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10/9/2020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9058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897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t>10/9/2020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2342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t>10/9/2020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028471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t>10/9/2020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0259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23535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0840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9449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t>10/9/2020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542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116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t>10/9/2020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094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323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62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612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368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01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562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10/9/2020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26802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E5466-18F8-4F82-9880-765A370011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1400703"/>
            <a:ext cx="9448800" cy="1825096"/>
          </a:xfrm>
        </p:spPr>
        <p:txBody>
          <a:bodyPr>
            <a:normAutofit/>
          </a:bodyPr>
          <a:lstStyle/>
          <a:p>
            <a:r>
              <a:rPr lang="en-IN" sz="8000" cap="none" dirty="0">
                <a:latin typeface="Georgia" panose="02040502050405020303" pitchFamily="18" charset="0"/>
                <a:cs typeface="Arial" panose="020B0604020202020204" pitchFamily="34" charset="0"/>
              </a:rPr>
              <a:t>Logistic Regression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02BFBF-0D85-4FAB-9D1D-9C07E6E0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291028"/>
            <a:ext cx="9448800" cy="682347"/>
          </a:xfrm>
        </p:spPr>
        <p:txBody>
          <a:bodyPr>
            <a:noAutofit/>
          </a:bodyPr>
          <a:lstStyle/>
          <a:p>
            <a:r>
              <a:rPr lang="en-IN" dirty="0">
                <a:latin typeface="Georgia" panose="02040502050405020303" pitchFamily="18" charset="0"/>
              </a:rPr>
              <a:t>Diabetes dataset – lines 11-14</a:t>
            </a:r>
          </a:p>
          <a:p>
            <a:pPr algn="r"/>
            <a:r>
              <a:rPr lang="en-IN" sz="3200" dirty="0">
                <a:latin typeface="Georgia" panose="02040502050405020303" pitchFamily="18" charset="0"/>
              </a:rPr>
              <a:t>Harsha Sathish</a:t>
            </a:r>
          </a:p>
          <a:p>
            <a:pPr algn="r"/>
            <a:r>
              <a:rPr lang="en-IN" sz="3200" dirty="0">
                <a:latin typeface="Georgia" panose="02040502050405020303" pitchFamily="18" charset="0"/>
              </a:rPr>
              <a:t>Tag J</a:t>
            </a:r>
          </a:p>
        </p:txBody>
      </p:sp>
    </p:spTree>
    <p:extLst>
      <p:ext uri="{BB962C8B-B14F-4D97-AF65-F5344CB8AC3E}">
        <p14:creationId xmlns:p14="http://schemas.microsoft.com/office/powerpoint/2010/main" val="13795088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C3724-CE5F-4326-8AD4-6907A4380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900715"/>
            <a:ext cx="8378301" cy="1293028"/>
          </a:xfrm>
        </p:spPr>
        <p:txBody>
          <a:bodyPr>
            <a:normAutofit fontScale="90000"/>
          </a:bodyPr>
          <a:lstStyle/>
          <a:p>
            <a:pPr algn="l"/>
            <a:r>
              <a:rPr lang="en-IN" dirty="0">
                <a:latin typeface="Georgia" panose="02040502050405020303" pitchFamily="18" charset="0"/>
              </a:rPr>
              <a:t>#predict on new data</a:t>
            </a:r>
            <a:br>
              <a:rPr lang="en-IN" dirty="0">
                <a:latin typeface="Georgia" panose="02040502050405020303" pitchFamily="18" charset="0"/>
              </a:rPr>
            </a:br>
            <a:r>
              <a:rPr lang="en-IN" cap="none" dirty="0" err="1">
                <a:latin typeface="Georgia" panose="02040502050405020303" pitchFamily="18" charset="0"/>
              </a:rPr>
              <a:t>new_pred</a:t>
            </a:r>
            <a:r>
              <a:rPr lang="en-IN" cap="none" dirty="0">
                <a:latin typeface="Georgia" panose="02040502050405020303" pitchFamily="18" charset="0"/>
              </a:rPr>
              <a:t> = </a:t>
            </a:r>
            <a:r>
              <a:rPr lang="en-IN" cap="none" dirty="0" err="1">
                <a:latin typeface="Georgia" panose="02040502050405020303" pitchFamily="18" charset="0"/>
              </a:rPr>
              <a:t>logreg.predict</a:t>
            </a:r>
            <a:r>
              <a:rPr lang="en-IN" cap="none" dirty="0">
                <a:latin typeface="Georgia" panose="02040502050405020303" pitchFamily="18" charset="0"/>
              </a:rPr>
              <a:t>(df)</a:t>
            </a:r>
            <a:br>
              <a:rPr lang="en-IN" cap="none" dirty="0">
                <a:latin typeface="Georgia" panose="02040502050405020303" pitchFamily="18" charset="0"/>
              </a:rPr>
            </a:br>
            <a:r>
              <a:rPr lang="en-IN" cap="none" dirty="0" err="1">
                <a:latin typeface="Georgia" panose="02040502050405020303" pitchFamily="18" charset="0"/>
              </a:rPr>
              <a:t>new_pred</a:t>
            </a:r>
            <a:endParaRPr lang="en-IN" dirty="0">
              <a:latin typeface="Georgia" panose="020405020504050203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7AEBD-07ED-4EDE-80FB-D1024FFE3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3126716"/>
            <a:ext cx="10820400" cy="4024125"/>
          </a:xfrm>
        </p:spPr>
        <p:txBody>
          <a:bodyPr/>
          <a:lstStyle/>
          <a:p>
            <a:pPr marL="0" indent="0">
              <a:buNone/>
            </a:pPr>
            <a:endParaRPr lang="en-US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Now, using the data given in the above lines, we predict if the subject(person) we have considered is a diabetic patient or not using the </a:t>
            </a:r>
            <a:r>
              <a:rPr lang="en-US" dirty="0" err="1">
                <a:latin typeface="Georgia" panose="02040502050405020303" pitchFamily="18" charset="0"/>
              </a:rPr>
              <a:t>logreg.predict</a:t>
            </a:r>
            <a:r>
              <a:rPr lang="en-US" dirty="0">
                <a:latin typeface="Georgia" panose="02040502050405020303" pitchFamily="18" charset="0"/>
              </a:rPr>
              <a:t>(df) function.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If the return value is 1, it means the person is diabetic. If the return value is 0, the person is not diabetic.</a:t>
            </a:r>
            <a:endParaRPr lang="en-IN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7059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DD996-C0C6-4F0D-85D4-0C049AB79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807054"/>
            <a:ext cx="8493711" cy="1293028"/>
          </a:xfrm>
        </p:spPr>
        <p:txBody>
          <a:bodyPr>
            <a:normAutofit/>
          </a:bodyPr>
          <a:lstStyle/>
          <a:p>
            <a:pPr algn="l"/>
            <a:r>
              <a:rPr lang="en-IN" cap="none" dirty="0">
                <a:latin typeface="Georgia" panose="02040502050405020303" pitchFamily="18" charset="0"/>
                <a:cs typeface="Arial" panose="020B0604020202020204" pitchFamily="34" charset="0"/>
              </a:rPr>
              <a:t>print(“Accuracy:”,</a:t>
            </a:r>
            <a:r>
              <a:rPr lang="en-IN" cap="none" dirty="0" err="1">
                <a:latin typeface="Georgia" panose="02040502050405020303" pitchFamily="18" charset="0"/>
                <a:cs typeface="Arial" panose="020B0604020202020204" pitchFamily="34" charset="0"/>
              </a:rPr>
              <a:t>metrics.accuracy_score</a:t>
            </a:r>
            <a:r>
              <a:rPr lang="en-IN" cap="none" dirty="0">
                <a:latin typeface="Georgia" panose="02040502050405020303" pitchFamily="18" charset="0"/>
                <a:cs typeface="Arial" panose="020B0604020202020204" pitchFamily="34" charset="0"/>
              </a:rPr>
              <a:t>(</a:t>
            </a:r>
            <a:r>
              <a:rPr lang="en-IN" cap="none" dirty="0" err="1">
                <a:latin typeface="Georgia" panose="02040502050405020303" pitchFamily="18" charset="0"/>
                <a:cs typeface="Arial" panose="020B0604020202020204" pitchFamily="34" charset="0"/>
              </a:rPr>
              <a:t>y_test,y_pred</a:t>
            </a:r>
            <a:r>
              <a:rPr lang="en-IN" cap="none" dirty="0">
                <a:latin typeface="Georgia" panose="02040502050405020303" pitchFamily="18" charset="0"/>
                <a:cs typeface="Arial" panose="020B0604020202020204" pitchFamily="34" charset="0"/>
              </a:rPr>
              <a:t>))</a:t>
            </a:r>
            <a:endParaRPr lang="en-IN" dirty="0">
              <a:latin typeface="Georgia" panose="020405020504050203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432D8-90C3-4FF9-8223-86D1FF3EF0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3100082"/>
            <a:ext cx="10820400" cy="4024125"/>
          </a:xfrm>
        </p:spPr>
        <p:txBody>
          <a:bodyPr/>
          <a:lstStyle/>
          <a:p>
            <a:endParaRPr lang="en-IN" dirty="0">
              <a:latin typeface="Georgia" panose="02040502050405020303" pitchFamily="18" charset="0"/>
            </a:endParaRPr>
          </a:p>
          <a:p>
            <a:r>
              <a:rPr lang="en-IN" dirty="0">
                <a:latin typeface="Georgia" panose="02040502050405020303" pitchFamily="18" charset="0"/>
              </a:rPr>
              <a:t>This line prints the accuracy classification score.</a:t>
            </a:r>
          </a:p>
          <a:p>
            <a:r>
              <a:rPr lang="en-IN" dirty="0">
                <a:latin typeface="Georgia" panose="02040502050405020303" pitchFamily="18" charset="0"/>
              </a:rPr>
              <a:t>i.e. It compares the </a:t>
            </a:r>
            <a:r>
              <a:rPr lang="en-IN" dirty="0" err="1">
                <a:latin typeface="Georgia" panose="02040502050405020303" pitchFamily="18" charset="0"/>
              </a:rPr>
              <a:t>y_test</a:t>
            </a:r>
            <a:r>
              <a:rPr lang="en-IN" dirty="0">
                <a:latin typeface="Georgia" panose="02040502050405020303" pitchFamily="18" charset="0"/>
              </a:rPr>
              <a:t> with </a:t>
            </a:r>
            <a:r>
              <a:rPr lang="en-IN" dirty="0" err="1">
                <a:latin typeface="Georgia" panose="02040502050405020303" pitchFamily="18" charset="0"/>
              </a:rPr>
              <a:t>y_pred</a:t>
            </a:r>
            <a:r>
              <a:rPr lang="en-IN" dirty="0">
                <a:latin typeface="Georgia" panose="02040502050405020303" pitchFamily="18" charset="0"/>
              </a:rPr>
              <a:t> where</a:t>
            </a:r>
          </a:p>
          <a:p>
            <a:r>
              <a:rPr lang="en-IN" dirty="0">
                <a:latin typeface="Georgia" panose="02040502050405020303" pitchFamily="18" charset="0"/>
              </a:rPr>
              <a:t> </a:t>
            </a:r>
            <a:r>
              <a:rPr lang="en-IN" dirty="0" err="1">
                <a:latin typeface="Georgia" panose="02040502050405020303" pitchFamily="18" charset="0"/>
              </a:rPr>
              <a:t>y_test</a:t>
            </a:r>
            <a:r>
              <a:rPr lang="en-IN" dirty="0">
                <a:latin typeface="Georgia" panose="02040502050405020303" pitchFamily="18" charset="0"/>
              </a:rPr>
              <a:t> : Ground truth labels</a:t>
            </a:r>
          </a:p>
          <a:p>
            <a:r>
              <a:rPr lang="en-IN" dirty="0" err="1">
                <a:latin typeface="Georgia" panose="02040502050405020303" pitchFamily="18" charset="0"/>
              </a:rPr>
              <a:t>y_pred</a:t>
            </a:r>
            <a:r>
              <a:rPr lang="en-IN" dirty="0">
                <a:latin typeface="Georgia" panose="02040502050405020303" pitchFamily="18" charset="0"/>
              </a:rPr>
              <a:t> : Predicted labels, returned by classifier</a:t>
            </a: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It </a:t>
            </a:r>
            <a:r>
              <a:rPr lang="en-IN" dirty="0" err="1">
                <a:latin typeface="Georgia" panose="02040502050405020303" pitchFamily="18" charset="0"/>
              </a:rPr>
              <a:t>returnes</a:t>
            </a:r>
            <a:r>
              <a:rPr lang="en-IN" dirty="0">
                <a:latin typeface="Georgia" panose="02040502050405020303" pitchFamily="18" charset="0"/>
              </a:rPr>
              <a:t> the fraction of values of </a:t>
            </a:r>
            <a:r>
              <a:rPr lang="en-IN" dirty="0" err="1">
                <a:latin typeface="Georgia" panose="02040502050405020303" pitchFamily="18" charset="0"/>
              </a:rPr>
              <a:t>y_test</a:t>
            </a:r>
            <a:r>
              <a:rPr lang="en-IN" dirty="0">
                <a:latin typeface="Georgia" panose="02040502050405020303" pitchFamily="18" charset="0"/>
              </a:rPr>
              <a:t> correspondingly matching with </a:t>
            </a:r>
            <a:r>
              <a:rPr lang="en-IN" dirty="0" err="1">
                <a:latin typeface="Georgia" panose="02040502050405020303" pitchFamily="18" charset="0"/>
              </a:rPr>
              <a:t>y_test</a:t>
            </a:r>
            <a:endParaRPr lang="en-IN" dirty="0">
              <a:latin typeface="Georgia" panose="02040502050405020303" pitchFamily="18" charset="0"/>
            </a:endParaRPr>
          </a:p>
          <a:p>
            <a:pPr marL="0" indent="0">
              <a:buNone/>
            </a:pPr>
            <a:endParaRPr lang="en-IN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2418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F62FA-CC19-48D8-8519-67F64EA4C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909592"/>
            <a:ext cx="9543495" cy="1293028"/>
          </a:xfrm>
        </p:spPr>
        <p:txBody>
          <a:bodyPr>
            <a:normAutofit fontScale="90000"/>
          </a:bodyPr>
          <a:lstStyle/>
          <a:p>
            <a:pPr algn="l"/>
            <a:r>
              <a:rPr lang="en-IN" cap="none" dirty="0">
                <a:latin typeface="Georgia" panose="02040502050405020303" pitchFamily="18" charset="0"/>
              </a:rPr>
              <a:t>Info : </a:t>
            </a:r>
            <a:r>
              <a:rPr lang="en-IN" cap="none" dirty="0" err="1">
                <a:latin typeface="Georgia" panose="02040502050405020303" pitchFamily="18" charset="0"/>
              </a:rPr>
              <a:t>matrics.accuracy_score</a:t>
            </a:r>
            <a:r>
              <a:rPr lang="en-IN" cap="none" dirty="0">
                <a:latin typeface="Georgia" panose="02040502050405020303" pitchFamily="18" charset="0"/>
              </a:rPr>
              <a:t>(</a:t>
            </a:r>
            <a:r>
              <a:rPr lang="en-IN" cap="none" dirty="0" err="1">
                <a:latin typeface="Georgia" panose="02040502050405020303" pitchFamily="18" charset="0"/>
              </a:rPr>
              <a:t>y_test,y_pred,normalize</a:t>
            </a:r>
            <a:r>
              <a:rPr lang="en-IN" cap="none" dirty="0">
                <a:latin typeface="Georgia" panose="02040502050405020303" pitchFamily="18" charset="0"/>
              </a:rPr>
              <a:t> = true)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518E44-2957-45CE-855A-B008FF923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3429000"/>
            <a:ext cx="10820400" cy="4024125"/>
          </a:xfrm>
        </p:spPr>
        <p:txBody>
          <a:bodyPr/>
          <a:lstStyle/>
          <a:p>
            <a:endParaRPr lang="en-IN" dirty="0">
              <a:latin typeface="Georgia" panose="02040502050405020303" pitchFamily="18" charset="0"/>
            </a:endParaRPr>
          </a:p>
          <a:p>
            <a:r>
              <a:rPr lang="en-IN" dirty="0">
                <a:latin typeface="Georgia" panose="02040502050405020303" pitchFamily="18" charset="0"/>
              </a:rPr>
              <a:t>Best Case Scenario : True ( When all </a:t>
            </a:r>
            <a:r>
              <a:rPr lang="en-IN" dirty="0" err="1">
                <a:latin typeface="Georgia" panose="02040502050405020303" pitchFamily="18" charset="0"/>
              </a:rPr>
              <a:t>val</a:t>
            </a:r>
            <a:r>
              <a:rPr lang="en-IN" dirty="0">
                <a:latin typeface="Georgia" panose="02040502050405020303" pitchFamily="18" charset="0"/>
              </a:rPr>
              <a:t> in </a:t>
            </a:r>
            <a:r>
              <a:rPr lang="en-IN" dirty="0" err="1">
                <a:latin typeface="Georgia" panose="02040502050405020303" pitchFamily="18" charset="0"/>
              </a:rPr>
              <a:t>y_test</a:t>
            </a:r>
            <a:r>
              <a:rPr lang="en-IN" dirty="0">
                <a:latin typeface="Georgia" panose="02040502050405020303" pitchFamily="18" charset="0"/>
              </a:rPr>
              <a:t> correspondingly matches with </a:t>
            </a:r>
            <a:r>
              <a:rPr lang="en-IN" dirty="0" err="1">
                <a:latin typeface="Georgia" panose="02040502050405020303" pitchFamily="18" charset="0"/>
              </a:rPr>
              <a:t>y_pred</a:t>
            </a:r>
            <a:r>
              <a:rPr lang="en-IN" dirty="0">
                <a:latin typeface="Georgia" panose="02040502050405020303" pitchFamily="18" charset="0"/>
              </a:rPr>
              <a:t>.</a:t>
            </a:r>
          </a:p>
          <a:p>
            <a:r>
              <a:rPr lang="en-IN" dirty="0">
                <a:latin typeface="Georgia" panose="02040502050405020303" pitchFamily="18" charset="0"/>
              </a:rPr>
              <a:t>Normalize is an optional parameter when false, returns the number of correctly classified sample. It is by default true.</a:t>
            </a:r>
          </a:p>
        </p:txBody>
      </p:sp>
    </p:spTree>
    <p:extLst>
      <p:ext uri="{BB962C8B-B14F-4D97-AF65-F5344CB8AC3E}">
        <p14:creationId xmlns:p14="http://schemas.microsoft.com/office/powerpoint/2010/main" val="488924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BC61B-FF45-4038-B86B-17E966132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869198"/>
            <a:ext cx="7954392" cy="1293028"/>
          </a:xfrm>
        </p:spPr>
        <p:txBody>
          <a:bodyPr>
            <a:normAutofit fontScale="90000"/>
          </a:bodyPr>
          <a:lstStyle/>
          <a:p>
            <a:pPr algn="l"/>
            <a:r>
              <a:rPr lang="en-IN" dirty="0">
                <a:latin typeface="Georgia" panose="02040502050405020303" pitchFamily="18" charset="0"/>
                <a:ea typeface="Segoe UI Emoji" panose="020B0502040204020203" pitchFamily="34" charset="0"/>
              </a:rPr>
              <a:t>12. </a:t>
            </a:r>
            <a:br>
              <a:rPr lang="en-IN" dirty="0">
                <a:latin typeface="Georgia" panose="02040502050405020303" pitchFamily="18" charset="0"/>
                <a:ea typeface="Segoe UI Emoji" panose="020B0502040204020203" pitchFamily="34" charset="0"/>
              </a:rPr>
            </a:br>
            <a:r>
              <a:rPr lang="en-IN" cap="none" dirty="0">
                <a:latin typeface="Georgia" panose="02040502050405020303" pitchFamily="18" charset="0"/>
                <a:ea typeface="Segoe UI Emoji" panose="020B0502040204020203" pitchFamily="34" charset="0"/>
              </a:rPr>
              <a:t>import pickle</a:t>
            </a:r>
            <a:br>
              <a:rPr lang="en-IN" cap="none" dirty="0">
                <a:latin typeface="Georgia" panose="02040502050405020303" pitchFamily="18" charset="0"/>
                <a:ea typeface="Segoe UI Emoji" panose="020B0502040204020203" pitchFamily="34" charset="0"/>
              </a:rPr>
            </a:br>
            <a:r>
              <a:rPr lang="en-IN" cap="none" dirty="0">
                <a:latin typeface="Georgia" panose="02040502050405020303" pitchFamily="18" charset="0"/>
                <a:ea typeface="Segoe UI Emoji" panose="020B0502040204020203" pitchFamily="34" charset="0"/>
              </a:rPr>
              <a:t>import </a:t>
            </a:r>
            <a:r>
              <a:rPr lang="en-IN" cap="none" dirty="0" err="1">
                <a:latin typeface="Georgia" panose="02040502050405020303" pitchFamily="18" charset="0"/>
                <a:ea typeface="Segoe UI Emoji" panose="020B0502040204020203" pitchFamily="34" charset="0"/>
              </a:rPr>
              <a:t>os</a:t>
            </a:r>
            <a:endParaRPr lang="en-IN" dirty="0">
              <a:latin typeface="Georgia" panose="02040502050405020303" pitchFamily="18" charset="0"/>
              <a:ea typeface="Segoe UI Emoji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576DC-8847-42E8-AE4F-E3C55C29C4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3242125"/>
            <a:ext cx="10820400" cy="4024125"/>
          </a:xfrm>
        </p:spPr>
        <p:txBody>
          <a:bodyPr/>
          <a:lstStyle/>
          <a:p>
            <a:endParaRPr lang="en-IN" dirty="0">
              <a:latin typeface="Georgia" panose="02040502050405020303" pitchFamily="18" charset="0"/>
              <a:ea typeface="Segoe UI Emoji" panose="020B0502040204020203" pitchFamily="34" charset="0"/>
            </a:endParaRPr>
          </a:p>
          <a:p>
            <a:r>
              <a:rPr lang="en-IN" dirty="0">
                <a:latin typeface="Georgia" panose="02040502050405020303" pitchFamily="18" charset="0"/>
                <a:ea typeface="Segoe UI Emoji" panose="020B0502040204020203" pitchFamily="34" charset="0"/>
              </a:rPr>
              <a:t>Pickle is a module for implementing binary protocols for serializing and de-serializing python object structure.</a:t>
            </a:r>
          </a:p>
          <a:p>
            <a:r>
              <a:rPr lang="en-IN" dirty="0" err="1">
                <a:latin typeface="Georgia" panose="02040502050405020303" pitchFamily="18" charset="0"/>
                <a:ea typeface="Segoe UI Emoji" panose="020B0502040204020203" pitchFamily="34" charset="0"/>
              </a:rPr>
              <a:t>Os</a:t>
            </a:r>
            <a:r>
              <a:rPr lang="en-IN" dirty="0">
                <a:latin typeface="Georgia" panose="02040502050405020303" pitchFamily="18" charset="0"/>
                <a:ea typeface="Segoe UI Emoji" panose="020B0502040204020203" pitchFamily="34" charset="0"/>
              </a:rPr>
              <a:t> is a module providing portable way of using OS dependent functionality like reading/writing file(open()), manipulating </a:t>
            </a:r>
            <a:r>
              <a:rPr lang="en-IN" dirty="0" err="1">
                <a:latin typeface="Georgia" panose="02040502050405020303" pitchFamily="18" charset="0"/>
                <a:ea typeface="Segoe UI Emoji" panose="020B0502040204020203" pitchFamily="34" charset="0"/>
              </a:rPr>
              <a:t>paths,etc</a:t>
            </a:r>
            <a:r>
              <a:rPr lang="en-IN" dirty="0">
                <a:latin typeface="Georgia" panose="02040502050405020303" pitchFamily="18" charset="0"/>
                <a:ea typeface="Segoe UI Emoji" panose="020B0502040204020203" pitchFamily="34" charset="0"/>
              </a:rPr>
              <a:t>.</a:t>
            </a:r>
          </a:p>
          <a:p>
            <a:r>
              <a:rPr lang="en-IN" dirty="0">
                <a:latin typeface="Georgia" panose="02040502050405020303" pitchFamily="18" charset="0"/>
                <a:ea typeface="Segoe UI Emoji" panose="020B0502040204020203" pitchFamily="34" charset="0"/>
              </a:rPr>
              <a:t>The above 2 packages are imported.</a:t>
            </a:r>
          </a:p>
          <a:p>
            <a:pPr marL="0" indent="0">
              <a:buNone/>
            </a:pPr>
            <a:endParaRPr lang="en-IN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8052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A263E-B718-4BBB-BEA7-3FB82332C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031439"/>
            <a:ext cx="8564732" cy="1293028"/>
          </a:xfrm>
        </p:spPr>
        <p:txBody>
          <a:bodyPr>
            <a:noAutofit/>
          </a:bodyPr>
          <a:lstStyle/>
          <a:p>
            <a:pPr algn="l"/>
            <a:r>
              <a:rPr lang="en-IN" sz="3600" cap="none" dirty="0">
                <a:latin typeface="Georgia" panose="02040502050405020303" pitchFamily="18" charset="0"/>
              </a:rPr>
              <a:t>#Saving the model</a:t>
            </a:r>
            <a:br>
              <a:rPr lang="en-IN" sz="3600" cap="none" dirty="0">
                <a:latin typeface="Georgia" panose="02040502050405020303" pitchFamily="18" charset="0"/>
              </a:rPr>
            </a:br>
            <a:r>
              <a:rPr lang="en-IN" sz="3600" cap="none" dirty="0">
                <a:latin typeface="Georgia" panose="02040502050405020303" pitchFamily="18" charset="0"/>
              </a:rPr>
              <a:t>if not </a:t>
            </a:r>
            <a:r>
              <a:rPr lang="en-IN" sz="3600" cap="none" dirty="0" err="1">
                <a:latin typeface="Georgia" panose="02040502050405020303" pitchFamily="18" charset="0"/>
              </a:rPr>
              <a:t>os.path.exists</a:t>
            </a:r>
            <a:r>
              <a:rPr lang="en-IN" sz="3600" cap="none" dirty="0">
                <a:latin typeface="Georgia" panose="02040502050405020303" pitchFamily="18" charset="0"/>
              </a:rPr>
              <a:t>(‘models’):</a:t>
            </a:r>
            <a:br>
              <a:rPr lang="en-IN" sz="3600" cap="none" dirty="0">
                <a:latin typeface="Georgia" panose="02040502050405020303" pitchFamily="18" charset="0"/>
              </a:rPr>
            </a:br>
            <a:r>
              <a:rPr lang="en-IN" sz="3600" cap="none" dirty="0">
                <a:latin typeface="Georgia" panose="02040502050405020303" pitchFamily="18" charset="0"/>
              </a:rPr>
              <a:t>	</a:t>
            </a:r>
            <a:r>
              <a:rPr lang="en-IN" sz="3600" cap="none" dirty="0" err="1">
                <a:latin typeface="Georgia" panose="02040502050405020303" pitchFamily="18" charset="0"/>
              </a:rPr>
              <a:t>os.makedirs</a:t>
            </a:r>
            <a:r>
              <a:rPr lang="en-IN" sz="3600" cap="none" dirty="0">
                <a:latin typeface="Georgia" panose="02040502050405020303" pitchFamily="18" charset="0"/>
              </a:rPr>
              <a:t>(‘models’)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912876-0BAF-49A1-8350-059030AA34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3533533"/>
            <a:ext cx="10820400" cy="4024125"/>
          </a:xfrm>
        </p:spPr>
        <p:txBody>
          <a:bodyPr/>
          <a:lstStyle/>
          <a:p>
            <a:endParaRPr lang="en-IN" dirty="0">
              <a:latin typeface="Georgia" panose="02040502050405020303" pitchFamily="18" charset="0"/>
            </a:endParaRPr>
          </a:p>
          <a:p>
            <a:r>
              <a:rPr lang="en-IN" dirty="0" err="1">
                <a:latin typeface="Georgia" panose="02040502050405020303" pitchFamily="18" charset="0"/>
              </a:rPr>
              <a:t>os.path.exists</a:t>
            </a:r>
            <a:r>
              <a:rPr lang="en-IN" dirty="0">
                <a:latin typeface="Georgia" panose="02040502050405020303" pitchFamily="18" charset="0"/>
              </a:rPr>
              <a:t>() is used to check whether a specific path exists or not and </a:t>
            </a:r>
            <a:r>
              <a:rPr lang="en-IN" dirty="0" err="1">
                <a:latin typeface="Georgia" panose="02040502050405020303" pitchFamily="18" charset="0"/>
              </a:rPr>
              <a:t>os.makedirs</a:t>
            </a:r>
            <a:r>
              <a:rPr lang="en-IN" dirty="0">
                <a:latin typeface="Georgia" panose="02040502050405020303" pitchFamily="18" charset="0"/>
              </a:rPr>
              <a:t>() used for recursive directory creation.</a:t>
            </a:r>
          </a:p>
          <a:p>
            <a:r>
              <a:rPr lang="en-IN" dirty="0">
                <a:latin typeface="Georgia" panose="02040502050405020303" pitchFamily="18" charset="0"/>
              </a:rPr>
              <a:t>Therefore, if the ‘models’ path does not exists, a new directory called ‘models’ is created. </a:t>
            </a:r>
          </a:p>
        </p:txBody>
      </p:sp>
    </p:spTree>
    <p:extLst>
      <p:ext uri="{BB962C8B-B14F-4D97-AF65-F5344CB8AC3E}">
        <p14:creationId xmlns:p14="http://schemas.microsoft.com/office/powerpoint/2010/main" val="658356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F22EC-F07B-4A81-95B0-09DC8525C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962858"/>
            <a:ext cx="5315505" cy="1293028"/>
          </a:xfrm>
        </p:spPr>
        <p:txBody>
          <a:bodyPr/>
          <a:lstStyle/>
          <a:p>
            <a:r>
              <a:rPr lang="en-IN" cap="none" dirty="0">
                <a:latin typeface="Georgia" panose="02040502050405020303" pitchFamily="18" charset="0"/>
              </a:rPr>
              <a:t>What is pickling??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870847-62A2-418A-83EF-4BF66B6E7B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3602115"/>
            <a:ext cx="10820400" cy="4024125"/>
          </a:xfrm>
        </p:spPr>
        <p:txBody>
          <a:bodyPr/>
          <a:lstStyle/>
          <a:p>
            <a:r>
              <a:rPr lang="en-IN" dirty="0">
                <a:latin typeface="Georgia" panose="02040502050405020303" pitchFamily="18" charset="0"/>
              </a:rPr>
              <a:t>The process whereby a python object hierarchy is converted into a byte stream.</a:t>
            </a:r>
          </a:p>
          <a:p>
            <a:r>
              <a:rPr lang="en-IN" dirty="0">
                <a:latin typeface="Georgia" panose="02040502050405020303" pitchFamily="18" charset="0"/>
              </a:rPr>
              <a:t>Unpickling – The byte stream being converted back into object hierarchy.</a:t>
            </a:r>
          </a:p>
        </p:txBody>
      </p:sp>
    </p:spTree>
    <p:extLst>
      <p:ext uri="{BB962C8B-B14F-4D97-AF65-F5344CB8AC3E}">
        <p14:creationId xmlns:p14="http://schemas.microsoft.com/office/powerpoint/2010/main" val="574036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56270-23FF-477E-8051-403347A6C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927347"/>
            <a:ext cx="10269245" cy="1293028"/>
          </a:xfrm>
        </p:spPr>
        <p:txBody>
          <a:bodyPr>
            <a:normAutofit/>
          </a:bodyPr>
          <a:lstStyle/>
          <a:p>
            <a:pPr algn="l"/>
            <a:r>
              <a:rPr lang="en-IN" cap="none" dirty="0" err="1">
                <a:latin typeface="Georgia" panose="02040502050405020303" pitchFamily="18" charset="0"/>
              </a:rPr>
              <a:t>model_path</a:t>
            </a:r>
            <a:r>
              <a:rPr lang="en-IN" cap="none" dirty="0">
                <a:latin typeface="Georgia" panose="02040502050405020303" pitchFamily="18" charset="0"/>
              </a:rPr>
              <a:t> = “models/</a:t>
            </a:r>
            <a:r>
              <a:rPr lang="en-IN" cap="none" dirty="0" err="1">
                <a:latin typeface="Georgia" panose="02040502050405020303" pitchFamily="18" charset="0"/>
              </a:rPr>
              <a:t>logistic_reg.sav</a:t>
            </a:r>
            <a:r>
              <a:rPr lang="en-IN" cap="none" dirty="0">
                <a:latin typeface="Georgia" panose="02040502050405020303" pitchFamily="18" charset="0"/>
              </a:rPr>
              <a:t>”</a:t>
            </a:r>
            <a:br>
              <a:rPr lang="en-IN" cap="none" dirty="0">
                <a:latin typeface="Georgia" panose="02040502050405020303" pitchFamily="18" charset="0"/>
              </a:rPr>
            </a:br>
            <a:r>
              <a:rPr lang="en-IN" cap="none" dirty="0" err="1">
                <a:latin typeface="Georgia" panose="02040502050405020303" pitchFamily="18" charset="0"/>
              </a:rPr>
              <a:t>pickle.dump</a:t>
            </a:r>
            <a:r>
              <a:rPr lang="en-IN" cap="none" dirty="0">
                <a:latin typeface="Georgia" panose="02040502050405020303" pitchFamily="18" charset="0"/>
              </a:rPr>
              <a:t>(</a:t>
            </a:r>
            <a:r>
              <a:rPr lang="en-IN" cap="none" dirty="0" err="1">
                <a:latin typeface="Georgia" panose="02040502050405020303" pitchFamily="18" charset="0"/>
              </a:rPr>
              <a:t>logreg,open</a:t>
            </a:r>
            <a:r>
              <a:rPr lang="en-IN" cap="none" dirty="0">
                <a:latin typeface="Georgia" panose="02040502050405020303" pitchFamily="18" charset="0"/>
              </a:rPr>
              <a:t>(model_path,’</a:t>
            </a:r>
            <a:r>
              <a:rPr lang="en-IN" cap="none" dirty="0" err="1">
                <a:latin typeface="Georgia" panose="02040502050405020303" pitchFamily="18" charset="0"/>
              </a:rPr>
              <a:t>wb</a:t>
            </a:r>
            <a:r>
              <a:rPr lang="en-IN" cap="none" dirty="0">
                <a:latin typeface="Georgia" panose="02040502050405020303" pitchFamily="18" charset="0"/>
              </a:rPr>
              <a:t>’))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16ED1F-7E91-4177-94D1-A9C52759C2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3429000"/>
            <a:ext cx="10820400" cy="4024125"/>
          </a:xfrm>
        </p:spPr>
        <p:txBody>
          <a:bodyPr/>
          <a:lstStyle/>
          <a:p>
            <a:endParaRPr lang="en-IN" dirty="0">
              <a:latin typeface="Georgia" panose="02040502050405020303" pitchFamily="18" charset="0"/>
            </a:endParaRPr>
          </a:p>
          <a:p>
            <a:r>
              <a:rPr lang="en-IN" dirty="0">
                <a:latin typeface="Georgia" panose="02040502050405020303" pitchFamily="18" charset="0"/>
              </a:rPr>
              <a:t>First, the file </a:t>
            </a:r>
            <a:r>
              <a:rPr lang="en-IN" dirty="0" err="1">
                <a:latin typeface="Georgia" panose="02040502050405020303" pitchFamily="18" charset="0"/>
              </a:rPr>
              <a:t>model_path</a:t>
            </a:r>
            <a:r>
              <a:rPr lang="en-IN" dirty="0">
                <a:latin typeface="Georgia" panose="02040502050405020303" pitchFamily="18" charset="0"/>
              </a:rPr>
              <a:t> is opened in write(binary) mode using the open() function. </a:t>
            </a:r>
          </a:p>
          <a:p>
            <a:r>
              <a:rPr lang="en-IN" dirty="0">
                <a:latin typeface="Georgia" panose="02040502050405020303" pitchFamily="18" charset="0"/>
              </a:rPr>
              <a:t>Then, we use </a:t>
            </a:r>
            <a:r>
              <a:rPr lang="en-IN" dirty="0" err="1">
                <a:latin typeface="Georgia" panose="02040502050405020303" pitchFamily="18" charset="0"/>
              </a:rPr>
              <a:t>pickle.dump</a:t>
            </a:r>
            <a:r>
              <a:rPr lang="en-IN" dirty="0">
                <a:latin typeface="Georgia" panose="02040502050405020303" pitchFamily="18" charset="0"/>
              </a:rPr>
              <a:t>() to put the dictionary </a:t>
            </a:r>
            <a:r>
              <a:rPr lang="en-IN" dirty="0" err="1">
                <a:latin typeface="Georgia" panose="02040502050405020303" pitchFamily="18" charset="0"/>
              </a:rPr>
              <a:t>logreg</a:t>
            </a:r>
            <a:r>
              <a:rPr lang="en-IN" dirty="0">
                <a:latin typeface="Georgia" panose="02040502050405020303" pitchFamily="18" charset="0"/>
              </a:rPr>
              <a:t> into opened file. </a:t>
            </a:r>
          </a:p>
          <a:p>
            <a:r>
              <a:rPr lang="en-IN" dirty="0">
                <a:latin typeface="Georgia" panose="02040502050405020303" pitchFamily="18" charset="0"/>
              </a:rPr>
              <a:t>Thus, the pickle operation is done to serialize the ML algorithm and will save the serialized format to file.</a:t>
            </a:r>
          </a:p>
          <a:p>
            <a:endParaRPr lang="en-IN" dirty="0">
              <a:latin typeface="Georgia" panose="02040502050405020303" pitchFamily="18" charset="0"/>
            </a:endParaRPr>
          </a:p>
          <a:p>
            <a:endParaRPr lang="en-IN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4192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4D0C4-236E-4A2A-B8DA-B04586A5D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901" y="2028996"/>
            <a:ext cx="8156359" cy="1293028"/>
          </a:xfrm>
        </p:spPr>
        <p:txBody>
          <a:bodyPr>
            <a:normAutofit fontScale="90000"/>
          </a:bodyPr>
          <a:lstStyle/>
          <a:p>
            <a:pPr algn="l"/>
            <a:r>
              <a:rPr lang="en-IN" dirty="0">
                <a:latin typeface="Georgia" panose="02040502050405020303" pitchFamily="18" charset="0"/>
              </a:rPr>
              <a:t>13.</a:t>
            </a:r>
            <a:br>
              <a:rPr lang="en-IN" dirty="0">
                <a:latin typeface="Georgia" panose="02040502050405020303" pitchFamily="18" charset="0"/>
              </a:rPr>
            </a:br>
            <a:r>
              <a:rPr lang="en-IN" dirty="0">
                <a:latin typeface="Georgia" panose="02040502050405020303" pitchFamily="18" charset="0"/>
              </a:rPr>
              <a:t>#initialize list of lists</a:t>
            </a:r>
            <a:br>
              <a:rPr lang="en-IN" dirty="0">
                <a:latin typeface="Georgia" panose="02040502050405020303" pitchFamily="18" charset="0"/>
              </a:rPr>
            </a:br>
            <a:r>
              <a:rPr lang="en-IN" cap="none" dirty="0">
                <a:latin typeface="Georgia" panose="02040502050405020303" pitchFamily="18" charset="0"/>
              </a:rPr>
              <a:t>data = [[6,0,33.6,50,148,72,0.627]]</a:t>
            </a:r>
            <a:endParaRPr lang="en-IN" dirty="0">
              <a:latin typeface="Georgia" panose="020405020504050203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AD5BCE-DA65-422B-AF65-DBE9A06890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901" y="3322024"/>
            <a:ext cx="10820400" cy="4024125"/>
          </a:xfrm>
        </p:spPr>
        <p:txBody>
          <a:bodyPr/>
          <a:lstStyle/>
          <a:p>
            <a:endParaRPr lang="en-IN" dirty="0">
              <a:latin typeface="Georgia" panose="02040502050405020303" pitchFamily="18" charset="0"/>
            </a:endParaRPr>
          </a:p>
          <a:p>
            <a:r>
              <a:rPr lang="en-IN" dirty="0">
                <a:latin typeface="Georgia" panose="02040502050405020303" pitchFamily="18" charset="0"/>
              </a:rPr>
              <a:t>An array with the above values is created.</a:t>
            </a:r>
          </a:p>
        </p:txBody>
      </p:sp>
    </p:spTree>
    <p:extLst>
      <p:ext uri="{BB962C8B-B14F-4D97-AF65-F5344CB8AC3E}">
        <p14:creationId xmlns:p14="http://schemas.microsoft.com/office/powerpoint/2010/main" val="18625375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9D850-04B7-4414-B830-8DF11F3AF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135972"/>
            <a:ext cx="8831062" cy="1293028"/>
          </a:xfrm>
        </p:spPr>
        <p:txBody>
          <a:bodyPr>
            <a:normAutofit fontScale="90000"/>
          </a:bodyPr>
          <a:lstStyle/>
          <a:p>
            <a:pPr algn="l"/>
            <a:r>
              <a:rPr lang="en-IN" cap="none" dirty="0">
                <a:latin typeface="Georgia" panose="02040502050405020303" pitchFamily="18" charset="0"/>
              </a:rPr>
              <a:t>df = </a:t>
            </a:r>
            <a:r>
              <a:rPr lang="en-IN" cap="none" dirty="0" err="1">
                <a:latin typeface="Georgia" panose="02040502050405020303" pitchFamily="18" charset="0"/>
              </a:rPr>
              <a:t>pd.dataframe</a:t>
            </a:r>
            <a:r>
              <a:rPr lang="en-IN" cap="none" dirty="0">
                <a:latin typeface="Georgia" panose="02040502050405020303" pitchFamily="18" charset="0"/>
              </a:rPr>
              <a:t>(</a:t>
            </a:r>
            <a:r>
              <a:rPr lang="en-IN" cap="none" dirty="0" err="1">
                <a:latin typeface="Georgia" panose="02040502050405020303" pitchFamily="18" charset="0"/>
              </a:rPr>
              <a:t>data,columns</a:t>
            </a:r>
            <a:r>
              <a:rPr lang="en-IN" cap="none" dirty="0">
                <a:latin typeface="Georgia" panose="02040502050405020303" pitchFamily="18" charset="0"/>
              </a:rPr>
              <a:t> = [‘pregnant’,’insulin’,’</a:t>
            </a:r>
            <a:r>
              <a:rPr lang="en-IN" cap="none" dirty="0" err="1">
                <a:latin typeface="Georgia" panose="02040502050405020303" pitchFamily="18" charset="0"/>
              </a:rPr>
              <a:t>bmi</a:t>
            </a:r>
            <a:r>
              <a:rPr lang="en-IN" cap="none" dirty="0">
                <a:latin typeface="Georgia" panose="02040502050405020303" pitchFamily="18" charset="0"/>
              </a:rPr>
              <a:t>’,’</a:t>
            </a:r>
            <a:r>
              <a:rPr lang="en-IN" cap="none" dirty="0" err="1">
                <a:latin typeface="Georgia" panose="02040502050405020303" pitchFamily="18" charset="0"/>
              </a:rPr>
              <a:t>age’,’glucose’,’bp’,’pedigree</a:t>
            </a:r>
            <a:r>
              <a:rPr lang="en-IN" cap="none" dirty="0">
                <a:latin typeface="Georgia" panose="02040502050405020303" pitchFamily="18" charset="0"/>
              </a:rPr>
              <a:t>’])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915649-E415-4032-A042-AF82DAD1FB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3614987"/>
            <a:ext cx="10820400" cy="4024125"/>
          </a:xfrm>
        </p:spPr>
        <p:txBody>
          <a:bodyPr/>
          <a:lstStyle/>
          <a:p>
            <a:endParaRPr lang="en-IN" dirty="0">
              <a:latin typeface="Georgia" panose="02040502050405020303" pitchFamily="18" charset="0"/>
            </a:endParaRPr>
          </a:p>
          <a:p>
            <a:r>
              <a:rPr lang="en-IN" dirty="0">
                <a:latin typeface="Georgia" panose="02040502050405020303" pitchFamily="18" charset="0"/>
              </a:rPr>
              <a:t>A pandas </a:t>
            </a:r>
            <a:r>
              <a:rPr lang="en-IN" dirty="0" err="1">
                <a:latin typeface="Georgia" panose="02040502050405020303" pitchFamily="18" charset="0"/>
              </a:rPr>
              <a:t>dataframe</a:t>
            </a:r>
            <a:r>
              <a:rPr lang="en-IN" dirty="0">
                <a:latin typeface="Georgia" panose="02040502050405020303" pitchFamily="18" charset="0"/>
              </a:rPr>
              <a:t> will be created.</a:t>
            </a:r>
          </a:p>
          <a:p>
            <a:r>
              <a:rPr lang="en-IN" dirty="0">
                <a:latin typeface="Georgia" panose="02040502050405020303" pitchFamily="18" charset="0"/>
              </a:rPr>
              <a:t>The columns given are labels which are used for resulting frame.</a:t>
            </a:r>
          </a:p>
          <a:p>
            <a:r>
              <a:rPr lang="en-IN" dirty="0">
                <a:latin typeface="Georgia" panose="02040502050405020303" pitchFamily="18" charset="0"/>
              </a:rPr>
              <a:t>Will default to </a:t>
            </a:r>
            <a:r>
              <a:rPr lang="en-IN" dirty="0" err="1">
                <a:latin typeface="Georgia" panose="02040502050405020303" pitchFamily="18" charset="0"/>
              </a:rPr>
              <a:t>RangeIndex</a:t>
            </a:r>
            <a:r>
              <a:rPr lang="en-IN" dirty="0">
                <a:latin typeface="Georgia" panose="02040502050405020303" pitchFamily="18" charset="0"/>
              </a:rPr>
              <a:t>(0,1,2….n) if no column labels are provided.</a:t>
            </a:r>
          </a:p>
        </p:txBody>
      </p:sp>
    </p:spTree>
    <p:extLst>
      <p:ext uri="{BB962C8B-B14F-4D97-AF65-F5344CB8AC3E}">
        <p14:creationId xmlns:p14="http://schemas.microsoft.com/office/powerpoint/2010/main" val="1888033545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82</TotalTime>
  <Words>562</Words>
  <Application>Microsoft Office PowerPoint</Application>
  <PresentationFormat>Widescreen</PresentationFormat>
  <Paragraphs>44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Georgia</vt:lpstr>
      <vt:lpstr>Vapor Trail</vt:lpstr>
      <vt:lpstr>Logistic Regression</vt:lpstr>
      <vt:lpstr>print(“Accuracy:”,metrics.accuracy_score(y_test,y_pred))</vt:lpstr>
      <vt:lpstr>Info : matrics.accuracy_score(y_test,y_pred,normalize = true)</vt:lpstr>
      <vt:lpstr>12.  import pickle import os</vt:lpstr>
      <vt:lpstr>#Saving the model if not os.path.exists(‘models’):  os.makedirs(‘models’)</vt:lpstr>
      <vt:lpstr>What is pickling??</vt:lpstr>
      <vt:lpstr>model_path = “models/logistic_reg.sav” pickle.dump(logreg,open(model_path,’wb’))</vt:lpstr>
      <vt:lpstr>13. #initialize list of lists data = [[6,0,33.6,50,148,72,0.627]]</vt:lpstr>
      <vt:lpstr>df = pd.dataframe(data,columns = [‘pregnant’,’insulin’,’bmi’,’age’,’glucose’,’bp’,’pedigree’])</vt:lpstr>
      <vt:lpstr>#predict on new data new_pred = logreg.predict(df) new_pred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11. print(“Accuracy:”,metrics.accuracy_score(y_test,y_pred))</dc:title>
  <dc:creator>Harsha Sathish</dc:creator>
  <cp:lastModifiedBy>S Abhishek Abhi</cp:lastModifiedBy>
  <cp:revision>45</cp:revision>
  <dcterms:created xsi:type="dcterms:W3CDTF">2020-10-06T08:56:01Z</dcterms:created>
  <dcterms:modified xsi:type="dcterms:W3CDTF">2020-10-09T13:18:51Z</dcterms:modified>
</cp:coreProperties>
</file>