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93" r:id="rId4"/>
    <p:sldId id="258" r:id="rId5"/>
    <p:sldId id="291" r:id="rId6"/>
    <p:sldId id="267" r:id="rId7"/>
    <p:sldId id="265" r:id="rId8"/>
    <p:sldId id="259" r:id="rId9"/>
    <p:sldId id="274" r:id="rId10"/>
    <p:sldId id="269" r:id="rId11"/>
    <p:sldId id="270" r:id="rId12"/>
    <p:sldId id="272" r:id="rId13"/>
    <p:sldId id="268" r:id="rId14"/>
    <p:sldId id="296" r:id="rId15"/>
    <p:sldId id="278" r:id="rId16"/>
    <p:sldId id="279" r:id="rId17"/>
    <p:sldId id="280" r:id="rId18"/>
    <p:sldId id="281" r:id="rId19"/>
    <p:sldId id="282" r:id="rId20"/>
    <p:sldId id="297" r:id="rId21"/>
    <p:sldId id="298" r:id="rId22"/>
    <p:sldId id="300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02" r:id="rId32"/>
    <p:sldId id="301" r:id="rId33"/>
    <p:sldId id="303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1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19B95-479C-4AAB-A61C-3EA747478770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78FD1-69FE-49D9-9341-B7F746BBC12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A46D-6057-4C65-98BE-93B44FD2B477}" type="datetimeFigureOut">
              <a:rPr lang="en-US" smtClean="0"/>
              <a:pPr/>
              <a:t>2/12/2018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31EA-7EBE-4854-A1EB-C9C4C139EC5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-Blue-Lines-Powerpoint-Backgrou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78594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357430"/>
            <a:ext cx="7643866" cy="4214842"/>
          </a:xfrm>
        </p:spPr>
        <p:txBody>
          <a:bodyPr>
            <a:normAutofit fontScale="40000" lnSpcReduction="20000"/>
          </a:bodyPr>
          <a:lstStyle/>
          <a:p>
            <a:endParaRPr lang="en-US" sz="4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Vijay Singh Rawat</a:t>
            </a:r>
          </a:p>
          <a:p>
            <a:r>
              <a:rPr kumimoji="1" lang="en-US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Shweta</a:t>
            </a:r>
            <a:endParaRPr kumimoji="1" lang="en-US" sz="4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sz="5100" b="1" dirty="0" smtClean="0">
                <a:solidFill>
                  <a:schemeClr val="tx2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(Research Scholar)</a:t>
            </a:r>
          </a:p>
          <a:p>
            <a:endParaRPr kumimoji="1"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Ph. D </a:t>
            </a:r>
            <a:endParaRPr lang="en-IN" sz="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 2017-18</a:t>
            </a:r>
            <a:endParaRPr kumimoji="1" lang="en-US" sz="6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Lakshmibai National Institute of Physical Education, Gwalior, India</a:t>
            </a:r>
          </a:p>
          <a:p>
            <a:r>
              <a:rPr kumimoji="1" lang="en-US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(Deemed to be University)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6116" y="1428736"/>
            <a:ext cx="2428892" cy="1533532"/>
          </a:xfrm>
          <a:prstGeom prst="rect">
            <a:avLst/>
          </a:prstGeom>
        </p:spPr>
      </p:pic>
    </p:spTree>
  </p:cSld>
  <p:clrMapOvr>
    <a:masterClrMapping/>
  </p:clrMapOvr>
  <p:transition advTm="1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-Blue-Lines-Powerpoint-Backgroun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984"/>
            <a:ext cx="9144000" cy="571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Predicting the Probability p 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2006616" y="2500307"/>
          <a:ext cx="5137152" cy="642942"/>
        </p:xfrm>
        <a:graphic>
          <a:graphicData uri="http://schemas.openxmlformats.org/presentationml/2006/ole">
            <p:oleObj spid="_x0000_s1026" name="Equation" r:id="rId4" imgW="2019240" imgH="22860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786190"/>
          <a:ext cx="7215238" cy="92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5238"/>
              </a:tblGrid>
              <a:tr h="92869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bo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the intercept and </a:t>
                      </a:r>
                      <a:r>
                        <a:rPr lang="en-IN" sz="20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b1,b2,b3 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are the slopes against independent variables </a:t>
                      </a:r>
                      <a:r>
                        <a:rPr lang="en-IN" sz="20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x1 , xn</a:t>
                      </a:r>
                      <a:endParaRPr lang="en-IN" sz="2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ght-Blue-Lines-Powerpoint-Backgroun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108"/>
            <a:ext cx="9144000" cy="5857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with Log(Odds)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3095625" y="1928813"/>
          <a:ext cx="3095625" cy="857250"/>
        </p:xfrm>
        <a:graphic>
          <a:graphicData uri="http://schemas.openxmlformats.org/presentationml/2006/ole">
            <p:oleObj spid="_x0000_s2050" name="Equation" r:id="rId4" imgW="1651000" imgH="457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214678" y="3000372"/>
          <a:ext cx="2786082" cy="928694"/>
        </p:xfrm>
        <a:graphic>
          <a:graphicData uri="http://schemas.openxmlformats.org/presentationml/2006/ole">
            <p:oleObj spid="_x0000_s2051" name="Equation" r:id="rId5" imgW="1130300" imgH="4191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14678" y="4214818"/>
          <a:ext cx="2771788" cy="1000132"/>
        </p:xfrm>
        <a:graphic>
          <a:graphicData uri="http://schemas.openxmlformats.org/presentationml/2006/ole">
            <p:oleObj spid="_x0000_s2052" name="Equation" r:id="rId6" imgW="1346200" imgH="419100" progId="Equation.3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219200" y="5410200"/>
            <a:ext cx="7086600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By knowing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z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the probability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can be estimated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322895" y="5513388"/>
          <a:ext cx="392113" cy="381000"/>
        </p:xfrm>
        <a:graphic>
          <a:graphicData uri="http://schemas.openxmlformats.org/presentationml/2006/ole">
            <p:oleObj spid="_x0000_s2053" name="Equation" r:id="rId7" imgW="126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ight-Blue-Lines-Powerpoint-Backgroun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46"/>
            <a:ext cx="9144000" cy="5857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Advantage of using Logit Function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54163" y="1657350"/>
          <a:ext cx="5751512" cy="685800"/>
        </p:xfrm>
        <a:graphic>
          <a:graphicData uri="http://schemas.openxmlformats.org/presentationml/2006/ole">
            <p:oleObj spid="_x0000_s22533" name="Equation" r:id="rId4" imgW="2158920" imgH="22860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143108" y="3498850"/>
            <a:ext cx="414340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43108" y="4572008"/>
            <a:ext cx="421484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3108" y="5500702"/>
            <a:ext cx="421484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591579" y="3500438"/>
            <a:ext cx="3480619" cy="2025445"/>
          </a:xfrm>
          <a:custGeom>
            <a:avLst/>
            <a:gdLst>
              <a:gd name="connsiteX0" fmla="*/ 0 w 3480619"/>
              <a:gd name="connsiteY0" fmla="*/ 1991032 h 2025445"/>
              <a:gd name="connsiteX1" fmla="*/ 855406 w 3480619"/>
              <a:gd name="connsiteY1" fmla="*/ 1858297 h 2025445"/>
              <a:gd name="connsiteX2" fmla="*/ 1784554 w 3480619"/>
              <a:gd name="connsiteY2" fmla="*/ 988142 h 2025445"/>
              <a:gd name="connsiteX3" fmla="*/ 2669458 w 3480619"/>
              <a:gd name="connsiteY3" fmla="*/ 162232 h 2025445"/>
              <a:gd name="connsiteX4" fmla="*/ 3480619 w 3480619"/>
              <a:gd name="connsiteY4" fmla="*/ 14748 h 2025445"/>
              <a:gd name="connsiteX5" fmla="*/ 3480619 w 3480619"/>
              <a:gd name="connsiteY5" fmla="*/ 14748 h 202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0619" h="2025445">
                <a:moveTo>
                  <a:pt x="0" y="1991032"/>
                </a:moveTo>
                <a:cubicBezTo>
                  <a:pt x="278990" y="2008238"/>
                  <a:pt x="557980" y="2025445"/>
                  <a:pt x="855406" y="1858297"/>
                </a:cubicBezTo>
                <a:cubicBezTo>
                  <a:pt x="1152832" y="1691149"/>
                  <a:pt x="1784554" y="988142"/>
                  <a:pt x="1784554" y="988142"/>
                </a:cubicBezTo>
                <a:cubicBezTo>
                  <a:pt x="2086896" y="705465"/>
                  <a:pt x="2386781" y="324464"/>
                  <a:pt x="2669458" y="162232"/>
                </a:cubicBezTo>
                <a:cubicBezTo>
                  <a:pt x="2952135" y="0"/>
                  <a:pt x="3480619" y="14748"/>
                  <a:pt x="3480619" y="14748"/>
                </a:cubicBezTo>
                <a:lnTo>
                  <a:pt x="3480619" y="14748"/>
                </a:ln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3143240" y="4500570"/>
            <a:ext cx="21431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14744" y="578645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071934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Object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5532452"/>
            <a:ext cx="285752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12"/>
          <p:cNvSpPr txBox="1"/>
          <p:nvPr/>
        </p:nvSpPr>
        <p:spPr>
          <a:xfrm>
            <a:off x="5967426" y="5488560"/>
            <a:ext cx="67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+ </a:t>
            </a:r>
            <a:endParaRPr lang="en-US" sz="1200" dirty="0"/>
          </a:p>
        </p:txBody>
      </p:sp>
      <p:pic>
        <p:nvPicPr>
          <p:cNvPr id="36" name="Object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5548328"/>
            <a:ext cx="285752" cy="23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angle 36"/>
          <p:cNvSpPr/>
          <p:nvPr/>
        </p:nvSpPr>
        <p:spPr>
          <a:xfrm>
            <a:off x="2049324" y="5488560"/>
            <a:ext cx="450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endParaRPr lang="en-IN" dirty="0"/>
          </a:p>
        </p:txBody>
      </p:sp>
      <p:sp>
        <p:nvSpPr>
          <p:cNvPr id="38" name="TextBox 20"/>
          <p:cNvSpPr txBox="1"/>
          <p:nvPr/>
        </p:nvSpPr>
        <p:spPr>
          <a:xfrm>
            <a:off x="3824286" y="428625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0.5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347315" y="4917056"/>
            <a:ext cx="29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4071934" y="31432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4071934" y="5786454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4071934" y="550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066800" y="62484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Figure 1- Shape of the logistic function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-Blue-Lines-Powerpoint-Backgrou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Application in Sports Research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Predicting successful free throw shot in basketball on the basis of independent variables such as player’s height, accuracy, arm strength and eye hand coordination etc.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Predicting winning in football match on the basis of independent variables like number of passes, number of turnovers, penalty yardage, fouls committed etc.,</a:t>
            </a:r>
          </a:p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Finding likelihood of a particular horse finishing first in a specific race.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0"/>
            <a:ext cx="8229600" cy="76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Logistic Regression with SPSS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19090"/>
            <a:ext cx="57150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Objective: </a:t>
            </a:r>
            <a:r>
              <a:rPr lang="en-US" sz="2000" dirty="0" smtClean="0"/>
              <a:t>Predicting success in basketball match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17223"/>
            <a:ext cx="525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</a:t>
            </a:r>
          </a:p>
          <a:p>
            <a:r>
              <a:rPr lang="en-US" sz="1200" b="1" dirty="0" smtClean="0"/>
              <a:t>Match	Result	Number of 	Offensive 	Free throws 	Blocks</a:t>
            </a:r>
          </a:p>
          <a:p>
            <a:r>
              <a:rPr lang="en-US" sz="1200" b="1" dirty="0" smtClean="0"/>
              <a:t>		Pass	rebound	throws		</a:t>
            </a:r>
          </a:p>
          <a:p>
            <a:r>
              <a:rPr lang="en-US" sz="1200" b="1" dirty="0" smtClean="0"/>
              <a:t>1	1	0	1	1	1</a:t>
            </a:r>
          </a:p>
          <a:p>
            <a:r>
              <a:rPr lang="en-US" sz="1200" b="1" dirty="0" smtClean="0"/>
              <a:t>2	0	1	0	0	0</a:t>
            </a:r>
          </a:p>
          <a:p>
            <a:r>
              <a:rPr lang="en-US" sz="1200" b="1" dirty="0" smtClean="0"/>
              <a:t>3	1	0	1	1	0</a:t>
            </a:r>
          </a:p>
          <a:p>
            <a:r>
              <a:rPr lang="en-US" sz="1200" b="1" dirty="0" smtClean="0"/>
              <a:t>4	1	1	0	0	1</a:t>
            </a:r>
          </a:p>
          <a:p>
            <a:r>
              <a:rPr lang="en-US" sz="1200" b="1" dirty="0" smtClean="0"/>
              <a:t>5	0	1	1	1	0</a:t>
            </a:r>
          </a:p>
          <a:p>
            <a:r>
              <a:rPr lang="en-US" sz="1200" b="1" dirty="0" smtClean="0"/>
              <a:t>6	0	0	0	0	1</a:t>
            </a:r>
          </a:p>
          <a:p>
            <a:r>
              <a:rPr lang="en-US" sz="1200" b="1" dirty="0" smtClean="0"/>
              <a:t>7	1	1	0	1	0</a:t>
            </a:r>
          </a:p>
          <a:p>
            <a:r>
              <a:rPr lang="en-US" sz="1200" b="1" dirty="0" smtClean="0"/>
              <a:t>8	0	0	1	0	1</a:t>
            </a:r>
          </a:p>
          <a:p>
            <a:r>
              <a:rPr lang="en-US" sz="1200" b="1" dirty="0" smtClean="0"/>
              <a:t>9	1	1	0	1	1</a:t>
            </a:r>
          </a:p>
          <a:p>
            <a:r>
              <a:rPr lang="en-US" sz="1200" b="1" dirty="0" smtClean="0"/>
              <a:t>10	0	1	1	0	0</a:t>
            </a:r>
          </a:p>
          <a:p>
            <a:r>
              <a:rPr lang="en-US" sz="1200" b="1" dirty="0" smtClean="0"/>
              <a:t>11	1	0	0	1	0</a:t>
            </a:r>
          </a:p>
          <a:p>
            <a:r>
              <a:rPr lang="en-US" sz="1200" b="1" dirty="0" smtClean="0"/>
              <a:t>12	0	1	0	0	1</a:t>
            </a:r>
          </a:p>
          <a:p>
            <a:r>
              <a:rPr lang="en-US" sz="1200" b="1" dirty="0" smtClean="0"/>
              <a:t>13	1	1	1	1	0</a:t>
            </a:r>
          </a:p>
          <a:p>
            <a:r>
              <a:rPr lang="en-US" sz="1200" b="1" dirty="0" smtClean="0"/>
              <a:t>14	0	0	0	0	1</a:t>
            </a:r>
          </a:p>
          <a:p>
            <a:r>
              <a:rPr lang="en-US" sz="1200" b="1" dirty="0" smtClean="0"/>
              <a:t>15	1	1	1	1	0</a:t>
            </a:r>
          </a:p>
          <a:p>
            <a:r>
              <a:rPr lang="en-US" sz="1200" b="1" dirty="0" smtClean="0"/>
              <a:t>16	0	0	0	1	1</a:t>
            </a:r>
          </a:p>
          <a:p>
            <a:r>
              <a:rPr lang="en-US" sz="1200" b="1" dirty="0" smtClean="0"/>
              <a:t>17	0	1	1	0	0</a:t>
            </a:r>
          </a:p>
          <a:p>
            <a:r>
              <a:rPr lang="en-US" sz="1200" b="1" dirty="0" smtClean="0"/>
              <a:t>18	1	0	0	1	1</a:t>
            </a:r>
          </a:p>
          <a:p>
            <a:r>
              <a:rPr lang="en-US" sz="1200" b="1" dirty="0" smtClean="0"/>
              <a:t>19	0	1	1	0	0</a:t>
            </a:r>
          </a:p>
          <a:p>
            <a:r>
              <a:rPr lang="en-US" sz="1200" b="1" dirty="0" smtClean="0"/>
              <a:t>20	1	0	0	1	0</a:t>
            </a:r>
          </a:p>
          <a:p>
            <a:r>
              <a:rPr lang="en-US" sz="1200" b="1" dirty="0" smtClean="0"/>
              <a:t>21	0	1	1	0	1</a:t>
            </a:r>
          </a:p>
          <a:p>
            <a:r>
              <a:rPr lang="en-US" sz="1200" b="1" dirty="0" smtClean="0"/>
              <a:t>22	1	0	0	1	1</a:t>
            </a:r>
          </a:p>
          <a:p>
            <a:r>
              <a:rPr lang="en-US" sz="1200" dirty="0" smtClean="0"/>
              <a:t>__________________________________________________________________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464" y="2286000"/>
            <a:ext cx="2362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Dependent Variable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05464" y="3886200"/>
            <a:ext cx="23622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Variable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67917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 in Basketball Match: 	1: Win</a:t>
            </a:r>
          </a:p>
          <a:p>
            <a:r>
              <a:rPr lang="en-US" sz="1600" dirty="0" smtClean="0"/>
              <a:t>                  	0:Loose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3434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71600" algn="l"/>
                <a:tab pos="1600200" algn="l"/>
                <a:tab pos="2057400" algn="l"/>
                <a:tab pos="2514600" algn="l"/>
                <a:tab pos="2800350" algn="l"/>
              </a:tabLst>
            </a:pPr>
            <a:r>
              <a:rPr lang="en-US" sz="1400" dirty="0" smtClean="0"/>
              <a:t>No. of pass 	: 	1 = lower 	0 = higher	 </a:t>
            </a:r>
          </a:p>
          <a:p>
            <a:pPr>
              <a:tabLst>
                <a:tab pos="1371600" algn="l"/>
                <a:tab pos="1600200" algn="l"/>
                <a:tab pos="2057400" algn="l"/>
                <a:tab pos="2514600" algn="l"/>
                <a:tab pos="2800350" algn="l"/>
              </a:tabLst>
            </a:pPr>
            <a:r>
              <a:rPr lang="en-US" sz="1400" dirty="0" smtClean="0"/>
              <a:t>Offensive rebound : 	1 = lower 	0 = higher</a:t>
            </a:r>
          </a:p>
          <a:p>
            <a:pPr>
              <a:tabLst>
                <a:tab pos="1371600" algn="l"/>
                <a:tab pos="1600200" algn="l"/>
                <a:tab pos="2057400" algn="l"/>
                <a:tab pos="2514600" algn="l"/>
                <a:tab pos="2800350" algn="l"/>
              </a:tabLst>
            </a:pPr>
            <a:r>
              <a:rPr lang="en-US" sz="1400" dirty="0" smtClean="0"/>
              <a:t>Free throws	: 	1 = lower 	0 = higher	 </a:t>
            </a:r>
          </a:p>
          <a:p>
            <a:pPr>
              <a:tabLst>
                <a:tab pos="1371600" algn="l"/>
                <a:tab pos="1600200" algn="l"/>
                <a:tab pos="2057400" algn="l"/>
                <a:tab pos="2514600" algn="l"/>
                <a:tab pos="2800350" algn="l"/>
              </a:tabLst>
            </a:pPr>
            <a:r>
              <a:rPr lang="en-US" sz="1400" dirty="0" smtClean="0"/>
              <a:t>Blocks	: 	1 = lower 	0 = higher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248400"/>
            <a:ext cx="731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sz="1400" dirty="0" smtClean="0"/>
              <a:t>Team having average number of pass less than the opponent is coded as 1 and the other as 0.</a:t>
            </a:r>
          </a:p>
          <a:p>
            <a:pPr marL="228600" indent="-2286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/>
              <a:t>Similar coding for other variables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81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- An Illustration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EC3FF6B-EC9C-4FA5-8FDD-A15C58B567F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8992" y="2214554"/>
            <a:ext cx="57150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SPSS Commands for the logistic regression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35" cy="44720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785794"/>
          <a:ext cx="8715436" cy="1000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5436"/>
              </a:tblGrid>
              <a:tr h="1000132">
                <a:tc>
                  <a:txBody>
                    <a:bodyPr/>
                    <a:lstStyle/>
                    <a:p>
                      <a:pPr algn="ctr"/>
                      <a:endParaRPr lang="en-IN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Step-1 Preparation of Data</a:t>
                      </a:r>
                      <a:r>
                        <a:rPr lang="en-IN" sz="20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file</a:t>
                      </a:r>
                      <a:endParaRPr lang="en-IN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6217944"/>
          <a:ext cx="78581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Fig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– screen showing variable view for the logistic regression analysis in SPSS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1543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6810" y="6129994"/>
          <a:ext cx="73342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Fig 2- screen showing data file for the logistic regression</a:t>
                      </a:r>
                      <a:r>
                        <a:rPr lang="en-IN" sz="1800" baseline="0" dirty="0" smtClean="0"/>
                        <a:t> analysis in SPSS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 -2 Initiating command for logistic regression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19" y="1428736"/>
            <a:ext cx="864399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6344308"/>
          <a:ext cx="8572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Fig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3- screen showing of SPSS commands for logistic regression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1000108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Analyze         Regression       Binary logistic</a:t>
                      </a:r>
                      <a:endParaRPr lang="en-IN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214678" y="1142984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4929190" y="1142984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0694" y="2857496"/>
            <a:ext cx="571504" cy="214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643050"/>
            <a:ext cx="842968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6286520"/>
          <a:ext cx="8286808" cy="571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808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Fig</a:t>
                      </a:r>
                      <a:r>
                        <a:rPr lang="en-IN" baseline="0" dirty="0" smtClean="0"/>
                        <a:t> 4- screen showing selection of variables for logistic regression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788656"/>
          <a:ext cx="8286808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808"/>
              </a:tblGrid>
              <a:tr h="54577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Defining variables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IN" sz="20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1.Dependent box</a:t>
                      </a:r>
                      <a:r>
                        <a:rPr lang="en-IN" sz="20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2.</a:t>
                      </a:r>
                      <a:r>
                        <a:rPr lang="en-IN" sz="20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Covariate box</a:t>
                      </a:r>
                      <a:r>
                        <a:rPr lang="en-IN" sz="20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3.</a:t>
                      </a:r>
                      <a:r>
                        <a:rPr lang="en-IN" sz="20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Categorical covariate</a:t>
                      </a:r>
                      <a:r>
                        <a:rPr lang="en-IN" sz="20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box</a:t>
                      </a:r>
                      <a:endParaRPr lang="en-IN" sz="2000" b="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85728"/>
          <a:ext cx="8286808" cy="571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808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Step -3 Selecting variable for Analysis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-4 Selecting option for Computation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14422"/>
            <a:ext cx="8572560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6143644"/>
          <a:ext cx="8501122" cy="697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1122"/>
              </a:tblGrid>
              <a:tr h="69786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Fig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5- screen showing option for generating Hosmer-lemeshow goodness of fit and confidence intervals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 rot="16200000">
            <a:off x="423839" y="3933824"/>
            <a:ext cx="1905000" cy="609600"/>
          </a:xfrm>
          <a:prstGeom prst="wedgeRoundRectCallout">
            <a:avLst>
              <a:gd name="adj1" fmla="val -18166"/>
              <a:gd name="adj2" fmla="val 4229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CONTINUE THEN OK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3357554" y="2786058"/>
            <a:ext cx="71438" cy="71438"/>
          </a:xfrm>
          <a:prstGeom prst="line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-team-powerpoint-templa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Logistic regression is a predictive analysis.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in a situation when a researcher is interested to predict the occurrence of any happenings.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106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Step-5 Selecting method for entering independent variable in logistic regression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Confirmatory study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Exploratory study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U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Clicking the option ok to get the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3272474"/>
          <a:ext cx="8143932" cy="72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728030">
                <a:tc>
                  <a:txBody>
                    <a:bodyPr/>
                    <a:lstStyle/>
                    <a:p>
                      <a:r>
                        <a:rPr lang="en-IN" sz="2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Step-6</a:t>
                      </a:r>
                      <a:r>
                        <a:rPr lang="en-IN" sz="2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Getting the output</a:t>
                      </a:r>
                      <a:endParaRPr lang="en-IN" sz="2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-Agreement-PPT-Slid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5357818" cy="5643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43956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The logistic regression in SPSS is run in two steps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First step (block 0)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includes no predictors and just the intercept.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Second step (block 1)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includes the variable in the analysis and coding of independent and dependent variable..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INTERPRETATIONS OF FINDING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1" y="1600200"/>
          <a:ext cx="8715438" cy="490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6"/>
                <a:gridCol w="2905146"/>
                <a:gridCol w="2905146"/>
              </a:tblGrid>
              <a:tr h="4900634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Case processing summary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Dependent variable encoding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Categorical variable coding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ctr">
                        <a:buFont typeface="+mj-lt"/>
                        <a:buNone/>
                      </a:pPr>
                      <a:r>
                        <a:rPr lang="en-IN" sz="18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Block 0</a:t>
                      </a:r>
                      <a:endParaRPr lang="en-IN" sz="24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Classification table(model without predictors)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Variable in the equation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Variable not in the equation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Block 1</a:t>
                      </a:r>
                      <a:endParaRPr lang="en-IN" sz="2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Omnibus tests of model coefficients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r>
                        <a:rPr lang="en-I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summary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Homer –lemeshow test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Classification table (model with predictors)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Variable in the equation (with predictors)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+mj-lt"/>
              <a:buAutoNum type="alphaU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CASE PROCESSING AND CODING SUMMARY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57296"/>
          <a:ext cx="8229600" cy="4714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89364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TABLE 1.1 -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Case </a:t>
                      </a:r>
                      <a:r>
                        <a:rPr lang="en-IN" sz="2400" b="1" dirty="0">
                          <a:latin typeface="Times New Roman" pitchFamily="18" charset="0"/>
                          <a:cs typeface="Times New Roman" pitchFamily="18" charset="0"/>
                        </a:rPr>
                        <a:t>Processing Summary</a:t>
                      </a:r>
                      <a:endParaRPr lang="en-IN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8936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Unweighted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Cases</a:t>
                      </a:r>
                      <a:r>
                        <a:rPr lang="en-IN" sz="1800" baseline="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Percent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93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Selected Cases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Included in Analysis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93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Missing Cases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.0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93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936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Unselected Cases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.0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936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9364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a. If weight is in effect, see classification table for the total number of cases.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6201432"/>
          <a:ext cx="6096000" cy="39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1.1 shows the number of cases in each category</a:t>
                      </a:r>
                      <a:endParaRPr lang="en-IN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3000372"/>
            <a:ext cx="8229600" cy="242889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 1.2 shown coding of dependent variable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214422"/>
          <a:ext cx="8258204" cy="26432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29102"/>
                <a:gridCol w="4129102"/>
              </a:tblGrid>
              <a:tr h="660802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2400" dirty="0" smtClean="0"/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1.2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-Dependent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variable encoding</a:t>
                      </a:r>
                      <a:endParaRPr lang="en-IN" sz="3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080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/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/>
                        <a:t>Original </a:t>
                      </a:r>
                      <a:r>
                        <a:rPr lang="en-IN" sz="1800" dirty="0"/>
                        <a:t>Value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/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/>
                        <a:t>Internal </a:t>
                      </a:r>
                      <a:r>
                        <a:rPr lang="en-IN" sz="1800" dirty="0"/>
                        <a:t>Value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/>
                        <a:t>Losing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0</a:t>
                      </a:r>
                      <a:endParaRPr lang="en-IN" sz="2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/>
                        <a:t>winning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/>
                        <a:t>1</a:t>
                      </a:r>
                      <a:endParaRPr lang="en-IN" sz="2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338126"/>
          <a:ext cx="8733877" cy="54483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9678"/>
                <a:gridCol w="1728240"/>
                <a:gridCol w="2401436"/>
                <a:gridCol w="2564583"/>
                <a:gridCol w="239940"/>
              </a:tblGrid>
              <a:tr h="726493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3200" b="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1.3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-Categorical Variables Coding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184">
                <a:tc rowSpan="2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050" b="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frequency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Parameter </a:t>
                      </a: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coding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number of blocks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lower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higher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offensive </a:t>
                      </a:r>
                      <a:r>
                        <a:rPr lang="en-I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rebound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lower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higher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free throws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lower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higher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number of pass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lower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2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higher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844242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Table 1.3 shown coding of categorical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variable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358082" y="4357694"/>
            <a:ext cx="92869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00958" y="4214818"/>
            <a:ext cx="71438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57250" indent="-857250"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B.	Analyzing Logistics model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57297"/>
          <a:ext cx="8115329" cy="44309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514"/>
                <a:gridCol w="1470563"/>
                <a:gridCol w="1470563"/>
                <a:gridCol w="1470563"/>
                <a:gridCol w="1470563"/>
                <a:gridCol w="1470563"/>
              </a:tblGrid>
              <a:tr h="631924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2400" b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Table 1.4 -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 Table</a:t>
                      </a:r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IN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model without predictor)</a:t>
                      </a:r>
                      <a:endParaRPr lang="en-IN" sz="2400" b="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Observed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Percentage Correct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6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losing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winning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299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Step 0</a:t>
                      </a:r>
                      <a:endParaRPr lang="en-IN" sz="2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losing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.0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62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winning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49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Overall Percentage</a:t>
                      </a: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50.0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46299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a. Constant is included in the model.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299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b. The cut value is .500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5844242"/>
          <a:ext cx="814393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39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Table 1.4  indicate that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without independent variable, one simply guess that particular team win match and it would be 50% correct  of the time.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264" y="928670"/>
          <a:ext cx="809626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Block 0: logistic model without predictor</a:t>
                      </a:r>
                      <a:endParaRPr lang="en-IN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429124" y="1071546"/>
            <a:ext cx="914400" cy="4286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6" y="714356"/>
          <a:ext cx="8143933" cy="12858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6022"/>
                <a:gridCol w="1068273"/>
                <a:gridCol w="1068273"/>
                <a:gridCol w="1068273"/>
                <a:gridCol w="1068273"/>
                <a:gridCol w="1068273"/>
                <a:gridCol w="1068273"/>
                <a:gridCol w="1068273"/>
              </a:tblGrid>
              <a:tr h="428628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1.5</a:t>
                      </a:r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-Variables in the Equation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8628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S.E.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Wald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Sig.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Exp(B)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Step 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.426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3071810"/>
          <a:ext cx="8143932" cy="30003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7322"/>
                <a:gridCol w="1357322"/>
                <a:gridCol w="1357322"/>
                <a:gridCol w="1357322"/>
                <a:gridCol w="1357322"/>
                <a:gridCol w="1357322"/>
              </a:tblGrid>
              <a:tr h="428628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Figure 1.6-Variables </a:t>
                      </a:r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not in the Equation</a:t>
                      </a:r>
                      <a:endParaRPr lang="en-IN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8628">
                <a:tc grid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Sig.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Step 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pass(1)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.733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.392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rebound(1)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11.733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.001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f_throw(1)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.733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.392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blocks(1)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6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Overall Statistics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11.942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.018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2003102"/>
          <a:ext cx="807249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2494"/>
              </a:tblGrid>
              <a:tr h="513716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Table 1.5 shows that Wald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statistics is not significant as its significance value is 1.00, which is more then 0.05.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6058556"/>
          <a:ext cx="814393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39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Table 1.6 indicates whether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each independent variable may improve the model or not.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Block 1 logistics model with predictors</a:t>
            </a:r>
            <a:b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(testing significance of the model)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1380825"/>
          <a:ext cx="8358246" cy="17116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4070"/>
                <a:gridCol w="2071392"/>
                <a:gridCol w="2071392"/>
                <a:gridCol w="2071392"/>
              </a:tblGrid>
              <a:tr h="357189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0" dirty="0" smtClean="0"/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-Model 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Summary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819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Step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/>
                        <a:t>-2 Log likelihood</a:t>
                      </a:r>
                      <a:endParaRPr lang="en-IN" sz="1600" b="1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/>
                        <a:t>Cox &amp; Snell R Square</a:t>
                      </a:r>
                      <a:endParaRPr lang="en-IN" sz="1600" b="1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/>
                        <a:t>Nagelkerke R Square</a:t>
                      </a:r>
                      <a:endParaRPr lang="en-IN" sz="1600" b="1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819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16.895</a:t>
                      </a:r>
                      <a:r>
                        <a:rPr lang="en-IN" sz="1600" baseline="30000" dirty="0"/>
                        <a:t>a</a:t>
                      </a:r>
                      <a:endParaRPr lang="en-IN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.461</a:t>
                      </a:r>
                      <a:endParaRPr lang="en-IN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.615</a:t>
                      </a:r>
                      <a:endParaRPr lang="en-IN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8195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a</a:t>
                      </a: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. Estimation terminated at iteration number 5 because parameter estimates changed by less than .001</a:t>
                      </a:r>
                      <a:r>
                        <a:rPr lang="en-IN" sz="1600" dirty="0"/>
                        <a:t>.</a:t>
                      </a:r>
                      <a:endParaRPr lang="en-IN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3201036"/>
          <a:ext cx="82868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Table 1.7 shown -2 log likelihood</a:t>
                      </a:r>
                      <a:r>
                        <a:rPr lang="en-IN" baseline="0" dirty="0" smtClean="0"/>
                        <a:t> statistics and variation in the dependent variable.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4181996"/>
          <a:ext cx="8229600" cy="11758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/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/>
                        <a:t>Table 1.8-Hosmer and </a:t>
                      </a:r>
                      <a:r>
                        <a:rPr lang="en-IN" sz="2400" dirty="0" err="1"/>
                        <a:t>Lemeshow</a:t>
                      </a:r>
                      <a:r>
                        <a:rPr lang="en-IN" sz="2400" dirty="0"/>
                        <a:t> Test</a:t>
                      </a:r>
                      <a:endParaRPr lang="en-IN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Step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/>
                        <a:t>Chi-square</a:t>
                      </a:r>
                      <a:endParaRPr lang="en-IN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/>
                        <a:t>df</a:t>
                      </a:r>
                      <a:endParaRPr lang="en-IN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/>
                        <a:t>Sig.</a:t>
                      </a:r>
                      <a:endParaRPr lang="en-IN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/>
                        <a:t>6.834</a:t>
                      </a:r>
                      <a:endParaRPr lang="en-IN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8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.555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6264" y="5487052"/>
          <a:ext cx="82391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9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Table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1.8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testing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goodness of fit of 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with the help of chi-square value.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643834" y="3357562"/>
            <a:ext cx="714380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241176"/>
          <a:ext cx="8215368" cy="2759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9228"/>
                <a:gridCol w="1369228"/>
                <a:gridCol w="1369228"/>
                <a:gridCol w="1369228"/>
                <a:gridCol w="1369228"/>
                <a:gridCol w="1369228"/>
              </a:tblGrid>
              <a:tr h="344538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Table 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1.9-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 </a:t>
                      </a:r>
                      <a:r>
                        <a:rPr lang="en-IN" sz="2400" b="1" dirty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400" b="1" baseline="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Observed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Percentage Correct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5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losing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winning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38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losing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81.8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5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winning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90.9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5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Overall Percentage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cs typeface="Times New Roman" pitchFamily="18" charset="0"/>
                        </a:rPr>
                        <a:t>86.4</a:t>
                      </a:r>
                      <a:endParaRPr lang="en-IN" sz="1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0002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a. The cut value is .500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4357694"/>
          <a:ext cx="82153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3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Table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1.9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shows the observed and predicted values of the dependent variable.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-team-powerpoint-templa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9144000" cy="528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Objective of Logistic Regression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objective of Logistic regression is to find the best fitting model to describe the relationship between the dichotomous characteristics of interest and a set of independent variables.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79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Developing logistic model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229600" cy="37862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12517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Table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-Variables </a:t>
                      </a:r>
                      <a:r>
                        <a:rPr lang="en-IN" sz="2400" b="1" dirty="0">
                          <a:latin typeface="Times New Roman" pitchFamily="18" charset="0"/>
                          <a:cs typeface="Times New Roman" pitchFamily="18" charset="0"/>
                        </a:rPr>
                        <a:t>in the Equation</a:t>
                      </a:r>
                      <a:endParaRPr lang="en-IN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7671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S.E</a:t>
                      </a:r>
                      <a:r>
                        <a:rPr lang="en-IN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Wald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</a:t>
                      </a:r>
                      <a:r>
                        <a:rPr lang="en-IN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IN" sz="16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Exp(B</a:t>
                      </a:r>
                      <a:r>
                        <a:rPr lang="en-IN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r>
                        <a:rPr lang="en-IN" sz="1600" baseline="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pass(1)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-.337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1.452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.054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.817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.714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rebound(1)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4.190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1.556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7.249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.007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65.990</a:t>
                      </a:r>
                      <a:endParaRPr lang="en-I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f_throw(1)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-.337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1.452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.054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.817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.714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blocks(1)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.834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1.390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.360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.548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2.303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-2.539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1.416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3.213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.073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.079</a:t>
                      </a:r>
                      <a:endParaRPr lang="en-IN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7671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a. Variable(s) entered on step 1: pass, rebound, 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free</a:t>
                      </a:r>
                      <a:r>
                        <a:rPr lang="en-I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throw</a:t>
                      </a:r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, blocks.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4929198"/>
          <a:ext cx="82868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Table </a:t>
                      </a:r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1.10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shows the value of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regression coefficients (B), Wald statistics, its significance, and odds ratio exp(B) for each variable in both the models.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Developing logistic model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58204" cy="435771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p is the probability of winning the match.</a:t>
            </a:r>
          </a:p>
          <a:p>
            <a:pPr algn="ctr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lnSpc>
                <a:spcPct val="110000"/>
              </a:lnSpc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Only those variable that are found to be significant should be included in the model but for describing the results comprehensively, other variable have been included in this model.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143116"/>
          <a:ext cx="8501122" cy="107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1122"/>
              </a:tblGrid>
              <a:tr h="10715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 p/1-p= -2.539</a:t>
                      </a:r>
                      <a:r>
                        <a:rPr lang="en-IN" sz="28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+ 0.834 * blocks – 0.337 * free throw + 4.190 * offensive rebound -0.337*no. of pass</a:t>
                      </a:r>
                      <a:endParaRPr lang="en-IN" sz="2800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Explanation of odds ratio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table 1.11, the exp(B) represents the odds ratio for all the predictors. If the value of the odds ratio is large, its predictive value is also large.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3201036"/>
          <a:ext cx="7215238" cy="799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5238"/>
              </a:tblGrid>
              <a:tr h="79946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Since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odds ratio = p/1-p =  p= odds ratio/1+odds ratio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3857628"/>
          <a:ext cx="7500990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0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offensive</a:t>
                      </a:r>
                      <a:r>
                        <a:rPr lang="en-IN" sz="24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rebound, p= 65.99/1+65.99=0.985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Notched Right Arrow 6"/>
          <p:cNvSpPr/>
          <p:nvPr/>
        </p:nvSpPr>
        <p:spPr>
          <a:xfrm>
            <a:off x="4286248" y="3357562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5058424"/>
          <a:ext cx="7429552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This indicate that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if a team’s average offensive rebound is more then this, their probability of winning would be  0.985.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Interpretation of the logistic Regression model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1800220"/>
          <a:ext cx="814393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 </a:t>
                      </a:r>
                      <a:r>
                        <a:rPr lang="en-IN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 p/1-p= -2.539 + 0.834 * 1 – 0.337 * 1+ 4.190 * 1 -0.337*0=2.148</a:t>
                      </a:r>
                    </a:p>
                    <a:p>
                      <a:endParaRPr lang="en-I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714620"/>
          <a:ext cx="6096000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214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Odds ratio= p/1-p=e2.148=8.5677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14752"/>
          <a:ext cx="6096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P= 8.5677/1+8.5677=0.8955</a:t>
                      </a:r>
                    </a:p>
                    <a:p>
                      <a:endParaRPr lang="en-IN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5420694"/>
          <a:ext cx="82153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631510"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Thus, it may be concluded that the probability of the team A to win in the match would be 0.8955.</a:t>
                      </a:r>
                      <a:endParaRPr lang="en-I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endParaRPr lang="en-IN" dirty="0"/>
          </a:p>
        </p:txBody>
      </p:sp>
      <p:pic>
        <p:nvPicPr>
          <p:cNvPr id="4" name="Content Placeholder 3" descr="thank-you-pink-brow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28604"/>
            <a:ext cx="8358246" cy="6000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-template-uomyrpf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857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Continuous vs. Categorical variables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Independent variables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Continuous: age, income, height- use numerical value.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Categorical: gender, city, ethnicity – use dummies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Dependent variable (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continuous: consumption, time spend- use numerical value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categorical: yes/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6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-template-uomyrpf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5857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Examples of Binary Outcomes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Should a bank give a person loan or not.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What determines admittance into a school.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consumers are more likely to buy a new product.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654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rkM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929850" cy="57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Uses of Logistic Regression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Prediction of group membership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also provides knowledge of the relationship and strength among the variables.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Casual relationship between one or more independent variables and one binary dependent variables.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forecast the outcome event.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predict changes in probabilities.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62-construction-powerpoint-template-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404"/>
            <a:ext cx="9144000" cy="7572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29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Assumptions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relationship between the dependent and independent variable may be linear or non-linear.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outcome variable must be coded as 0 and 1.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independent variable do not need to be metric.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Independent variable linearly related to the log odds.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requires quit large sample size.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0" y="1071546"/>
            <a:ext cx="935834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-template-uomyrpf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929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Key terms in Logistic Regression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Dependent variable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binary in nature.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Independent variable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the different variables that you expect to influence the dependent variable.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Hosmer-lemeshow test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commonly used measure of goodness of fit.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Odd ratio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the ratio of the probability of success to the probability of failure.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-template-uomyrpf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58204" cy="2143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286544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Classification table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table the observed values for the dependent outcome and the predicted values are cross classified.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Maximum likelihood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Maximum likelihood is the method of finding the least possible deviation between the observed and predicted values using the concept of calculus specifically derivatives.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Logit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logit is function which is equal to the log odds of a variable. If p is a probability that Y=1(occurrence of an event), then p/(1-p) is corresponding odds. The logit of probability p is given by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214678" y="5286388"/>
          <a:ext cx="2428892" cy="785818"/>
        </p:xfrm>
        <a:graphic>
          <a:graphicData uri="http://schemas.openxmlformats.org/presentationml/2006/ole">
            <p:oleObj spid="_x0000_s24580" name="Equation" r:id="rId4" imgW="1396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1617</Words>
  <Application>Microsoft Office PowerPoint</Application>
  <PresentationFormat>On-screen Show (4:3)</PresentationFormat>
  <Paragraphs>443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LOGISTIC REGRESSION </vt:lpstr>
      <vt:lpstr> INTRODUCTION </vt:lpstr>
      <vt:lpstr> Objective of Logistic Regression</vt:lpstr>
      <vt:lpstr>Continuous vs. Categorical variables</vt:lpstr>
      <vt:lpstr>Examples of Binary Outcomes</vt:lpstr>
      <vt:lpstr>Uses of Logistic Regression</vt:lpstr>
      <vt:lpstr>Assumptions </vt:lpstr>
      <vt:lpstr>Key terms in Logistic Regression </vt:lpstr>
      <vt:lpstr>Slide 9</vt:lpstr>
      <vt:lpstr> Predicting the Probability p  </vt:lpstr>
      <vt:lpstr> Predicting p with Log(Odds) </vt:lpstr>
      <vt:lpstr>Advantage of using Logit Function</vt:lpstr>
      <vt:lpstr>Application in Sports Research</vt:lpstr>
      <vt:lpstr>Slide 14</vt:lpstr>
      <vt:lpstr>SPSS Commands for the logistic regression</vt:lpstr>
      <vt:lpstr>Slide 16</vt:lpstr>
      <vt:lpstr> Step -2 Initiating command for logistic regression </vt:lpstr>
      <vt:lpstr> </vt:lpstr>
      <vt:lpstr>Step -4 Selecting option for Computation</vt:lpstr>
      <vt:lpstr>Step-5 Selecting method for entering independent variable in logistic regression</vt:lpstr>
      <vt:lpstr>The logistic regression in SPSS is run in two steps</vt:lpstr>
      <vt:lpstr>INTERPRETATIONS OF FINDING</vt:lpstr>
      <vt:lpstr>CASE PROCESSING AND CODING SUMMARY</vt:lpstr>
      <vt:lpstr>Table 1.2 shown coding of dependent variable</vt:lpstr>
      <vt:lpstr>Slide 25</vt:lpstr>
      <vt:lpstr>B. Analyzing Logistics model</vt:lpstr>
      <vt:lpstr>Slide 27</vt:lpstr>
      <vt:lpstr>2. Block 1 logistics model with predictors (testing significance of the model)</vt:lpstr>
      <vt:lpstr>Slide 29</vt:lpstr>
      <vt:lpstr>Developing logistic model</vt:lpstr>
      <vt:lpstr>Developing logistic model</vt:lpstr>
      <vt:lpstr>Explanation of odds ratio</vt:lpstr>
      <vt:lpstr>Interpretation of the logistic Regression model</vt:lpstr>
      <vt:lpstr>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137</cp:revision>
  <dcterms:created xsi:type="dcterms:W3CDTF">2017-12-20T05:15:30Z</dcterms:created>
  <dcterms:modified xsi:type="dcterms:W3CDTF">2018-02-12T04:45:27Z</dcterms:modified>
</cp:coreProperties>
</file>