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Arima Madurai Extra Bold" panose="020B0604020202020204" charset="0"/>
      <p:regular r:id="rId26"/>
    </p:embeddedFont>
    <p:embeddedFont>
      <p:font typeface="Arima Madurai Extra Bold Bold" panose="020B0604020202020204" charset="0"/>
      <p:regular r:id="rId27"/>
    </p:embeddedFont>
    <p:embeddedFont>
      <p:font typeface="Arima Madurai Medium Bold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48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31332" b="3133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3499" y="2357325"/>
            <a:ext cx="15301003" cy="5572351"/>
            <a:chOff x="0" y="0"/>
            <a:chExt cx="20401337" cy="7429801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0401337" cy="7429801"/>
            </a:xfrm>
            <a:prstGeom prst="rect">
              <a:avLst/>
            </a:prstGeom>
            <a:solidFill>
              <a:srgbClr val="85969F">
                <a:alpha val="8470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82094" y="2394100"/>
              <a:ext cx="18037148" cy="2163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00"/>
                </a:lnSpc>
              </a:pPr>
              <a:r>
                <a:rPr lang="en-US" sz="10400">
                  <a:solidFill>
                    <a:srgbClr val="000000"/>
                  </a:solidFill>
                  <a:latin typeface="Arima Madurai Extra Bold Bold"/>
                </a:rPr>
                <a:t>Logistic Regression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494982" y="5055990"/>
              <a:ext cx="15411373" cy="1099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59"/>
                </a:lnSpc>
              </a:pPr>
              <a:r>
                <a:rPr lang="en-US" sz="4800">
                  <a:solidFill>
                    <a:srgbClr val="000000"/>
                  </a:solidFill>
                  <a:latin typeface="Archicoco Bold"/>
                </a:rPr>
                <a:t>TAG-J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702475" y="1028700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149492" y="9630727"/>
            <a:ext cx="9757508" cy="27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Arima Madurai Extra Bold"/>
              </a:rPr>
              <a:t>CHMI | Q4 2020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1163" y="584875"/>
            <a:ext cx="17725673" cy="120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0"/>
              </a:lnSpc>
            </a:pPr>
            <a:r>
              <a:rPr lang="en-US" sz="7036">
                <a:solidFill>
                  <a:srgbClr val="000000"/>
                </a:solidFill>
                <a:latin typeface="Arima Madurai Extra Bold"/>
              </a:rPr>
              <a:t>Measuring the Probability of Outcome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08394" y="2320341"/>
            <a:ext cx="8678687" cy="6905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4993" lvl="1" indent="-437497">
              <a:lnSpc>
                <a:spcPts val="7781"/>
              </a:lnSpc>
              <a:buFont typeface="Arial"/>
              <a:buChar char="•"/>
            </a:pPr>
            <a:r>
              <a:rPr lang="en-US" sz="4052" dirty="0">
                <a:solidFill>
                  <a:srgbClr val="000000"/>
                </a:solidFill>
                <a:latin typeface="Arima Madurai Extra Bold"/>
              </a:rPr>
              <a:t>The probability of the outcome is measured by the odds of occurrence </a:t>
            </a:r>
            <a:r>
              <a:rPr lang="en-US" sz="4000" dirty="0">
                <a:solidFill>
                  <a:srgbClr val="000000"/>
                </a:solidFill>
                <a:latin typeface="Arima Madurai Extra Bold"/>
              </a:rPr>
              <a:t>of an event.</a:t>
            </a:r>
          </a:p>
          <a:p>
            <a:pPr marL="874993" lvl="1" indent="-437497">
              <a:lnSpc>
                <a:spcPts val="7781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a Madurai Extra Bold"/>
              </a:rPr>
              <a:t>If P is the probability of an event, then (1-P) is the probability of it not occurring.</a:t>
            </a:r>
          </a:p>
          <a:p>
            <a:pPr marL="874994" lvl="1" indent="-437497">
              <a:lnSpc>
                <a:spcPts val="7781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a Madurai Extra Bold"/>
              </a:rPr>
              <a:t>Odds of success = P / 1-P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9492" y="9630727"/>
            <a:ext cx="9757508" cy="27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Arima Madurai Extra Bold"/>
              </a:rPr>
              <a:t>footer</a:t>
            </a:r>
          </a:p>
        </p:txBody>
      </p:sp>
      <p:grpSp>
        <p:nvGrpSpPr>
          <p:cNvPr id="3" name="Group 3"/>
          <p:cNvGrpSpPr/>
          <p:nvPr/>
        </p:nvGrpSpPr>
        <p:grpSpPr>
          <a:xfrm rot="-8100000">
            <a:off x="12007046" y="1028700"/>
            <a:ext cx="8242788" cy="8229600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4534611"/>
            <a:ext cx="10785368" cy="533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5483" lvl="1" indent="-382741">
              <a:lnSpc>
                <a:spcPts val="5211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Arima Madurai Extra Bold"/>
              </a:rPr>
              <a:t>Outcome</a:t>
            </a:r>
          </a:p>
          <a:p>
            <a:pPr marL="1530965" lvl="2" indent="-510322">
              <a:lnSpc>
                <a:spcPts val="5211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Arima Madurai Extra Bold"/>
              </a:rPr>
              <a:t>We still predict the probability of the outcome occurring</a:t>
            </a:r>
          </a:p>
          <a:p>
            <a:pPr marL="765483" lvl="1" indent="-382741">
              <a:lnSpc>
                <a:spcPts val="5211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Arima Madurai Extra Bold"/>
              </a:rPr>
              <a:t>Differences</a:t>
            </a:r>
          </a:p>
          <a:p>
            <a:pPr marL="1530965" lvl="2" indent="-510322">
              <a:lnSpc>
                <a:spcPts val="5211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Arima Madurai Extra Bold"/>
              </a:rPr>
              <a:t> Note the multiple regression equation forms part of the logistic regression equation</a:t>
            </a:r>
          </a:p>
          <a:p>
            <a:pPr marL="1530967" lvl="2" indent="-510322">
              <a:lnSpc>
                <a:spcPts val="5211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Arima Madurai Extra Bold"/>
              </a:rPr>
              <a:t>This part of the equation expands to accommodate additional predictors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9725" y="2284277"/>
            <a:ext cx="10599533" cy="156503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56130" y="653602"/>
            <a:ext cx="17483427" cy="119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74"/>
              </a:lnSpc>
            </a:pPr>
            <a:r>
              <a:rPr lang="en-US" sz="6981">
                <a:solidFill>
                  <a:srgbClr val="000000"/>
                </a:solidFill>
                <a:latin typeface="Arima Madurai Extra Bold"/>
              </a:rPr>
              <a:t>Measuring the Probability of Outcome</a:t>
            </a:r>
          </a:p>
        </p:txBody>
      </p:sp>
      <p:grpSp>
        <p:nvGrpSpPr>
          <p:cNvPr id="8" name="Group 8"/>
          <p:cNvGrpSpPr/>
          <p:nvPr/>
        </p:nvGrpSpPr>
        <p:grpSpPr>
          <a:xfrm rot="2700000">
            <a:off x="14986046" y="1429611"/>
            <a:ext cx="7440591" cy="7428687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4121394" y="1028700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461334" y="1028700"/>
            <a:ext cx="8242788" cy="8229600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798872" y="2038307"/>
            <a:ext cx="13489128" cy="775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4993" lvl="1" indent="-437497">
              <a:lnSpc>
                <a:spcPts val="7781"/>
              </a:lnSpc>
              <a:buFont typeface="Arial"/>
              <a:buChar char="•"/>
            </a:pPr>
            <a:r>
              <a:rPr lang="en-US" sz="4052">
                <a:solidFill>
                  <a:srgbClr val="000000"/>
                </a:solidFill>
                <a:latin typeface="Arima Madurai Extra Bold"/>
              </a:rPr>
              <a:t>Forced Entry: All variables entered simultaneously.</a:t>
            </a:r>
          </a:p>
          <a:p>
            <a:pPr marL="874993" lvl="1" indent="-437497">
              <a:lnSpc>
                <a:spcPts val="7781"/>
              </a:lnSpc>
              <a:buFont typeface="Arial"/>
              <a:buChar char="•"/>
            </a:pPr>
            <a:r>
              <a:rPr lang="en-US" sz="4052">
                <a:solidFill>
                  <a:srgbClr val="000000"/>
                </a:solidFill>
                <a:latin typeface="Arima Madurai Extra Bold"/>
              </a:rPr>
              <a:t>Hierarchical: Variables entered in blocks.</a:t>
            </a:r>
          </a:p>
          <a:p>
            <a:pPr marL="1749986" lvl="2" indent="-583329">
              <a:lnSpc>
                <a:spcPts val="7781"/>
              </a:lnSpc>
              <a:buFont typeface="Arial"/>
              <a:buChar char="⚬"/>
            </a:pPr>
            <a:r>
              <a:rPr lang="en-US" sz="4052">
                <a:solidFill>
                  <a:srgbClr val="000000"/>
                </a:solidFill>
                <a:latin typeface="Arima Madurai Extra Bold"/>
              </a:rPr>
              <a:t>Blocks should be based on past research, or theory being tested. Good Method.</a:t>
            </a:r>
          </a:p>
          <a:p>
            <a:pPr marL="874993" lvl="1" indent="-437497">
              <a:lnSpc>
                <a:spcPts val="7781"/>
              </a:lnSpc>
              <a:buFont typeface="Arial"/>
              <a:buChar char="•"/>
            </a:pPr>
            <a:r>
              <a:rPr lang="en-US" sz="4052">
                <a:solidFill>
                  <a:srgbClr val="000000"/>
                </a:solidFill>
                <a:latin typeface="Arima Madurai Extra Bold"/>
              </a:rPr>
              <a:t>Stepwise: Variables entered on the basis of statistical criteria (i.e.relative contribution to predicting outcome).</a:t>
            </a:r>
          </a:p>
          <a:p>
            <a:pPr marL="1749988" lvl="2" indent="-583329">
              <a:lnSpc>
                <a:spcPts val="7781"/>
              </a:lnSpc>
              <a:buFont typeface="Arial"/>
              <a:buChar char="⚬"/>
            </a:pPr>
            <a:r>
              <a:rPr lang="en-US" sz="4052">
                <a:solidFill>
                  <a:srgbClr val="000000"/>
                </a:solidFill>
                <a:latin typeface="Arima Madurai Extra Bold"/>
              </a:rPr>
              <a:t>Should be used only for exploratory analysis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2252" b="2252"/>
          <a:stretch>
            <a:fillRect/>
          </a:stretch>
        </p:blipFill>
        <p:spPr>
          <a:xfrm>
            <a:off x="0" y="3158133"/>
            <a:ext cx="4582729" cy="397073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798872" y="591153"/>
            <a:ext cx="13108128" cy="12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2"/>
              </a:lnSpc>
            </a:pPr>
            <a:r>
              <a:rPr lang="en-US" sz="7337">
                <a:solidFill>
                  <a:srgbClr val="000000"/>
                </a:solidFill>
                <a:latin typeface="Arima Madurai Extra Bold"/>
              </a:rPr>
              <a:t>Methods of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9492" y="9630727"/>
            <a:ext cx="9757508" cy="27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Arima Madurai Extra Bold"/>
              </a:rPr>
              <a:t>footer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12690090" y="1028700"/>
            <a:ext cx="8242788" cy="8229600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14734" y="2094136"/>
            <a:ext cx="10803370" cy="743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31"/>
              </a:lnSpc>
            </a:pPr>
            <a:r>
              <a:rPr lang="en-US" sz="4783">
                <a:solidFill>
                  <a:srgbClr val="000000"/>
                </a:solidFill>
                <a:latin typeface="Arima Madurai Extra Bold Bold"/>
              </a:rPr>
              <a:t>Objectives Of logistic regression</a:t>
            </a:r>
          </a:p>
          <a:p>
            <a:pPr>
              <a:lnSpc>
                <a:spcPts val="7031"/>
              </a:lnSpc>
            </a:pPr>
            <a:endParaRPr lang="en-US" sz="4783">
              <a:solidFill>
                <a:srgbClr val="000000"/>
              </a:solidFill>
              <a:latin typeface="Arima Madurai Extra Bold Bold"/>
            </a:endParaRPr>
          </a:p>
          <a:p>
            <a:pPr marL="1032681" lvl="1" indent="-516341">
              <a:lnSpc>
                <a:spcPts val="7031"/>
              </a:lnSpc>
              <a:buFont typeface="Arial"/>
              <a:buChar char="•"/>
            </a:pPr>
            <a:r>
              <a:rPr lang="en-US" sz="4783">
                <a:solidFill>
                  <a:srgbClr val="000000"/>
                </a:solidFill>
                <a:latin typeface="Arima Madurai Extra Bold"/>
              </a:rPr>
              <a:t>Identify the independent variable that impact in</a:t>
            </a:r>
            <a:r>
              <a:rPr lang="en-US" sz="4783">
                <a:solidFill>
                  <a:srgbClr val="000000"/>
                </a:solidFill>
                <a:latin typeface="Arima Madurai Extra Bold Bold"/>
              </a:rPr>
              <a:t> </a:t>
            </a:r>
            <a:r>
              <a:rPr lang="en-US" sz="4783">
                <a:solidFill>
                  <a:srgbClr val="000000"/>
                </a:solidFill>
                <a:latin typeface="Arima Madurai Extra Bold"/>
              </a:rPr>
              <a:t>the dependent variable</a:t>
            </a:r>
          </a:p>
          <a:p>
            <a:pPr>
              <a:lnSpc>
                <a:spcPts val="2822"/>
              </a:lnSpc>
            </a:pPr>
            <a:endParaRPr lang="en-US" sz="4783">
              <a:solidFill>
                <a:srgbClr val="000000"/>
              </a:solidFill>
              <a:latin typeface="Arima Madurai Extra Bold"/>
            </a:endParaRPr>
          </a:p>
          <a:p>
            <a:pPr marL="1032682" lvl="1" indent="-516341">
              <a:lnSpc>
                <a:spcPts val="7031"/>
              </a:lnSpc>
              <a:buFont typeface="Arial"/>
              <a:buChar char="•"/>
            </a:pPr>
            <a:r>
              <a:rPr lang="en-US" sz="4783">
                <a:solidFill>
                  <a:srgbClr val="000000"/>
                </a:solidFill>
                <a:latin typeface="Arima Madurai Extra Bold"/>
              </a:rPr>
              <a:t>Establishing classification system based on the logistic model for determining the group membership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1485" y="372912"/>
            <a:ext cx="10730799" cy="1510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sz="8800">
                <a:solidFill>
                  <a:srgbClr val="000000"/>
                </a:solidFill>
                <a:latin typeface="Arima Madurai Extra Bold Bold"/>
              </a:rPr>
              <a:t>DECISION 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06597" y="382437"/>
            <a:ext cx="39765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Arima Madurai Extra Bold"/>
              </a:rPr>
              <a:t>Stage 1: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62" y="5143500"/>
            <a:ext cx="18911159" cy="5388807"/>
            <a:chOff x="0" y="0"/>
            <a:chExt cx="40858128" cy="116426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858129" cy="11642679"/>
            </a:xfrm>
            <a:custGeom>
              <a:avLst/>
              <a:gdLst/>
              <a:ahLst/>
              <a:cxnLst/>
              <a:rect l="l" t="t" r="r" b="b"/>
              <a:pathLst>
                <a:path w="40858129" h="11642679">
                  <a:moveTo>
                    <a:pt x="40733669" y="11642679"/>
                  </a:moveTo>
                  <a:lnTo>
                    <a:pt x="124460" y="11642679"/>
                  </a:lnTo>
                  <a:cubicBezTo>
                    <a:pt x="55880" y="11642679"/>
                    <a:pt x="0" y="11586799"/>
                    <a:pt x="0" y="115182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733669" y="0"/>
                  </a:lnTo>
                  <a:cubicBezTo>
                    <a:pt x="40802247" y="0"/>
                    <a:pt x="40858129" y="55880"/>
                    <a:pt x="40858129" y="124460"/>
                  </a:cubicBezTo>
                  <a:lnTo>
                    <a:pt x="40858129" y="11518219"/>
                  </a:lnTo>
                  <a:cubicBezTo>
                    <a:pt x="40858129" y="11586799"/>
                    <a:pt x="40802247" y="11642679"/>
                    <a:pt x="40733669" y="116426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5123546"/>
            <a:ext cx="11032123" cy="5808971"/>
            <a:chOff x="0" y="0"/>
            <a:chExt cx="23835233" cy="125504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835233" cy="12550456"/>
            </a:xfrm>
            <a:custGeom>
              <a:avLst/>
              <a:gdLst/>
              <a:ahLst/>
              <a:cxnLst/>
              <a:rect l="l" t="t" r="r" b="b"/>
              <a:pathLst>
                <a:path w="23835233" h="12550456">
                  <a:moveTo>
                    <a:pt x="23710773" y="12550456"/>
                  </a:moveTo>
                  <a:lnTo>
                    <a:pt x="124460" y="12550456"/>
                  </a:lnTo>
                  <a:cubicBezTo>
                    <a:pt x="55880" y="12550456"/>
                    <a:pt x="0" y="12494576"/>
                    <a:pt x="0" y="12425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710773" y="0"/>
                  </a:lnTo>
                  <a:cubicBezTo>
                    <a:pt x="23779353" y="0"/>
                    <a:pt x="23835233" y="55880"/>
                    <a:pt x="23835233" y="124460"/>
                  </a:cubicBezTo>
                  <a:lnTo>
                    <a:pt x="23835233" y="12425997"/>
                  </a:lnTo>
                  <a:cubicBezTo>
                    <a:pt x="23835233" y="12494576"/>
                    <a:pt x="23779353" y="12550456"/>
                    <a:pt x="23710773" y="12550456"/>
                  </a:cubicBezTo>
                  <a:close/>
                </a:path>
              </a:pathLst>
            </a:custGeom>
            <a:solidFill>
              <a:srgbClr val="52188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032123" y="4478029"/>
            <a:ext cx="7255877" cy="5808971"/>
            <a:chOff x="0" y="0"/>
            <a:chExt cx="15676540" cy="125504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76541" cy="12550456"/>
            </a:xfrm>
            <a:custGeom>
              <a:avLst/>
              <a:gdLst/>
              <a:ahLst/>
              <a:cxnLst/>
              <a:rect l="l" t="t" r="r" b="b"/>
              <a:pathLst>
                <a:path w="15676541" h="12550456">
                  <a:moveTo>
                    <a:pt x="15552080" y="12550456"/>
                  </a:moveTo>
                  <a:lnTo>
                    <a:pt x="124460" y="12550456"/>
                  </a:lnTo>
                  <a:cubicBezTo>
                    <a:pt x="55880" y="12550456"/>
                    <a:pt x="0" y="12494576"/>
                    <a:pt x="0" y="12425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552080" y="0"/>
                  </a:lnTo>
                  <a:cubicBezTo>
                    <a:pt x="15620660" y="0"/>
                    <a:pt x="15676541" y="55880"/>
                    <a:pt x="15676541" y="124460"/>
                  </a:cubicBezTo>
                  <a:lnTo>
                    <a:pt x="15676541" y="12425997"/>
                  </a:lnTo>
                  <a:cubicBezTo>
                    <a:pt x="15676541" y="12494576"/>
                    <a:pt x="15620660" y="12550456"/>
                    <a:pt x="15552080" y="12550456"/>
                  </a:cubicBezTo>
                  <a:close/>
                </a:path>
              </a:pathLst>
            </a:custGeom>
            <a:solidFill>
              <a:srgbClr val="521887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58893" y="3355980"/>
            <a:ext cx="13570213" cy="57690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923853" y="847725"/>
            <a:ext cx="10686930" cy="167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7"/>
              </a:lnSpc>
            </a:pPr>
            <a:r>
              <a:rPr lang="en-US" sz="9855">
                <a:solidFill>
                  <a:srgbClr val="000000"/>
                </a:solidFill>
                <a:latin typeface="Arima Madurai Extra Bold"/>
              </a:rPr>
              <a:t>Linear Regression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62" y="5143500"/>
            <a:ext cx="18911159" cy="5388807"/>
            <a:chOff x="0" y="0"/>
            <a:chExt cx="40858128" cy="116426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858129" cy="11642679"/>
            </a:xfrm>
            <a:custGeom>
              <a:avLst/>
              <a:gdLst/>
              <a:ahLst/>
              <a:cxnLst/>
              <a:rect l="l" t="t" r="r" b="b"/>
              <a:pathLst>
                <a:path w="40858129" h="11642679">
                  <a:moveTo>
                    <a:pt x="40733669" y="11642679"/>
                  </a:moveTo>
                  <a:lnTo>
                    <a:pt x="124460" y="11642679"/>
                  </a:lnTo>
                  <a:cubicBezTo>
                    <a:pt x="55880" y="11642679"/>
                    <a:pt x="0" y="11586799"/>
                    <a:pt x="0" y="115182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733669" y="0"/>
                  </a:lnTo>
                  <a:cubicBezTo>
                    <a:pt x="40802247" y="0"/>
                    <a:pt x="40858129" y="55880"/>
                    <a:pt x="40858129" y="124460"/>
                  </a:cubicBezTo>
                  <a:lnTo>
                    <a:pt x="40858129" y="11518219"/>
                  </a:lnTo>
                  <a:cubicBezTo>
                    <a:pt x="40858129" y="11586799"/>
                    <a:pt x="40802247" y="11642679"/>
                    <a:pt x="40733669" y="116426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5123546"/>
            <a:ext cx="11032123" cy="5808971"/>
            <a:chOff x="0" y="0"/>
            <a:chExt cx="23835233" cy="125504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835233" cy="12550456"/>
            </a:xfrm>
            <a:custGeom>
              <a:avLst/>
              <a:gdLst/>
              <a:ahLst/>
              <a:cxnLst/>
              <a:rect l="l" t="t" r="r" b="b"/>
              <a:pathLst>
                <a:path w="23835233" h="12550456">
                  <a:moveTo>
                    <a:pt x="23710773" y="12550456"/>
                  </a:moveTo>
                  <a:lnTo>
                    <a:pt x="124460" y="12550456"/>
                  </a:lnTo>
                  <a:cubicBezTo>
                    <a:pt x="55880" y="12550456"/>
                    <a:pt x="0" y="12494576"/>
                    <a:pt x="0" y="12425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710773" y="0"/>
                  </a:lnTo>
                  <a:cubicBezTo>
                    <a:pt x="23779353" y="0"/>
                    <a:pt x="23835233" y="55880"/>
                    <a:pt x="23835233" y="124460"/>
                  </a:cubicBezTo>
                  <a:lnTo>
                    <a:pt x="23835233" y="12425997"/>
                  </a:lnTo>
                  <a:cubicBezTo>
                    <a:pt x="23835233" y="12494576"/>
                    <a:pt x="23779353" y="12550456"/>
                    <a:pt x="23710773" y="12550456"/>
                  </a:cubicBezTo>
                  <a:close/>
                </a:path>
              </a:pathLst>
            </a:custGeom>
            <a:solidFill>
              <a:srgbClr val="52188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032123" y="4478029"/>
            <a:ext cx="7255877" cy="5808971"/>
            <a:chOff x="0" y="0"/>
            <a:chExt cx="15676540" cy="125504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76541" cy="12550456"/>
            </a:xfrm>
            <a:custGeom>
              <a:avLst/>
              <a:gdLst/>
              <a:ahLst/>
              <a:cxnLst/>
              <a:rect l="l" t="t" r="r" b="b"/>
              <a:pathLst>
                <a:path w="15676541" h="12550456">
                  <a:moveTo>
                    <a:pt x="15552080" y="12550456"/>
                  </a:moveTo>
                  <a:lnTo>
                    <a:pt x="124460" y="12550456"/>
                  </a:lnTo>
                  <a:cubicBezTo>
                    <a:pt x="55880" y="12550456"/>
                    <a:pt x="0" y="12494576"/>
                    <a:pt x="0" y="12425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552080" y="0"/>
                  </a:lnTo>
                  <a:cubicBezTo>
                    <a:pt x="15620660" y="0"/>
                    <a:pt x="15676541" y="55880"/>
                    <a:pt x="15676541" y="124460"/>
                  </a:cubicBezTo>
                  <a:lnTo>
                    <a:pt x="15676541" y="12425997"/>
                  </a:lnTo>
                  <a:cubicBezTo>
                    <a:pt x="15676541" y="12494576"/>
                    <a:pt x="15620660" y="12550456"/>
                    <a:pt x="15552080" y="12550456"/>
                  </a:cubicBezTo>
                  <a:close/>
                </a:path>
              </a:pathLst>
            </a:custGeom>
            <a:solidFill>
              <a:srgbClr val="521887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320605" y="847725"/>
            <a:ext cx="13646790" cy="167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7"/>
              </a:lnSpc>
            </a:pPr>
            <a:r>
              <a:rPr lang="en-US" sz="9855">
                <a:solidFill>
                  <a:srgbClr val="000000"/>
                </a:solidFill>
                <a:latin typeface="Arima Madurai Extra Bold"/>
              </a:rPr>
              <a:t>Logistic Regression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23982" y="3149249"/>
            <a:ext cx="12886673" cy="54615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8149566" y="4657122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87801" y="2918531"/>
            <a:ext cx="17512398" cy="393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8505" lvl="1" indent="-449253">
              <a:lnSpc>
                <a:spcPts val="7990"/>
              </a:lnSpc>
              <a:buFont typeface="Arial"/>
              <a:buChar char="•"/>
            </a:pPr>
            <a:r>
              <a:rPr lang="en-US" sz="4161">
                <a:solidFill>
                  <a:srgbClr val="000000"/>
                </a:solidFill>
                <a:latin typeface="Arima Madurai Extra Bold"/>
              </a:rPr>
              <a:t>Let z be any continuous value whose domain is (-∞, ∞). If you plug z into the sigmoid function like</a:t>
            </a:r>
          </a:p>
          <a:p>
            <a:pPr>
              <a:lnSpc>
                <a:spcPts val="7990"/>
              </a:lnSpc>
            </a:pPr>
            <a:endParaRPr lang="en-US" sz="4161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7990"/>
              </a:lnSpc>
            </a:pPr>
            <a:endParaRPr lang="en-US" sz="4161">
              <a:solidFill>
                <a:srgbClr val="000000"/>
              </a:solidFill>
              <a:latin typeface="Arima Madurai Extra Bold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33708" y="4695140"/>
            <a:ext cx="5274503" cy="17095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l="7070" r="7070" b="5134"/>
          <a:stretch>
            <a:fillRect/>
          </a:stretch>
        </p:blipFill>
        <p:spPr>
          <a:xfrm>
            <a:off x="0" y="5549901"/>
            <a:ext cx="6046510" cy="473709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42651" y="348025"/>
            <a:ext cx="17652177" cy="243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rima Madurai Extra Bold"/>
              </a:rPr>
              <a:t>The standard logistic function (or sigmoid function)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88894" y="7019439"/>
            <a:ext cx="11705934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200" spc="231">
                <a:solidFill>
                  <a:srgbClr val="000000"/>
                </a:solidFill>
                <a:latin typeface="Arima Madurai Extra Bold"/>
              </a:rPr>
              <a:t>A nice property of the output is that it is always within 0 and 1.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011" y="586105"/>
            <a:ext cx="18061274" cy="970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a Madurai Extra Bold"/>
              </a:rPr>
              <a:t>Here are some properties of θ(z):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a Madurai Extra Bold"/>
              </a:rPr>
              <a:t>   1.When z = 0, θ = .5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a Madurai Extra Bold"/>
              </a:rPr>
              <a:t>     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a Madurai Extra Bold"/>
              </a:rPr>
              <a:t>   2.When z is very large, θ is approximately 1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a Madurai Extra Bold"/>
              </a:rPr>
              <a:t>  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49492" y="9636443"/>
            <a:ext cx="9757508" cy="27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Montserrat"/>
              </a:rPr>
              <a:t>footer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8084249" y="-439420"/>
            <a:ext cx="14969742" cy="8229600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44663" y="3115246"/>
            <a:ext cx="6609657" cy="165842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44663" y="7194968"/>
            <a:ext cx="6609657" cy="2063332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-8970895">
            <a:off x="5419185" y="-2515848"/>
            <a:ext cx="14969742" cy="8229600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6679" y="3176626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81883" y="455487"/>
            <a:ext cx="16677417" cy="194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64"/>
              </a:lnSpc>
            </a:pPr>
            <a:r>
              <a:rPr lang="en-US" sz="4200">
                <a:solidFill>
                  <a:srgbClr val="000000"/>
                </a:solidFill>
                <a:latin typeface="Arima Madurai Extra Bold"/>
              </a:rPr>
              <a:t>3.When z is very small/negative, θ is approximately 0</a:t>
            </a:r>
          </a:p>
          <a:p>
            <a:pPr>
              <a:lnSpc>
                <a:spcPts val="8064"/>
              </a:lnSpc>
            </a:pPr>
            <a:endParaRPr lang="en-US" sz="4200">
              <a:solidFill>
                <a:srgbClr val="000000"/>
              </a:solidFill>
              <a:latin typeface="Arima Madurai Extra Bold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42627" y="2864046"/>
            <a:ext cx="6802747" cy="227945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20202" y="6251107"/>
            <a:ext cx="12788551" cy="295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ima Madurai Extra Bold"/>
              </a:rPr>
              <a:t>We can use the sigmoid function to convert a continuous, unbounded output z to a decimal number θ ∈ (0,1), which is advantageous for representing probabilities.</a:t>
            </a: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2351918" y="-462113"/>
            <a:ext cx="8242788" cy="8229600"/>
            <a:chOff x="0" y="0"/>
            <a:chExt cx="6350000" cy="63398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9492" y="9630727"/>
            <a:ext cx="9757508" cy="27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Arima Madurai Extra Bold"/>
              </a:rPr>
              <a:t>footer</a:t>
            </a:r>
          </a:p>
        </p:txBody>
      </p:sp>
      <p:grpSp>
        <p:nvGrpSpPr>
          <p:cNvPr id="3" name="Group 3"/>
          <p:cNvGrpSpPr/>
          <p:nvPr/>
        </p:nvGrpSpPr>
        <p:grpSpPr>
          <a:xfrm rot="2699999">
            <a:off x="14311494" y="1003245"/>
            <a:ext cx="8242788" cy="8229600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656860"/>
            <a:ext cx="18288000" cy="17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a Madurai Extra Bold"/>
              </a:rPr>
              <a:t>Converting linear regression outputs into logistic regression outputs with the sigmoid function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450" y="2611745"/>
            <a:ext cx="16350269" cy="6881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1"/>
              </a:lnSpc>
            </a:pPr>
            <a:r>
              <a:rPr lang="en-US" sz="3714">
                <a:solidFill>
                  <a:srgbClr val="000000"/>
                </a:solidFill>
                <a:latin typeface="Arima Madurai Extra Bold"/>
              </a:rPr>
              <a:t>To go from a linear regression to a logistic regression,  we can substitute the OLS output:</a:t>
            </a:r>
          </a:p>
          <a:p>
            <a:pPr>
              <a:lnSpc>
                <a:spcPts val="5199"/>
              </a:lnSpc>
            </a:pPr>
            <a:endParaRPr lang="en-US" sz="3714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5199"/>
              </a:lnSpc>
            </a:pPr>
            <a:endParaRPr lang="en-US" sz="3714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5199"/>
              </a:lnSpc>
            </a:pPr>
            <a:r>
              <a:rPr lang="en-US" sz="3714">
                <a:solidFill>
                  <a:srgbClr val="000000"/>
                </a:solidFill>
                <a:latin typeface="Arima Madurai Extra Bold"/>
              </a:rPr>
              <a:t>For z like so:</a:t>
            </a:r>
          </a:p>
          <a:p>
            <a:pPr>
              <a:lnSpc>
                <a:spcPts val="5199"/>
              </a:lnSpc>
            </a:pPr>
            <a:endParaRPr lang="en-US" sz="3714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5199"/>
              </a:lnSpc>
            </a:pPr>
            <a:endParaRPr lang="en-US" sz="3714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5199"/>
              </a:lnSpc>
            </a:pPr>
            <a:endParaRPr lang="en-US" sz="3714">
              <a:solidFill>
                <a:srgbClr val="000000"/>
              </a:solidFill>
              <a:latin typeface="Arima Madurai Extra Bold"/>
            </a:endParaRPr>
          </a:p>
          <a:p>
            <a:pPr marL="801872" lvl="1" indent="-400936" algn="just">
              <a:lnSpc>
                <a:spcPts val="5199"/>
              </a:lnSpc>
              <a:buFont typeface="Arial"/>
              <a:buChar char="•"/>
            </a:pPr>
            <a:r>
              <a:rPr lang="en-US" sz="3714">
                <a:solidFill>
                  <a:srgbClr val="000000"/>
                </a:solidFill>
                <a:latin typeface="Arima Madurai Extra Bold"/>
              </a:rPr>
              <a:t>This function reinterprets the OLS output as a probability. </a:t>
            </a:r>
          </a:p>
          <a:p>
            <a:pPr marL="801872" lvl="1" indent="-400936" algn="just">
              <a:lnSpc>
                <a:spcPts val="5199"/>
              </a:lnSpc>
              <a:buFont typeface="Arial"/>
              <a:buChar char="•"/>
            </a:pPr>
            <a:r>
              <a:rPr lang="en-US" sz="3714">
                <a:solidFill>
                  <a:srgbClr val="000000"/>
                </a:solidFill>
                <a:latin typeface="Arima Madurai Extra Bold Bold"/>
              </a:rPr>
              <a:t>The formula above represents the output of a logistic regression model.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673" b="5673"/>
          <a:stretch>
            <a:fillRect/>
          </a:stretch>
        </p:blipFill>
        <p:spPr>
          <a:xfrm>
            <a:off x="3129328" y="4526378"/>
            <a:ext cx="9276889" cy="118333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29328" y="6547271"/>
            <a:ext cx="9276889" cy="16133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B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50937" y="2749499"/>
            <a:ext cx="4720008" cy="471245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grpSp>
        <p:nvGrpSpPr>
          <p:cNvPr id="4" name="Group 4"/>
          <p:cNvGrpSpPr/>
          <p:nvPr/>
        </p:nvGrpSpPr>
        <p:grpSpPr>
          <a:xfrm rot="-8100000">
            <a:off x="1450937" y="2825045"/>
            <a:ext cx="4720008" cy="471245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343244" y="258135"/>
            <a:ext cx="12889431" cy="9495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5"/>
              </a:lnSpc>
            </a:pPr>
            <a:r>
              <a:rPr lang="en-US" sz="5313">
                <a:solidFill>
                  <a:srgbClr val="000000"/>
                </a:solidFill>
                <a:latin typeface="Arima Madurai Extra Bold"/>
              </a:rPr>
              <a:t>When and why do we use Logistic Regression?</a:t>
            </a:r>
          </a:p>
          <a:p>
            <a:pPr marL="1922918" lvl="2" indent="-640973">
              <a:lnSpc>
                <a:spcPts val="6457"/>
              </a:lnSpc>
              <a:buFont typeface="Arial"/>
              <a:buChar char="⚬"/>
            </a:pPr>
            <a:r>
              <a:rPr lang="en-US" sz="4453">
                <a:solidFill>
                  <a:srgbClr val="000000"/>
                </a:solidFill>
                <a:latin typeface="Arima Madurai Extra Bold"/>
              </a:rPr>
              <a:t>Binary</a:t>
            </a:r>
          </a:p>
          <a:p>
            <a:pPr marL="1922918" lvl="2" indent="-640973">
              <a:lnSpc>
                <a:spcPts val="6457"/>
              </a:lnSpc>
              <a:buFont typeface="Arial"/>
              <a:buChar char="⚬"/>
            </a:pPr>
            <a:r>
              <a:rPr lang="en-US" sz="4453">
                <a:solidFill>
                  <a:srgbClr val="000000"/>
                </a:solidFill>
                <a:latin typeface="Arima Madurai Extra Bold"/>
              </a:rPr>
              <a:t>Multinomial</a:t>
            </a:r>
          </a:p>
          <a:p>
            <a:pPr>
              <a:lnSpc>
                <a:spcPts val="6457"/>
              </a:lnSpc>
            </a:pPr>
            <a:endParaRPr lang="en-US" sz="4453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7379"/>
              </a:lnSpc>
            </a:pPr>
            <a:r>
              <a:rPr lang="en-US" sz="5089">
                <a:solidFill>
                  <a:srgbClr val="000000"/>
                </a:solidFill>
                <a:latin typeface="Arima Madurai Extra Bold"/>
              </a:rPr>
              <a:t>Theory Behind Logistic Regression</a:t>
            </a:r>
          </a:p>
          <a:p>
            <a:pPr marL="1922918" lvl="2" indent="-640973">
              <a:lnSpc>
                <a:spcPts val="6457"/>
              </a:lnSpc>
              <a:buFont typeface="Arial"/>
              <a:buChar char="⚬"/>
            </a:pPr>
            <a:r>
              <a:rPr lang="en-US" sz="4453">
                <a:solidFill>
                  <a:srgbClr val="000000"/>
                </a:solidFill>
                <a:latin typeface="Arima Madurai Extra Bold"/>
              </a:rPr>
              <a:t>Assesing the Model</a:t>
            </a:r>
          </a:p>
          <a:p>
            <a:pPr marL="1922918" lvl="2" indent="-640973">
              <a:lnSpc>
                <a:spcPts val="6457"/>
              </a:lnSpc>
              <a:buFont typeface="Arial"/>
              <a:buChar char="⚬"/>
            </a:pPr>
            <a:r>
              <a:rPr lang="en-US" sz="4453">
                <a:solidFill>
                  <a:srgbClr val="000000"/>
                </a:solidFill>
                <a:latin typeface="Arima Madurai Extra Bold"/>
              </a:rPr>
              <a:t>Assesing predictors</a:t>
            </a:r>
          </a:p>
          <a:p>
            <a:pPr marL="1922918" lvl="2" indent="-640973">
              <a:lnSpc>
                <a:spcPts val="6457"/>
              </a:lnSpc>
              <a:buFont typeface="Arial"/>
              <a:buChar char="⚬"/>
            </a:pPr>
            <a:r>
              <a:rPr lang="en-US" sz="4453">
                <a:solidFill>
                  <a:srgbClr val="000000"/>
                </a:solidFill>
                <a:latin typeface="Arima Madurai Extra Bold"/>
              </a:rPr>
              <a:t>Things that can go Wrong</a:t>
            </a:r>
          </a:p>
          <a:p>
            <a:pPr>
              <a:lnSpc>
                <a:spcPts val="6457"/>
              </a:lnSpc>
            </a:pPr>
            <a:endParaRPr lang="en-US" sz="4453">
              <a:solidFill>
                <a:srgbClr val="000000"/>
              </a:solidFill>
              <a:latin typeface="Arima Madurai Extra Bold"/>
            </a:endParaRPr>
          </a:p>
          <a:p>
            <a:pPr algn="l">
              <a:lnSpc>
                <a:spcPts val="7379"/>
              </a:lnSpc>
            </a:pPr>
            <a:r>
              <a:rPr lang="en-US" sz="5089">
                <a:solidFill>
                  <a:srgbClr val="000000"/>
                </a:solidFill>
                <a:latin typeface="Arima Madurai Extra Bold"/>
              </a:rPr>
              <a:t>Interpreting Logistic Regression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34285" y="4340533"/>
            <a:ext cx="3153312" cy="1510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800">
                <a:solidFill>
                  <a:srgbClr val="000000"/>
                </a:solidFill>
                <a:latin typeface="Arima Madurai Extra Bold"/>
              </a:rPr>
              <a:t>AIMS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5052906" y="1028700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6112" r="4401" b="8558"/>
          <a:stretch>
            <a:fillRect/>
          </a:stretch>
        </p:blipFill>
        <p:spPr>
          <a:xfrm>
            <a:off x="6617639" y="4241513"/>
            <a:ext cx="5052722" cy="180397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696243"/>
            <a:ext cx="16188008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300">
                <a:solidFill>
                  <a:srgbClr val="000000"/>
                </a:solidFill>
                <a:latin typeface="Arima Madurai Extra Bold Bold"/>
              </a:rPr>
              <a:t>Mathematical properties of logistic regression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t="1678"/>
          <a:stretch>
            <a:fillRect/>
          </a:stretch>
        </p:blipFill>
        <p:spPr>
          <a:xfrm>
            <a:off x="4456645" y="8116396"/>
            <a:ext cx="9374711" cy="151447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690235" y="2411712"/>
            <a:ext cx="6907530" cy="146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ima Madurai Extra Bold"/>
              </a:rPr>
              <a:t>By isolating y term ,we have:</a:t>
            </a:r>
          </a:p>
          <a:p>
            <a:pPr algn="ctr">
              <a:lnSpc>
                <a:spcPts val="5880"/>
              </a:lnSpc>
            </a:pPr>
            <a:endParaRPr lang="en-US" sz="4200">
              <a:solidFill>
                <a:srgbClr val="000000"/>
              </a:solidFill>
              <a:latin typeface="Arima Madurai Extra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63217" y="6653356"/>
            <a:ext cx="3961567" cy="146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rima Madurai Extra Bold"/>
              </a:rPr>
              <a:t>By substituing y:</a:t>
            </a:r>
          </a:p>
          <a:p>
            <a:pPr algn="ctr">
              <a:lnSpc>
                <a:spcPts val="5880"/>
              </a:lnSpc>
            </a:pPr>
            <a:endParaRPr lang="en-US" sz="4200">
              <a:solidFill>
                <a:srgbClr val="000000"/>
              </a:solidFill>
              <a:latin typeface="Arima Madurai Extra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2700000">
            <a:off x="14853461" y="1028700"/>
            <a:ext cx="8242788" cy="8229600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9492" y="9636443"/>
            <a:ext cx="9757508" cy="27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Montserrat"/>
              </a:rPr>
              <a:t>footer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045212" y="0"/>
            <a:ext cx="8242788" cy="8229600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70502" y="5703189"/>
            <a:ext cx="15460718" cy="3555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7181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a Madurai Extra Bold"/>
              </a:rPr>
              <a:t>The odds ratio specifies is defined as the probability of success as compared to the probability of failure. </a:t>
            </a:r>
          </a:p>
          <a:p>
            <a:pPr marL="906780" lvl="1" indent="-453390" algn="l">
              <a:lnSpc>
                <a:spcPts val="7181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a Madurai Extra Bold"/>
              </a:rPr>
              <a:t>It is another way to represent probability, and is key to the interpretation of logistic regression coefficients.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17729" y="2985881"/>
            <a:ext cx="5852542" cy="215761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703743" y="857250"/>
            <a:ext cx="11396754" cy="1510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800">
                <a:solidFill>
                  <a:srgbClr val="000000"/>
                </a:solidFill>
                <a:latin typeface="Arima Madurai Extra Bold"/>
              </a:rPr>
              <a:t>Terms to know: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5444" y="4170692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-335264" y="559521"/>
            <a:ext cx="18958528" cy="137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rima Madurai Extra Bold"/>
              </a:rPr>
              <a:t>Two key observations on these terms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4690" y="2283221"/>
            <a:ext cx="15578620" cy="4677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084" lvl="1" indent="-478042">
              <a:lnSpc>
                <a:spcPts val="6199"/>
              </a:lnSpc>
              <a:buFont typeface="Arial"/>
              <a:buChar char="•"/>
            </a:pPr>
            <a:r>
              <a:rPr lang="en-US" sz="4428">
                <a:solidFill>
                  <a:srgbClr val="000000"/>
                </a:solidFill>
                <a:latin typeface="Arima Madurai Extra Bold"/>
              </a:rPr>
              <a:t>In logistic regression, the logit must be linearly related to the independent variables. </a:t>
            </a:r>
          </a:p>
          <a:p>
            <a:pPr marL="956084" lvl="1" indent="-478042">
              <a:lnSpc>
                <a:spcPts val="6199"/>
              </a:lnSpc>
              <a:buFont typeface="Arial"/>
              <a:buChar char="•"/>
            </a:pPr>
            <a:r>
              <a:rPr lang="en-US" sz="4428">
                <a:solidFill>
                  <a:srgbClr val="000000"/>
                </a:solidFill>
                <a:latin typeface="Arima Madurai Extra Bold"/>
              </a:rPr>
              <a:t>This follows from equation A, where the left-hand side is a linear combination of x. </a:t>
            </a:r>
          </a:p>
          <a:p>
            <a:pPr marL="956085" lvl="1" indent="-478042">
              <a:lnSpc>
                <a:spcPts val="6199"/>
              </a:lnSpc>
              <a:buFont typeface="Arial"/>
              <a:buChar char="•"/>
            </a:pPr>
            <a:r>
              <a:rPr lang="en-US" sz="4428">
                <a:solidFill>
                  <a:srgbClr val="000000"/>
                </a:solidFill>
                <a:latin typeface="Arima Madurai Extra Bold"/>
              </a:rPr>
              <a:t>This is analogous to the OLS assumption that y be linearly related to x.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1069634" y="4853724"/>
            <a:ext cx="8242788" cy="8229600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grpSp>
        <p:nvGrpSpPr>
          <p:cNvPr id="8" name="Group 8"/>
          <p:cNvGrpSpPr/>
          <p:nvPr/>
        </p:nvGrpSpPr>
        <p:grpSpPr>
          <a:xfrm rot="8100000">
            <a:off x="5022606" y="8975118"/>
            <a:ext cx="8242788" cy="8229600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9492" y="9630727"/>
            <a:ext cx="9757508" cy="27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Arima Madurai Extra Bold"/>
              </a:rPr>
              <a:t>footer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15380748" y="781662"/>
            <a:ext cx="8242788" cy="8229600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11536" y="253008"/>
            <a:ext cx="15910172" cy="965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69"/>
              </a:lnSpc>
            </a:pPr>
            <a:r>
              <a:rPr lang="en-US" sz="3725">
                <a:solidFill>
                  <a:srgbClr val="000000"/>
                </a:solidFill>
                <a:latin typeface="Arima Madurai Extra Bold"/>
              </a:rPr>
              <a:t>If you increase an independent variable x_i by 1, your odds grow by a factor of exp(β_i)​. This follows from equation B.</a:t>
            </a:r>
          </a:p>
          <a:p>
            <a:pPr>
              <a:lnSpc>
                <a:spcPts val="6369"/>
              </a:lnSpc>
            </a:pPr>
            <a:endParaRPr lang="en-US" sz="3725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6369"/>
              </a:lnSpc>
            </a:pPr>
            <a:r>
              <a:rPr lang="en-US" sz="3725">
                <a:solidFill>
                  <a:srgbClr val="000000"/>
                </a:solidFill>
                <a:latin typeface="Arima Madurai Extra Bold Bold"/>
              </a:rPr>
              <a:t>Point (2)</a:t>
            </a:r>
            <a:r>
              <a:rPr lang="en-US" sz="3725">
                <a:solidFill>
                  <a:srgbClr val="000000"/>
                </a:solidFill>
                <a:latin typeface="Arima Madurai Extra Bold"/>
              </a:rPr>
              <a:t> follows from the algebra below:</a:t>
            </a:r>
          </a:p>
          <a:p>
            <a:pPr>
              <a:lnSpc>
                <a:spcPts val="6369"/>
              </a:lnSpc>
            </a:pPr>
            <a:endParaRPr lang="en-US" sz="3725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6369"/>
              </a:lnSpc>
            </a:pPr>
            <a:endParaRPr lang="en-US" sz="3725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6369"/>
              </a:lnSpc>
            </a:pPr>
            <a:r>
              <a:rPr lang="en-US" sz="3725">
                <a:solidFill>
                  <a:srgbClr val="000000"/>
                </a:solidFill>
                <a:latin typeface="Arima Madurai Extra Bold"/>
              </a:rPr>
              <a:t>Say we want to increase x_i by 1:</a:t>
            </a:r>
          </a:p>
          <a:p>
            <a:pPr>
              <a:lnSpc>
                <a:spcPts val="6369"/>
              </a:lnSpc>
            </a:pPr>
            <a:endParaRPr lang="en-US" sz="3725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6369"/>
              </a:lnSpc>
            </a:pPr>
            <a:endParaRPr lang="en-US" sz="3725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6369"/>
              </a:lnSpc>
            </a:pPr>
            <a:endParaRPr lang="en-US" sz="3725">
              <a:solidFill>
                <a:srgbClr val="000000"/>
              </a:solidFill>
              <a:latin typeface="Arima Madurai Extra Bold"/>
            </a:endParaRPr>
          </a:p>
          <a:p>
            <a:pPr>
              <a:lnSpc>
                <a:spcPts val="6369"/>
              </a:lnSpc>
            </a:pPr>
            <a:endParaRPr lang="en-US" sz="3725">
              <a:solidFill>
                <a:srgbClr val="000000"/>
              </a:solidFill>
              <a:latin typeface="Arima Madurai Extra Bold"/>
            </a:endParaRPr>
          </a:p>
          <a:p>
            <a:pPr algn="l">
              <a:lnSpc>
                <a:spcPts val="6369"/>
              </a:lnSpc>
            </a:pPr>
            <a:r>
              <a:rPr lang="en-US" sz="3725">
                <a:solidFill>
                  <a:srgbClr val="000000"/>
                </a:solidFill>
                <a:latin typeface="Arima Madurai Extra Bold"/>
              </a:rPr>
              <a:t>Then the odds of success increase </a:t>
            </a:r>
            <a:r>
              <a:rPr lang="en-US" sz="3725">
                <a:solidFill>
                  <a:srgbClr val="000000"/>
                </a:solidFill>
                <a:latin typeface="Arima Madurai Extra Bold Bold"/>
              </a:rPr>
              <a:t>by a factor of exp(β_i).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93805" y="3894341"/>
            <a:ext cx="9745633" cy="100212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54970" y="6213719"/>
            <a:ext cx="10223303" cy="25762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A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100000">
            <a:off x="8827209" y="9405823"/>
            <a:ext cx="6148048" cy="6138211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32784" y="135525"/>
            <a:ext cx="16845795" cy="137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rima Madurai Extra Bold"/>
              </a:rPr>
              <a:t>Assumptions of logistic regression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2784" y="1639422"/>
            <a:ext cx="16526516" cy="8008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59"/>
              </a:lnSpc>
            </a:pPr>
            <a:r>
              <a:rPr lang="en-US" sz="4024">
                <a:solidFill>
                  <a:srgbClr val="000000"/>
                </a:solidFill>
                <a:latin typeface="Arima Madurai Extra Bold Bold"/>
              </a:rPr>
              <a:t>Dependent variable is binary:</a:t>
            </a:r>
            <a:r>
              <a:rPr lang="en-US" sz="4024">
                <a:solidFill>
                  <a:srgbClr val="000000"/>
                </a:solidFill>
                <a:latin typeface="Arima Madurai Extra Bold"/>
              </a:rPr>
              <a:t> </a:t>
            </a:r>
          </a:p>
          <a:p>
            <a:pPr marL="827519" lvl="1" indent="-413759">
              <a:lnSpc>
                <a:spcPts val="6247"/>
              </a:lnSpc>
              <a:buFont typeface="Arial"/>
              <a:buChar char="•"/>
            </a:pPr>
            <a:r>
              <a:rPr lang="en-US" sz="3832">
                <a:solidFill>
                  <a:srgbClr val="000000"/>
                </a:solidFill>
                <a:latin typeface="Arima Madurai Extra Bold"/>
              </a:rPr>
              <a:t>If this is not true, then logistic regression outputs do not apply.</a:t>
            </a:r>
          </a:p>
          <a:p>
            <a:pPr>
              <a:lnSpc>
                <a:spcPts val="6559"/>
              </a:lnSpc>
            </a:pPr>
            <a:r>
              <a:rPr lang="en-US" sz="4024">
                <a:solidFill>
                  <a:srgbClr val="000000"/>
                </a:solidFill>
                <a:latin typeface="Arima Madurai Extra Bold Bold"/>
              </a:rPr>
              <a:t>Linearity between logit and independent variables: </a:t>
            </a:r>
          </a:p>
          <a:p>
            <a:pPr marL="827518" lvl="1" indent="-413759">
              <a:lnSpc>
                <a:spcPts val="6247"/>
              </a:lnSpc>
              <a:buFont typeface="Arial"/>
              <a:buChar char="•"/>
            </a:pPr>
            <a:r>
              <a:rPr lang="en-US" sz="3832">
                <a:solidFill>
                  <a:srgbClr val="000000"/>
                </a:solidFill>
                <a:latin typeface="Arima Madurai Extra Bold"/>
              </a:rPr>
              <a:t>This follows from equation A — if this condition is not met, logistic regression is invalid.</a:t>
            </a:r>
          </a:p>
          <a:p>
            <a:pPr>
              <a:lnSpc>
                <a:spcPts val="6559"/>
              </a:lnSpc>
            </a:pPr>
            <a:r>
              <a:rPr lang="en-US" sz="4024">
                <a:solidFill>
                  <a:srgbClr val="000000"/>
                </a:solidFill>
                <a:latin typeface="Arima Madurai Extra Bold Bold"/>
              </a:rPr>
              <a:t>No multicollinearity:</a:t>
            </a:r>
            <a:r>
              <a:rPr lang="en-US" sz="4024">
                <a:solidFill>
                  <a:srgbClr val="000000"/>
                </a:solidFill>
                <a:latin typeface="Arima Madurai Extra Bold"/>
              </a:rPr>
              <a:t> </a:t>
            </a:r>
          </a:p>
          <a:p>
            <a:pPr marL="827518" lvl="1" indent="-413759">
              <a:lnSpc>
                <a:spcPts val="6247"/>
              </a:lnSpc>
              <a:buFont typeface="Arial"/>
              <a:buChar char="•"/>
            </a:pPr>
            <a:r>
              <a:rPr lang="en-US" sz="3832">
                <a:solidFill>
                  <a:srgbClr val="000000"/>
                </a:solidFill>
                <a:latin typeface="Arima Madurai Extra Bold"/>
              </a:rPr>
              <a:t>Multicollinearity distorts tests of statistical significance on regression coefficients.</a:t>
            </a:r>
          </a:p>
          <a:p>
            <a:pPr>
              <a:lnSpc>
                <a:spcPts val="6559"/>
              </a:lnSpc>
            </a:pPr>
            <a:r>
              <a:rPr lang="en-US" sz="4024">
                <a:solidFill>
                  <a:srgbClr val="000000"/>
                </a:solidFill>
                <a:latin typeface="Arima Madurai Extra Bold Bold"/>
              </a:rPr>
              <a:t>Large sample size: </a:t>
            </a:r>
          </a:p>
          <a:p>
            <a:pPr marL="827519" lvl="1" indent="-413759">
              <a:lnSpc>
                <a:spcPts val="6247"/>
              </a:lnSpc>
              <a:buFont typeface="Arial"/>
              <a:buChar char="•"/>
            </a:pPr>
            <a:r>
              <a:rPr lang="en-US" sz="3832">
                <a:solidFill>
                  <a:srgbClr val="000000"/>
                </a:solidFill>
                <a:latin typeface="Arima Madurai Extra Bold"/>
              </a:rPr>
              <a:t>This is more of a rule of thumb.</a:t>
            </a:r>
          </a:p>
        </p:txBody>
      </p:sp>
      <p:grpSp>
        <p:nvGrpSpPr>
          <p:cNvPr id="6" name="Group 6"/>
          <p:cNvGrpSpPr/>
          <p:nvPr/>
        </p:nvGrpSpPr>
        <p:grpSpPr>
          <a:xfrm rot="8100000">
            <a:off x="13171058" y="9405823"/>
            <a:ext cx="6148048" cy="6138211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051806" y="3215286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0547643" y="0"/>
            <a:ext cx="8242788" cy="8229600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97527" y="2896235"/>
            <a:ext cx="10450367" cy="636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Arima Madurai Extra Bold Bold"/>
              </a:rPr>
              <a:t>To predict an outcome variable that is categorical from one or more categorical or continuous predictor variables.</a:t>
            </a:r>
          </a:p>
          <a:p>
            <a:pPr marL="863600" lvl="1" indent="-431800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Arima Madurai Extra Bold Bold"/>
              </a:rPr>
              <a:t>Used because having a categorical outcome variable violates the assumption of linearity in normal regression.</a:t>
            </a:r>
          </a:p>
          <a:p>
            <a:pPr marL="863600" lvl="1" indent="-431800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Arima Madurai Extra Bold Bold"/>
              </a:rPr>
              <a:t>Does not assume a linear relationship between DV and IV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329" r="2329"/>
          <a:stretch>
            <a:fillRect/>
          </a:stretch>
        </p:blipFill>
        <p:spPr>
          <a:xfrm>
            <a:off x="12070870" y="2956914"/>
            <a:ext cx="4933835" cy="437317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149492" y="9630727"/>
            <a:ext cx="9757508" cy="27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Arima Madurai Extra Bold"/>
              </a:rPr>
              <a:t>footer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97697"/>
            <a:ext cx="848677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Arima Madurai Extra Bold"/>
              </a:rPr>
              <a:t>When And Why?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B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45975" y="4976844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305165"/>
            <a:ext cx="789479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Arima Madurai Extra Bold"/>
              </a:rPr>
              <a:t>When And Why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5049" y="2111205"/>
            <a:ext cx="17377903" cy="747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747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a Madurai Extra Bold Bold"/>
              </a:rPr>
              <a:t>No assumptions about the distributions of the predictor variables.</a:t>
            </a:r>
          </a:p>
          <a:p>
            <a:pPr marL="906780" lvl="1" indent="-453390">
              <a:lnSpc>
                <a:spcPts val="747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a Madurai Extra Bold Bold"/>
              </a:rPr>
              <a:t>Predictors do not have to be normally distributed</a:t>
            </a:r>
          </a:p>
          <a:p>
            <a:pPr marL="906780" lvl="1" indent="-453390">
              <a:lnSpc>
                <a:spcPts val="747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a Madurai Extra Bold Bold"/>
              </a:rPr>
              <a:t>Logistic regression does not make any assumptions of normality, linearity,</a:t>
            </a:r>
          </a:p>
          <a:p>
            <a:pPr>
              <a:lnSpc>
                <a:spcPts val="7476"/>
              </a:lnSpc>
            </a:pPr>
            <a:r>
              <a:rPr lang="en-US" sz="4200">
                <a:solidFill>
                  <a:srgbClr val="000000"/>
                </a:solidFill>
                <a:latin typeface="Arima Madurai Extra Bold Bold"/>
              </a:rPr>
              <a:t>      and homogeneity of variance for the independent variables.</a:t>
            </a:r>
          </a:p>
          <a:p>
            <a:pPr marL="906780" lvl="1" indent="-453390">
              <a:lnSpc>
                <a:spcPts val="747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a Madurai Extra Bold Bold"/>
              </a:rPr>
              <a:t>Because it does not impose these requirements, it is preferred to discriminant analysis when the data does not satisfy these             assumptions.   </a:t>
            </a:r>
          </a:p>
        </p:txBody>
      </p:sp>
      <p:grpSp>
        <p:nvGrpSpPr>
          <p:cNvPr id="6" name="Group 6"/>
          <p:cNvGrpSpPr/>
          <p:nvPr/>
        </p:nvGrpSpPr>
        <p:grpSpPr>
          <a:xfrm rot="-10800000">
            <a:off x="13711557" y="-1448882"/>
            <a:ext cx="8242788" cy="8229600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894580">
            <a:off x="16900377" y="1910080"/>
            <a:ext cx="8905135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163377" y="494205"/>
            <a:ext cx="996124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Arima Madurai Extra Bold"/>
              </a:rPr>
              <a:t>Logistic Regression</a:t>
            </a:r>
          </a:p>
        </p:txBody>
      </p:sp>
      <p:grpSp>
        <p:nvGrpSpPr>
          <p:cNvPr id="5" name="Group 5"/>
          <p:cNvGrpSpPr/>
          <p:nvPr/>
        </p:nvGrpSpPr>
        <p:grpSpPr>
          <a:xfrm rot="-8323483">
            <a:off x="-6981471" y="1444368"/>
            <a:ext cx="8242788" cy="9161024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2356450" y="6384330"/>
            <a:ext cx="8242788" cy="8229600"/>
            <a:chOff x="0" y="0"/>
            <a:chExt cx="6350000" cy="63398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052030" y="2553970"/>
            <a:ext cx="12845637" cy="670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Arima Madurai Medium Bold"/>
              </a:rPr>
              <a:t>Logistic regression is a supervised learning classification algorithm. </a:t>
            </a:r>
          </a:p>
          <a:p>
            <a:pPr>
              <a:lnSpc>
                <a:spcPts val="4759"/>
              </a:lnSpc>
            </a:pPr>
            <a:endParaRPr lang="en-US" sz="3400">
              <a:solidFill>
                <a:srgbClr val="000000"/>
              </a:solidFill>
              <a:latin typeface="Arima Madurai Medium Bold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Arima Madurai Medium Bold"/>
              </a:rPr>
              <a:t>It is used for predicting the categorical dependent variable using a given set of independent variables.</a:t>
            </a:r>
          </a:p>
          <a:p>
            <a:pPr>
              <a:lnSpc>
                <a:spcPts val="4759"/>
              </a:lnSpc>
            </a:pPr>
            <a:endParaRPr lang="en-US" sz="3400">
              <a:solidFill>
                <a:srgbClr val="000000"/>
              </a:solidFill>
              <a:latin typeface="Arima Madurai Medium Bold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ma Madurai Medium Bold"/>
              </a:rPr>
              <a:t>A logistic regression model predicts P(Y=1) as a function of X.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Arima Madurai Medium Bold"/>
            </a:endParaRP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a Madurai Medium Bold"/>
              </a:rPr>
              <a:t>It is one of the simplest ML algorithms that can be used for various classification problems such as spam detection, Diabetes prediction, cancer detection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B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100000">
            <a:off x="11467424" y="9028682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grpSp>
        <p:nvGrpSpPr>
          <p:cNvPr id="4" name="Group 4"/>
          <p:cNvGrpSpPr/>
          <p:nvPr/>
        </p:nvGrpSpPr>
        <p:grpSpPr>
          <a:xfrm rot="8100000">
            <a:off x="-1049643" y="9028682"/>
            <a:ext cx="8242788" cy="8229600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149492" y="9636443"/>
            <a:ext cx="9757508" cy="27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Montserrat"/>
              </a:rPr>
              <a:t>CHMI | Q4 2020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98" b="883"/>
          <a:stretch>
            <a:fillRect/>
          </a:stretch>
        </p:blipFill>
        <p:spPr>
          <a:xfrm>
            <a:off x="5557714" y="4315856"/>
            <a:ext cx="7172571" cy="435165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07218" y="439622"/>
            <a:ext cx="18715462" cy="3195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08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a Madurai Extra Bold"/>
              </a:rPr>
              <a:t>Logistic Regression can be used to classify the observations using different types of data and can easily determine the most effective variables used for the classification. </a:t>
            </a:r>
          </a:p>
          <a:p>
            <a:pPr>
              <a:lnSpc>
                <a:spcPts val="5082"/>
              </a:lnSpc>
            </a:pPr>
            <a:endParaRPr lang="en-US" sz="4200">
              <a:solidFill>
                <a:srgbClr val="000000"/>
              </a:solidFill>
              <a:latin typeface="Arima Madurai Extra Bold"/>
            </a:endParaRPr>
          </a:p>
          <a:p>
            <a:pPr marL="906780" lvl="1" indent="-453390">
              <a:lnSpc>
                <a:spcPts val="508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a Madurai Extra Bold"/>
              </a:rPr>
              <a:t>The below image is showing the logistic function: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9492" y="9630727"/>
            <a:ext cx="9757508" cy="27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Arima Madurai Extra Bold"/>
              </a:rPr>
              <a:t>footer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13785606" y="1147560"/>
            <a:ext cx="8242788" cy="8229600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1096361"/>
            <a:ext cx="15045232" cy="137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rima Madurai Extra Bold"/>
              </a:rPr>
              <a:t>Types of Logistic Regression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6050" y="3314839"/>
            <a:ext cx="11254406" cy="1776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Arima Madurai Extra Bold Bold"/>
              </a:rPr>
              <a:t>Binomial</a:t>
            </a:r>
            <a:r>
              <a:rPr lang="en-US" sz="3400">
                <a:solidFill>
                  <a:srgbClr val="000000"/>
                </a:solidFill>
                <a:latin typeface="Arima Madurai Extra Bold"/>
              </a:rPr>
              <a:t>: In binomial Logistic regression, there can be only two possible types of the dependent variables, such as 0 or 1, Pass or Fail, etc.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6050" y="5205210"/>
            <a:ext cx="12008081" cy="1776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Arima Madurai Extra Bold Bold"/>
              </a:rPr>
              <a:t>Multinomial</a:t>
            </a:r>
            <a:r>
              <a:rPr lang="en-US" sz="3400">
                <a:solidFill>
                  <a:srgbClr val="000000"/>
                </a:solidFill>
                <a:latin typeface="Arima Madurai Extra Bold"/>
              </a:rPr>
              <a:t>: In multinomial Logistic regression, there can be 3 or more possible unordered types of the dependent variable, such as "cat", "dogs", or "sheep“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050" y="7233190"/>
            <a:ext cx="11254406" cy="1776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Arima Madurai Extra Bold Bold"/>
              </a:rPr>
              <a:t>Ordinal</a:t>
            </a:r>
            <a:r>
              <a:rPr lang="en-US" sz="3400">
                <a:solidFill>
                  <a:srgbClr val="000000"/>
                </a:solidFill>
                <a:latin typeface="Arima Madurai Extra Bold"/>
              </a:rPr>
              <a:t>: In ordinal Logistic regression, there can be 3 or more possible ordered types of dependent variables, such as "low", "Medium", or "High".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66170" y="3363457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6616" y="2410042"/>
            <a:ext cx="8224414" cy="190683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149492" y="9636443"/>
            <a:ext cx="9757508" cy="27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27"/>
              </a:lnSpc>
            </a:pPr>
            <a:r>
              <a:rPr lang="en-US" sz="1700" spc="93">
                <a:solidFill>
                  <a:srgbClr val="ECEFEB"/>
                </a:solidFill>
                <a:latin typeface="Montserrat"/>
              </a:rPr>
              <a:t>CHMI | Q4 2020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6616" y="602383"/>
            <a:ext cx="9543574" cy="1445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500">
                <a:solidFill>
                  <a:srgbClr val="000000"/>
                </a:solidFill>
                <a:latin typeface="Arima Madurai Extra Bold"/>
              </a:rPr>
              <a:t>With One Predictor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19268" y="4802505"/>
            <a:ext cx="14187983" cy="445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a Madurai Extra Bold"/>
              </a:rPr>
              <a:t>Outcome</a:t>
            </a:r>
          </a:p>
          <a:p>
            <a:pPr marL="1554480" lvl="2" indent="-518160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a Madurai Extra Bold"/>
              </a:rPr>
              <a:t> We predict the probability of the outcome occurring</a:t>
            </a: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a Madurai Extra Bold"/>
              </a:rPr>
              <a:t>b0 and b0</a:t>
            </a:r>
          </a:p>
          <a:p>
            <a:pPr marL="1554480" lvl="2" indent="-518160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a Madurai Extra Bold"/>
              </a:rPr>
              <a:t>Can be thought of in much the same way as multiple regression</a:t>
            </a:r>
          </a:p>
          <a:p>
            <a:pPr marL="1554480" lvl="2" indent="-518160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a Madurai Extra Bold"/>
              </a:rPr>
              <a:t> Note the normal regression equation forms part of the logistic regression equation</a:t>
            </a: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1413260" y="-289776"/>
            <a:ext cx="8242788" cy="8229600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EB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166606" y="1028700"/>
            <a:ext cx="8242788" cy="82296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BA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87949" y="4374353"/>
            <a:ext cx="11564493" cy="5364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780" lvl="1" indent="-410390">
              <a:lnSpc>
                <a:spcPts val="5322"/>
              </a:lnSpc>
              <a:buFont typeface="Arial"/>
              <a:buChar char="•"/>
            </a:pPr>
            <a:r>
              <a:rPr lang="en-US" sz="3801">
                <a:solidFill>
                  <a:srgbClr val="000000"/>
                </a:solidFill>
                <a:latin typeface="Arima Madurai Extra Bold"/>
              </a:rPr>
              <a:t>Outcome</a:t>
            </a:r>
          </a:p>
          <a:p>
            <a:pPr marL="1641561" lvl="2" indent="-547187">
              <a:lnSpc>
                <a:spcPts val="5322"/>
              </a:lnSpc>
              <a:buFont typeface="Arial"/>
              <a:buChar char="⚬"/>
            </a:pPr>
            <a:r>
              <a:rPr lang="en-US" sz="1341">
                <a:solidFill>
                  <a:srgbClr val="000000"/>
                </a:solidFill>
                <a:latin typeface="Arima Madurai Extra Bold"/>
              </a:rPr>
              <a:t>We still predict the probability of the outcome occurring</a:t>
            </a:r>
          </a:p>
          <a:p>
            <a:pPr marL="820780" lvl="1" indent="-410390">
              <a:lnSpc>
                <a:spcPts val="5322"/>
              </a:lnSpc>
              <a:buFont typeface="Arial"/>
              <a:buChar char="•"/>
            </a:pPr>
            <a:r>
              <a:rPr lang="en-US" sz="1341">
                <a:solidFill>
                  <a:srgbClr val="000000"/>
                </a:solidFill>
                <a:latin typeface="Arima Madurai Extra Bold"/>
              </a:rPr>
              <a:t>Differences</a:t>
            </a:r>
          </a:p>
          <a:p>
            <a:pPr marL="1641561" lvl="2" indent="-547187">
              <a:lnSpc>
                <a:spcPts val="5322"/>
              </a:lnSpc>
              <a:buFont typeface="Arial"/>
              <a:buChar char="⚬"/>
            </a:pPr>
            <a:r>
              <a:rPr lang="en-US" sz="1341">
                <a:solidFill>
                  <a:srgbClr val="000000"/>
                </a:solidFill>
                <a:latin typeface="Arima Madurai Extra Bold"/>
              </a:rPr>
              <a:t> Note the multiple regression equation forms part of the logistic regression equation</a:t>
            </a:r>
          </a:p>
          <a:p>
            <a:pPr marL="1641562" lvl="2" indent="-547187">
              <a:lnSpc>
                <a:spcPts val="5322"/>
              </a:lnSpc>
              <a:buFont typeface="Arial"/>
              <a:buChar char="⚬"/>
            </a:pPr>
            <a:r>
              <a:rPr lang="en-US" sz="1341">
                <a:solidFill>
                  <a:srgbClr val="000000"/>
                </a:solidFill>
                <a:latin typeface="Arima Madurai Extra Bold"/>
              </a:rPr>
              <a:t>This part of the equation expands to accommodate additional predictors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7949" y="2284277"/>
            <a:ext cx="10599533" cy="156503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7949" y="383905"/>
            <a:ext cx="13337383" cy="137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rima Madurai Extra Bold"/>
              </a:rPr>
              <a:t>With Several Predictor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1080</Words>
  <Application>Microsoft Office PowerPoint</Application>
  <PresentationFormat>Custom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Arima Madurai Medium Bold</vt:lpstr>
      <vt:lpstr>Archicoco Bold</vt:lpstr>
      <vt:lpstr>Arima Madurai Extra Bold Bold</vt:lpstr>
      <vt:lpstr>Montserrat</vt:lpstr>
      <vt:lpstr>Arima Madurai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 Kilimanjaro Summit Wide Presentation</dc:title>
  <cp:lastModifiedBy>S Abhishek Abhi</cp:lastModifiedBy>
  <cp:revision>3</cp:revision>
  <dcterms:created xsi:type="dcterms:W3CDTF">2006-08-16T00:00:00Z</dcterms:created>
  <dcterms:modified xsi:type="dcterms:W3CDTF">2020-10-08T07:16:52Z</dcterms:modified>
  <dc:identifier>DAEJ1GNN-Yo</dc:identifier>
</cp:coreProperties>
</file>