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11"/>
  </p:notesMasterIdLst>
  <p:handoutMasterIdLst>
    <p:handoutMasterId r:id="rId12"/>
  </p:handoutMasterIdLst>
  <p:sldIdLst>
    <p:sldId id="278" r:id="rId2"/>
    <p:sldId id="256" r:id="rId3"/>
    <p:sldId id="380" r:id="rId4"/>
    <p:sldId id="401" r:id="rId5"/>
    <p:sldId id="402" r:id="rId6"/>
    <p:sldId id="400" r:id="rId7"/>
    <p:sldId id="393" r:id="rId8"/>
    <p:sldId id="399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3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8EB38-E1DA-4DC4-869A-770B482FBC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Faculty of Information Technology and Communication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FE36C-B9B4-4776-B07E-FE561EF0C1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C11C-997E-4E6F-8020-50103EB318C2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47708-ED44-4129-AA2E-D26A109194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1555F-4FA5-49FB-B8BD-73D4C4F3B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ADFC-1B99-4FA4-9205-53AE862F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192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Faculty of Information Technology and Communication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74D7A-45AB-49D5-BC5B-4E1C8291D4F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FAB34-C68D-493D-B897-32BBE10A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976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anose="05000000000000000000" pitchFamily="2" charset="2"/>
              <a:buChar char="ü"/>
            </a:pPr>
            <a:endParaRPr lang="en-US" alt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Faculty of Information Technology and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AB34-C68D-493D-B897-32BBE10A1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anose="05000000000000000000" pitchFamily="2" charset="2"/>
              <a:buChar char="ü"/>
            </a:pPr>
            <a:endParaRPr lang="en-US" alt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Faculty of Information Technology and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AB34-C68D-493D-B897-32BBE10A1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anose="05000000000000000000" pitchFamily="2" charset="2"/>
              <a:buChar char="ü"/>
            </a:pPr>
            <a:endParaRPr lang="en-US" alt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Faculty of Information Technology and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AB34-C68D-493D-B897-32BBE10A1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anose="05000000000000000000" pitchFamily="2" charset="2"/>
              <a:buChar char="ü"/>
            </a:pPr>
            <a:endParaRPr lang="en-US" alt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Faculty of Information Technology and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AB34-C68D-493D-B897-32BBE10A1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anose="05000000000000000000" pitchFamily="2" charset="2"/>
              <a:buChar char="ü"/>
            </a:pPr>
            <a:endParaRPr lang="en-US" alt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Faculty of Information Technology and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AB34-C68D-493D-B897-32BBE10A1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anose="05000000000000000000" pitchFamily="2" charset="2"/>
              <a:buChar char="ü"/>
            </a:pPr>
            <a:endParaRPr lang="en-US" alt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Faculty of Information Technology and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AB34-C68D-493D-B897-32BBE10A1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3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7B4518-8ADE-4EA8-88B9-2AFF08DA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9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OneDrive/&#1587;&#1591;&#1581;%20&#1575;&#1604;&#1605;&#1603;&#1578;&#1576;/Untitled9%20(1)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bhijitdahatonde/worldwide-average-iq-leve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5DDCF-4E83-4DA5-AA61-37080432A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400" b="1" i="0" u="none" strike="noStrike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br>
              <a:rPr kumimoji="0" lang="en-US" sz="7400" b="1" i="0" u="none" strike="noStrike" normalizeH="0" noProof="0" dirty="0">
                <a:ln>
                  <a:noFill/>
                </a:ln>
                <a:effectLst/>
                <a:uLnTx/>
                <a:uFillTx/>
              </a:rPr>
            </a:br>
            <a:br>
              <a:rPr lang="en-US" altLang="en-US" sz="5400" dirty="0"/>
            </a:br>
            <a:r>
              <a:rPr lang="en-US" sz="5400" b="1" dirty="0"/>
              <a:t>Data Visualization</a:t>
            </a:r>
            <a:br>
              <a:rPr lang="en-US" sz="5400" b="1" dirty="0"/>
            </a:br>
            <a:r>
              <a:rPr lang="en-US" sz="5400" b="1" dirty="0"/>
              <a:t>(0602344)</a:t>
            </a:r>
            <a:r>
              <a:rPr lang="en-US" sz="5400" dirty="0"/>
              <a:t> </a:t>
            </a:r>
            <a:br>
              <a:rPr lang="en-US" altLang="en-US" sz="7300" dirty="0"/>
            </a:br>
            <a:br>
              <a:rPr lang="en-US" altLang="en-US" dirty="0"/>
            </a:br>
            <a:r>
              <a:rPr lang="en-US" altLang="en-US" sz="2700" b="1" spc="0" dirty="0">
                <a:solidFill>
                  <a:schemeClr val="tx2"/>
                </a:solidFill>
                <a:ea typeface="+mn-ea"/>
                <a:cs typeface="+mn-cs"/>
              </a:rPr>
              <a:t>Submitted To:</a:t>
            </a:r>
            <a:br>
              <a:rPr lang="en-US" altLang="en-US" sz="2700" b="1" spc="0" dirty="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altLang="en-US" sz="2700" b="1" spc="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700" b="1" i="1" spc="0" dirty="0">
                <a:solidFill>
                  <a:schemeClr val="tx2"/>
                </a:solidFill>
                <a:ea typeface="+mn-ea"/>
                <a:cs typeface="+mn-cs"/>
              </a:rPr>
              <a:t>Dr. Rasha Al-</a:t>
            </a:r>
            <a:r>
              <a:rPr lang="en-US" altLang="en-US" sz="2700" b="1" i="1" spc="0" dirty="0" err="1">
                <a:solidFill>
                  <a:schemeClr val="tx2"/>
                </a:solidFill>
                <a:ea typeface="+mn-ea"/>
                <a:cs typeface="+mn-cs"/>
              </a:rPr>
              <a:t>bashaireh</a:t>
            </a:r>
            <a:r>
              <a:rPr lang="en-US" altLang="en-US" sz="2700" b="1" i="1" spc="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endParaRPr lang="en-US" sz="2700" b="1" i="1" cap="all" spc="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D7CEE-66ED-4A27-8D57-D73D2E124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08" y="643467"/>
            <a:ext cx="465723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Fall Semester-</a:t>
            </a:r>
          </a:p>
          <a:p>
            <a:pPr algn="ctr"/>
            <a:r>
              <a:rPr lang="en-US" b="1" dirty="0"/>
              <a:t>2023/2024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final Project Presentation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610C0-CF6C-48B8-A2C1-126EC61FD24A}"/>
              </a:ext>
            </a:extLst>
          </p:cNvPr>
          <p:cNvSpPr txBox="1"/>
          <p:nvPr/>
        </p:nvSpPr>
        <p:spPr>
          <a:xfrm>
            <a:off x="2067865" y="760415"/>
            <a:ext cx="7321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Andalus" panose="02020603050405020304" pitchFamily="18" charset="-78"/>
                <a:ea typeface="Times New Roman" panose="02020603050405020304" pitchFamily="18" charset="0"/>
                <a:cs typeface="Andalus" panose="02020603050405020304" pitchFamily="18" charset="-78"/>
              </a:rPr>
              <a:t>College </a:t>
            </a:r>
            <a:r>
              <a:rPr lang="en-US" sz="2000" b="1" dirty="0">
                <a:solidFill>
                  <a:srgbClr val="0070C0"/>
                </a:solidFill>
                <a:effectLst/>
                <a:latin typeface="Andalus" panose="02020603050405020304" pitchFamily="18" charset="-78"/>
                <a:ea typeface="Times New Roman" panose="02020603050405020304" pitchFamily="18" charset="0"/>
                <a:cs typeface="Andalus" panose="02020603050405020304" pitchFamily="18" charset="-78"/>
              </a:rPr>
              <a:t>of Information Technology and Communication</a:t>
            </a:r>
          </a:p>
        </p:txBody>
      </p:sp>
      <p:pic>
        <p:nvPicPr>
          <p:cNvPr id="4" name="Picture 3" descr="photo">
            <a:extLst>
              <a:ext uri="{FF2B5EF4-FFF2-40B4-BE49-F238E27FC236}">
                <a16:creationId xmlns:a16="http://schemas.microsoft.com/office/drawing/2014/main" id="{FA693738-D959-3BF2-1170-7571D1F2E6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7" t="7463" r="20895" b="18657"/>
          <a:stretch>
            <a:fillRect/>
          </a:stretch>
        </p:blipFill>
        <p:spPr bwMode="auto">
          <a:xfrm>
            <a:off x="9172270" y="424530"/>
            <a:ext cx="951865" cy="1071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AB6D-514D-4F0C-85AB-B00AB2C25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0" y="796885"/>
            <a:ext cx="11820939" cy="3526109"/>
          </a:xfrm>
        </p:spPr>
        <p:txBody>
          <a:bodyPr anchor="b">
            <a:norm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</a:rPr>
              <a:t>Worldwide Average IQ Levels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4A635-D34D-4BFE-B144-CBF3D265B0CE}"/>
              </a:ext>
            </a:extLst>
          </p:cNvPr>
          <p:cNvSpPr txBox="1"/>
          <p:nvPr/>
        </p:nvSpPr>
        <p:spPr>
          <a:xfrm>
            <a:off x="1099930" y="4598731"/>
            <a:ext cx="13332349" cy="127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</a:rPr>
              <a:t>GROUP #: </a:t>
            </a:r>
            <a:r>
              <a:rPr lang="ar-JO" sz="2700" dirty="0">
                <a:latin typeface="Arial" panose="020B0604020202020204" pitchFamily="34" charset="0"/>
              </a:rPr>
              <a:t>6</a:t>
            </a:r>
            <a:br>
              <a:rPr lang="en-US" sz="2700" dirty="0">
                <a:latin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</a:rPr>
              <a:t>GROUP MEMBERS NAMES: Amer Samamh, Sami Sadaqa, Laith Saleh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679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5156-A7CC-4D67-9D28-F672051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1A7-F220-40AA-A2F1-3FD56806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" algn="r"/>
                <a:tab pos="457200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71C-BD06-44AC-8C63-43C1686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61B82-B320-B0C8-38F0-9B3A489A5C55}"/>
              </a:ext>
            </a:extLst>
          </p:cNvPr>
          <p:cNvSpPr txBox="1"/>
          <p:nvPr/>
        </p:nvSpPr>
        <p:spPr>
          <a:xfrm>
            <a:off x="1036320" y="2328051"/>
            <a:ext cx="1035304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Lora" pitchFamily="2" charset="0"/>
              </a:rPr>
              <a:t>Explore the "Worldwide Average IQ Levels and Socioeconomic Factors Dataset" to gain insights into the intelligence quotient (IQ) levels of different countries and their related socioeconomic factors.</a:t>
            </a:r>
          </a:p>
          <a:p>
            <a:endParaRPr lang="en-GB" sz="2400" b="0" i="0" u="none" strike="noStrike" baseline="0" dirty="0">
              <a:solidFill>
                <a:srgbClr val="000000"/>
              </a:solidFill>
              <a:latin typeface="Lor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Lora" pitchFamily="2" charset="0"/>
              </a:rPr>
              <a:t>The general results of:</a:t>
            </a:r>
            <a:endParaRPr lang="en-GB" sz="2400" b="0" i="0" u="none" strike="noStrike" baseline="0" dirty="0">
              <a:solidFill>
                <a:srgbClr val="000000"/>
              </a:solidFill>
              <a:latin typeface="Lora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dataframe.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GB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DD4C2-8B80-DC01-9A21-273B5CDD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5183294"/>
            <a:ext cx="5969787" cy="9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0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5156-A7CC-4D67-9D28-F672051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1A7-F220-40AA-A2F1-3FD56806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" algn="r"/>
                <a:tab pos="457200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71C-BD06-44AC-8C63-43C1686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61B82-B320-B0C8-38F0-9B3A489A5C55}"/>
              </a:ext>
            </a:extLst>
          </p:cNvPr>
          <p:cNvSpPr txBox="1"/>
          <p:nvPr/>
        </p:nvSpPr>
        <p:spPr>
          <a:xfrm>
            <a:off x="1036320" y="1626590"/>
            <a:ext cx="10353040" cy="269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b="0" i="0" u="none" strike="noStrike" baseline="0" dirty="0">
              <a:solidFill>
                <a:srgbClr val="000000"/>
              </a:solidFill>
              <a:latin typeface="Lor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Lora" pitchFamily="2" charset="0"/>
              </a:rPr>
              <a:t>The general results of:</a:t>
            </a:r>
            <a:endParaRPr lang="en-GB" sz="2400" b="0" i="0" u="none" strike="noStrike" baseline="0" dirty="0">
              <a:solidFill>
                <a:srgbClr val="000000"/>
              </a:solidFill>
              <a:latin typeface="Lora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dataframe.describe()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GB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500F2-E6FB-DAF8-1848-B9BAB137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2" y="3183418"/>
            <a:ext cx="6266498" cy="31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5156-A7CC-4D67-9D28-F672051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1A7-F220-40AA-A2F1-3FD56806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" algn="r"/>
                <a:tab pos="457200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71C-BD06-44AC-8C63-43C1686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61B82-B320-B0C8-38F0-9B3A489A5C55}"/>
              </a:ext>
            </a:extLst>
          </p:cNvPr>
          <p:cNvSpPr txBox="1"/>
          <p:nvPr/>
        </p:nvSpPr>
        <p:spPr>
          <a:xfrm>
            <a:off x="1036320" y="1626590"/>
            <a:ext cx="1035304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b="0" i="0" u="none" strike="noStrike" baseline="0" dirty="0">
              <a:solidFill>
                <a:srgbClr val="000000"/>
              </a:solidFill>
              <a:latin typeface="Lor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Lora" pitchFamily="2" charset="0"/>
              </a:rPr>
              <a:t>The general results of:</a:t>
            </a:r>
            <a:endParaRPr lang="en-GB" sz="2400" b="0" i="0" u="none" strike="noStrike" baseline="0" dirty="0">
              <a:solidFill>
                <a:srgbClr val="000000"/>
              </a:solidFill>
              <a:latin typeface="Lora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GB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32B33-EC05-F4C1-8C62-C7E8511E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82" y="3196168"/>
            <a:ext cx="6251258" cy="31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5156-A7CC-4D67-9D28-F672051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Dataset Sample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1A7-F220-40AA-A2F1-3FD56806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" algn="r"/>
                <a:tab pos="457200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71C-BD06-44AC-8C63-43C1686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7BAAF-8255-1928-B641-7CBE44D8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5" y="1985760"/>
            <a:ext cx="879030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5156-A7CC-4D67-9D28-F672051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 Dataset Visualizations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1A7-F220-40AA-A2F1-3FD56806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6555"/>
            <a:ext cx="10058400" cy="4050792"/>
          </a:xfrm>
        </p:spPr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" algn="r"/>
                <a:tab pos="457200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71C-BD06-44AC-8C63-43C1686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2DB75-0293-7678-DF01-A440278409D2}"/>
              </a:ext>
            </a:extLst>
          </p:cNvPr>
          <p:cNvSpPr txBox="1"/>
          <p:nvPr/>
        </p:nvSpPr>
        <p:spPr>
          <a:xfrm>
            <a:off x="1260764" y="2598003"/>
            <a:ext cx="968432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GB" sz="2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emonstrate the </a:t>
            </a:r>
            <a:r>
              <a:rPr lang="en-GB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visualization(3-4 figures) of your dataset</a:t>
            </a:r>
            <a:r>
              <a:rPr lang="en-GB" sz="2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class using a simple task or a project demo. </a:t>
            </a:r>
            <a:endParaRPr lang="en-GB" sz="2800" i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37C1D-3A37-C815-C83C-3FA21ED101B8}"/>
              </a:ext>
            </a:extLst>
          </p:cNvPr>
          <p:cNvSpPr/>
          <p:nvPr/>
        </p:nvSpPr>
        <p:spPr>
          <a:xfrm>
            <a:off x="2874818" y="4807526"/>
            <a:ext cx="2438400" cy="42949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95E8A-2420-2C53-265C-B0A3AB2DE0FE}"/>
              </a:ext>
            </a:extLst>
          </p:cNvPr>
          <p:cNvSpPr txBox="1"/>
          <p:nvPr/>
        </p:nvSpPr>
        <p:spPr>
          <a:xfrm>
            <a:off x="5569527" y="456060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1" i="1" dirty="0">
                <a:solidFill>
                  <a:srgbClr val="C00000"/>
                </a:solidFill>
                <a:latin typeface="Times New Roman" panose="02020603050405020304" pitchFamily="18" charset="0"/>
                <a:hlinkClick r:id="rId3" action="ppaction://hlinkfile"/>
              </a:rPr>
              <a:t>Go to Demo(run the </a:t>
            </a:r>
            <a:r>
              <a:rPr lang="en-GB" sz="5400" b="1" i="1" dirty="0" err="1">
                <a:solidFill>
                  <a:srgbClr val="C00000"/>
                </a:solidFill>
                <a:latin typeface="Times New Roman" panose="02020603050405020304" pitchFamily="18" charset="0"/>
                <a:hlinkClick r:id="rId3" action="ppaction://hlinkfile"/>
              </a:rPr>
              <a:t>jupyter</a:t>
            </a:r>
            <a:r>
              <a:rPr lang="en-GB" sz="5400" b="1" i="1" dirty="0">
                <a:solidFill>
                  <a:srgbClr val="C00000"/>
                </a:solidFill>
                <a:latin typeface="Times New Roman" panose="02020603050405020304" pitchFamily="18" charset="0"/>
                <a:hlinkClick r:id="rId3" action="ppaction://hlinkfile"/>
              </a:rPr>
              <a:t> file)</a:t>
            </a:r>
            <a:endParaRPr lang="en-GB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5156-A7CC-4D67-9D28-F672051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1A7-F220-40AA-A2F1-3FD56806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6555"/>
            <a:ext cx="10058400" cy="4050792"/>
          </a:xfrm>
        </p:spPr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" algn="r"/>
                <a:tab pos="457200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https://www.kaggle.com/datasets/abhijitdahatonde/worldwide-average-iq-levels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71C-BD06-44AC-8C63-43C1686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51A4A-18C4-4DA7-95CD-6FB5BC13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518-8ADE-4EA8-88B9-2AFF08DAEDA7}" type="slidenum">
              <a:rPr lang="en-US" smtClean="0"/>
              <a:t>9</a:t>
            </a:fld>
            <a:endParaRPr lang="en-US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EDD167E8-8C44-452B-9B2A-FB8F71E004CA}"/>
              </a:ext>
            </a:extLst>
          </p:cNvPr>
          <p:cNvSpPr/>
          <p:nvPr/>
        </p:nvSpPr>
        <p:spPr>
          <a:xfrm>
            <a:off x="2444760" y="1709530"/>
            <a:ext cx="7852179" cy="3074504"/>
          </a:xfrm>
          <a:prstGeom prst="horizont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24528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6078</TotalTime>
  <Words>222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Andalus</vt:lpstr>
      <vt:lpstr>Arial</vt:lpstr>
      <vt:lpstr>Calibri</vt:lpstr>
      <vt:lpstr>Calibri Light</vt:lpstr>
      <vt:lpstr>Courier New</vt:lpstr>
      <vt:lpstr>Lora</vt:lpstr>
      <vt:lpstr>Times New Roman</vt:lpstr>
      <vt:lpstr>Wingdings</vt:lpstr>
      <vt:lpstr>Retrospect</vt:lpstr>
      <vt:lpstr>   Data Visualization (0602344)   Submitted To:  Dr. Rasha Al-bashaireh </vt:lpstr>
      <vt:lpstr>Worldwide Average IQ Levels</vt:lpstr>
      <vt:lpstr>Dataset Description</vt:lpstr>
      <vt:lpstr>Dataset Description</vt:lpstr>
      <vt:lpstr>Dataset Description</vt:lpstr>
      <vt:lpstr>Dataset Sample Snapshot</vt:lpstr>
      <vt:lpstr> Dataset Visualizations Demo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 albashaireh</dc:creator>
  <cp:lastModifiedBy>amer samamh</cp:lastModifiedBy>
  <cp:revision>1140</cp:revision>
  <dcterms:created xsi:type="dcterms:W3CDTF">2021-02-28T19:43:37Z</dcterms:created>
  <dcterms:modified xsi:type="dcterms:W3CDTF">2024-01-13T17:58:45Z</dcterms:modified>
</cp:coreProperties>
</file>