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59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78147F-5D27-4CFA-A46B-0EE7A76577D5}" v="6" dt="2025-10-20T22:03:58.787"/>
    <p1510:client id="{BA9EF484-13EE-2632-9594-2129729A9DE9}" v="2036" dt="2025-10-21T02:16:29.748"/>
    <p1510:client id="{DDAC0810-B69C-DD47-0828-53DC2231595A}" v="1" dt="2025-10-20T22:04:44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4BE30-654D-4C8A-8801-C1E81543EE32}" type="doc">
      <dgm:prSet loTypeId="urn:microsoft.com/office/officeart/2005/8/layout/vList5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3BF59C4-49D0-4174-A567-20E072987503}">
      <dgm:prSet/>
      <dgm:spPr/>
      <dgm:t>
        <a:bodyPr/>
        <a:lstStyle/>
        <a:p>
          <a:r>
            <a:rPr lang="en-US" b="1" i="0" baseline="0" dirty="0"/>
            <a:t>LINEMOD (LM) &amp; Occlusion-LINEMOD (O-LM):</a:t>
          </a:r>
          <a:endParaRPr lang="en-US" dirty="0"/>
        </a:p>
      </dgm:t>
    </dgm:pt>
    <dgm:pt modelId="{E1F9DD0D-BC4C-4FF0-9021-7ED2F7DBCC7D}" type="parTrans" cxnId="{D404D33E-C5A0-45AC-BB56-5ACEA47B7A8D}">
      <dgm:prSet/>
      <dgm:spPr/>
      <dgm:t>
        <a:bodyPr/>
        <a:lstStyle/>
        <a:p>
          <a:endParaRPr lang="en-US"/>
        </a:p>
      </dgm:t>
    </dgm:pt>
    <dgm:pt modelId="{C1DA5558-30BA-4148-986A-0944D8018881}" type="sibTrans" cxnId="{D404D33E-C5A0-45AC-BB56-5ACEA47B7A8D}">
      <dgm:prSet/>
      <dgm:spPr/>
      <dgm:t>
        <a:bodyPr/>
        <a:lstStyle/>
        <a:p>
          <a:endParaRPr lang="en-US"/>
        </a:p>
      </dgm:t>
    </dgm:pt>
    <dgm:pt modelId="{F20B8DC3-9AA1-4DF7-AC85-16B3A33E88A2}">
      <dgm:prSet custT="1"/>
      <dgm:spPr/>
      <dgm:t>
        <a:bodyPr/>
        <a:lstStyle/>
        <a:p>
          <a:r>
            <a:rPr lang="en-US" sz="1800" b="1" i="0" baseline="0" dirty="0"/>
            <a:t>3 Splits for generalization testing:</a:t>
          </a:r>
          <a:endParaRPr lang="en-US" sz="1800" dirty="0"/>
        </a:p>
      </dgm:t>
    </dgm:pt>
    <dgm:pt modelId="{72939E66-87D7-4BDA-8C17-0BDB8C5A83C4}" type="parTrans" cxnId="{3CE7BF3C-4D6A-4477-96C5-28F5E77DE755}">
      <dgm:prSet/>
      <dgm:spPr/>
      <dgm:t>
        <a:bodyPr/>
        <a:lstStyle/>
        <a:p>
          <a:endParaRPr lang="en-US"/>
        </a:p>
      </dgm:t>
    </dgm:pt>
    <dgm:pt modelId="{F6B485AE-7A5F-4D28-A3A4-05337FB7A8B4}" type="sibTrans" cxnId="{3CE7BF3C-4D6A-4477-96C5-28F5E77DE755}">
      <dgm:prSet/>
      <dgm:spPr/>
      <dgm:t>
        <a:bodyPr/>
        <a:lstStyle/>
        <a:p>
          <a:endParaRPr lang="en-US"/>
        </a:p>
      </dgm:t>
    </dgm:pt>
    <dgm:pt modelId="{07E763E1-884B-4F09-98B6-D06CF3F9CD8B}">
      <dgm:prSet custT="1"/>
      <dgm:spPr/>
      <dgm:t>
        <a:bodyPr/>
        <a:lstStyle/>
        <a:p>
          <a:r>
            <a:rPr lang="en-US" sz="1800" b="0" i="0" baseline="0" dirty="0"/>
            <a:t>Split #1: Unseen = </a:t>
          </a:r>
          <a:r>
            <a:rPr lang="en-US" sz="1800" b="1" i="0" baseline="0" dirty="0"/>
            <a:t>Ape</a:t>
          </a:r>
          <a:r>
            <a:rPr lang="en-US" sz="1800" b="0" i="0" baseline="0" dirty="0"/>
            <a:t>, </a:t>
          </a:r>
          <a:r>
            <a:rPr lang="en-US" sz="1800" b="0" i="0" baseline="0" dirty="0" err="1"/>
            <a:t>Benchvise</a:t>
          </a:r>
          <a:r>
            <a:rPr lang="en-US" sz="1800" b="0" i="0" baseline="0" dirty="0"/>
            <a:t>, Camera, </a:t>
          </a:r>
          <a:r>
            <a:rPr lang="en-US" sz="1800" b="1" i="0" baseline="0" dirty="0"/>
            <a:t>Can</a:t>
          </a:r>
          <a:endParaRPr lang="en-US" sz="1800" dirty="0"/>
        </a:p>
      </dgm:t>
    </dgm:pt>
    <dgm:pt modelId="{955CE359-FC84-4EB1-BDAB-617CE41666C6}" type="parTrans" cxnId="{666BABEA-98A5-455E-A22D-1CC7342BB2E3}">
      <dgm:prSet/>
      <dgm:spPr/>
      <dgm:t>
        <a:bodyPr/>
        <a:lstStyle/>
        <a:p>
          <a:endParaRPr lang="en-US"/>
        </a:p>
      </dgm:t>
    </dgm:pt>
    <dgm:pt modelId="{5B76BE6D-F8E8-4239-93C9-DA502EF4D049}" type="sibTrans" cxnId="{666BABEA-98A5-455E-A22D-1CC7342BB2E3}">
      <dgm:prSet/>
      <dgm:spPr/>
      <dgm:t>
        <a:bodyPr/>
        <a:lstStyle/>
        <a:p>
          <a:endParaRPr lang="en-US"/>
        </a:p>
      </dgm:t>
    </dgm:pt>
    <dgm:pt modelId="{FE4201D8-ABA4-4B98-B8E6-B54CBAE80D00}">
      <dgm:prSet custT="1"/>
      <dgm:spPr/>
      <dgm:t>
        <a:bodyPr/>
        <a:lstStyle/>
        <a:p>
          <a:r>
            <a:rPr lang="en-US" sz="1800" b="0" i="0" baseline="0" dirty="0"/>
            <a:t>Split #2: Unseen = </a:t>
          </a:r>
          <a:r>
            <a:rPr lang="en-US" sz="1800" b="1" i="0" baseline="0" dirty="0"/>
            <a:t>Cat, Driller, Duck, Eggbox</a:t>
          </a:r>
          <a:endParaRPr lang="en-US" sz="1800" dirty="0"/>
        </a:p>
      </dgm:t>
    </dgm:pt>
    <dgm:pt modelId="{420758BC-6B4A-47A2-AF2F-1E18E9EF1726}" type="parTrans" cxnId="{DD427859-3603-4B2D-A4AC-0D774D0887B3}">
      <dgm:prSet/>
      <dgm:spPr/>
      <dgm:t>
        <a:bodyPr/>
        <a:lstStyle/>
        <a:p>
          <a:endParaRPr lang="en-US"/>
        </a:p>
      </dgm:t>
    </dgm:pt>
    <dgm:pt modelId="{5389FC74-0EDB-4A7D-AA4C-77D91C5DD646}" type="sibTrans" cxnId="{DD427859-3603-4B2D-A4AC-0D774D0887B3}">
      <dgm:prSet/>
      <dgm:spPr/>
      <dgm:t>
        <a:bodyPr/>
        <a:lstStyle/>
        <a:p>
          <a:endParaRPr lang="en-US"/>
        </a:p>
      </dgm:t>
    </dgm:pt>
    <dgm:pt modelId="{7CAA9023-4976-4F47-A9E7-AC4EE0A01971}">
      <dgm:prSet custT="1"/>
      <dgm:spPr/>
      <dgm:t>
        <a:bodyPr/>
        <a:lstStyle/>
        <a:p>
          <a:r>
            <a:rPr lang="en-US" sz="1800" b="0" i="0" baseline="0" dirty="0"/>
            <a:t>Split #3: Unseen = </a:t>
          </a:r>
          <a:r>
            <a:rPr lang="en-US" sz="1800" b="1" i="0" baseline="0" dirty="0"/>
            <a:t>Glue, </a:t>
          </a:r>
          <a:r>
            <a:rPr lang="en-US" sz="1800" b="1" i="0" baseline="0" dirty="0" err="1"/>
            <a:t>Holepuncher</a:t>
          </a:r>
          <a:r>
            <a:rPr lang="en-US" sz="1800" b="0" i="0" baseline="0" dirty="0"/>
            <a:t>, Iron, Lamp, Phone</a:t>
          </a:r>
          <a:endParaRPr lang="en-US" sz="1800" dirty="0"/>
        </a:p>
      </dgm:t>
    </dgm:pt>
    <dgm:pt modelId="{DD64F629-98AE-4293-BE8C-641A73AAEAA6}" type="parTrans" cxnId="{74BA6BCE-B4C6-4684-86C8-0B883C0627CD}">
      <dgm:prSet/>
      <dgm:spPr/>
      <dgm:t>
        <a:bodyPr/>
        <a:lstStyle/>
        <a:p>
          <a:endParaRPr lang="en-US"/>
        </a:p>
      </dgm:t>
    </dgm:pt>
    <dgm:pt modelId="{4B2CFEB1-5491-45E5-A141-4F4E85E9B122}" type="sibTrans" cxnId="{74BA6BCE-B4C6-4684-86C8-0B883C0627CD}">
      <dgm:prSet/>
      <dgm:spPr/>
      <dgm:t>
        <a:bodyPr/>
        <a:lstStyle/>
        <a:p>
          <a:endParaRPr lang="en-US"/>
        </a:p>
      </dgm:t>
    </dgm:pt>
    <dgm:pt modelId="{4B2977AE-144B-4D63-A3FF-D4EED9A59D7C}">
      <dgm:prSet custT="1"/>
      <dgm:spPr/>
      <dgm:t>
        <a:bodyPr/>
        <a:lstStyle/>
        <a:p>
          <a:r>
            <a:rPr lang="en-US" sz="1800" b="1" i="0" baseline="0" dirty="0"/>
            <a:t>Templates:</a:t>
          </a:r>
          <a:r>
            <a:rPr lang="en-US" sz="1800" b="0" i="0" baseline="0" dirty="0"/>
            <a:t> 301 per object </a:t>
          </a:r>
          <a:endParaRPr lang="en-US" sz="1800" dirty="0"/>
        </a:p>
      </dgm:t>
    </dgm:pt>
    <dgm:pt modelId="{50EAF2E7-CD2E-4D93-9A32-2E44E9B1B7CB}" type="parTrans" cxnId="{F54F25DF-095D-4BFB-925E-D403FF57EDFA}">
      <dgm:prSet/>
      <dgm:spPr/>
      <dgm:t>
        <a:bodyPr/>
        <a:lstStyle/>
        <a:p>
          <a:endParaRPr lang="en-US"/>
        </a:p>
      </dgm:t>
    </dgm:pt>
    <dgm:pt modelId="{F80EA750-431C-4B63-A227-A77BA357CDA6}" type="sibTrans" cxnId="{F54F25DF-095D-4BFB-925E-D403FF57EDFA}">
      <dgm:prSet/>
      <dgm:spPr/>
      <dgm:t>
        <a:bodyPr/>
        <a:lstStyle/>
        <a:p>
          <a:endParaRPr lang="en-US"/>
        </a:p>
      </dgm:t>
    </dgm:pt>
    <dgm:pt modelId="{91B54074-A3AF-4AAF-9F86-BB95A6033044}">
      <dgm:prSet custT="1"/>
      <dgm:spPr/>
      <dgm:t>
        <a:bodyPr/>
        <a:lstStyle/>
        <a:p>
          <a:r>
            <a:rPr lang="en-US" sz="1800" b="1" i="0" baseline="0" dirty="0"/>
            <a:t>Metric:</a:t>
          </a:r>
          <a:r>
            <a:rPr lang="en-US" sz="1800" b="0" i="0" baseline="0" dirty="0"/>
            <a:t> Acc15 (correct object + pose error &lt; 15°)</a:t>
          </a:r>
          <a:endParaRPr lang="en-US" sz="1800" dirty="0"/>
        </a:p>
      </dgm:t>
    </dgm:pt>
    <dgm:pt modelId="{B5B03F30-68CD-4104-9DE6-AF38A78A64FB}" type="parTrans" cxnId="{95EA7809-DD0C-46A0-9253-59FDB713A23A}">
      <dgm:prSet/>
      <dgm:spPr/>
      <dgm:t>
        <a:bodyPr/>
        <a:lstStyle/>
        <a:p>
          <a:endParaRPr lang="en-US"/>
        </a:p>
      </dgm:t>
    </dgm:pt>
    <dgm:pt modelId="{4089B52F-DFDD-4017-B57B-5AD95DFB6CED}" type="sibTrans" cxnId="{95EA7809-DD0C-46A0-9253-59FDB713A23A}">
      <dgm:prSet/>
      <dgm:spPr/>
      <dgm:t>
        <a:bodyPr/>
        <a:lstStyle/>
        <a:p>
          <a:endParaRPr lang="en-US"/>
        </a:p>
      </dgm:t>
    </dgm:pt>
    <dgm:pt modelId="{CFD5ADE5-FD34-4EFC-9D96-A692EB92D723}">
      <dgm:prSet/>
      <dgm:spPr/>
      <dgm:t>
        <a:bodyPr/>
        <a:lstStyle/>
        <a:p>
          <a:r>
            <a:rPr lang="en-US" b="1" i="0" baseline="0"/>
            <a:t>T-LESS:</a:t>
          </a:r>
          <a:endParaRPr lang="en-US"/>
        </a:p>
      </dgm:t>
    </dgm:pt>
    <dgm:pt modelId="{93332F49-B355-41D5-B974-215066AD27E5}" type="parTrans" cxnId="{C4B3C146-B68B-47F7-A12C-E494EFA0A7D7}">
      <dgm:prSet/>
      <dgm:spPr/>
      <dgm:t>
        <a:bodyPr/>
        <a:lstStyle/>
        <a:p>
          <a:endParaRPr lang="en-US"/>
        </a:p>
      </dgm:t>
    </dgm:pt>
    <dgm:pt modelId="{8C788E8F-1EE1-4D21-A104-D43DA4FB4C9B}" type="sibTrans" cxnId="{C4B3C146-B68B-47F7-A12C-E494EFA0A7D7}">
      <dgm:prSet/>
      <dgm:spPr/>
      <dgm:t>
        <a:bodyPr/>
        <a:lstStyle/>
        <a:p>
          <a:endParaRPr lang="en-US"/>
        </a:p>
      </dgm:t>
    </dgm:pt>
    <dgm:pt modelId="{3815B743-26C4-4FBE-BDDB-90902840A3FF}">
      <dgm:prSet/>
      <dgm:spPr/>
      <dgm:t>
        <a:bodyPr/>
        <a:lstStyle/>
        <a:p>
          <a:r>
            <a:rPr lang="en-US" b="1" i="0" baseline="0"/>
            <a:t>Training:</a:t>
          </a:r>
          <a:r>
            <a:rPr lang="en-US" b="0" i="0" baseline="0"/>
            <a:t> Objects 1-18</a:t>
          </a:r>
          <a:endParaRPr lang="en-US"/>
        </a:p>
      </dgm:t>
    </dgm:pt>
    <dgm:pt modelId="{3312EE46-2957-42DB-BD2D-4735FBB7AFE0}" type="parTrans" cxnId="{7C9B9FF2-3543-409B-AA33-4CE247C31706}">
      <dgm:prSet/>
      <dgm:spPr/>
      <dgm:t>
        <a:bodyPr/>
        <a:lstStyle/>
        <a:p>
          <a:endParaRPr lang="en-US"/>
        </a:p>
      </dgm:t>
    </dgm:pt>
    <dgm:pt modelId="{B5E1278D-72C0-43A8-8879-40C6FC87DCD1}" type="sibTrans" cxnId="{7C9B9FF2-3543-409B-AA33-4CE247C31706}">
      <dgm:prSet/>
      <dgm:spPr/>
      <dgm:t>
        <a:bodyPr/>
        <a:lstStyle/>
        <a:p>
          <a:endParaRPr lang="en-US"/>
        </a:p>
      </dgm:t>
    </dgm:pt>
    <dgm:pt modelId="{B7C9F566-9072-476F-99A5-71DF90563B9A}">
      <dgm:prSet/>
      <dgm:spPr/>
      <dgm:t>
        <a:bodyPr/>
        <a:lstStyle/>
        <a:p>
          <a:r>
            <a:rPr lang="en-US" b="1" i="0" baseline="0"/>
            <a:t>Testing:</a:t>
          </a:r>
          <a:r>
            <a:rPr lang="en-US" b="0" i="0" baseline="0"/>
            <a:t> All 30 objects (including unseen 19-30)</a:t>
          </a:r>
          <a:endParaRPr lang="en-US"/>
        </a:p>
      </dgm:t>
    </dgm:pt>
    <dgm:pt modelId="{C8978D61-135B-488C-B8DE-91C1EFCF4A2F}" type="parTrans" cxnId="{2951603A-A6A9-4FC9-BC3E-5C69457ECCA7}">
      <dgm:prSet/>
      <dgm:spPr/>
      <dgm:t>
        <a:bodyPr/>
        <a:lstStyle/>
        <a:p>
          <a:endParaRPr lang="en-US"/>
        </a:p>
      </dgm:t>
    </dgm:pt>
    <dgm:pt modelId="{E9BD6A40-CC20-4921-9417-5338D5C7D42A}" type="sibTrans" cxnId="{2951603A-A6A9-4FC9-BC3E-5C69457ECCA7}">
      <dgm:prSet/>
      <dgm:spPr/>
      <dgm:t>
        <a:bodyPr/>
        <a:lstStyle/>
        <a:p>
          <a:endParaRPr lang="en-US"/>
        </a:p>
      </dgm:t>
    </dgm:pt>
    <dgm:pt modelId="{3F5E346E-41DB-4644-A57B-1F988DF1285C}">
      <dgm:prSet/>
      <dgm:spPr/>
      <dgm:t>
        <a:bodyPr/>
        <a:lstStyle/>
        <a:p>
          <a:r>
            <a:rPr lang="en-US" b="1" i="0" baseline="0"/>
            <a:t>Templates:</a:t>
          </a:r>
          <a:r>
            <a:rPr lang="en-US" b="0" i="0" baseline="0"/>
            <a:t> 92,232 (dense) or 21,672 (coarse) per object</a:t>
          </a:r>
          <a:endParaRPr lang="en-US"/>
        </a:p>
      </dgm:t>
    </dgm:pt>
    <dgm:pt modelId="{5A6D8ECF-D70F-4C90-8109-0E3E54DB21C4}" type="parTrans" cxnId="{67D65E6E-5739-481C-A3A4-75F362BDE1E8}">
      <dgm:prSet/>
      <dgm:spPr/>
      <dgm:t>
        <a:bodyPr/>
        <a:lstStyle/>
        <a:p>
          <a:endParaRPr lang="en-US"/>
        </a:p>
      </dgm:t>
    </dgm:pt>
    <dgm:pt modelId="{3B94D4BD-F450-4F3C-9F00-E71B6B9EDCAD}" type="sibTrans" cxnId="{67D65E6E-5739-481C-A3A4-75F362BDE1E8}">
      <dgm:prSet/>
      <dgm:spPr/>
      <dgm:t>
        <a:bodyPr/>
        <a:lstStyle/>
        <a:p>
          <a:endParaRPr lang="en-US"/>
        </a:p>
      </dgm:t>
    </dgm:pt>
    <dgm:pt modelId="{66D43275-7501-4ABB-A96D-E7932F2BB9EA}">
      <dgm:prSet/>
      <dgm:spPr/>
      <dgm:t>
        <a:bodyPr/>
        <a:lstStyle/>
        <a:p>
          <a:r>
            <a:rPr lang="en-US" b="1" i="0" baseline="0"/>
            <a:t>Metric:</a:t>
          </a:r>
          <a:r>
            <a:rPr lang="en-US" b="0" i="0" baseline="0"/>
            <a:t> Recall at VSD &lt; 0.3</a:t>
          </a:r>
          <a:endParaRPr lang="en-US"/>
        </a:p>
      </dgm:t>
    </dgm:pt>
    <dgm:pt modelId="{511BAB4F-604A-4C8E-9111-A2389FE17C9E}" type="parTrans" cxnId="{DBF226F3-AA78-420B-B0C1-149E493329B3}">
      <dgm:prSet/>
      <dgm:spPr/>
      <dgm:t>
        <a:bodyPr/>
        <a:lstStyle/>
        <a:p>
          <a:endParaRPr lang="en-US"/>
        </a:p>
      </dgm:t>
    </dgm:pt>
    <dgm:pt modelId="{3B21D6A1-E5B0-4EB7-8BE3-CA8DD2FDAEF6}" type="sibTrans" cxnId="{DBF226F3-AA78-420B-B0C1-149E493329B3}">
      <dgm:prSet/>
      <dgm:spPr/>
      <dgm:t>
        <a:bodyPr/>
        <a:lstStyle/>
        <a:p>
          <a:endParaRPr lang="en-US"/>
        </a:p>
      </dgm:t>
    </dgm:pt>
    <dgm:pt modelId="{E510F46F-B771-3D4A-ACCA-1B6B5B122A6E}" type="pres">
      <dgm:prSet presAssocID="{90A4BE30-654D-4C8A-8801-C1E81543EE32}" presName="Name0" presStyleCnt="0">
        <dgm:presLayoutVars>
          <dgm:dir/>
          <dgm:animLvl val="lvl"/>
          <dgm:resizeHandles val="exact"/>
        </dgm:presLayoutVars>
      </dgm:prSet>
      <dgm:spPr/>
    </dgm:pt>
    <dgm:pt modelId="{35086B1A-DD9E-1349-A9DD-1ED32A5AC078}" type="pres">
      <dgm:prSet presAssocID="{33BF59C4-49D0-4174-A567-20E072987503}" presName="linNode" presStyleCnt="0"/>
      <dgm:spPr/>
    </dgm:pt>
    <dgm:pt modelId="{7E134473-AABC-C741-8462-C78F8847244F}" type="pres">
      <dgm:prSet presAssocID="{33BF59C4-49D0-4174-A567-20E072987503}" presName="parentText" presStyleLbl="node1" presStyleIdx="0" presStyleCnt="2" custScaleX="89555" custScaleY="84442">
        <dgm:presLayoutVars>
          <dgm:chMax val="1"/>
          <dgm:bulletEnabled val="1"/>
        </dgm:presLayoutVars>
      </dgm:prSet>
      <dgm:spPr/>
    </dgm:pt>
    <dgm:pt modelId="{DF7AB4DC-4B7D-C64D-A9C1-CB22A5A4AA4A}" type="pres">
      <dgm:prSet presAssocID="{33BF59C4-49D0-4174-A567-20E072987503}" presName="descendantText" presStyleLbl="alignAccFollowNode1" presStyleIdx="0" presStyleCnt="2">
        <dgm:presLayoutVars>
          <dgm:bulletEnabled val="1"/>
        </dgm:presLayoutVars>
      </dgm:prSet>
      <dgm:spPr/>
    </dgm:pt>
    <dgm:pt modelId="{C861D7BC-65AF-444B-A4EC-26F8774CCA2F}" type="pres">
      <dgm:prSet presAssocID="{C1DA5558-30BA-4148-986A-0944D8018881}" presName="sp" presStyleCnt="0"/>
      <dgm:spPr/>
    </dgm:pt>
    <dgm:pt modelId="{8F96840B-7236-5E44-8138-DA02CC839F65}" type="pres">
      <dgm:prSet presAssocID="{CFD5ADE5-FD34-4EFC-9D96-A692EB92D723}" presName="linNode" presStyleCnt="0"/>
      <dgm:spPr/>
    </dgm:pt>
    <dgm:pt modelId="{A812D89D-516A-FE46-9165-3707A034154D}" type="pres">
      <dgm:prSet presAssocID="{CFD5ADE5-FD34-4EFC-9D96-A692EB92D723}" presName="parentText" presStyleLbl="node1" presStyleIdx="1" presStyleCnt="2" custScaleX="89009" custScaleY="76002">
        <dgm:presLayoutVars>
          <dgm:chMax val="1"/>
          <dgm:bulletEnabled val="1"/>
        </dgm:presLayoutVars>
      </dgm:prSet>
      <dgm:spPr/>
    </dgm:pt>
    <dgm:pt modelId="{FE054136-182B-6849-BAAC-9F6E37112057}" type="pres">
      <dgm:prSet presAssocID="{CFD5ADE5-FD34-4EFC-9D96-A692EB92D72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5EA7809-DD0C-46A0-9253-59FDB713A23A}" srcId="{33BF59C4-49D0-4174-A567-20E072987503}" destId="{91B54074-A3AF-4AAF-9F86-BB95A6033044}" srcOrd="2" destOrd="0" parTransId="{B5B03F30-68CD-4104-9DE6-AF38A78A64FB}" sibTransId="{4089B52F-DFDD-4017-B57B-5AD95DFB6CED}"/>
    <dgm:cxn modelId="{9F3ED12D-F5A3-784D-AF71-DB37230E46AB}" type="presOf" srcId="{CFD5ADE5-FD34-4EFC-9D96-A692EB92D723}" destId="{A812D89D-516A-FE46-9165-3707A034154D}" srcOrd="0" destOrd="0" presId="urn:microsoft.com/office/officeart/2005/8/layout/vList5"/>
    <dgm:cxn modelId="{3375C035-6180-964D-97BF-CD284BBE1400}" type="presOf" srcId="{3815B743-26C4-4FBE-BDDB-90902840A3FF}" destId="{FE054136-182B-6849-BAAC-9F6E37112057}" srcOrd="0" destOrd="0" presId="urn:microsoft.com/office/officeart/2005/8/layout/vList5"/>
    <dgm:cxn modelId="{2951603A-A6A9-4FC9-BC3E-5C69457ECCA7}" srcId="{CFD5ADE5-FD34-4EFC-9D96-A692EB92D723}" destId="{B7C9F566-9072-476F-99A5-71DF90563B9A}" srcOrd="1" destOrd="0" parTransId="{C8978D61-135B-488C-B8DE-91C1EFCF4A2F}" sibTransId="{E9BD6A40-CC20-4921-9417-5338D5C7D42A}"/>
    <dgm:cxn modelId="{3CE7BF3C-4D6A-4477-96C5-28F5E77DE755}" srcId="{33BF59C4-49D0-4174-A567-20E072987503}" destId="{F20B8DC3-9AA1-4DF7-AC85-16B3A33E88A2}" srcOrd="0" destOrd="0" parTransId="{72939E66-87D7-4BDA-8C17-0BDB8C5A83C4}" sibTransId="{F6B485AE-7A5F-4D28-A3A4-05337FB7A8B4}"/>
    <dgm:cxn modelId="{D404D33E-C5A0-45AC-BB56-5ACEA47B7A8D}" srcId="{90A4BE30-654D-4C8A-8801-C1E81543EE32}" destId="{33BF59C4-49D0-4174-A567-20E072987503}" srcOrd="0" destOrd="0" parTransId="{E1F9DD0D-BC4C-4FF0-9021-7ED2F7DBCC7D}" sibTransId="{C1DA5558-30BA-4148-986A-0944D8018881}"/>
    <dgm:cxn modelId="{C4B3C146-B68B-47F7-A12C-E494EFA0A7D7}" srcId="{90A4BE30-654D-4C8A-8801-C1E81543EE32}" destId="{CFD5ADE5-FD34-4EFC-9D96-A692EB92D723}" srcOrd="1" destOrd="0" parTransId="{93332F49-B355-41D5-B974-215066AD27E5}" sibTransId="{8C788E8F-1EE1-4D21-A104-D43DA4FB4C9B}"/>
    <dgm:cxn modelId="{67D65E6E-5739-481C-A3A4-75F362BDE1E8}" srcId="{CFD5ADE5-FD34-4EFC-9D96-A692EB92D723}" destId="{3F5E346E-41DB-4644-A57B-1F988DF1285C}" srcOrd="2" destOrd="0" parTransId="{5A6D8ECF-D70F-4C90-8109-0E3E54DB21C4}" sibTransId="{3B94D4BD-F450-4F3C-9F00-E71B6B9EDCAD}"/>
    <dgm:cxn modelId="{E86E1E59-7F2C-1948-9F4F-F2984B145D80}" type="presOf" srcId="{91B54074-A3AF-4AAF-9F86-BB95A6033044}" destId="{DF7AB4DC-4B7D-C64D-A9C1-CB22A5A4AA4A}" srcOrd="0" destOrd="5" presId="urn:microsoft.com/office/officeart/2005/8/layout/vList5"/>
    <dgm:cxn modelId="{DD427859-3603-4B2D-A4AC-0D774D0887B3}" srcId="{F20B8DC3-9AA1-4DF7-AC85-16B3A33E88A2}" destId="{FE4201D8-ABA4-4B98-B8E6-B54CBAE80D00}" srcOrd="1" destOrd="0" parTransId="{420758BC-6B4A-47A2-AF2F-1E18E9EF1726}" sibTransId="{5389FC74-0EDB-4A7D-AA4C-77D91C5DD646}"/>
    <dgm:cxn modelId="{DD606281-D5BF-D74D-89B0-1D2388E3EF8D}" type="presOf" srcId="{3F5E346E-41DB-4644-A57B-1F988DF1285C}" destId="{FE054136-182B-6849-BAAC-9F6E37112057}" srcOrd="0" destOrd="2" presId="urn:microsoft.com/office/officeart/2005/8/layout/vList5"/>
    <dgm:cxn modelId="{3C45B784-0956-234F-BA6F-E4E8AB44DCBE}" type="presOf" srcId="{4B2977AE-144B-4D63-A3FF-D4EED9A59D7C}" destId="{DF7AB4DC-4B7D-C64D-A9C1-CB22A5A4AA4A}" srcOrd="0" destOrd="4" presId="urn:microsoft.com/office/officeart/2005/8/layout/vList5"/>
    <dgm:cxn modelId="{38E34789-3016-7D4E-ABE9-E959098569BA}" type="presOf" srcId="{7CAA9023-4976-4F47-A9E7-AC4EE0A01971}" destId="{DF7AB4DC-4B7D-C64D-A9C1-CB22A5A4AA4A}" srcOrd="0" destOrd="3" presId="urn:microsoft.com/office/officeart/2005/8/layout/vList5"/>
    <dgm:cxn modelId="{2C1BE98F-D3C6-7C48-A5A7-D823F4DCDC10}" type="presOf" srcId="{F20B8DC3-9AA1-4DF7-AC85-16B3A33E88A2}" destId="{DF7AB4DC-4B7D-C64D-A9C1-CB22A5A4AA4A}" srcOrd="0" destOrd="0" presId="urn:microsoft.com/office/officeart/2005/8/layout/vList5"/>
    <dgm:cxn modelId="{E301ED9E-7D93-714C-8F1C-22202D32855B}" type="presOf" srcId="{66D43275-7501-4ABB-A96D-E7932F2BB9EA}" destId="{FE054136-182B-6849-BAAC-9F6E37112057}" srcOrd="0" destOrd="3" presId="urn:microsoft.com/office/officeart/2005/8/layout/vList5"/>
    <dgm:cxn modelId="{76ADF7A2-213B-8041-BCEA-4DDF8FE45128}" type="presOf" srcId="{B7C9F566-9072-476F-99A5-71DF90563B9A}" destId="{FE054136-182B-6849-BAAC-9F6E37112057}" srcOrd="0" destOrd="1" presId="urn:microsoft.com/office/officeart/2005/8/layout/vList5"/>
    <dgm:cxn modelId="{AFD36EB9-61FD-954F-A517-6958F21286D2}" type="presOf" srcId="{FE4201D8-ABA4-4B98-B8E6-B54CBAE80D00}" destId="{DF7AB4DC-4B7D-C64D-A9C1-CB22A5A4AA4A}" srcOrd="0" destOrd="2" presId="urn:microsoft.com/office/officeart/2005/8/layout/vList5"/>
    <dgm:cxn modelId="{575C33CC-A6E2-B547-A1BB-20C376FC96D9}" type="presOf" srcId="{90A4BE30-654D-4C8A-8801-C1E81543EE32}" destId="{E510F46F-B771-3D4A-ACCA-1B6B5B122A6E}" srcOrd="0" destOrd="0" presId="urn:microsoft.com/office/officeart/2005/8/layout/vList5"/>
    <dgm:cxn modelId="{74BA6BCE-B4C6-4684-86C8-0B883C0627CD}" srcId="{F20B8DC3-9AA1-4DF7-AC85-16B3A33E88A2}" destId="{7CAA9023-4976-4F47-A9E7-AC4EE0A01971}" srcOrd="2" destOrd="0" parTransId="{DD64F629-98AE-4293-BE8C-641A73AAEAA6}" sibTransId="{4B2CFEB1-5491-45E5-A141-4F4E85E9B122}"/>
    <dgm:cxn modelId="{13EFE2D2-D8C0-DF4D-B9CA-7B604EB7D429}" type="presOf" srcId="{07E763E1-884B-4F09-98B6-D06CF3F9CD8B}" destId="{DF7AB4DC-4B7D-C64D-A9C1-CB22A5A4AA4A}" srcOrd="0" destOrd="1" presId="urn:microsoft.com/office/officeart/2005/8/layout/vList5"/>
    <dgm:cxn modelId="{F54F25DF-095D-4BFB-925E-D403FF57EDFA}" srcId="{33BF59C4-49D0-4174-A567-20E072987503}" destId="{4B2977AE-144B-4D63-A3FF-D4EED9A59D7C}" srcOrd="1" destOrd="0" parTransId="{50EAF2E7-CD2E-4D93-9A32-2E44E9B1B7CB}" sibTransId="{F80EA750-431C-4B63-A227-A77BA357CDA6}"/>
    <dgm:cxn modelId="{666BABEA-98A5-455E-A22D-1CC7342BB2E3}" srcId="{F20B8DC3-9AA1-4DF7-AC85-16B3A33E88A2}" destId="{07E763E1-884B-4F09-98B6-D06CF3F9CD8B}" srcOrd="0" destOrd="0" parTransId="{955CE359-FC84-4EB1-BDAB-617CE41666C6}" sibTransId="{5B76BE6D-F8E8-4239-93C9-DA502EF4D049}"/>
    <dgm:cxn modelId="{89BDCCEA-4F0A-534A-A86D-2DD319D7BEE1}" type="presOf" srcId="{33BF59C4-49D0-4174-A567-20E072987503}" destId="{7E134473-AABC-C741-8462-C78F8847244F}" srcOrd="0" destOrd="0" presId="urn:microsoft.com/office/officeart/2005/8/layout/vList5"/>
    <dgm:cxn modelId="{7C9B9FF2-3543-409B-AA33-4CE247C31706}" srcId="{CFD5ADE5-FD34-4EFC-9D96-A692EB92D723}" destId="{3815B743-26C4-4FBE-BDDB-90902840A3FF}" srcOrd="0" destOrd="0" parTransId="{3312EE46-2957-42DB-BD2D-4735FBB7AFE0}" sibTransId="{B5E1278D-72C0-43A8-8879-40C6FC87DCD1}"/>
    <dgm:cxn modelId="{DBF226F3-AA78-420B-B0C1-149E493329B3}" srcId="{CFD5ADE5-FD34-4EFC-9D96-A692EB92D723}" destId="{66D43275-7501-4ABB-A96D-E7932F2BB9EA}" srcOrd="3" destOrd="0" parTransId="{511BAB4F-604A-4C8E-9111-A2389FE17C9E}" sibTransId="{3B21D6A1-E5B0-4EB7-8BE3-CA8DD2FDAEF6}"/>
    <dgm:cxn modelId="{057C590A-8AEC-D240-A7D7-C76B260C1618}" type="presParOf" srcId="{E510F46F-B771-3D4A-ACCA-1B6B5B122A6E}" destId="{35086B1A-DD9E-1349-A9DD-1ED32A5AC078}" srcOrd="0" destOrd="0" presId="urn:microsoft.com/office/officeart/2005/8/layout/vList5"/>
    <dgm:cxn modelId="{88C8A120-0121-034C-9124-3F95A4620F36}" type="presParOf" srcId="{35086B1A-DD9E-1349-A9DD-1ED32A5AC078}" destId="{7E134473-AABC-C741-8462-C78F8847244F}" srcOrd="0" destOrd="0" presId="urn:microsoft.com/office/officeart/2005/8/layout/vList5"/>
    <dgm:cxn modelId="{7F94A1F0-47BD-0948-8BEC-519191A02BA5}" type="presParOf" srcId="{35086B1A-DD9E-1349-A9DD-1ED32A5AC078}" destId="{DF7AB4DC-4B7D-C64D-A9C1-CB22A5A4AA4A}" srcOrd="1" destOrd="0" presId="urn:microsoft.com/office/officeart/2005/8/layout/vList5"/>
    <dgm:cxn modelId="{F07D0A1C-CDAA-4F4E-9717-1254B7FA6B3B}" type="presParOf" srcId="{E510F46F-B771-3D4A-ACCA-1B6B5B122A6E}" destId="{C861D7BC-65AF-444B-A4EC-26F8774CCA2F}" srcOrd="1" destOrd="0" presId="urn:microsoft.com/office/officeart/2005/8/layout/vList5"/>
    <dgm:cxn modelId="{DB91D9A5-FB59-A243-81D8-3AAE97B714EE}" type="presParOf" srcId="{E510F46F-B771-3D4A-ACCA-1B6B5B122A6E}" destId="{8F96840B-7236-5E44-8138-DA02CC839F65}" srcOrd="2" destOrd="0" presId="urn:microsoft.com/office/officeart/2005/8/layout/vList5"/>
    <dgm:cxn modelId="{E65A7084-8953-0F47-AE6B-F3EA68B515B7}" type="presParOf" srcId="{8F96840B-7236-5E44-8138-DA02CC839F65}" destId="{A812D89D-516A-FE46-9165-3707A034154D}" srcOrd="0" destOrd="0" presId="urn:microsoft.com/office/officeart/2005/8/layout/vList5"/>
    <dgm:cxn modelId="{920F6E12-2D79-1F4E-BE38-840414BC0847}" type="presParOf" srcId="{8F96840B-7236-5E44-8138-DA02CC839F65}" destId="{FE054136-182B-6849-BAAC-9F6E3711205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AB4DC-4B7D-C64D-A9C1-CB22A5A4AA4A}">
      <dsp:nvSpPr>
        <dsp:cNvPr id="0" name=""/>
        <dsp:cNvSpPr/>
      </dsp:nvSpPr>
      <dsp:spPr>
        <a:xfrm rot="5400000">
          <a:off x="6608620" y="-2588952"/>
          <a:ext cx="2128090" cy="742666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/>
            <a:t>3 Splits for generalization testing: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Split #1: Unseen = </a:t>
          </a:r>
          <a:r>
            <a:rPr lang="en-US" sz="1800" b="1" i="0" kern="1200" baseline="0" dirty="0"/>
            <a:t>Ape</a:t>
          </a:r>
          <a:r>
            <a:rPr lang="en-US" sz="1800" b="0" i="0" kern="1200" baseline="0" dirty="0"/>
            <a:t>, </a:t>
          </a:r>
          <a:r>
            <a:rPr lang="en-US" sz="1800" b="0" i="0" kern="1200" baseline="0" dirty="0" err="1"/>
            <a:t>Benchvise</a:t>
          </a:r>
          <a:r>
            <a:rPr lang="en-US" sz="1800" b="0" i="0" kern="1200" baseline="0" dirty="0"/>
            <a:t>, Camera, </a:t>
          </a:r>
          <a:r>
            <a:rPr lang="en-US" sz="1800" b="1" i="0" kern="1200" baseline="0" dirty="0"/>
            <a:t>Can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Split #2: Unseen = </a:t>
          </a:r>
          <a:r>
            <a:rPr lang="en-US" sz="1800" b="1" i="0" kern="1200" baseline="0" dirty="0"/>
            <a:t>Cat, Driller, Duck, Eggbox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Split #3: Unseen = </a:t>
          </a:r>
          <a:r>
            <a:rPr lang="en-US" sz="1800" b="1" i="0" kern="1200" baseline="0" dirty="0"/>
            <a:t>Glue, </a:t>
          </a:r>
          <a:r>
            <a:rPr lang="en-US" sz="1800" b="1" i="0" kern="1200" baseline="0" dirty="0" err="1"/>
            <a:t>Holepuncher</a:t>
          </a:r>
          <a:r>
            <a:rPr lang="en-US" sz="1800" b="0" i="0" kern="1200" baseline="0" dirty="0"/>
            <a:t>, Iron, Lamp, Phone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/>
            <a:t>Templates:</a:t>
          </a:r>
          <a:r>
            <a:rPr lang="en-US" sz="1800" b="0" i="0" kern="1200" baseline="0" dirty="0"/>
            <a:t> 301 per object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/>
            <a:t>Metric:</a:t>
          </a:r>
          <a:r>
            <a:rPr lang="en-US" sz="1800" b="0" i="0" kern="1200" baseline="0" dirty="0"/>
            <a:t> Acc15 (correct object + pose error &lt; 15°)</a:t>
          </a:r>
          <a:endParaRPr lang="en-US" sz="1800" kern="1200" dirty="0"/>
        </a:p>
      </dsp:txBody>
      <dsp:txXfrm rot="-5400000">
        <a:off x="3959331" y="164222"/>
        <a:ext cx="7322784" cy="1920320"/>
      </dsp:txXfrm>
    </dsp:sp>
    <dsp:sp modelId="{7E134473-AABC-C741-8462-C78F8847244F}">
      <dsp:nvSpPr>
        <dsp:cNvPr id="0" name=""/>
        <dsp:cNvSpPr/>
      </dsp:nvSpPr>
      <dsp:spPr>
        <a:xfrm>
          <a:off x="218170" y="1255"/>
          <a:ext cx="3741161" cy="22462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LINEMOD (LM) &amp; Occlusion-LINEMOD (O-LM):</a:t>
          </a:r>
          <a:endParaRPr lang="en-US" sz="3300" kern="1200" dirty="0"/>
        </a:p>
      </dsp:txBody>
      <dsp:txXfrm>
        <a:off x="327823" y="110908"/>
        <a:ext cx="3521855" cy="2026946"/>
      </dsp:txXfrm>
    </dsp:sp>
    <dsp:sp modelId="{FE054136-182B-6849-BAAC-9F6E37112057}">
      <dsp:nvSpPr>
        <dsp:cNvPr id="0" name=""/>
        <dsp:cNvSpPr/>
      </dsp:nvSpPr>
      <dsp:spPr>
        <a:xfrm rot="5400000">
          <a:off x="6585811" y="-268774"/>
          <a:ext cx="2128090" cy="7426669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0" kern="1200" baseline="0"/>
            <a:t>Training:</a:t>
          </a:r>
          <a:r>
            <a:rPr lang="en-US" sz="2300" b="0" i="0" kern="1200" baseline="0"/>
            <a:t> Objects 1-18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0" kern="1200" baseline="0"/>
            <a:t>Testing:</a:t>
          </a:r>
          <a:r>
            <a:rPr lang="en-US" sz="2300" b="0" i="0" kern="1200" baseline="0"/>
            <a:t> All 30 objects (including unseen 19-30)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0" kern="1200" baseline="0"/>
            <a:t>Templates:</a:t>
          </a:r>
          <a:r>
            <a:rPr lang="en-US" sz="2300" b="0" i="0" kern="1200" baseline="0"/>
            <a:t> 92,232 (dense) or 21,672 (coarse) per object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1" i="0" kern="1200" baseline="0"/>
            <a:t>Metric:</a:t>
          </a:r>
          <a:r>
            <a:rPr lang="en-US" sz="2300" b="0" i="0" kern="1200" baseline="0"/>
            <a:t> Recall at VSD &lt; 0.3</a:t>
          </a:r>
          <a:endParaRPr lang="en-US" sz="2300" kern="1200"/>
        </a:p>
      </dsp:txBody>
      <dsp:txXfrm rot="-5400000">
        <a:off x="3936522" y="2484400"/>
        <a:ext cx="7322784" cy="1920320"/>
      </dsp:txXfrm>
    </dsp:sp>
    <dsp:sp modelId="{A812D89D-516A-FE46-9165-3707A034154D}">
      <dsp:nvSpPr>
        <dsp:cNvPr id="0" name=""/>
        <dsp:cNvSpPr/>
      </dsp:nvSpPr>
      <dsp:spPr>
        <a:xfrm>
          <a:off x="218170" y="2433690"/>
          <a:ext cx="3718352" cy="202173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/>
            <a:t>T-LESS:</a:t>
          </a:r>
          <a:endParaRPr lang="en-US" sz="3300" kern="1200"/>
        </a:p>
      </dsp:txBody>
      <dsp:txXfrm>
        <a:off x="316863" y="2532383"/>
        <a:ext cx="3520966" cy="1824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3d2ddk/Prenith-and-Drew-Project-Deep-Dive/blob/main/template_demo_from_paper.ipynb#scrollTo=nXSu3hkkwKZ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2" name="Picture 21" descr="Wooden block pieces">
            <a:extLst>
              <a:ext uri="{FF2B5EF4-FFF2-40B4-BE49-F238E27FC236}">
                <a16:creationId xmlns:a16="http://schemas.microsoft.com/office/drawing/2014/main" id="{79103FC4-53AC-D420-406B-5B09808518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r="-2" b="-2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3CDDC0-CEF5-967B-7A8D-A336DA079C37}"/>
              </a:ext>
            </a:extLst>
          </p:cNvPr>
          <p:cNvSpPr/>
          <p:nvPr/>
        </p:nvSpPr>
        <p:spPr>
          <a:xfrm>
            <a:off x="698162" y="636896"/>
            <a:ext cx="11015293" cy="306038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>
                <a:latin typeface="Times New Roman"/>
                <a:ea typeface="+mn-lt"/>
                <a:cs typeface="+mn-lt"/>
              </a:rPr>
              <a:t>Templates for 3D Object Pose Estimation Revisited:</a:t>
            </a:r>
            <a:endParaRPr lang="en-US" sz="3600">
              <a:latin typeface="Times New Roman"/>
              <a:cs typeface="Times New Roman"/>
            </a:endParaRPr>
          </a:p>
          <a:p>
            <a:pPr algn="ctr"/>
            <a:r>
              <a:rPr lang="en-US" sz="3600">
                <a:latin typeface="Times New Roman"/>
                <a:ea typeface="+mn-lt"/>
                <a:cs typeface="+mn-lt"/>
              </a:rPr>
              <a:t>Generalization to New Objects and Robustness to Occlusions</a:t>
            </a:r>
            <a:endParaRPr lang="en-US" sz="36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BB93-27F3-DE58-644E-991BB671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043" y="2765425"/>
            <a:ext cx="2080986" cy="1325563"/>
          </a:xfrm>
        </p:spPr>
        <p:txBody>
          <a:bodyPr>
            <a:noAutofit/>
          </a:bodyPr>
          <a:lstStyle/>
          <a:p>
            <a:r>
              <a:rPr lang="en-US" sz="6000" dirty="0">
                <a:latin typeface="Times New Roman"/>
                <a:cs typeface="Times New Roman"/>
                <a:hlinkClick r:id="rId2"/>
              </a:rPr>
              <a:t>Demo</a:t>
            </a:r>
            <a:endParaRPr lang="en-US" sz="6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587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86E2-EB1E-7F8D-4A08-3B37D7805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14" y="349523"/>
            <a:ext cx="11735459" cy="6003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>
                <a:latin typeface="Times New Roman"/>
                <a:cs typeface="Times New Roman"/>
              </a:rPr>
              <a:t>Complete Proposed Process</a:t>
            </a:r>
          </a:p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diagram of a cat model&#10;&#10;AI-generated content may be incorrect.">
            <a:extLst>
              <a:ext uri="{FF2B5EF4-FFF2-40B4-BE49-F238E27FC236}">
                <a16:creationId xmlns:a16="http://schemas.microsoft.com/office/drawing/2014/main" id="{F3895501-88CB-82C3-B273-5E09B1A0A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3" y="955248"/>
            <a:ext cx="11640457" cy="36644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59217-35B8-E69D-6E9E-01096C38F22A}"/>
              </a:ext>
            </a:extLst>
          </p:cNvPr>
          <p:cNvSpPr txBox="1"/>
          <p:nvPr/>
        </p:nvSpPr>
        <p:spPr>
          <a:xfrm>
            <a:off x="472538" y="4805382"/>
            <a:ext cx="112477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Poses are extracted by matching an image to a large dataset of templates allowing masking of tested images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Resulting template matches are then scored for similarity to the initial image allowing for more precise pose estimation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Proposal aims to have a model which can be trained fast yet still work with occlusions and on objects with very different geometry</a:t>
            </a:r>
          </a:p>
        </p:txBody>
      </p:sp>
    </p:spTree>
    <p:extLst>
      <p:ext uri="{BB962C8B-B14F-4D97-AF65-F5344CB8AC3E}">
        <p14:creationId xmlns:p14="http://schemas.microsoft.com/office/powerpoint/2010/main" val="74888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5C0F8-EAE8-7A5F-7DD6-C552B20B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B318-0BF5-07F9-099E-C56167694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14" y="349523"/>
            <a:ext cx="11735459" cy="6003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>
                <a:latin typeface="Times New Roman"/>
                <a:cs typeface="Times New Roman"/>
              </a:rPr>
              <a:t>The Problem of 6D pose</a:t>
            </a:r>
          </a:p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D4F9B-02FC-28BA-18BC-7FAF5B69FA69}"/>
              </a:ext>
            </a:extLst>
          </p:cNvPr>
          <p:cNvSpPr txBox="1"/>
          <p:nvPr/>
        </p:nvSpPr>
        <p:spPr>
          <a:xfrm>
            <a:off x="472538" y="4805382"/>
            <a:ext cx="112477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Goal is to find the pose of a specific object just based on the RGB image and corresponding CAD model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Images are taken from a much larger cluttered image, and the CAD model is used to create a set of templates with known poses 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Templates are extracted following the guidelines provided by the respective dataset, and images are cropped to a uniform size</a:t>
            </a:r>
          </a:p>
        </p:txBody>
      </p:sp>
      <p:pic>
        <p:nvPicPr>
          <p:cNvPr id="2" name="Picture 1" descr="A close-up of a desk&#10;&#10;AI-generated content may be incorrect.">
            <a:extLst>
              <a:ext uri="{FF2B5EF4-FFF2-40B4-BE49-F238E27FC236}">
                <a16:creationId xmlns:a16="http://schemas.microsoft.com/office/drawing/2014/main" id="{E173864B-B881-B17C-91C2-AB03E44E9C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" t="810" r="776" b="820"/>
          <a:stretch>
            <a:fillRect/>
          </a:stretch>
        </p:blipFill>
        <p:spPr>
          <a:xfrm>
            <a:off x="470016" y="1644833"/>
            <a:ext cx="5583301" cy="2406326"/>
          </a:xfrm>
          <a:prstGeom prst="rect">
            <a:avLst/>
          </a:prstGeom>
        </p:spPr>
      </p:pic>
      <p:pic>
        <p:nvPicPr>
          <p:cNvPr id="5" name="Picture 4" descr="A collage of white watering cans&#10;&#10;AI-generated content may be incorrect.">
            <a:extLst>
              <a:ext uri="{FF2B5EF4-FFF2-40B4-BE49-F238E27FC236}">
                <a16:creationId xmlns:a16="http://schemas.microsoft.com/office/drawing/2014/main" id="{03D6009C-882A-5889-2F97-B8A8ED03FB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03" r="-712" b="66667"/>
          <a:stretch>
            <a:fillRect/>
          </a:stretch>
        </p:blipFill>
        <p:spPr>
          <a:xfrm>
            <a:off x="7113713" y="813561"/>
            <a:ext cx="4089923" cy="338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91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207AE-8325-2DBC-DBA0-7EF50E9E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CDF7-E238-5CC4-3B51-8C7CE07A9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14" y="349523"/>
            <a:ext cx="11735459" cy="6003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>
                <a:latin typeface="Times New Roman"/>
                <a:cs typeface="Times New Roman"/>
              </a:rPr>
              <a:t>Improvements and Goal</a:t>
            </a:r>
          </a:p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collage of toys&#10;&#10;AI-generated content may be incorrect.">
            <a:extLst>
              <a:ext uri="{FF2B5EF4-FFF2-40B4-BE49-F238E27FC236}">
                <a16:creationId xmlns:a16="http://schemas.microsoft.com/office/drawing/2014/main" id="{B4B70EFF-F478-FEDB-B776-BE08D23B60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" t="1308" r="562" b="935"/>
          <a:stretch>
            <a:fillRect/>
          </a:stretch>
        </p:blipFill>
        <p:spPr>
          <a:xfrm>
            <a:off x="727441" y="1194899"/>
            <a:ext cx="8617198" cy="5112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45B662-A2EC-105B-5FB1-CA16F26426E9}"/>
              </a:ext>
            </a:extLst>
          </p:cNvPr>
          <p:cNvSpPr txBox="1"/>
          <p:nvPr/>
        </p:nvSpPr>
        <p:spPr>
          <a:xfrm>
            <a:off x="9636076" y="1180997"/>
            <a:ext cx="220144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Train a model to recognize local features instead of global features unlike predecessors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This change will allow the model to work even on unseen images and corresponding templates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latin typeface="Times New Roman"/>
                <a:cs typeface="Times New Roman"/>
              </a:rPr>
              <a:t>The resulting model will also be more robust to occlusions and cluttered background</a:t>
            </a:r>
          </a:p>
        </p:txBody>
      </p:sp>
    </p:spTree>
    <p:extLst>
      <p:ext uri="{BB962C8B-B14F-4D97-AF65-F5344CB8AC3E}">
        <p14:creationId xmlns:p14="http://schemas.microsoft.com/office/powerpoint/2010/main" val="242154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57620-8526-F05D-DBD0-F7F99717B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3C3E3-A8BA-21BF-FAB8-8D98B81C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14" y="349523"/>
            <a:ext cx="11735459" cy="6003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/>
                <a:cs typeface="Times New Roman"/>
              </a:rPr>
              <a:t>Method (Loss Function and Similarity)</a:t>
            </a:r>
          </a:p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D984ED-EA47-A065-6EBD-6C0FC165AB3B}"/>
              </a:ext>
            </a:extLst>
          </p:cNvPr>
          <p:cNvSpPr txBox="1"/>
          <p:nvPr/>
        </p:nvSpPr>
        <p:spPr>
          <a:xfrm>
            <a:off x="472538" y="4805382"/>
            <a:ext cx="1124774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Times New Roman"/>
                <a:cs typeface="Times New Roman"/>
              </a:rPr>
              <a:t>InfoNCE</a:t>
            </a:r>
            <a:r>
              <a:rPr lang="en-US" sz="1600" dirty="0">
                <a:latin typeface="Times New Roman"/>
                <a:cs typeface="Times New Roman"/>
              </a:rPr>
              <a:t> loss function takes into account positive and negative pairs, and adds a temperature parameter (0.1)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Similarity function is modified from cosine similarity to include a template mask and occlusion mask</a:t>
            </a:r>
          </a:p>
          <a:p>
            <a:pPr marL="285750" indent="-285750">
              <a:buFont typeface="Arial"/>
              <a:buChar char="•"/>
            </a:pPr>
            <a:endParaRPr lang="en-US" sz="16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Template mask is used to remove the background and occlusion mask is used to get rid of large areas where the image is dissimilar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F90F6-D544-F4B9-DE40-E7421314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45" r="199" b="-1150"/>
          <a:stretch>
            <a:fillRect/>
          </a:stretch>
        </p:blipFill>
        <p:spPr>
          <a:xfrm>
            <a:off x="282696" y="1603376"/>
            <a:ext cx="4895624" cy="778424"/>
          </a:xfrm>
          <a:prstGeom prst="rect">
            <a:avLst/>
          </a:prstGeom>
        </p:spPr>
      </p:pic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8D3F3A9-5549-D112-564C-C9A060E653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8" t="2877" r="-201" b="272"/>
          <a:stretch>
            <a:fillRect/>
          </a:stretch>
        </p:blipFill>
        <p:spPr>
          <a:xfrm>
            <a:off x="6404422" y="1226038"/>
            <a:ext cx="4359920" cy="31332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71B4FD-74B5-F8BA-DAC8-BD6391182A9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94" t="12048" r="4987" b="12048"/>
          <a:stretch>
            <a:fillRect/>
          </a:stretch>
        </p:blipFill>
        <p:spPr>
          <a:xfrm>
            <a:off x="690074" y="3180494"/>
            <a:ext cx="4090826" cy="6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44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green lines&#10;&#10;AI-generated content may be incorrect.">
            <a:extLst>
              <a:ext uri="{FF2B5EF4-FFF2-40B4-BE49-F238E27FC236}">
                <a16:creationId xmlns:a16="http://schemas.microsoft.com/office/drawing/2014/main" id="{00EA801F-A611-23AB-272E-2E054B98CC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545DE-4762-09C5-B665-357EBBE09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Experimental - Setup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E402883-1DFB-1388-07B9-CF1DC8E7F5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029" y="1825624"/>
          <a:ext cx="11604171" cy="4509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39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6675F7-7051-9CAE-A215-028A386B8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79" y="349523"/>
            <a:ext cx="11458368" cy="6102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/>
                <a:cs typeface="Times New Roman"/>
              </a:rPr>
              <a:t>Qualitative Results</a:t>
            </a:r>
          </a:p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 descr="A collage of different objects&#10;&#10;AI-generated content may be incorrect.">
            <a:extLst>
              <a:ext uri="{FF2B5EF4-FFF2-40B4-BE49-F238E27FC236}">
                <a16:creationId xmlns:a16="http://schemas.microsoft.com/office/drawing/2014/main" id="{DB5BB248-C7AF-717A-6127-8F64B6E5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20" t="1097" r="1464" b="775"/>
          <a:stretch>
            <a:fillRect/>
          </a:stretch>
        </p:blipFill>
        <p:spPr>
          <a:xfrm>
            <a:off x="788080" y="1596967"/>
            <a:ext cx="10634166" cy="356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48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D13D-2670-9945-7E5D-23A2AE52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7F028B9-20CA-A23A-A3D7-CC9117725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79" y="349523"/>
            <a:ext cx="11458368" cy="61028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/>
                <a:cs typeface="Times New Roman"/>
              </a:rPr>
              <a:t>Quantitative Results</a:t>
            </a:r>
          </a:p>
          <a:p>
            <a:endParaRPr lang="en-US"/>
          </a:p>
          <a:p>
            <a:pPr lvl="2"/>
            <a:endParaRPr lang="en-US"/>
          </a:p>
          <a:p>
            <a:pPr lvl="2"/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CD3223E5-41C2-4A1C-DC7D-E225A903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8" t="3509" r="2517" b="2757"/>
          <a:stretch>
            <a:fillRect/>
          </a:stretch>
        </p:blipFill>
        <p:spPr>
          <a:xfrm>
            <a:off x="705827" y="1412754"/>
            <a:ext cx="10770416" cy="403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97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3D13A-A6D6-DA66-7762-F7411CDE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956A8-516B-DDF3-FC54-468182288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114" y="349523"/>
            <a:ext cx="11735459" cy="60038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/>
                <a:cs typeface="Times New Roman"/>
              </a:rPr>
              <a:t>Limitations/Possible Improvements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3700F9-A8E6-761E-D7DC-FDAF6FE282E1}"/>
              </a:ext>
            </a:extLst>
          </p:cNvPr>
          <p:cNvSpPr txBox="1"/>
          <p:nvPr/>
        </p:nvSpPr>
        <p:spPr>
          <a:xfrm>
            <a:off x="853538" y="4727228"/>
            <a:ext cx="579651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Extremely heavy occlusions remain challenging as seen above</a:t>
            </a:r>
            <a:endParaRPr lang="en-US" dirty="0">
              <a:latin typeface="Aptos" panose="020B0004020202020204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Above outline is not an output of the paper</a:t>
            </a:r>
          </a:p>
        </p:txBody>
      </p:sp>
      <p:pic>
        <p:nvPicPr>
          <p:cNvPr id="2" name="Picture 1" descr="A collage of images of a cat&#10;&#10;AI-generated content may be incorrect.">
            <a:extLst>
              <a:ext uri="{FF2B5EF4-FFF2-40B4-BE49-F238E27FC236}">
                <a16:creationId xmlns:a16="http://schemas.microsoft.com/office/drawing/2014/main" id="{5FAB28E0-50B7-B314-494D-5DA47B4E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4" t="326" r="1839" b="2280"/>
          <a:stretch>
            <a:fillRect/>
          </a:stretch>
        </p:blipFill>
        <p:spPr>
          <a:xfrm>
            <a:off x="855419" y="1411044"/>
            <a:ext cx="5811506" cy="2541192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97378C49-7F05-3B6B-B06A-9FA48DCD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1" t="4762" r="2879" b="5794"/>
          <a:stretch>
            <a:fillRect/>
          </a:stretch>
        </p:blipFill>
        <p:spPr>
          <a:xfrm>
            <a:off x="6981826" y="1871541"/>
            <a:ext cx="4832526" cy="311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22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Experimental - Setup</vt:lpstr>
      <vt:lpstr>PowerPoint Presentation</vt:lpstr>
      <vt:lpstr>PowerPoint Presentation</vt:lpstr>
      <vt:lpstr>PowerPoint Presentation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133</cp:revision>
  <dcterms:created xsi:type="dcterms:W3CDTF">2025-09-22T19:01:13Z</dcterms:created>
  <dcterms:modified xsi:type="dcterms:W3CDTF">2025-10-21T02:17:23Z</dcterms:modified>
</cp:coreProperties>
</file>