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0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7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9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33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36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8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3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59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1E04-E0EF-46D8-8813-D521DA7FB5E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6BD-FE70-4F70-A12E-D8202F113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90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-27384"/>
            <a:ext cx="6641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Exercice sur la régression et la classification </a:t>
            </a:r>
            <a:r>
              <a:rPr lang="fr-FR" sz="2400" dirty="0" smtClean="0"/>
              <a:t>Linéaire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404664"/>
            <a:ext cx="460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Matériel nécessaire : tableau + post-it + feutres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911294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Etape 1 </a:t>
            </a:r>
            <a:r>
              <a:rPr lang="fr-FR" dirty="0" smtClean="0"/>
              <a:t>: pour chaque participant, demander de marquer sur un post-it sa taille, son </a:t>
            </a:r>
            <a:r>
              <a:rPr lang="fr-FR" dirty="0" err="1" smtClean="0"/>
              <a:t>age</a:t>
            </a:r>
            <a:r>
              <a:rPr lang="fr-FR" dirty="0" smtClean="0"/>
              <a:t>,</a:t>
            </a:r>
          </a:p>
          <a:p>
            <a:r>
              <a:rPr lang="fr-FR" dirty="0"/>
              <a:t>	</a:t>
            </a:r>
            <a:r>
              <a:rPr lang="fr-FR" dirty="0" smtClean="0"/>
              <a:t> sa pointure et si il aime </a:t>
            </a:r>
            <a:r>
              <a:rPr lang="fr-FR" dirty="0"/>
              <a:t>C</a:t>
            </a:r>
            <a:r>
              <a:rPr lang="fr-FR" dirty="0" smtClean="0"/>
              <a:t>éline Dion (adapter la référence en fonction du public).</a:t>
            </a:r>
          </a:p>
          <a:p>
            <a:endParaRPr lang="fr-FR" dirty="0"/>
          </a:p>
          <a:p>
            <a:r>
              <a:rPr lang="fr-FR" b="1" dirty="0" smtClean="0"/>
              <a:t>Etape 2 </a:t>
            </a:r>
            <a:r>
              <a:rPr lang="fr-FR" dirty="0" smtClean="0"/>
              <a:t>: Tracer l’axe X = taille et l’axe Y = pointure au tableau; placer les post-it.</a:t>
            </a:r>
          </a:p>
          <a:p>
            <a:endParaRPr lang="fr-FR" dirty="0"/>
          </a:p>
          <a:p>
            <a:r>
              <a:rPr lang="fr-FR" b="1" dirty="0" smtClean="0"/>
              <a:t>Etape 3 </a:t>
            </a:r>
            <a:r>
              <a:rPr lang="fr-FR" dirty="0" smtClean="0"/>
              <a:t>: Demander au groupe comment on pourrait tracer la droite qui représente le mieux </a:t>
            </a:r>
          </a:p>
          <a:p>
            <a:r>
              <a:rPr lang="fr-FR" i="1" dirty="0"/>
              <a:t>	</a:t>
            </a:r>
            <a:r>
              <a:rPr lang="fr-FR" dirty="0" smtClean="0"/>
              <a:t>tous les points. Demander à une personne de la tracer. </a:t>
            </a:r>
            <a:r>
              <a:rPr lang="fr-FR" i="1" dirty="0" smtClean="0"/>
              <a:t>Si une personne parle de </a:t>
            </a:r>
          </a:p>
          <a:p>
            <a:r>
              <a:rPr lang="fr-FR" i="1" dirty="0"/>
              <a:t>	</a:t>
            </a:r>
            <a:r>
              <a:rPr lang="fr-FR" i="1" dirty="0" smtClean="0"/>
              <a:t>distance aux points, ou même de moindre carré directement, passer à l’étape 4.</a:t>
            </a:r>
          </a:p>
          <a:p>
            <a:endParaRPr lang="fr-FR" dirty="0"/>
          </a:p>
          <a:p>
            <a:r>
              <a:rPr lang="fr-FR" b="1" dirty="0" smtClean="0"/>
              <a:t>Etape 4</a:t>
            </a:r>
            <a:r>
              <a:rPr lang="fr-FR" dirty="0" smtClean="0"/>
              <a:t> : Présenter la méthode des moindre carrés : sur la droite tracée, tracer des traits</a:t>
            </a:r>
          </a:p>
          <a:p>
            <a:r>
              <a:rPr lang="fr-FR" dirty="0"/>
              <a:t>	</a:t>
            </a:r>
            <a:r>
              <a:rPr lang="fr-FR" dirty="0" smtClean="0"/>
              <a:t>verticaux autour de chaque point : on doit minimiser la somme de ces lignes.</a:t>
            </a:r>
          </a:p>
          <a:p>
            <a:endParaRPr lang="fr-FR" dirty="0" smtClean="0"/>
          </a:p>
          <a:p>
            <a:r>
              <a:rPr lang="fr-FR" b="1" dirty="0" smtClean="0"/>
              <a:t>Etape 5</a:t>
            </a:r>
            <a:r>
              <a:rPr lang="fr-FR" dirty="0" smtClean="0"/>
              <a:t> : Changer les axes en X = Taille et Y = Age, placer les post-it et demander de tracer la </a:t>
            </a:r>
          </a:p>
          <a:p>
            <a:r>
              <a:rPr lang="fr-FR" dirty="0"/>
              <a:t>	</a:t>
            </a:r>
            <a:r>
              <a:rPr lang="fr-FR" dirty="0" smtClean="0"/>
              <a:t>ligne</a:t>
            </a:r>
          </a:p>
          <a:p>
            <a:endParaRPr lang="fr-FR" dirty="0"/>
          </a:p>
          <a:p>
            <a:r>
              <a:rPr lang="fr-FR" b="1" dirty="0" smtClean="0"/>
              <a:t>Etape 6</a:t>
            </a:r>
            <a:r>
              <a:rPr lang="fr-FR" dirty="0" smtClean="0"/>
              <a:t> : entourer en rouge les réponses « NON ». Demander comment on tracerait une ligne </a:t>
            </a:r>
          </a:p>
          <a:p>
            <a:r>
              <a:rPr lang="fr-FR" dirty="0"/>
              <a:t>	</a:t>
            </a:r>
            <a:r>
              <a:rPr lang="fr-FR" dirty="0" smtClean="0"/>
              <a:t>avec les OUI d’un côté et les NON de l’autre. Demander de tracer.</a:t>
            </a:r>
          </a:p>
          <a:p>
            <a:endParaRPr lang="fr-FR" b="1" dirty="0"/>
          </a:p>
          <a:p>
            <a:r>
              <a:rPr lang="fr-FR" b="1" dirty="0" smtClean="0"/>
              <a:t>Etape 7 : </a:t>
            </a:r>
            <a:r>
              <a:rPr lang="fr-FR" dirty="0" smtClean="0"/>
              <a:t>Présenter la notion de vaste marge : tracer une droite parallèle de chaque côté  sur le </a:t>
            </a:r>
          </a:p>
          <a:p>
            <a:r>
              <a:rPr lang="fr-FR" dirty="0"/>
              <a:t>	</a:t>
            </a:r>
            <a:r>
              <a:rPr lang="fr-FR" dirty="0" smtClean="0"/>
              <a:t>premier point OUI et le premier 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44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-27384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Exercice sur les </a:t>
            </a:r>
            <a:r>
              <a:rPr lang="fr-FR" sz="2400" dirty="0" err="1" smtClean="0"/>
              <a:t>features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404664"/>
            <a:ext cx="471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Matériel nécessaire : post-it + photos imprimées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9298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Etape 1 </a:t>
            </a:r>
            <a:r>
              <a:rPr lang="fr-FR" dirty="0" smtClean="0"/>
              <a:t>: afficher les photos 01. Demander de lister les différences entre pomme et poire</a:t>
            </a:r>
          </a:p>
          <a:p>
            <a:endParaRPr lang="fr-FR" dirty="0"/>
          </a:p>
          <a:p>
            <a:r>
              <a:rPr lang="fr-FR" b="1" dirty="0" smtClean="0"/>
              <a:t>Etape 2 </a:t>
            </a:r>
            <a:r>
              <a:rPr lang="fr-FR" dirty="0" smtClean="0"/>
              <a:t>: afficher les photos 02. Compléter la liste ou mettre un trait sous les caractéristiques </a:t>
            </a:r>
          </a:p>
          <a:p>
            <a:r>
              <a:rPr lang="fr-FR" dirty="0"/>
              <a:t>	</a:t>
            </a:r>
            <a:r>
              <a:rPr lang="fr-FR" dirty="0" smtClean="0"/>
              <a:t>les plus pertinentes.</a:t>
            </a:r>
          </a:p>
          <a:p>
            <a:endParaRPr lang="fr-FR" dirty="0"/>
          </a:p>
          <a:p>
            <a:r>
              <a:rPr lang="fr-FR" b="1" dirty="0" smtClean="0"/>
              <a:t>Etape 3 </a:t>
            </a:r>
            <a:r>
              <a:rPr lang="fr-FR" dirty="0" smtClean="0"/>
              <a:t>: afficher les photos 03. Compléter ou souligner.</a:t>
            </a:r>
          </a:p>
          <a:p>
            <a:endParaRPr lang="fr-FR" dirty="0"/>
          </a:p>
          <a:p>
            <a:r>
              <a:rPr lang="fr-FR" b="1" dirty="0" smtClean="0"/>
              <a:t>Etape 4 </a:t>
            </a:r>
            <a:r>
              <a:rPr lang="fr-FR" dirty="0" smtClean="0"/>
              <a:t>: demander de classer les caractéristique du plus facile au plus compliqué à calculer.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70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-27384"/>
            <a:ext cx="6918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Exercice sur les réseaux de neurones et ses </a:t>
            </a:r>
            <a:r>
              <a:rPr lang="fr-FR" sz="2400" dirty="0" smtClean="0"/>
              <a:t>paramètre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404664"/>
            <a:ext cx="690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N’importe quel ordinateur avec accès à internet et un navigateur récent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3" y="764704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Etape 1 </a:t>
            </a:r>
            <a:r>
              <a:rPr lang="fr-FR" dirty="0" smtClean="0"/>
              <a:t>: Aller sur le site </a:t>
            </a:r>
            <a:r>
              <a:rPr lang="fr-FR" dirty="0" smtClean="0">
                <a:hlinkClick r:id="rId2"/>
              </a:rPr>
              <a:t>http://playground.tensorflow.org</a:t>
            </a:r>
            <a:r>
              <a:rPr lang="fr-FR" dirty="0" smtClean="0"/>
              <a:t> et configurer l’outil avec les options suivantes: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Data: 2 gaussiennes (bas gauche)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0 couches cachées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Bruit 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Learning rate la plus basse</a:t>
            </a:r>
          </a:p>
          <a:p>
            <a:r>
              <a:rPr lang="fr-FR" dirty="0" smtClean="0"/>
              <a:t>Lancer l’entrainement et analyser le résultat, on pourra jouer avec la </a:t>
            </a:r>
            <a:r>
              <a:rPr lang="fr-FR" dirty="0" err="1" smtClean="0"/>
              <a:t>learning</a:t>
            </a:r>
            <a:r>
              <a:rPr lang="fr-FR" dirty="0" smtClean="0"/>
              <a:t> rate pour montrer son influence</a:t>
            </a:r>
            <a:endParaRPr lang="fr-FR" dirty="0"/>
          </a:p>
          <a:p>
            <a:r>
              <a:rPr lang="fr-FR" b="1" dirty="0" smtClean="0"/>
              <a:t>Etape 2 </a:t>
            </a:r>
            <a:r>
              <a:rPr lang="fr-FR" dirty="0" smtClean="0"/>
              <a:t>: Sélectionner le </a:t>
            </a:r>
            <a:r>
              <a:rPr lang="fr-FR" dirty="0" err="1" smtClean="0"/>
              <a:t>dataset</a:t>
            </a:r>
            <a:r>
              <a:rPr lang="fr-FR" dirty="0" smtClean="0"/>
              <a:t> en haut à gauche. Faire l’entrainement sans changer les paramètres actuels, que remarque-t-on? Ajouter les </a:t>
            </a:r>
            <a:r>
              <a:rPr lang="fr-FR" dirty="0" err="1" smtClean="0"/>
              <a:t>features</a:t>
            </a:r>
            <a:r>
              <a:rPr lang="fr-FR" dirty="0" smtClean="0"/>
              <a:t> X1² et X2² et relancer l’entrainement. Que se passe-t-il si on enlève les </a:t>
            </a:r>
            <a:r>
              <a:rPr lang="fr-FR" dirty="0" err="1" smtClean="0"/>
              <a:t>features</a:t>
            </a:r>
            <a:r>
              <a:rPr lang="fr-FR" dirty="0" smtClean="0"/>
              <a:t> de base?</a:t>
            </a:r>
          </a:p>
          <a:p>
            <a:r>
              <a:rPr lang="fr-FR" b="1" dirty="0" smtClean="0"/>
              <a:t>Etape 3 </a:t>
            </a:r>
            <a:r>
              <a:rPr lang="fr-FR" dirty="0" smtClean="0"/>
              <a:t>: Sélectionner le </a:t>
            </a:r>
            <a:r>
              <a:rPr lang="fr-FR" dirty="0" err="1" smtClean="0"/>
              <a:t>dataset</a:t>
            </a:r>
            <a:r>
              <a:rPr lang="fr-FR" dirty="0" smtClean="0"/>
              <a:t> en haut à droite</a:t>
            </a:r>
            <a:r>
              <a:rPr lang="fr-FR" dirty="0"/>
              <a:t>. Faire l’entrainement sans changer les paramètres actuels, que remarque-t-on? </a:t>
            </a:r>
            <a:r>
              <a:rPr lang="fr-FR" dirty="0" smtClean="0"/>
              <a:t>Sélectionner uniquement le </a:t>
            </a:r>
            <a:r>
              <a:rPr lang="fr-FR" dirty="0" err="1" smtClean="0"/>
              <a:t>feature</a:t>
            </a:r>
            <a:r>
              <a:rPr lang="fr-FR" dirty="0" smtClean="0"/>
              <a:t> X1X2</a:t>
            </a:r>
          </a:p>
          <a:p>
            <a:r>
              <a:rPr lang="fr-FR" dirty="0" smtClean="0"/>
              <a:t>On conclut qu’avec les bonnes </a:t>
            </a:r>
            <a:r>
              <a:rPr lang="fr-FR" dirty="0" err="1" smtClean="0"/>
              <a:t>features</a:t>
            </a:r>
            <a:r>
              <a:rPr lang="fr-FR" dirty="0" smtClean="0"/>
              <a:t> un </a:t>
            </a:r>
            <a:r>
              <a:rPr lang="fr-FR" dirty="0" err="1" smtClean="0"/>
              <a:t>classifieur</a:t>
            </a:r>
            <a:r>
              <a:rPr lang="fr-FR" dirty="0" smtClean="0"/>
              <a:t> linéaire est suffisant.</a:t>
            </a:r>
            <a:endParaRPr lang="fr-FR" dirty="0"/>
          </a:p>
          <a:p>
            <a:r>
              <a:rPr lang="fr-FR" b="1" dirty="0" smtClean="0"/>
              <a:t>Etape 4</a:t>
            </a:r>
            <a:r>
              <a:rPr lang="fr-FR" dirty="0" smtClean="0"/>
              <a:t> : Sélectionner le dernier </a:t>
            </a:r>
            <a:r>
              <a:rPr lang="fr-FR" dirty="0" err="1" smtClean="0"/>
              <a:t>dataset</a:t>
            </a:r>
            <a:r>
              <a:rPr lang="fr-F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</a:t>
            </a:r>
            <a:r>
              <a:rPr lang="fr-FR" dirty="0" smtClean="0"/>
              <a:t>ssayer plusieurs combinaisons de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Augmenter le nombre de </a:t>
            </a:r>
            <a:r>
              <a:rPr lang="fr-FR" dirty="0" smtClean="0"/>
              <a:t>neurones aller jusqu’à 8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Impossible trouver un bon </a:t>
            </a:r>
            <a:r>
              <a:rPr lang="fr-FR" dirty="0" err="1" smtClean="0"/>
              <a:t>classifieur</a:t>
            </a:r>
            <a:r>
              <a:rPr lang="fr-F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Ajouter 2 couches cachées en plus (3 au total) avec 8 neurones chacune. Introduire la notion/puissance du </a:t>
            </a:r>
            <a:r>
              <a:rPr lang="fr-FR" dirty="0" err="1" smtClean="0"/>
              <a:t>deep-learning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196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Affichage à l'écran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Thales 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Sprauel</dc:creator>
  <cp:lastModifiedBy>Jonathan Sprauel</cp:lastModifiedBy>
  <cp:revision>14</cp:revision>
  <dcterms:created xsi:type="dcterms:W3CDTF">2019-10-18T07:00:36Z</dcterms:created>
  <dcterms:modified xsi:type="dcterms:W3CDTF">2019-10-22T15:38:22Z</dcterms:modified>
</cp:coreProperties>
</file>