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95" r:id="rId2"/>
    <p:sldId id="405" r:id="rId3"/>
    <p:sldId id="463" r:id="rId4"/>
    <p:sldId id="454" r:id="rId5"/>
    <p:sldId id="455" r:id="rId6"/>
    <p:sldId id="464" r:id="rId7"/>
    <p:sldId id="465" r:id="rId8"/>
    <p:sldId id="467" r:id="rId9"/>
    <p:sldId id="458" r:id="rId10"/>
    <p:sldId id="466" r:id="rId11"/>
    <p:sldId id="453" r:id="rId1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B4B7"/>
    <a:srgbClr val="B0B4AA"/>
    <a:srgbClr val="973F43"/>
    <a:srgbClr val="E3DBDC"/>
    <a:srgbClr val="CC0000"/>
    <a:srgbClr val="ECD2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4"/>
    <p:restoredTop sz="99425" autoAdjust="0"/>
  </p:normalViewPr>
  <p:slideViewPr>
    <p:cSldViewPr>
      <p:cViewPr varScale="1">
        <p:scale>
          <a:sx n="160" d="100"/>
          <a:sy n="160" d="100"/>
        </p:scale>
        <p:origin x="108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146" y="-78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11" tIns="46356" rIns="92711" bIns="46356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11" tIns="46356" rIns="92711" bIns="46356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11" tIns="46356" rIns="92711" bIns="46356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11" tIns="46356" rIns="92711" bIns="46356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pPr>
              <a:defRPr/>
            </a:pPr>
            <a:fld id="{67C609E0-FCB9-4F7D-937B-A6D145E390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8805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11" tIns="46356" rIns="92711" bIns="46356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11" tIns="46356" rIns="92711" bIns="46356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6613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416425"/>
            <a:ext cx="5049837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11" tIns="46356" rIns="92711" bIns="463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11" tIns="46356" rIns="92711" bIns="46356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11" tIns="46356" rIns="92711" bIns="46356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pPr>
              <a:defRPr/>
            </a:pPr>
            <a:fld id="{47A1F667-1004-4908-B634-4C72EB749B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1412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fld id="{BFB2FEE9-1B5D-4D51-A0D7-5028E76A5F3C}" type="slidenum">
              <a:rPr lang="en-US" sz="1200" smtClean="0"/>
              <a:pPr>
                <a:defRPr/>
              </a:pPr>
              <a:t>0</a:t>
            </a:fld>
            <a:endParaRPr lang="en-US" sz="1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C8E738D-AB86-4B4A-B6A4-48C175A176F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Good user experience on</a:t>
            </a:r>
            <a:r>
              <a:rPr lang="en-US" altLang="zh-CN" baseline="0" dirty="0"/>
              <a:t> different platforms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A1F667-1004-4908-B634-4C72EB749BB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46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2133600"/>
            <a:ext cx="9144000" cy="1096963"/>
          </a:xfrm>
          <a:prstGeom prst="rect">
            <a:avLst/>
          </a:prstGeom>
          <a:gradFill rotWithShape="0">
            <a:gsLst>
              <a:gs pos="0">
                <a:srgbClr val="973F43"/>
              </a:gs>
              <a:gs pos="50000">
                <a:srgbClr val="FFFFFF"/>
              </a:gs>
              <a:gs pos="100000">
                <a:srgbClr val="973F4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-38100" y="2328138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spcBef>
                <a:spcPct val="50000"/>
              </a:spcBef>
              <a:defRPr/>
            </a:pPr>
            <a:r>
              <a:rPr lang="en-US" sz="4000" b="1" baseline="0" dirty="0">
                <a:solidFill>
                  <a:srgbClr val="973F43"/>
                </a:solidFill>
                <a:ea typeface="+mn-ea"/>
              </a:rPr>
              <a:t>15-637 Web application Development</a:t>
            </a:r>
            <a:endParaRPr lang="en-US" sz="4000" dirty="0">
              <a:ea typeface="+mn-ea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304800" y="4495800"/>
            <a:ext cx="8458200" cy="0"/>
          </a:xfrm>
          <a:prstGeom prst="line">
            <a:avLst/>
          </a:prstGeom>
          <a:noFill/>
          <a:ln w="9525">
            <a:solidFill>
              <a:srgbClr val="973F4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304800" y="5105400"/>
            <a:ext cx="8458200" cy="0"/>
          </a:xfrm>
          <a:prstGeom prst="line">
            <a:avLst/>
          </a:prstGeom>
          <a:noFill/>
          <a:ln w="9525">
            <a:solidFill>
              <a:srgbClr val="973F4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  <p:transition advTm="0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advTm="0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381000"/>
            <a:ext cx="2057400" cy="533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81000"/>
            <a:ext cx="6019800" cy="533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advTm="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 advTm="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advTm="0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advTm="0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advTm="0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advTm="0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0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advTm="0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advTm="0">
    <p:cut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ChangeArrowheads="1"/>
          </p:cNvSpPr>
          <p:nvPr/>
        </p:nvSpPr>
        <p:spPr bwMode="auto">
          <a:xfrm>
            <a:off x="0" y="6507163"/>
            <a:ext cx="9144000" cy="304800"/>
          </a:xfrm>
          <a:prstGeom prst="rect">
            <a:avLst/>
          </a:prstGeom>
          <a:gradFill rotWithShape="0">
            <a:gsLst>
              <a:gs pos="0">
                <a:srgbClr val="973F43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81000"/>
            <a:ext cx="7772400" cy="114300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rgbClr val="E3DBDC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levelFifth level</a:t>
            </a:r>
          </a:p>
          <a:p>
            <a:pPr lvl="3"/>
            <a:endParaRPr lang="en-US"/>
          </a:p>
        </p:txBody>
      </p:sp>
      <p:sp>
        <p:nvSpPr>
          <p:cNvPr id="1029" name="Text Box 7"/>
          <p:cNvSpPr txBox="1">
            <a:spLocks noChangeArrowheads="1"/>
          </p:cNvSpPr>
          <p:nvPr/>
        </p:nvSpPr>
        <p:spPr bwMode="auto">
          <a:xfrm>
            <a:off x="4527369" y="6427113"/>
            <a:ext cx="51816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spcBef>
                <a:spcPct val="50000"/>
              </a:spcBef>
              <a:defRPr/>
            </a:pPr>
            <a:r>
              <a:rPr lang="en-US" sz="2200" b="1" dirty="0">
                <a:solidFill>
                  <a:srgbClr val="973F43"/>
                </a:solidFill>
                <a:ea typeface="+mn-ea"/>
              </a:rPr>
              <a:t>Carnegie Mellon  15-637  Team 205</a:t>
            </a:r>
            <a:endParaRPr lang="en-US" sz="2200" dirty="0">
              <a:ea typeface="+mn-ea"/>
            </a:endParaRPr>
          </a:p>
        </p:txBody>
      </p:sp>
      <p:sp>
        <p:nvSpPr>
          <p:cNvPr id="1030" name="Line 9"/>
          <p:cNvSpPr>
            <a:spLocks noChangeShapeType="1"/>
          </p:cNvSpPr>
          <p:nvPr/>
        </p:nvSpPr>
        <p:spPr bwMode="auto">
          <a:xfrm>
            <a:off x="228600" y="1295400"/>
            <a:ext cx="8610600" cy="0"/>
          </a:xfrm>
          <a:prstGeom prst="line">
            <a:avLst/>
          </a:prstGeom>
          <a:noFill/>
          <a:ln w="19050">
            <a:solidFill>
              <a:srgbClr val="973F4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4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</p:sldLayoutIdLst>
  <p:transition advTm="0">
    <p:cut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MS PGothic" pitchFamily="34" charset="-128"/>
          <a:cs typeface="MS PGothic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973F43"/>
        </a:buClr>
        <a:buFont typeface="Symbol" pitchFamily="18" charset="2"/>
        <a:buChar char="·"/>
        <a:defRPr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973F43"/>
        </a:buClr>
        <a:buChar char="°"/>
        <a:defRPr sz="26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08585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973F43"/>
        </a:buClr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42875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973F43"/>
        </a:buClr>
        <a:buChar char="°"/>
        <a:defRPr sz="2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54.203.8.161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581400"/>
            <a:ext cx="8458200" cy="26670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Sprint </a:t>
            </a:r>
            <a:r>
              <a:rPr lang="en-US" altLang="zh-CN" dirty="0" smtClean="0"/>
              <a:t>2 </a:t>
            </a:r>
            <a:r>
              <a:rPr lang="en-US" altLang="zh-CN" dirty="0"/>
              <a:t>presentation</a:t>
            </a:r>
          </a:p>
          <a:p>
            <a:pPr>
              <a:defRPr/>
            </a:pPr>
            <a:r>
              <a:rPr lang="en-US" sz="2000" dirty="0" err="1"/>
              <a:t>Cookyourself</a:t>
            </a:r>
            <a:endParaRPr lang="en-US" sz="2000" dirty="0"/>
          </a:p>
          <a:p>
            <a:pPr>
              <a:lnSpc>
                <a:spcPct val="140000"/>
              </a:lnSpc>
              <a:defRPr/>
            </a:pPr>
            <a:r>
              <a:rPr lang="en-US" sz="1800" dirty="0"/>
              <a:t>wennad </a:t>
            </a:r>
            <a:r>
              <a:rPr lang="en-US" sz="1800" dirty="0" err="1"/>
              <a:t>yulunt</a:t>
            </a:r>
            <a:r>
              <a:rPr lang="en-US" sz="1800" dirty="0"/>
              <a:t> </a:t>
            </a:r>
            <a:r>
              <a:rPr lang="en-US" sz="1800" dirty="0" err="1"/>
              <a:t>yunpengx</a:t>
            </a:r>
            <a:r>
              <a:rPr lang="en-US" sz="2200" dirty="0"/>
              <a:t>   --Team 205</a:t>
            </a:r>
          </a:p>
        </p:txBody>
      </p:sp>
    </p:spTree>
  </p:cSld>
  <p:clrMapOvr>
    <a:masterClrMapping/>
  </p:clrMapOvr>
  <p:transition advTm="0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788547"/>
              </p:ext>
            </p:extLst>
          </p:nvPr>
        </p:nvGraphicFramePr>
        <p:xfrm>
          <a:off x="609600" y="1447800"/>
          <a:ext cx="8001000" cy="3992635"/>
        </p:xfrm>
        <a:graphic>
          <a:graphicData uri="http://schemas.openxmlformats.org/drawingml/2006/table">
            <a:tbl>
              <a:tblPr/>
              <a:tblGrid>
                <a:gridCol w="5562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030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u="sng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Task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3F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u="sng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Costs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3F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08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users’ favorite dish</a:t>
                      </a:r>
                      <a:endParaRPr lang="en-US" sz="1800" dirty="0">
                        <a:latin typeface="Times New Roman"/>
                        <a:ea typeface="Tahoma" pitchFamily="34" charset="0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ahoma" pitchFamily="34" charset="0"/>
                          <a:cs typeface="Times New Roman"/>
                        </a:rPr>
                        <a:t>8 </a:t>
                      </a:r>
                      <a:r>
                        <a:rPr lang="en-US" sz="1800" dirty="0" err="1">
                          <a:latin typeface="Times New Roman"/>
                          <a:ea typeface="Tahoma" pitchFamily="34" charset="0"/>
                          <a:cs typeface="Times New Roman"/>
                        </a:rPr>
                        <a:t>mhors</a:t>
                      </a:r>
                      <a:endParaRPr lang="en-US" sz="1800" dirty="0">
                        <a:latin typeface="Times New Roman"/>
                        <a:ea typeface="Tahoma" pitchFamily="34" charset="0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55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ea typeface="Tahoma" pitchFamily="34" charset="0"/>
                          <a:cs typeface="Times New Roman"/>
                        </a:rPr>
                        <a:t>price display</a:t>
                      </a:r>
                      <a:endParaRPr lang="en-US" sz="1800" dirty="0">
                        <a:latin typeface="Times New Roman"/>
                        <a:ea typeface="Tahoma" pitchFamily="34" charset="0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Times New Roman"/>
                          <a:ea typeface="Tahoma" pitchFamily="34" charset="0"/>
                          <a:cs typeface="Times New Roman"/>
                        </a:rPr>
                        <a:t>4 </a:t>
                      </a:r>
                      <a:r>
                        <a:rPr lang="en-US" altLang="zh-CN" sz="1800" dirty="0" err="1">
                          <a:latin typeface="Times New Roman"/>
                          <a:ea typeface="Tahoma" pitchFamily="34" charset="0"/>
                          <a:cs typeface="Times New Roman"/>
                        </a:rPr>
                        <a:t>mhors</a:t>
                      </a:r>
                      <a:endParaRPr lang="en-US" altLang="zh-CN" sz="1800" dirty="0">
                        <a:latin typeface="Times New Roman"/>
                        <a:ea typeface="Tahoma" pitchFamily="34" charset="0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55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ea typeface="Tahoma" pitchFamily="34" charset="0"/>
                          <a:cs typeface="Times New Roman"/>
                        </a:rPr>
                        <a:t>dish sharing and upload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/>
                          <a:ea typeface="Tahoma" pitchFamily="34" charset="0"/>
                          <a:cs typeface="Times New Roman"/>
                        </a:rPr>
                        <a:t>24 </a:t>
                      </a:r>
                      <a:r>
                        <a:rPr lang="en-US" altLang="zh-CN" sz="1800" dirty="0" err="1">
                          <a:latin typeface="Times New Roman"/>
                          <a:ea typeface="Tahoma" pitchFamily="34" charset="0"/>
                          <a:cs typeface="Times New Roman"/>
                        </a:rPr>
                        <a:t>mhors</a:t>
                      </a:r>
                      <a:endParaRPr lang="en-US" altLang="zh-CN" sz="1800" dirty="0">
                        <a:latin typeface="Times New Roman"/>
                        <a:ea typeface="Tahoma" pitchFamily="34" charset="0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08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user searching history</a:t>
                      </a:r>
                      <a:endParaRPr lang="en-US" sz="1800" dirty="0">
                        <a:latin typeface="Times New Roman"/>
                        <a:ea typeface="Tahoma" pitchFamily="34" charset="0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/>
                          <a:ea typeface="Tahoma" pitchFamily="34" charset="0"/>
                          <a:cs typeface="Times New Roman"/>
                        </a:rPr>
                        <a:t>24 </a:t>
                      </a:r>
                      <a:r>
                        <a:rPr lang="en-US" sz="1800" dirty="0" err="1">
                          <a:latin typeface="Times New Roman"/>
                          <a:ea typeface="Tahoma" pitchFamily="34" charset="0"/>
                          <a:cs typeface="Times New Roman"/>
                        </a:rPr>
                        <a:t>mhours</a:t>
                      </a:r>
                      <a:endParaRPr lang="en-US" sz="1800" dirty="0">
                        <a:latin typeface="Times New Roman"/>
                        <a:ea typeface="Tahoma" pitchFamily="34" charset="0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0825">
                <a:tc>
                  <a:txBody>
                    <a:bodyPr/>
                    <a:lstStyle/>
                    <a:p>
                      <a:pPr>
                        <a:buFont typeface="Wingdings" charset="2"/>
                        <a:buNone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shopping list print and send via email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/>
                          <a:ea typeface="Tahoma" pitchFamily="34" charset="0"/>
                          <a:cs typeface="Times New Roman"/>
                        </a:rPr>
                        <a:t>10 </a:t>
                      </a:r>
                      <a:r>
                        <a:rPr lang="en-US" sz="1800" dirty="0" err="1">
                          <a:latin typeface="Times New Roman"/>
                          <a:ea typeface="Tahoma" pitchFamily="34" charset="0"/>
                          <a:cs typeface="Times New Roman"/>
                        </a:rPr>
                        <a:t>mhours</a:t>
                      </a:r>
                      <a:endParaRPr lang="en-US" sz="1800" dirty="0">
                        <a:latin typeface="Times New Roman"/>
                        <a:ea typeface="Tahoma" pitchFamily="34" charset="0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08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filter recipe</a:t>
                      </a:r>
                      <a:endParaRPr lang="en-US" sz="1800" dirty="0">
                        <a:latin typeface="Times New Roman"/>
                        <a:ea typeface="Tahoma" pitchFamily="34" charset="0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latin typeface="Times New Roman"/>
                          <a:ea typeface="Tahoma" pitchFamily="34" charset="0"/>
                          <a:cs typeface="Times New Roman"/>
                        </a:rPr>
                        <a:t>24 </a:t>
                      </a:r>
                      <a:r>
                        <a:rPr lang="en-US" sz="1800" baseline="0" dirty="0" err="1">
                          <a:latin typeface="Times New Roman"/>
                          <a:ea typeface="Tahoma" pitchFamily="34" charset="0"/>
                          <a:cs typeface="Times New Roman"/>
                        </a:rPr>
                        <a:t>mhours</a:t>
                      </a:r>
                      <a:endParaRPr lang="en-US" sz="1800" dirty="0">
                        <a:latin typeface="Times New Roman"/>
                        <a:ea typeface="Tahoma" pitchFamily="34" charset="0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08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ea typeface="Tahoma" pitchFamily="34" charset="0"/>
                          <a:cs typeface="Times New Roman"/>
                        </a:rPr>
                        <a:t>recipe recommendation based on preferences &amp; history</a:t>
                      </a:r>
                      <a:endParaRPr lang="en-US" sz="1800" dirty="0">
                        <a:latin typeface="Times New Roman"/>
                        <a:ea typeface="Tahoma" pitchFamily="34" charset="0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/>
                          <a:ea typeface="Tahoma" pitchFamily="34" charset="0"/>
                          <a:cs typeface="Times New Roman"/>
                        </a:rPr>
                        <a:t>16 </a:t>
                      </a:r>
                      <a:r>
                        <a:rPr lang="en-US" sz="1800" dirty="0" err="1">
                          <a:latin typeface="Times New Roman"/>
                          <a:ea typeface="Tahoma" pitchFamily="34" charset="0"/>
                          <a:cs typeface="Times New Roman"/>
                        </a:rPr>
                        <a:t>mhours</a:t>
                      </a:r>
                      <a:endParaRPr lang="en-US" sz="1800" dirty="0">
                        <a:latin typeface="Times New Roman"/>
                        <a:ea typeface="Tahoma" pitchFamily="34" charset="0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auto">
          <a:xfrm>
            <a:off x="266700" y="381000"/>
            <a:ext cx="8610600" cy="114300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rgbClr val="E3DBDC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  <a:cs typeface="MS PGothic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  <a:cs typeface="MS PGothic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  <a:cs typeface="MS PGothic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  <a:cs typeface="MS PGothic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kern="0" dirty="0">
                <a:ea typeface="ＭＳ Ｐゴシック" charset="0"/>
              </a:rPr>
              <a:t>Sprint  </a:t>
            </a:r>
            <a:r>
              <a:rPr lang="en-US" kern="0" dirty="0" smtClean="0">
                <a:ea typeface="ＭＳ Ｐゴシック" charset="0"/>
              </a:rPr>
              <a:t>3--</a:t>
            </a:r>
            <a:r>
              <a:rPr lang="en-US" kern="0" dirty="0">
                <a:ea typeface="ＭＳ Ｐゴシック" charset="0"/>
              </a:rPr>
              <a:t>Tasks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612191513"/>
      </p:ext>
    </p:extLst>
  </p:cSld>
  <p:clrMapOvr>
    <a:masterClrMapping/>
  </p:clrMapOvr>
  <p:transition advTm="0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10600" cy="1143000"/>
          </a:xfrm>
        </p:spPr>
        <p:txBody>
          <a:bodyPr/>
          <a:lstStyle/>
          <a:p>
            <a:pPr algn="ctr"/>
            <a:r>
              <a:rPr lang="en-US" dirty="0">
                <a:ea typeface="ＭＳ Ｐゴシック" charset="0"/>
              </a:rPr>
              <a:t>Comments &amp; Questions</a:t>
            </a:r>
            <a:endParaRPr lang="en-US" dirty="0"/>
          </a:p>
        </p:txBody>
      </p:sp>
      <p:pic>
        <p:nvPicPr>
          <p:cNvPr id="5" name="Picture 2" descr="C:\Users\brbrown\Desktop\q's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676400"/>
            <a:ext cx="6019800" cy="449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04955"/>
      </p:ext>
    </p:extLst>
  </p:cSld>
  <p:clrMapOvr>
    <a:masterClrMapping/>
  </p:clrMapOvr>
  <p:transition advTm="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10600" cy="114300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ea typeface="ＭＳ Ｐゴシック" charset="0"/>
                <a:cs typeface="+mj-cs"/>
              </a:rPr>
              <a:t>Agenda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772400" cy="4114800"/>
          </a:xfrm>
        </p:spPr>
        <p:txBody>
          <a:bodyPr/>
          <a:lstStyle/>
          <a:p>
            <a:r>
              <a:rPr lang="en-US" altLang="zh-CN" dirty="0" smtClean="0"/>
              <a:t>Sprint </a:t>
            </a:r>
            <a:r>
              <a:rPr lang="en-US" altLang="zh-CN" dirty="0"/>
              <a:t>2</a:t>
            </a:r>
            <a:r>
              <a:rPr lang="en-US" altLang="zh-CN" dirty="0" smtClean="0"/>
              <a:t> </a:t>
            </a:r>
            <a:r>
              <a:rPr lang="en-US" altLang="zh-CN" dirty="0"/>
              <a:t>Tasks &amp; Roles</a:t>
            </a:r>
          </a:p>
          <a:p>
            <a:r>
              <a:rPr lang="en-US" dirty="0"/>
              <a:t>Sprint </a:t>
            </a:r>
            <a:r>
              <a:rPr lang="en-US" dirty="0" smtClean="0"/>
              <a:t>2 </a:t>
            </a:r>
            <a:r>
              <a:rPr lang="en-US" dirty="0"/>
              <a:t>Demo &amp; Problems</a:t>
            </a:r>
          </a:p>
          <a:p>
            <a:r>
              <a:rPr lang="en-US" dirty="0"/>
              <a:t>Next Sprint’s goal</a:t>
            </a:r>
          </a:p>
          <a:p>
            <a:r>
              <a:rPr lang="en-US" dirty="0"/>
              <a:t>Q &amp; A</a:t>
            </a:r>
          </a:p>
        </p:txBody>
      </p:sp>
    </p:spTree>
  </p:cSld>
  <p:clrMapOvr>
    <a:masterClrMapping/>
  </p:clrMapOvr>
  <p:transition advTm="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10600" cy="1143000"/>
          </a:xfrm>
        </p:spPr>
        <p:txBody>
          <a:bodyPr/>
          <a:lstStyle/>
          <a:p>
            <a:pPr algn="ctr"/>
            <a:r>
              <a:rPr lang="en-US" altLang="zh-CN" dirty="0"/>
              <a:t>Goals of our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07712"/>
            <a:ext cx="7772400" cy="4114800"/>
          </a:xfrm>
        </p:spPr>
        <p:txBody>
          <a:bodyPr/>
          <a:lstStyle/>
          <a:p>
            <a:r>
              <a:rPr lang="en-US" dirty="0"/>
              <a:t>Learning..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3366FF"/>
                </a:solidFill>
              </a:rPr>
              <a:t>  </a:t>
            </a:r>
            <a:r>
              <a:rPr lang="en-US" sz="2400" dirty="0">
                <a:solidFill>
                  <a:srgbClr val="C00000"/>
                </a:solidFill>
              </a:rPr>
              <a:t>Recipe and instructions in text or video</a:t>
            </a:r>
          </a:p>
          <a:p>
            <a:r>
              <a:rPr lang="en-US" dirty="0"/>
              <a:t>Sharing.. </a:t>
            </a:r>
          </a:p>
          <a:p>
            <a:pPr marL="0" indent="0">
              <a:buNone/>
            </a:pPr>
            <a:r>
              <a:rPr lang="en-US" dirty="0">
                <a:solidFill>
                  <a:srgbClr val="3366FF"/>
                </a:solidFill>
              </a:rPr>
              <a:t>       </a:t>
            </a:r>
            <a:r>
              <a:rPr lang="en-US" sz="2400" dirty="0">
                <a:solidFill>
                  <a:srgbClr val="C00000"/>
                </a:solidFill>
              </a:rPr>
              <a:t>Recipe, experiences, opinions </a:t>
            </a:r>
          </a:p>
          <a:p>
            <a:r>
              <a:rPr lang="en-US" dirty="0"/>
              <a:t>Recommendation..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zh-CN" altLang="en-US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Weekly cooking plan or “lucky” search</a:t>
            </a:r>
          </a:p>
          <a:p>
            <a:r>
              <a:rPr lang="en-US" altLang="zh-CN" dirty="0"/>
              <a:t>Even exchanging and shopping!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52400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/>
              <a:t>All</a:t>
            </a:r>
            <a:r>
              <a:rPr lang="en-US" altLang="zh-CN" sz="3200" dirty="0"/>
              <a:t> you need about cooking!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28542369"/>
      </p:ext>
    </p:extLst>
  </p:cSld>
  <p:clrMapOvr>
    <a:masterClrMapping/>
  </p:clrMapOvr>
  <p:transition advTm="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10600" cy="1143000"/>
          </a:xfrm>
        </p:spPr>
        <p:txBody>
          <a:bodyPr/>
          <a:lstStyle/>
          <a:p>
            <a:pPr algn="ctr"/>
            <a:r>
              <a:rPr lang="en-US" altLang="zh-CN" dirty="0"/>
              <a:t>Sprint </a:t>
            </a:r>
            <a:r>
              <a:rPr lang="en-US" altLang="zh-CN" dirty="0" smtClean="0"/>
              <a:t>2 </a:t>
            </a:r>
            <a:r>
              <a:rPr lang="en-US" altLang="zh-CN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62000"/>
            <a:ext cx="7772400" cy="4114800"/>
          </a:xfrm>
        </p:spPr>
        <p:txBody>
          <a:bodyPr/>
          <a:lstStyle/>
          <a:p>
            <a:endParaRPr lang="en-US" dirty="0"/>
          </a:p>
          <a:p>
            <a:r>
              <a:rPr lang="en-US" altLang="zh-CN" dirty="0" smtClean="0"/>
              <a:t>Get </a:t>
            </a:r>
            <a:r>
              <a:rPr lang="en-US" altLang="zh-CN" dirty="0"/>
              <a:t>real data, parse and </a:t>
            </a:r>
            <a:r>
              <a:rPr lang="en-US" altLang="zh-CN" dirty="0" smtClean="0"/>
              <a:t>display.</a:t>
            </a:r>
          </a:p>
          <a:p>
            <a:pPr marL="0" indent="0">
              <a:buNone/>
            </a:pPr>
            <a:r>
              <a:rPr lang="en-US" altLang="zh-CN" sz="2400" dirty="0" smtClean="0"/>
              <a:t>         Dish: description, instructions, video 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Ingredients: price, unit conversion</a:t>
            </a:r>
          </a:p>
          <a:p>
            <a:r>
              <a:rPr lang="en-US" altLang="zh-CN" dirty="0" smtClean="0"/>
              <a:t>Implement </a:t>
            </a:r>
            <a:r>
              <a:rPr lang="en-US" altLang="zh-CN" dirty="0"/>
              <a:t>all server-side features using Django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Database interaction, html render for pages.</a:t>
            </a:r>
            <a:endParaRPr lang="en-US" altLang="zh-CN" sz="2400" dirty="0"/>
          </a:p>
          <a:p>
            <a:r>
              <a:rPr lang="en-US" altLang="zh-CN" dirty="0" smtClean="0"/>
              <a:t>Finish </a:t>
            </a:r>
            <a:r>
              <a:rPr lang="en-US" altLang="zh-CN" dirty="0"/>
              <a:t>client-side interaction using 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, ajax, and </a:t>
            </a:r>
            <a:r>
              <a:rPr lang="en-US" altLang="zh-CN" dirty="0" err="1" smtClean="0"/>
              <a:t>React.js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Load more dish, unify images into reasonable sizes.</a:t>
            </a:r>
            <a:endParaRPr lang="en-US" altLang="zh-CN" sz="2400" dirty="0"/>
          </a:p>
          <a:p>
            <a:r>
              <a:rPr lang="en-US" altLang="zh-CN" dirty="0" smtClean="0"/>
              <a:t>Log in using </a:t>
            </a:r>
            <a:r>
              <a:rPr lang="en-US" altLang="zh-CN" dirty="0" err="1" smtClean="0"/>
              <a:t>FaceBook</a:t>
            </a:r>
            <a:r>
              <a:rPr lang="en-US" altLang="zh-CN" dirty="0" smtClean="0"/>
              <a:t> API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Get user data from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, display on profile. 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659363"/>
      </p:ext>
    </p:extLst>
  </p:cSld>
  <p:clrMapOvr>
    <a:masterClrMapping/>
  </p:clrMapOvr>
  <p:transition advTm="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algn="ctr"/>
            <a:r>
              <a:rPr lang="en-US" dirty="0"/>
              <a:t>Tasks &amp; Roles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553868"/>
              </p:ext>
            </p:extLst>
          </p:nvPr>
        </p:nvGraphicFramePr>
        <p:xfrm>
          <a:off x="133350" y="1066800"/>
          <a:ext cx="8858250" cy="5086054"/>
        </p:xfrm>
        <a:graphic>
          <a:graphicData uri="http://schemas.openxmlformats.org/drawingml/2006/table">
            <a:tbl>
              <a:tblPr/>
              <a:tblGrid>
                <a:gridCol w="633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17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32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17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32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177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332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3177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3326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31777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3326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63326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633263"/>
                <a:gridCol w="633263"/>
              </a:tblGrid>
              <a:tr h="289560"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11/08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11/09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11/10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11/11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11/12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11/13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11/14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11/15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11/16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11/17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11/18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11/19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11/20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11/21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2062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69839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  <a:tr h="193648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4"/>
                  </a:ext>
                </a:extLst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5"/>
                  </a:ext>
                </a:extLst>
              </a:tr>
            </a:tbl>
          </a:graphicData>
        </a:graphic>
      </p:graphicFrame>
      <p:sp>
        <p:nvSpPr>
          <p:cNvPr id="7" name="TextBox 52"/>
          <p:cNvSpPr txBox="1"/>
          <p:nvPr/>
        </p:nvSpPr>
        <p:spPr>
          <a:xfrm>
            <a:off x="133350" y="1358771"/>
            <a:ext cx="1905000" cy="406551"/>
          </a:xfrm>
          <a:prstGeom prst="roundRect">
            <a:avLst>
              <a:gd name="adj" fmla="val 9142"/>
            </a:avLst>
          </a:prstGeom>
          <a:solidFill>
            <a:srgbClr val="E3DBDC"/>
          </a:soli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" tIns="9144" rIns="9144" bIns="9144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>
                <a:solidFill>
                  <a:srgbClr val="000000"/>
                </a:solidFill>
              </a:rPr>
              <a:t>Task1: </a:t>
            </a:r>
            <a:r>
              <a:rPr lang="en-US" sz="1200" b="1" dirty="0" smtClean="0">
                <a:solidFill>
                  <a:srgbClr val="000000"/>
                </a:solidFill>
              </a:rPr>
              <a:t>study </a:t>
            </a:r>
            <a:r>
              <a:rPr lang="en-US" sz="1200" b="1" dirty="0" err="1" smtClean="0">
                <a:solidFill>
                  <a:srgbClr val="000000"/>
                </a:solidFill>
              </a:rPr>
              <a:t>R</a:t>
            </a:r>
            <a:r>
              <a:rPr lang="en-US" sz="1200" b="1" dirty="0" err="1" smtClean="0">
                <a:solidFill>
                  <a:srgbClr val="000000"/>
                </a:solidFill>
              </a:rPr>
              <a:t>eact.js</a:t>
            </a:r>
            <a:endParaRPr lang="en-US" sz="1200" b="1" dirty="0" smtClean="0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en-US" sz="1200" b="1" dirty="0" smtClean="0">
                <a:solidFill>
                  <a:srgbClr val="000000"/>
                </a:solidFill>
              </a:rPr>
              <a:t>- </a:t>
            </a:r>
            <a:r>
              <a:rPr lang="en-US" sz="1200" b="1" dirty="0" err="1">
                <a:solidFill>
                  <a:srgbClr val="000000"/>
                </a:solidFill>
              </a:rPr>
              <a:t>Yunpeng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" y="6096000"/>
            <a:ext cx="8915400" cy="228600"/>
          </a:xfrm>
          <a:prstGeom prst="roundRect">
            <a:avLst/>
          </a:prstGeom>
          <a:ln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" tIns="9144" rIns="9144" bIns="9144">
            <a:spAutoFit/>
          </a:bodyPr>
          <a:lstStyle/>
          <a:p>
            <a:pPr algn="ctr">
              <a:defRPr/>
            </a:pPr>
            <a:r>
              <a:rPr lang="en-US" altLang="zh-CN" sz="1200" b="1" dirty="0">
                <a:solidFill>
                  <a:srgbClr val="000000"/>
                </a:solidFill>
              </a:rPr>
              <a:t>Sprint 1 Backlog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" name="TextBox 52"/>
          <p:cNvSpPr txBox="1"/>
          <p:nvPr/>
        </p:nvSpPr>
        <p:spPr>
          <a:xfrm>
            <a:off x="2648447" y="3115347"/>
            <a:ext cx="3128176" cy="406551"/>
          </a:xfrm>
          <a:prstGeom prst="roundRect">
            <a:avLst>
              <a:gd name="adj" fmla="val 9142"/>
            </a:avLst>
          </a:prstGeom>
          <a:solidFill>
            <a:srgbClr val="E3DBDC"/>
          </a:soli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" tIns="9144" rIns="9144" bIns="9144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>
                <a:solidFill>
                  <a:srgbClr val="000000"/>
                </a:solidFill>
              </a:rPr>
              <a:t>Task5</a:t>
            </a:r>
            <a:r>
              <a:rPr lang="en-US" sz="1200" b="1">
                <a:solidFill>
                  <a:srgbClr val="000000"/>
                </a:solidFill>
              </a:rPr>
              <a:t>: </a:t>
            </a:r>
            <a:r>
              <a:rPr lang="en-US" sz="1200" b="1">
                <a:solidFill>
                  <a:srgbClr val="000000"/>
                </a:solidFill>
              </a:rPr>
              <a:t>crawler to gather price information of ingredient </a:t>
            </a:r>
            <a:r>
              <a:rPr lang="en-US" sz="1200" b="1" dirty="0">
                <a:solidFill>
                  <a:srgbClr val="000000"/>
                </a:solidFill>
              </a:rPr>
              <a:t>- </a:t>
            </a:r>
            <a:r>
              <a:rPr lang="en-US" sz="1200" b="1" dirty="0" err="1">
                <a:solidFill>
                  <a:srgbClr val="000000"/>
                </a:solidFill>
              </a:rPr>
              <a:t>Yulun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2" name="TextBox 52"/>
          <p:cNvSpPr txBox="1"/>
          <p:nvPr/>
        </p:nvSpPr>
        <p:spPr>
          <a:xfrm>
            <a:off x="2028410" y="2247727"/>
            <a:ext cx="620037" cy="406551"/>
          </a:xfrm>
          <a:prstGeom prst="roundRect">
            <a:avLst>
              <a:gd name="adj" fmla="val 9142"/>
            </a:avLst>
          </a:prstGeom>
          <a:solidFill>
            <a:srgbClr val="E3DBDC"/>
          </a:soli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" tIns="9144" rIns="9144" bIns="9144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 smtClean="0">
                <a:solidFill>
                  <a:srgbClr val="000000"/>
                </a:solidFill>
              </a:rPr>
              <a:t>Scrum meet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4" name="TextBox 52"/>
          <p:cNvSpPr txBox="1"/>
          <p:nvPr/>
        </p:nvSpPr>
        <p:spPr>
          <a:xfrm>
            <a:off x="6484952" y="4000805"/>
            <a:ext cx="1840314" cy="406551"/>
          </a:xfrm>
          <a:prstGeom prst="roundRect">
            <a:avLst>
              <a:gd name="adj" fmla="val 9142"/>
            </a:avLst>
          </a:prstGeom>
          <a:solidFill>
            <a:srgbClr val="E3DBDC"/>
          </a:soli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" tIns="9144" rIns="9144" bIns="9144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>
                <a:solidFill>
                  <a:srgbClr val="000000"/>
                </a:solidFill>
              </a:rPr>
              <a:t>Task7: </a:t>
            </a:r>
            <a:r>
              <a:rPr lang="en-US" sz="1200" b="1" dirty="0">
                <a:solidFill>
                  <a:srgbClr val="000000"/>
                </a:solidFill>
              </a:rPr>
              <a:t>image </a:t>
            </a:r>
            <a:r>
              <a:rPr lang="en-US" sz="1200" b="1" dirty="0" smtClean="0">
                <a:solidFill>
                  <a:srgbClr val="000000"/>
                </a:solidFill>
              </a:rPr>
              <a:t>preprocessing </a:t>
            </a:r>
            <a:r>
              <a:rPr lang="en-US" sz="1200" b="1" dirty="0">
                <a:solidFill>
                  <a:srgbClr val="000000"/>
                </a:solidFill>
              </a:rPr>
              <a:t>- </a:t>
            </a:r>
            <a:r>
              <a:rPr lang="en-US" sz="1200" b="1" dirty="0" err="1" smtClean="0">
                <a:solidFill>
                  <a:srgbClr val="000000"/>
                </a:solidFill>
              </a:rPr>
              <a:t>Yunpeng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8" name="TextBox 52"/>
          <p:cNvSpPr txBox="1"/>
          <p:nvPr/>
        </p:nvSpPr>
        <p:spPr>
          <a:xfrm>
            <a:off x="133349" y="1803249"/>
            <a:ext cx="1905001" cy="406551"/>
          </a:xfrm>
          <a:prstGeom prst="roundRect">
            <a:avLst>
              <a:gd name="adj" fmla="val 9142"/>
            </a:avLst>
          </a:prstGeom>
          <a:solidFill>
            <a:srgbClr val="E3DBDC"/>
          </a:soli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" tIns="9144" rIns="9144" bIns="9144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>
                <a:solidFill>
                  <a:srgbClr val="000000"/>
                </a:solidFill>
              </a:rPr>
              <a:t>Task2: </a:t>
            </a:r>
            <a:r>
              <a:rPr lang="en-US" sz="1200" b="1" dirty="0" err="1" smtClean="0">
                <a:solidFill>
                  <a:srgbClr val="000000"/>
                </a:solidFill>
              </a:rPr>
              <a:t>Youtube</a:t>
            </a:r>
            <a:r>
              <a:rPr lang="en-US" sz="1200" b="1" dirty="0" smtClean="0">
                <a:solidFill>
                  <a:srgbClr val="000000"/>
                </a:solidFill>
              </a:rPr>
              <a:t>, unit parse and conversion </a:t>
            </a:r>
            <a:r>
              <a:rPr lang="en-US" sz="1200" b="1" dirty="0">
                <a:solidFill>
                  <a:srgbClr val="000000"/>
                </a:solidFill>
              </a:rPr>
              <a:t>- </a:t>
            </a:r>
            <a:r>
              <a:rPr lang="en-US" sz="1200" b="1" dirty="0" err="1">
                <a:solidFill>
                  <a:srgbClr val="000000"/>
                </a:solidFill>
              </a:rPr>
              <a:t>Yulun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9" name="TextBox 52"/>
          <p:cNvSpPr txBox="1"/>
          <p:nvPr/>
        </p:nvSpPr>
        <p:spPr>
          <a:xfrm>
            <a:off x="133348" y="2247727"/>
            <a:ext cx="1905001" cy="406551"/>
          </a:xfrm>
          <a:prstGeom prst="roundRect">
            <a:avLst>
              <a:gd name="adj" fmla="val 9142"/>
            </a:avLst>
          </a:prstGeom>
          <a:solidFill>
            <a:srgbClr val="E3DBDC"/>
          </a:soli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" tIns="9144" rIns="9144" bIns="9144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>
                <a:solidFill>
                  <a:srgbClr val="000000"/>
                </a:solidFill>
              </a:rPr>
              <a:t>Task3: </a:t>
            </a:r>
            <a:r>
              <a:rPr lang="en-US" sz="1200" b="1" dirty="0" smtClean="0">
                <a:solidFill>
                  <a:srgbClr val="000000"/>
                </a:solidFill>
              </a:rPr>
              <a:t>learn FB login API </a:t>
            </a:r>
            <a:r>
              <a:rPr lang="en-US" sz="1200" b="1" dirty="0" err="1" smtClean="0">
                <a:solidFill>
                  <a:srgbClr val="000000"/>
                </a:solidFill>
              </a:rPr>
              <a:t>Oauth</a:t>
            </a:r>
            <a:r>
              <a:rPr lang="en-US" sz="1200" b="1" dirty="0" smtClean="0">
                <a:solidFill>
                  <a:srgbClr val="000000"/>
                </a:solidFill>
              </a:rPr>
              <a:t>- </a:t>
            </a:r>
            <a:r>
              <a:rPr lang="en-US" sz="1200" b="1" dirty="0" err="1">
                <a:solidFill>
                  <a:srgbClr val="000000"/>
                </a:solidFill>
              </a:rPr>
              <a:t>Wenna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0" name="TextBox 52"/>
          <p:cNvSpPr txBox="1"/>
          <p:nvPr/>
        </p:nvSpPr>
        <p:spPr>
          <a:xfrm>
            <a:off x="2648447" y="3572547"/>
            <a:ext cx="3128176" cy="406551"/>
          </a:xfrm>
          <a:prstGeom prst="roundRect">
            <a:avLst>
              <a:gd name="adj" fmla="val 9142"/>
            </a:avLst>
          </a:prstGeom>
          <a:solidFill>
            <a:srgbClr val="E3DBDC"/>
          </a:soli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" tIns="9144" rIns="9144" bIns="9144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>
                <a:solidFill>
                  <a:srgbClr val="000000"/>
                </a:solidFill>
              </a:rPr>
              <a:t>Task6: </a:t>
            </a:r>
            <a:r>
              <a:rPr lang="en-US" sz="1200" b="1" dirty="0">
                <a:solidFill>
                  <a:srgbClr val="000000"/>
                </a:solidFill>
              </a:rPr>
              <a:t>Django navigation and database interaction </a:t>
            </a:r>
            <a:r>
              <a:rPr lang="en-US" sz="1200" b="1" dirty="0">
                <a:solidFill>
                  <a:srgbClr val="000000"/>
                </a:solidFill>
              </a:rPr>
              <a:t>- </a:t>
            </a:r>
            <a:r>
              <a:rPr lang="en-US" sz="1200" b="1" dirty="0" err="1">
                <a:solidFill>
                  <a:srgbClr val="000000"/>
                </a:solidFill>
              </a:rPr>
              <a:t>Wenna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3" name="TextBox 52"/>
          <p:cNvSpPr txBox="1"/>
          <p:nvPr/>
        </p:nvSpPr>
        <p:spPr>
          <a:xfrm>
            <a:off x="2648447" y="2658147"/>
            <a:ext cx="3128176" cy="406551"/>
          </a:xfrm>
          <a:prstGeom prst="roundRect">
            <a:avLst>
              <a:gd name="adj" fmla="val 9142"/>
            </a:avLst>
          </a:prstGeom>
          <a:solidFill>
            <a:srgbClr val="E3DBDC"/>
          </a:soli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" tIns="9144" rIns="9144" bIns="9144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 smtClean="0">
                <a:solidFill>
                  <a:srgbClr val="000000"/>
                </a:solidFill>
              </a:rPr>
              <a:t>Task4</a:t>
            </a:r>
            <a:r>
              <a:rPr lang="en-US" sz="1200" b="1" dirty="0">
                <a:solidFill>
                  <a:srgbClr val="000000"/>
                </a:solidFill>
              </a:rPr>
              <a:t>: loading more recipes, price information display </a:t>
            </a:r>
            <a:r>
              <a:rPr lang="en-US" sz="1200" b="1" dirty="0">
                <a:solidFill>
                  <a:srgbClr val="000000"/>
                </a:solidFill>
              </a:rPr>
              <a:t>- </a:t>
            </a:r>
            <a:r>
              <a:rPr lang="en-US" sz="1200" b="1" dirty="0" err="1">
                <a:solidFill>
                  <a:srgbClr val="000000"/>
                </a:solidFill>
              </a:rPr>
              <a:t>Yulun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5" name="TextBox 52"/>
          <p:cNvSpPr txBox="1"/>
          <p:nvPr/>
        </p:nvSpPr>
        <p:spPr>
          <a:xfrm>
            <a:off x="5831123" y="3572547"/>
            <a:ext cx="642565" cy="406551"/>
          </a:xfrm>
          <a:prstGeom prst="roundRect">
            <a:avLst>
              <a:gd name="adj" fmla="val 9142"/>
            </a:avLst>
          </a:prstGeom>
          <a:solidFill>
            <a:srgbClr val="E3DBDC"/>
          </a:soli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" tIns="9144" rIns="9144" bIns="9144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 smtClean="0">
                <a:solidFill>
                  <a:srgbClr val="000000"/>
                </a:solidFill>
              </a:rPr>
              <a:t>Scrum meet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6" name="TextBox 52"/>
          <p:cNvSpPr txBox="1"/>
          <p:nvPr/>
        </p:nvSpPr>
        <p:spPr>
          <a:xfrm>
            <a:off x="6484952" y="4445752"/>
            <a:ext cx="1840314" cy="406551"/>
          </a:xfrm>
          <a:prstGeom prst="roundRect">
            <a:avLst>
              <a:gd name="adj" fmla="val 9142"/>
            </a:avLst>
          </a:prstGeom>
          <a:solidFill>
            <a:srgbClr val="E3DBDC"/>
          </a:soli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" tIns="9144" rIns="9144" bIns="9144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 smtClean="0">
                <a:solidFill>
                  <a:srgbClr val="000000"/>
                </a:solidFill>
              </a:rPr>
              <a:t>Task8: </a:t>
            </a:r>
            <a:r>
              <a:rPr lang="en-US" sz="1200" b="1" dirty="0">
                <a:solidFill>
                  <a:srgbClr val="000000"/>
                </a:solidFill>
              </a:rPr>
              <a:t>SSL issue with google map </a:t>
            </a:r>
            <a:r>
              <a:rPr lang="en-US" sz="1200" b="1" dirty="0" smtClean="0">
                <a:solidFill>
                  <a:srgbClr val="000000"/>
                </a:solidFill>
              </a:rPr>
              <a:t>- </a:t>
            </a:r>
            <a:r>
              <a:rPr lang="en-US" sz="1200" b="1" dirty="0" err="1" smtClean="0">
                <a:solidFill>
                  <a:srgbClr val="000000"/>
                </a:solidFill>
              </a:rPr>
              <a:t>Yulun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7" name="TextBox 52"/>
          <p:cNvSpPr txBox="1"/>
          <p:nvPr/>
        </p:nvSpPr>
        <p:spPr>
          <a:xfrm>
            <a:off x="6492241" y="4895470"/>
            <a:ext cx="1840314" cy="406551"/>
          </a:xfrm>
          <a:prstGeom prst="roundRect">
            <a:avLst>
              <a:gd name="adj" fmla="val 9142"/>
            </a:avLst>
          </a:prstGeom>
          <a:solidFill>
            <a:srgbClr val="E3DBDC"/>
          </a:soli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" tIns="9144" rIns="9144" bIns="9144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 smtClean="0">
                <a:solidFill>
                  <a:srgbClr val="000000"/>
                </a:solidFill>
              </a:rPr>
              <a:t>Task9: </a:t>
            </a:r>
            <a:r>
              <a:rPr lang="en-US" sz="1200" b="1" dirty="0">
                <a:solidFill>
                  <a:srgbClr val="000000"/>
                </a:solidFill>
              </a:rPr>
              <a:t>Revise UI on all platforms - </a:t>
            </a:r>
            <a:r>
              <a:rPr lang="en-US" sz="1200" b="1" dirty="0" err="1">
                <a:solidFill>
                  <a:srgbClr val="000000"/>
                </a:solidFill>
              </a:rPr>
              <a:t>Wenna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1" name="TextBox 52"/>
          <p:cNvSpPr txBox="1"/>
          <p:nvPr/>
        </p:nvSpPr>
        <p:spPr>
          <a:xfrm>
            <a:off x="8341746" y="4895470"/>
            <a:ext cx="649854" cy="406551"/>
          </a:xfrm>
          <a:prstGeom prst="roundRect">
            <a:avLst>
              <a:gd name="adj" fmla="val 9142"/>
            </a:avLst>
          </a:prstGeom>
          <a:solidFill>
            <a:srgbClr val="E3DBDC"/>
          </a:soli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" tIns="9144" rIns="9144" bIns="9144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 smtClean="0">
                <a:solidFill>
                  <a:srgbClr val="000000"/>
                </a:solidFill>
              </a:rPr>
              <a:t>Scrum meet</a:t>
            </a:r>
            <a:endParaRPr lang="en-US" sz="1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632847"/>
      </p:ext>
    </p:extLst>
  </p:cSld>
  <p:clrMapOvr>
    <a:masterClrMapping/>
  </p:clrMapOvr>
  <p:transition advTm="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143000"/>
          </a:xfrm>
        </p:spPr>
        <p:txBody>
          <a:bodyPr/>
          <a:lstStyle/>
          <a:p>
            <a:pPr algn="ctr"/>
            <a:r>
              <a:rPr lang="en-US" dirty="0"/>
              <a:t>Sprint </a:t>
            </a:r>
            <a:r>
              <a:rPr lang="en-US" dirty="0" smtClean="0"/>
              <a:t>2 </a:t>
            </a:r>
            <a:r>
              <a:rPr lang="en-US" dirty="0"/>
              <a:t>Demo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2200" y="3200400"/>
            <a:ext cx="51054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+mn-lt"/>
                <a:hlinkClick r:id="rId2"/>
              </a:rPr>
              <a:t>http</a:t>
            </a:r>
            <a:r>
              <a:rPr lang="en-US" altLang="zh-CN" sz="3200" dirty="0">
                <a:latin typeface="+mn-lt"/>
                <a:hlinkClick r:id="rId2"/>
              </a:rPr>
              <a:t>://54.244.78.192</a:t>
            </a:r>
            <a:r>
              <a:rPr lang="en-US" altLang="zh-CN" sz="3200" dirty="0" smtClean="0">
                <a:latin typeface="+mn-lt"/>
                <a:hlinkClick r:id="rId2"/>
              </a:rPr>
              <a:t>/</a:t>
            </a:r>
            <a:endParaRPr lang="zh-CN" alt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5598018"/>
      </p:ext>
    </p:extLst>
  </p:cSld>
  <p:clrMapOvr>
    <a:masterClrMapping/>
  </p:clrMapOvr>
  <p:transition advTm="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altLang="zh-CN" dirty="0" smtClean="0"/>
              <a:t>Have to develop and test login-related features on servers (FB APIs)</a:t>
            </a:r>
            <a:endParaRPr lang="en-US" altLang="zh-CN" dirty="0"/>
          </a:p>
          <a:p>
            <a:r>
              <a:rPr lang="en-US" altLang="zh-CN" dirty="0" smtClean="0"/>
              <a:t>Unable to display </a:t>
            </a:r>
            <a:r>
              <a:rPr lang="en-US" altLang="zh-CN" dirty="0" smtClean="0"/>
              <a:t>Google map without purchasing a valid SSL certification</a:t>
            </a:r>
          </a:p>
          <a:p>
            <a:r>
              <a:rPr lang="en-US" altLang="zh-CN" dirty="0"/>
              <a:t>Data </a:t>
            </a:r>
            <a:r>
              <a:rPr lang="en-US" altLang="zh-CN" dirty="0" smtClean="0"/>
              <a:t>processing: </a:t>
            </a:r>
            <a:r>
              <a:rPr lang="en-US" altLang="zh-CN" dirty="0"/>
              <a:t>u</a:t>
            </a:r>
            <a:r>
              <a:rPr lang="en-US" altLang="zh-CN" dirty="0" smtClean="0"/>
              <a:t>nit conversion and price calculation</a:t>
            </a:r>
          </a:p>
          <a:p>
            <a:r>
              <a:rPr lang="en-US" altLang="zh-CN" dirty="0" smtClean="0"/>
              <a:t>React study and integration with Django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152400"/>
            <a:ext cx="8610600" cy="114300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rgbClr val="E3DBDC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  <a:cs typeface="MS PGothic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  <a:cs typeface="MS PGothic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  <a:cs typeface="MS PGothic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  <a:cs typeface="MS PGothic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kern="0" dirty="0"/>
              <a:t>Sprint </a:t>
            </a:r>
            <a:r>
              <a:rPr lang="en-US" kern="0" dirty="0" smtClean="0"/>
              <a:t>2 </a:t>
            </a:r>
            <a:r>
              <a:rPr lang="en-US" kern="0" dirty="0"/>
              <a:t>Problems &amp; Difficulties </a:t>
            </a:r>
          </a:p>
        </p:txBody>
      </p:sp>
    </p:spTree>
    <p:extLst>
      <p:ext uri="{BB962C8B-B14F-4D97-AF65-F5344CB8AC3E}">
        <p14:creationId xmlns:p14="http://schemas.microsoft.com/office/powerpoint/2010/main" val="1718724950"/>
      </p:ext>
    </p:extLst>
  </p:cSld>
  <p:clrMapOvr>
    <a:masterClrMapping/>
  </p:clrMapOvr>
  <p:transition advTm="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7772400" cy="4114800"/>
          </a:xfrm>
        </p:spPr>
        <p:txBody>
          <a:bodyPr/>
          <a:lstStyle/>
          <a:p>
            <a:r>
              <a:rPr lang="en-US" altLang="zh-CN" dirty="0" smtClean="0"/>
              <a:t>Dish recipe search and filter features</a:t>
            </a:r>
            <a:endParaRPr lang="en-US" altLang="zh-CN" dirty="0"/>
          </a:p>
          <a:p>
            <a:r>
              <a:rPr lang="en-US" altLang="zh-CN" dirty="0" smtClean="0"/>
              <a:t>Add users’ favorite dish recipes</a:t>
            </a:r>
          </a:p>
          <a:p>
            <a:r>
              <a:rPr lang="en-US" altLang="zh-CN" dirty="0" smtClean="0"/>
              <a:t>More completed recommendation feature</a:t>
            </a:r>
          </a:p>
          <a:p>
            <a:r>
              <a:rPr lang="en-US" altLang="zh-CN" dirty="0" smtClean="0"/>
              <a:t>Price data source and calculation </a:t>
            </a:r>
          </a:p>
          <a:p>
            <a:r>
              <a:rPr lang="en-US" altLang="zh-CN" dirty="0" smtClean="0"/>
              <a:t>Dish sharing feature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152400"/>
            <a:ext cx="8610600" cy="114300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rgbClr val="E3DBDC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  <a:cs typeface="MS PGothic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  <a:cs typeface="MS PGothic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  <a:cs typeface="MS PGothic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  <a:cs typeface="MS PGothic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kern="0" dirty="0"/>
              <a:t>Sprint </a:t>
            </a:r>
            <a:r>
              <a:rPr lang="en-US" kern="0" dirty="0" smtClean="0"/>
              <a:t>2 Burn down chart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77180399"/>
      </p:ext>
    </p:extLst>
  </p:cSld>
  <p:clrMapOvr>
    <a:masterClrMapping/>
  </p:clrMapOvr>
  <p:transition advTm="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10600" cy="1143000"/>
          </a:xfrm>
        </p:spPr>
        <p:txBody>
          <a:bodyPr/>
          <a:lstStyle/>
          <a:p>
            <a:pPr algn="ctr"/>
            <a:r>
              <a:rPr lang="en-US" dirty="0" smtClean="0">
                <a:ea typeface="ＭＳ Ｐゴシック" charset="0"/>
              </a:rPr>
              <a:t>Final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Sprint --Goals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47700" y="685800"/>
            <a:ext cx="7772400" cy="1905000"/>
          </a:xfrm>
        </p:spPr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Finish features including: </a:t>
            </a:r>
          </a:p>
          <a:p>
            <a:pPr>
              <a:buFont typeface="Wingdings" charset="2"/>
              <a:buChar char="v"/>
            </a:pPr>
            <a:r>
              <a:rPr lang="en-US" altLang="zh-CN" sz="1800" dirty="0" smtClean="0"/>
              <a:t>users’ favorite dish, </a:t>
            </a:r>
          </a:p>
          <a:p>
            <a:pPr>
              <a:buFont typeface="Wingdings" charset="2"/>
              <a:buChar char="v"/>
            </a:pPr>
            <a:r>
              <a:rPr lang="en-US" altLang="zh-CN" sz="1800" dirty="0" smtClean="0"/>
              <a:t>price display, </a:t>
            </a:r>
          </a:p>
          <a:p>
            <a:pPr>
              <a:buFont typeface="Wingdings" charset="2"/>
              <a:buChar char="v"/>
            </a:pPr>
            <a:r>
              <a:rPr lang="en-US" altLang="zh-CN" sz="1800" dirty="0" smtClean="0"/>
              <a:t>dish sharing and upload, </a:t>
            </a:r>
          </a:p>
          <a:p>
            <a:pPr>
              <a:buFont typeface="Wingdings" charset="2"/>
              <a:buChar char="v"/>
            </a:pPr>
            <a:r>
              <a:rPr lang="en-US" altLang="zh-CN" sz="1800" dirty="0" smtClean="0"/>
              <a:t>user searching history, </a:t>
            </a:r>
          </a:p>
          <a:p>
            <a:pPr>
              <a:buFont typeface="Wingdings" charset="2"/>
              <a:buChar char="v"/>
            </a:pPr>
            <a:r>
              <a:rPr lang="en-US" altLang="zh-CN" sz="1800" dirty="0" smtClean="0"/>
              <a:t>shopping list print and send via email </a:t>
            </a:r>
            <a:r>
              <a:rPr lang="mr-IN" altLang="zh-CN" sz="1800" dirty="0" smtClean="0"/>
              <a:t>–</a:t>
            </a:r>
            <a:r>
              <a:rPr lang="en-US" altLang="zh-CN" sz="1800" dirty="0" smtClean="0"/>
              <a:t> formatted PDF.</a:t>
            </a:r>
            <a:endParaRPr lang="en-US" altLang="zh-CN" sz="1800" dirty="0"/>
          </a:p>
          <a:p>
            <a:r>
              <a:rPr lang="en-US" altLang="zh-CN" dirty="0" smtClean="0"/>
              <a:t>Information processing: </a:t>
            </a:r>
          </a:p>
          <a:p>
            <a:pPr>
              <a:buFont typeface="Wingdings" charset="2"/>
              <a:buChar char="v"/>
            </a:pPr>
            <a:r>
              <a:rPr lang="en-US" altLang="zh-CN" sz="1800" dirty="0" smtClean="0"/>
              <a:t>filter recipe, </a:t>
            </a:r>
          </a:p>
          <a:p>
            <a:pPr>
              <a:buFont typeface="Wingdings" charset="2"/>
              <a:buChar char="v"/>
            </a:pPr>
            <a:r>
              <a:rPr lang="en-US" altLang="zh-CN" sz="1800" dirty="0" smtClean="0"/>
              <a:t>recipe recommendation based on preferences &amp; history</a:t>
            </a:r>
            <a:r>
              <a:rPr lang="en-US" altLang="zh-CN" sz="1800" dirty="0" smtClean="0"/>
              <a:t>.</a:t>
            </a:r>
          </a:p>
          <a:p>
            <a:r>
              <a:rPr lang="en-US" altLang="zh-CN" dirty="0" smtClean="0"/>
              <a:t>Performance and </a:t>
            </a:r>
            <a:r>
              <a:rPr lang="en-US" altLang="zh-CN" dirty="0"/>
              <a:t>u</a:t>
            </a:r>
            <a:r>
              <a:rPr lang="en-US" altLang="zh-CN" dirty="0" smtClean="0"/>
              <a:t>ser tests.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9998162"/>
      </p:ext>
    </p:extLst>
  </p:cSld>
  <p:clrMapOvr>
    <a:masterClrMapping/>
  </p:clrMapOvr>
  <p:transition advTm="0">
    <p:cut/>
  </p:transition>
</p:sld>
</file>

<file path=ppt/theme/theme1.xml><?xml version="1.0" encoding="utf-8"?>
<a:theme xmlns:a="http://schemas.openxmlformats.org/drawingml/2006/main" name="Default Design">
  <a:themeElements>
    <a:clrScheme name="Custom 20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AD0101"/>
      </a:accent2>
      <a:accent3>
        <a:srgbClr val="AD0101"/>
      </a:accent3>
      <a:accent4>
        <a:srgbClr val="AD0101"/>
      </a:accent4>
      <a:accent5>
        <a:srgbClr val="AD0101"/>
      </a:accent5>
      <a:accent6>
        <a:srgbClr val="AD0101"/>
      </a:accent6>
      <a:hlink>
        <a:srgbClr val="AD0101"/>
      </a:hlink>
      <a:folHlink>
        <a:srgbClr val="AD0101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cmu</Template>
  <TotalTime>8874</TotalTime>
  <Words>451</Words>
  <Application>Microsoft Macintosh PowerPoint</Application>
  <PresentationFormat>On-screen Show (4:3)</PresentationFormat>
  <Paragraphs>420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Calibri</vt:lpstr>
      <vt:lpstr>Geneva</vt:lpstr>
      <vt:lpstr>MS PGothic</vt:lpstr>
      <vt:lpstr>ＭＳ Ｐゴシック</vt:lpstr>
      <vt:lpstr>Symbol</vt:lpstr>
      <vt:lpstr>Tahoma</vt:lpstr>
      <vt:lpstr>Times New Roman</vt:lpstr>
      <vt:lpstr>Wingdings</vt:lpstr>
      <vt:lpstr>Default Design</vt:lpstr>
      <vt:lpstr>PowerPoint Presentation</vt:lpstr>
      <vt:lpstr>Agenda</vt:lpstr>
      <vt:lpstr>Goals of our website</vt:lpstr>
      <vt:lpstr>Sprint 2 Goals</vt:lpstr>
      <vt:lpstr>Tasks &amp; Roles</vt:lpstr>
      <vt:lpstr>Sprint 2 Demo</vt:lpstr>
      <vt:lpstr>PowerPoint Presentation</vt:lpstr>
      <vt:lpstr>PowerPoint Presentation</vt:lpstr>
      <vt:lpstr>Final Sprint --Goals</vt:lpstr>
      <vt:lpstr>PowerPoint Presentation</vt:lpstr>
      <vt:lpstr>Comments &amp; Questions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Brown</dc:creator>
  <cp:lastModifiedBy>yunpengx.cmu@gmail.com</cp:lastModifiedBy>
  <cp:revision>241</cp:revision>
  <cp:lastPrinted>2013-03-04T17:44:25Z</cp:lastPrinted>
  <dcterms:created xsi:type="dcterms:W3CDTF">2001-06-29T17:06:45Z</dcterms:created>
  <dcterms:modified xsi:type="dcterms:W3CDTF">2016-11-22T04:56:31Z</dcterms:modified>
</cp:coreProperties>
</file>