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4"/>
  </p:sldMasterIdLst>
  <p:sldIdLst>
    <p:sldId id="256" r:id="rId5"/>
    <p:sldId id="257" r:id="rId6"/>
    <p:sldId id="281" r:id="rId7"/>
    <p:sldId id="266" r:id="rId8"/>
    <p:sldId id="259" r:id="rId9"/>
    <p:sldId id="286" r:id="rId10"/>
    <p:sldId id="300" r:id="rId11"/>
    <p:sldId id="260" r:id="rId12"/>
    <p:sldId id="262" r:id="rId13"/>
    <p:sldId id="292" r:id="rId14"/>
    <p:sldId id="278" r:id="rId15"/>
    <p:sldId id="284" r:id="rId16"/>
    <p:sldId id="287" r:id="rId17"/>
    <p:sldId id="288" r:id="rId18"/>
    <p:sldId id="289" r:id="rId19"/>
    <p:sldId id="291" r:id="rId20"/>
    <p:sldId id="290" r:id="rId21"/>
    <p:sldId id="277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285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317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3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84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19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59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53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4FFBE-4564-464F-8FC9-0C4ED070E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033" y="1296452"/>
            <a:ext cx="5918195" cy="4265096"/>
          </a:xfrm>
        </p:spPr>
        <p:txBody>
          <a:bodyPr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600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B0503020204020204" pitchFamily="49" charset="-122"/>
                <a:cs typeface="Times New Roman" panose="02020603050405020304" pitchFamily="18" charset="0"/>
              </a:rPr>
              <a:t>Genre Classification and Sentiment Analysis of Game Reviews</a:t>
            </a:r>
            <a:endParaRPr lang="en-GB" sz="5600" kern="1400" spc="-5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B0503020204020204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5A480-70E3-42DC-BCB9-5EDEBC9F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972" y="1296452"/>
            <a:ext cx="2814141" cy="42650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Asad Kothawala</a:t>
            </a:r>
          </a:p>
          <a:p>
            <a:r>
              <a:rPr lang="en-CA" dirty="0">
                <a:solidFill>
                  <a:srgbClr val="FFFFFF"/>
                </a:solidFill>
              </a:rPr>
              <a:t>B00825551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879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269FD-27DF-493B-9003-9F0E84C6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Multi-Label Genre Classification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0E150-5FFA-414C-91D1-2B248BE7E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14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9D5-870B-410E-B95E-64560D2C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(Base)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60B89-9F43-4D5D-8335-B2FCCD8786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Applied preprocessing pipeline and sequenced data for LSTM.</a:t>
            </a:r>
          </a:p>
          <a:p>
            <a:r>
              <a:rPr lang="en-US" dirty="0"/>
              <a:t>Bidirectional</a:t>
            </a:r>
          </a:p>
          <a:p>
            <a:r>
              <a:rPr lang="en-US" dirty="0"/>
              <a:t>SpatialDropout1D Layer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79416A5-F19C-456F-A41D-47FEB0359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8667" y="2603500"/>
            <a:ext cx="3927679" cy="3416300"/>
          </a:xfrm>
        </p:spPr>
      </p:pic>
    </p:spTree>
    <p:extLst>
      <p:ext uri="{BB962C8B-B14F-4D97-AF65-F5344CB8AC3E}">
        <p14:creationId xmlns:p14="http://schemas.microsoft.com/office/powerpoint/2010/main" val="31042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9D5-870B-410E-B95E-64560D2C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(Base)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24763BD-B037-4E3B-B185-D6433055C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792726"/>
            <a:ext cx="4827588" cy="3037848"/>
          </a:xfrm>
        </p:spPr>
      </p:pic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1E76FBE-7057-4325-900D-6DA736CD3E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777761"/>
            <a:ext cx="4827587" cy="3067777"/>
          </a:xfrm>
        </p:spPr>
      </p:pic>
    </p:spTree>
    <p:extLst>
      <p:ext uri="{BB962C8B-B14F-4D97-AF65-F5344CB8AC3E}">
        <p14:creationId xmlns:p14="http://schemas.microsoft.com/office/powerpoint/2010/main" val="9128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9D5-870B-410E-B95E-64560D2C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(Base)</a:t>
            </a:r>
          </a:p>
        </p:txBody>
      </p:sp>
      <p:pic>
        <p:nvPicPr>
          <p:cNvPr id="10" name="Content Placeholder 9" descr="A picture containing text, monitor, black&#10;&#10;Description automatically generated">
            <a:extLst>
              <a:ext uri="{FF2B5EF4-FFF2-40B4-BE49-F238E27FC236}">
                <a16:creationId xmlns:a16="http://schemas.microsoft.com/office/drawing/2014/main" id="{CFED5750-EC39-4E90-A959-4F7C997716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2270" y="2603500"/>
            <a:ext cx="4154448" cy="34163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67C01-D667-4FB8-9C57-7D238F7B4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0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9D5-870B-410E-B95E-64560D2C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</a:t>
            </a:r>
            <a:r>
              <a:rPr lang="en-US" dirty="0" err="1"/>
              <a:t>GloVe</a:t>
            </a:r>
            <a:r>
              <a:rPr lang="en-US" dirty="0"/>
              <a:t>)</a:t>
            </a:r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463261AC-2ECC-40A2-BE4B-4AB20F44FB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777761"/>
            <a:ext cx="4827588" cy="3067777"/>
          </a:xfrm>
        </p:spPr>
      </p:pic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DBED2533-0FEE-4AD3-A292-F62AFD9D8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777761"/>
            <a:ext cx="4827587" cy="3067777"/>
          </a:xfrm>
        </p:spPr>
      </p:pic>
    </p:spTree>
    <p:extLst>
      <p:ext uri="{BB962C8B-B14F-4D97-AF65-F5344CB8AC3E}">
        <p14:creationId xmlns:p14="http://schemas.microsoft.com/office/powerpoint/2010/main" val="178516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9D5-870B-410E-B95E-64560D2C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</a:t>
            </a:r>
            <a:r>
              <a:rPr lang="en-US" dirty="0" err="1"/>
              <a:t>GloVe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950DE-5283-4906-AF77-ED29E238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6F9822-78AC-4F34-B395-354A9C71BF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8135" y="2625489"/>
            <a:ext cx="4248743" cy="3372321"/>
          </a:xfrm>
        </p:spPr>
      </p:pic>
    </p:spTree>
    <p:extLst>
      <p:ext uri="{BB962C8B-B14F-4D97-AF65-F5344CB8AC3E}">
        <p14:creationId xmlns:p14="http://schemas.microsoft.com/office/powerpoint/2010/main" val="369712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9D5-870B-410E-B95E-64560D2C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(Word2Vec)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9CB9020-E5BE-4C90-9593-662FAE45DA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792726"/>
            <a:ext cx="4827588" cy="3037848"/>
          </a:xfrm>
        </p:spPr>
      </p:pic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9EC22F4-19B5-494C-B993-690B9505A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777761"/>
            <a:ext cx="4827587" cy="3067777"/>
          </a:xfrm>
        </p:spPr>
      </p:pic>
    </p:spTree>
    <p:extLst>
      <p:ext uri="{BB962C8B-B14F-4D97-AF65-F5344CB8AC3E}">
        <p14:creationId xmlns:p14="http://schemas.microsoft.com/office/powerpoint/2010/main" val="325678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9D5-870B-410E-B95E-64560D2C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(Word2Vec)</a:t>
            </a:r>
          </a:p>
        </p:txBody>
      </p:sp>
      <p:pic>
        <p:nvPicPr>
          <p:cNvPr id="7" name="Content Placeholder 6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4511A97E-2938-45A6-A9BB-EB3952705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3675" y="2620726"/>
            <a:ext cx="4391638" cy="338184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82049C-807C-4403-8485-574349712E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5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6A85-7449-4C40-9DC2-778E9671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Support Vector Machine (TF-IDF)</a:t>
            </a:r>
          </a:p>
        </p:txBody>
      </p:sp>
      <p:pic>
        <p:nvPicPr>
          <p:cNvPr id="14" name="Content Placeholder 13" descr="Calendar&#10;&#10;Description automatically generated with low confidence">
            <a:extLst>
              <a:ext uri="{FF2B5EF4-FFF2-40B4-BE49-F238E27FC236}">
                <a16:creationId xmlns:a16="http://schemas.microsoft.com/office/drawing/2014/main" id="{3A756B8F-19DA-4247-81A9-86DEE64FF8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8464" y="2630253"/>
            <a:ext cx="4182059" cy="336279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B1E29-3994-4F28-B902-9CFE953CEC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LinearSVC</a:t>
            </a:r>
            <a:endParaRPr lang="en-US" dirty="0"/>
          </a:p>
          <a:p>
            <a:r>
              <a:rPr lang="en-US" dirty="0" err="1"/>
              <a:t>OneVsRestClassifier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9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1F5C3-6CBB-4B50-9251-B8DB0B4E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Sentiment Analysis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917BD-B3AB-4C3F-A4D6-EC325DE04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2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09FE-AF1E-4BD5-A8BD-CA81F5D3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AC4B-50B4-42FE-B3FF-69E004B3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The video game industry is one of the fastest growing industries in the world.</a:t>
            </a:r>
          </a:p>
          <a:p>
            <a:r>
              <a:rPr lang="en-CA" dirty="0"/>
              <a:t>Lots of games are reviewed and advertised online. This makes lots of data available.</a:t>
            </a:r>
          </a:p>
          <a:p>
            <a:r>
              <a:rPr lang="en-CA" dirty="0"/>
              <a:t>Goal is to perform Sentiment Analysis and Multi-Label Classification on Steam Review Data.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90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F2E3A-8335-4D92-A279-97361FA9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(Base)</a:t>
            </a:r>
            <a:endParaRPr lang="en-GB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6053B4D-54BF-4333-9321-33EF1F446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809820"/>
            <a:ext cx="4827588" cy="3003660"/>
          </a:xfrm>
        </p:spPr>
      </p:pic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9CE63B88-474C-47D3-9949-63EE43FD5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777761"/>
            <a:ext cx="4827587" cy="3067777"/>
          </a:xfrm>
        </p:spPr>
      </p:pic>
    </p:spTree>
    <p:extLst>
      <p:ext uri="{BB962C8B-B14F-4D97-AF65-F5344CB8AC3E}">
        <p14:creationId xmlns:p14="http://schemas.microsoft.com/office/powerpoint/2010/main" val="172977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F2E3A-8335-4D92-A279-97361FA9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(Base)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6399-9CC6-4BFE-A501-7C231470E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 descr="Calendar&#10;&#10;Description automatically generated with low confidence">
            <a:extLst>
              <a:ext uri="{FF2B5EF4-FFF2-40B4-BE49-F238E27FC236}">
                <a16:creationId xmlns:a16="http://schemas.microsoft.com/office/drawing/2014/main" id="{9DCB6D5B-8924-44D5-8B9C-070E766A2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2871" y="3230411"/>
            <a:ext cx="4439270" cy="2162477"/>
          </a:xfrm>
        </p:spPr>
      </p:pic>
    </p:spTree>
    <p:extLst>
      <p:ext uri="{BB962C8B-B14F-4D97-AF65-F5344CB8AC3E}">
        <p14:creationId xmlns:p14="http://schemas.microsoft.com/office/powerpoint/2010/main" val="149114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F2E3A-8335-4D92-A279-97361FA9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</a:t>
            </a:r>
            <a:r>
              <a:rPr lang="en-US" dirty="0" err="1"/>
              <a:t>GloVe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5119038-D68B-48FF-BB23-86FE3B6BF1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809820"/>
            <a:ext cx="4827588" cy="3003660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CB22D25E-26C9-4C9A-BAD6-D8CF8BFCE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792726"/>
            <a:ext cx="4827587" cy="3037847"/>
          </a:xfrm>
        </p:spPr>
      </p:pic>
    </p:spTree>
    <p:extLst>
      <p:ext uri="{BB962C8B-B14F-4D97-AF65-F5344CB8AC3E}">
        <p14:creationId xmlns:p14="http://schemas.microsoft.com/office/powerpoint/2010/main" val="1047873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F2E3A-8335-4D92-A279-97361FA9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</a:t>
            </a:r>
            <a:r>
              <a:rPr lang="en-US" dirty="0" err="1"/>
              <a:t>GloVe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9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A22B0733-17C4-4C70-8426-34FCF6BF41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5596" y="3201832"/>
            <a:ext cx="4267796" cy="221963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E51DE-1E18-4746-94AD-3FFE5AEB9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F2E3A-8335-4D92-A279-97361FA9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(Word2Vec)</a:t>
            </a:r>
            <a:endParaRPr lang="en-GB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7A82E08-28CF-450B-A642-C01222972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830819"/>
            <a:ext cx="4827588" cy="2961661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BEADABB1-3DC2-4F0D-B3CD-B47E65A7A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777761"/>
            <a:ext cx="4827587" cy="3067777"/>
          </a:xfrm>
        </p:spPr>
      </p:pic>
    </p:spTree>
    <p:extLst>
      <p:ext uri="{BB962C8B-B14F-4D97-AF65-F5344CB8AC3E}">
        <p14:creationId xmlns:p14="http://schemas.microsoft.com/office/powerpoint/2010/main" val="59798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F2E3A-8335-4D92-A279-97361FA9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 (Word2Vec)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FE30-5BCD-4737-AD95-83B8B3EF7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73B6E18B-53D3-4EF2-8D0D-DC0C909867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4319" y="3216122"/>
            <a:ext cx="4296375" cy="2191056"/>
          </a:xfrm>
        </p:spPr>
      </p:pic>
    </p:spTree>
    <p:extLst>
      <p:ext uri="{BB962C8B-B14F-4D97-AF65-F5344CB8AC3E}">
        <p14:creationId xmlns:p14="http://schemas.microsoft.com/office/powerpoint/2010/main" val="61419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6A85-7449-4C40-9DC2-778E9671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Support Vector Machine (TF-IDF)</a:t>
            </a:r>
          </a:p>
        </p:txBody>
      </p:sp>
      <p:pic>
        <p:nvPicPr>
          <p:cNvPr id="4" name="Content Placeholder 3" descr="Calendar&#10;&#10;Description automatically generated">
            <a:extLst>
              <a:ext uri="{FF2B5EF4-FFF2-40B4-BE49-F238E27FC236}">
                <a16:creationId xmlns:a16="http://schemas.microsoft.com/office/drawing/2014/main" id="{5D13A162-4E97-471A-A41B-925494F5C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785" y="3158964"/>
            <a:ext cx="4248743" cy="2305372"/>
          </a:xfrm>
        </p:spPr>
      </p:pic>
    </p:spTree>
    <p:extLst>
      <p:ext uri="{BB962C8B-B14F-4D97-AF65-F5344CB8AC3E}">
        <p14:creationId xmlns:p14="http://schemas.microsoft.com/office/powerpoint/2010/main" val="339141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BFB-E7F6-41B3-A175-E9EB2748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D93C-6D63-4601-8431-75FE685C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limited in scope, Multilabel model shows similar performance to similar work. This is, however, not very good.</a:t>
            </a:r>
          </a:p>
          <a:p>
            <a:r>
              <a:rPr lang="en-US" dirty="0"/>
              <a:t>On the other hand, all variants performed sentiment classification of reviews quite well.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55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A5B25F-C2A6-4F21-91BD-0875CBC1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 you!</a:t>
            </a:r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30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0167-BC62-44CE-929A-CD87A706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 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0BA5D69-F1FE-4655-A4BB-FAA70C298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500" y="2552917"/>
            <a:ext cx="5195888" cy="23617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71417-4BDB-4382-AD5F-652FB0E48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Steam Python API no longer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dataset contains over 6.4 million reviews however it has only 5 columns (including whether others found a review helpful).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Supplementary dataset containing Steam games and genre information was used to label the reviews.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51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8CD1-5D66-433B-B5FB-31967D0B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0A1E-CB71-47B0-850F-AB32D91D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10194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Merged review dataset and games list to create a labelled dataset.</a:t>
            </a:r>
          </a:p>
          <a:p>
            <a:r>
              <a:rPr lang="en-CA" dirty="0"/>
              <a:t>Removed null fields.</a:t>
            </a:r>
          </a:p>
          <a:p>
            <a:r>
              <a:rPr lang="en-CA" dirty="0"/>
              <a:t>For sentiment analysis I took the top ten games of the genres I am interested in.</a:t>
            </a:r>
          </a:p>
          <a:p>
            <a:r>
              <a:rPr lang="en-CA" dirty="0"/>
              <a:t>For Multilabel Classification I took random sample from the more helpful reviews.</a:t>
            </a:r>
          </a:p>
        </p:txBody>
      </p:sp>
    </p:spTree>
    <p:extLst>
      <p:ext uri="{BB962C8B-B14F-4D97-AF65-F5344CB8AC3E}">
        <p14:creationId xmlns:p14="http://schemas.microsoft.com/office/powerpoint/2010/main" val="347730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F5F1-C0A0-4671-A1EE-8B5E28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pic>
        <p:nvPicPr>
          <p:cNvPr id="12" name="Content Placeholder 11" descr="A picture containing chart&#10;&#10;Description automatically generated">
            <a:extLst>
              <a:ext uri="{FF2B5EF4-FFF2-40B4-BE49-F238E27FC236}">
                <a16:creationId xmlns:a16="http://schemas.microsoft.com/office/drawing/2014/main" id="{69CB3C61-19D3-4970-AB9A-A4C359EDA0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329" y="2603500"/>
            <a:ext cx="4700330" cy="3416300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F91A5727-D3DE-4E88-833C-272A44DA9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874222"/>
            <a:ext cx="4827587" cy="2874855"/>
          </a:xfrm>
        </p:spPr>
      </p:pic>
    </p:spTree>
    <p:extLst>
      <p:ext uri="{BB962C8B-B14F-4D97-AF65-F5344CB8AC3E}">
        <p14:creationId xmlns:p14="http://schemas.microsoft.com/office/powerpoint/2010/main" val="343078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6A85-7449-4C40-9DC2-778E9671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387C647F-1687-4322-8C8E-3552A74AF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878822"/>
            <a:ext cx="4827588" cy="2865656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ABCFBF9-1271-4296-95E8-E86BCFE1C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685307"/>
            <a:ext cx="4827587" cy="3252685"/>
          </a:xfrm>
        </p:spPr>
      </p:pic>
    </p:spTree>
    <p:extLst>
      <p:ext uri="{BB962C8B-B14F-4D97-AF65-F5344CB8AC3E}">
        <p14:creationId xmlns:p14="http://schemas.microsoft.com/office/powerpoint/2010/main" val="223451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6A85-7449-4C40-9DC2-778E9671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</a:t>
            </a:r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02E7F5AA-7ACB-411D-AED5-B0D4D656BF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4681" y="2603500"/>
            <a:ext cx="4795651" cy="3416300"/>
          </a:xfrm>
        </p:spPr>
      </p:pic>
      <p:pic>
        <p:nvPicPr>
          <p:cNvPr id="14" name="Content Placeholder 13" descr="Shape, square&#10;&#10;Description automatically generated">
            <a:extLst>
              <a:ext uri="{FF2B5EF4-FFF2-40B4-BE49-F238E27FC236}">
                <a16:creationId xmlns:a16="http://schemas.microsoft.com/office/drawing/2014/main" id="{C16A0BAF-F11A-4ED4-91D5-5DFF4C7646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5700" y="2884954"/>
            <a:ext cx="4827588" cy="2853392"/>
          </a:xfrm>
        </p:spPr>
      </p:pic>
    </p:spTree>
    <p:extLst>
      <p:ext uri="{BB962C8B-B14F-4D97-AF65-F5344CB8AC3E}">
        <p14:creationId xmlns:p14="http://schemas.microsoft.com/office/powerpoint/2010/main" val="39925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3709-F123-410B-B4BB-30815147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BC0D-4049-45AC-A39D-F4BAC5454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LSTM</a:t>
            </a:r>
          </a:p>
          <a:p>
            <a:r>
              <a:rPr lang="en-CA" dirty="0"/>
              <a:t>SVM</a:t>
            </a:r>
          </a:p>
          <a:p>
            <a:r>
              <a:rPr lang="en-CA" dirty="0"/>
              <a:t>Word Embeddings</a:t>
            </a:r>
          </a:p>
          <a:p>
            <a:pPr lvl="1"/>
            <a:r>
              <a:rPr lang="en-CA" dirty="0" err="1"/>
              <a:t>GloVe</a:t>
            </a:r>
            <a:endParaRPr lang="en-CA" dirty="0"/>
          </a:p>
          <a:p>
            <a:pPr lvl="1"/>
            <a:r>
              <a:rPr lang="en-CA" dirty="0"/>
              <a:t>Word2Vec</a:t>
            </a:r>
          </a:p>
          <a:p>
            <a:pPr lvl="1"/>
            <a:r>
              <a:rPr lang="en-CA" dirty="0"/>
              <a:t>TF-IDF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56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9441-7B10-4751-9004-9F7B7B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0934-C0EA-44F9-AC13-E5E6A8AA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Accuracy</a:t>
            </a:r>
          </a:p>
          <a:p>
            <a:r>
              <a:rPr lang="en-CA" dirty="0"/>
              <a:t>Hamming Loss</a:t>
            </a:r>
          </a:p>
          <a:p>
            <a:r>
              <a:rPr lang="en-CA" dirty="0"/>
              <a:t>Precision, Recall, F1-score</a:t>
            </a:r>
          </a:p>
        </p:txBody>
      </p:sp>
    </p:spTree>
    <p:extLst>
      <p:ext uri="{BB962C8B-B14F-4D97-AF65-F5344CB8AC3E}">
        <p14:creationId xmlns:p14="http://schemas.microsoft.com/office/powerpoint/2010/main" val="20452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0F1BAA265B2E4FA008FCDEF75B3A03" ma:contentTypeVersion="4" ma:contentTypeDescription="Create a new document." ma:contentTypeScope="" ma:versionID="e86da7ab070eb8bc267179b3419bc228">
  <xsd:schema xmlns:xsd="http://www.w3.org/2001/XMLSchema" xmlns:xs="http://www.w3.org/2001/XMLSchema" xmlns:p="http://schemas.microsoft.com/office/2006/metadata/properties" xmlns:ns2="386674e2-6ea3-443c-bb9e-41727cddd9e1" targetNamespace="http://schemas.microsoft.com/office/2006/metadata/properties" ma:root="true" ma:fieldsID="2fb687942da9352d2a8eac7de2e190a6" ns2:_="">
    <xsd:import namespace="386674e2-6ea3-443c-bb9e-41727cddd9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674e2-6ea3-443c-bb9e-41727cddd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E8E5E7-5774-4F03-824B-30641356AA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447D53-2C2C-4785-8A66-8E19BEDF9944}">
  <ds:schemaRefs>
    <ds:schemaRef ds:uri="386674e2-6ea3-443c-bb9e-41727cddd9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F82C4A-7476-4973-BB8B-D6DBFDADEF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257</TotalTime>
  <Words>319</Words>
  <Application>Microsoft Office PowerPoint</Application>
  <PresentationFormat>Widescreen</PresentationFormat>
  <Paragraphs>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Times New Roman</vt:lpstr>
      <vt:lpstr>Wingdings 3</vt:lpstr>
      <vt:lpstr>Ion Boardroom</vt:lpstr>
      <vt:lpstr>Genre Classification and Sentiment Analysis of Game Reviews</vt:lpstr>
      <vt:lpstr>Introduction</vt:lpstr>
      <vt:lpstr>Datasets </vt:lpstr>
      <vt:lpstr>Data Preparation</vt:lpstr>
      <vt:lpstr>Data Exploration</vt:lpstr>
      <vt:lpstr>Data Exploration</vt:lpstr>
      <vt:lpstr>Data Exploration</vt:lpstr>
      <vt:lpstr>Proposed Techniques</vt:lpstr>
      <vt:lpstr>Evaluation Metrics</vt:lpstr>
      <vt:lpstr>Part A: Multi-Label Genre Classification</vt:lpstr>
      <vt:lpstr>Bidirectional LSTM (Base)</vt:lpstr>
      <vt:lpstr>Bidirectional LSTM (Base)</vt:lpstr>
      <vt:lpstr>Bidirectional LSTM (Base)</vt:lpstr>
      <vt:lpstr>Bidirectional LSTM (GloVe)</vt:lpstr>
      <vt:lpstr>Bidirectional LSTM (GloVe)</vt:lpstr>
      <vt:lpstr>Bidirectional LSTM (Word2Vec)</vt:lpstr>
      <vt:lpstr>Bidirectional LSTM (Word2Vec)</vt:lpstr>
      <vt:lpstr>Support Vector Machine (TF-IDF)</vt:lpstr>
      <vt:lpstr>Part B: Sentiment Analysis</vt:lpstr>
      <vt:lpstr>Bidirectional LSTM (Base)</vt:lpstr>
      <vt:lpstr>Bidirectional LSTM (Base)</vt:lpstr>
      <vt:lpstr>Bidirectional LSTM (GloVe)</vt:lpstr>
      <vt:lpstr>Bidirectional LSTM (GloVe)</vt:lpstr>
      <vt:lpstr>Bidirectional LSTM (Word2Vec)</vt:lpstr>
      <vt:lpstr>Bidirectional LSTM (Word2Vec)</vt:lpstr>
      <vt:lpstr>Support Vector Machine (TF-IDF)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Hotel Reviews</dc:title>
  <dc:creator>Patrick Russell</dc:creator>
  <cp:lastModifiedBy>Asad Kothawala</cp:lastModifiedBy>
  <cp:revision>8</cp:revision>
  <dcterms:created xsi:type="dcterms:W3CDTF">2021-12-04T08:01:33Z</dcterms:created>
  <dcterms:modified xsi:type="dcterms:W3CDTF">2021-12-06T17:11:37Z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0x010100C10F1BAA265B2E4FA008FCDEF75B3A03</vt:lpwstr>
  </property>
</Properties>
</file>