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9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77" r:id="rId25"/>
    <p:sldId id="278" r:id="rId26"/>
    <p:sldId id="304" r:id="rId27"/>
    <p:sldId id="281" r:id="rId28"/>
    <p:sldId id="282" r:id="rId29"/>
    <p:sldId id="305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4" r:id="rId41"/>
    <p:sldId id="293" r:id="rId42"/>
    <p:sldId id="296" r:id="rId43"/>
    <p:sldId id="295" r:id="rId44"/>
    <p:sldId id="297" r:id="rId45"/>
    <p:sldId id="298" r:id="rId46"/>
    <p:sldId id="299" r:id="rId47"/>
    <p:sldId id="300" r:id="rId48"/>
    <p:sldId id="301" r:id="rId49"/>
    <p:sldId id="303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06" r:id="rId59"/>
    <p:sldId id="307" r:id="rId60"/>
    <p:sldId id="319" r:id="rId61"/>
    <p:sldId id="320" r:id="rId62"/>
    <p:sldId id="321" r:id="rId63"/>
    <p:sldId id="322" r:id="rId64"/>
    <p:sldId id="308" r:id="rId65"/>
    <p:sldId id="309" r:id="rId66"/>
    <p:sldId id="310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02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8F3CE-9AE1-4F4A-92C1-C24858A4E773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AF005-E790-46B1-9C45-E9BB989BA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5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F005-E790-46B1-9C45-E9BB989BA83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32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957C-A864-4CD1-8600-9AA5DB97ED60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3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2719-9375-4498-B58F-5E7FC3399EEF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4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44D6-CB9E-406C-BD59-9E2513B5FE37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700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9AC8-A0BD-4786-B021-06A00982410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EFB-5BEE-4A73-822D-C696173602E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9961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6E43-A4A1-42D6-A28C-90BA9857649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9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267B-DCE5-4800-ADC2-081857394DDA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64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025B-AB1C-457E-BE5F-7A38F12DE230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9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ADAF-4731-4E8D-84B4-1EC9BB617F9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0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894-A110-4C85-BB30-77D96EA3284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6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7D73-595A-4D14-96FA-2DB78DB5D6F0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5548-E9AB-4950-8EE1-420E08CEAEF4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0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1D92-CDDE-4F5C-90EC-073D6E775346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EEB3-36E2-4521-9F9B-B8AF8DE5C97C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1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8281-C564-4936-870C-288D34CAA197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D830-F190-4A9A-B168-55A5ACF5A236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8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61A6-E600-4FF8-9728-E9F52BF8621F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Многопоточность в С++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15</a:t>
            </a:r>
          </a:p>
        </p:txBody>
      </p:sp>
    </p:spTree>
    <p:extLst>
      <p:ext uri="{BB962C8B-B14F-4D97-AF65-F5344CB8AC3E}">
        <p14:creationId xmlns:p14="http://schemas.microsoft.com/office/powerpoint/2010/main" val="2163913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658" y="238897"/>
            <a:ext cx="6347713" cy="1320800"/>
          </a:xfrm>
        </p:spPr>
        <p:txBody>
          <a:bodyPr/>
          <a:lstStyle/>
          <a:p>
            <a:r>
              <a:rPr lang="ru-RU" dirty="0"/>
              <a:t>Пример отключения от  созданного потока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806" y="1559697"/>
            <a:ext cx="8180172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first,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second)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</a:t>
            </a:r>
            <a:r>
              <a:rPr lang="nn-NO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first &lt;&lt; second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sleep_until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system_clock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::now()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::milliseconds(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thread(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"Hello, ", "threads!");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thread.detach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sleep_until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system_clock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::now()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::milliseconds(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72" y="5603770"/>
            <a:ext cx="5162550" cy="1009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8129" y="5572853"/>
            <a:ext cx="28008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Созданный поток не успел завершиться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257168" y="5947719"/>
            <a:ext cx="1147347" cy="27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15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370703"/>
            <a:ext cx="6347713" cy="1320800"/>
          </a:xfrm>
        </p:spPr>
        <p:txBody>
          <a:bodyPr/>
          <a:lstStyle/>
          <a:p>
            <a:r>
              <a:rPr lang="ru-RU" dirty="0"/>
              <a:t>Пример без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211" y="4426501"/>
            <a:ext cx="4806292" cy="212328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5330" y="1358233"/>
            <a:ext cx="8163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first,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second)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</a:t>
            </a:r>
            <a:r>
              <a:rPr lang="nn-NO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first &lt;&lt; second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sleep_until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system_clock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::now()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::milliseconds(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thread(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"Hello, ", "threads!");}</a:t>
            </a:r>
          </a:p>
        </p:txBody>
      </p:sp>
    </p:spTree>
    <p:extLst>
      <p:ext uri="{BB962C8B-B14F-4D97-AF65-F5344CB8AC3E}">
        <p14:creationId xmlns:p14="http://schemas.microsoft.com/office/powerpoint/2010/main" val="199634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созданным потоком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110963"/>
          </a:xfrm>
        </p:spPr>
        <p:txBody>
          <a:bodyPr/>
          <a:lstStyle/>
          <a:p>
            <a:r>
              <a:rPr lang="ru-RU" b="1" dirty="0">
                <a:solidFill>
                  <a:srgbClr val="00B0F0"/>
                </a:solidFill>
              </a:rPr>
              <a:t>ВСЕГДА ВЫЗЫВАЙТЕ </a:t>
            </a:r>
            <a:r>
              <a:rPr lang="ru-RU" dirty="0"/>
              <a:t>либо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ru-RU" dirty="0"/>
              <a:t> либо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ru-RU" i="1" dirty="0"/>
              <a:t>, </a:t>
            </a:r>
            <a:r>
              <a:rPr lang="ru-RU" dirty="0"/>
              <a:t>до того, как будет вызван деструктор объекта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endParaRPr lang="ru-RU" dirty="0"/>
          </a:p>
          <a:p>
            <a:r>
              <a:rPr lang="ru-RU" dirty="0"/>
              <a:t>Использование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ru-RU" dirty="0"/>
              <a:t> предпочтительнее</a:t>
            </a:r>
          </a:p>
          <a:p>
            <a:r>
              <a:rPr lang="ru-RU" dirty="0"/>
              <a:t>Если не знаете, что вызвать – вызывайте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0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507" y="337751"/>
            <a:ext cx="6779742" cy="1320800"/>
          </a:xfrm>
        </p:spPr>
        <p:txBody>
          <a:bodyPr/>
          <a:lstStyle/>
          <a:p>
            <a:r>
              <a:rPr lang="ru-RU" dirty="0"/>
              <a:t>Как будет работать программа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178" y="1930400"/>
            <a:ext cx="7101017" cy="46598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first,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second)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</a:t>
            </a:r>
            <a:r>
              <a:rPr lang="nn-NO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first &lt;&lt; second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sleep_until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system_clock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::now()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::milliseconds(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thread(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"Hello, ", "threads!");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sleep_until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system_clock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::now()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::milliseconds(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thread.join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3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Количество потоков, которые могут выполняться параллельно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thread(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thread.hardware_concurrency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//4</a:t>
            </a:r>
          </a:p>
          <a:p>
            <a:pPr marL="0" indent="0">
              <a:buNone/>
            </a:pPr>
            <a:endParaRPr lang="ru-RU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Courier New" panose="02070309020205020404" pitchFamily="49" charset="0"/>
              </a:rPr>
              <a:t>Если количество вернуть не удалось, то функция возвращает 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4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Идентификация потока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потоком исполнения ассоциирован уникальный идентификатор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ru-RU" dirty="0"/>
              <a:t>Этот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i="1" dirty="0"/>
              <a:t> </a:t>
            </a:r>
            <a:r>
              <a:rPr lang="ru-RU" dirty="0"/>
              <a:t>может быть получен из объекта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dirty="0"/>
              <a:t> с помощью метода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После завершения потока исполнения стандарт разрешает использовать этот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dirty="0"/>
              <a:t> снова</a:t>
            </a:r>
          </a:p>
          <a:p>
            <a:r>
              <a:rPr lang="ru-RU" dirty="0"/>
              <a:t>этот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dirty="0"/>
              <a:t>  </a:t>
            </a:r>
            <a:r>
              <a:rPr lang="ru-RU" b="1" dirty="0">
                <a:solidFill>
                  <a:srgbClr val="00B0F0"/>
                </a:solidFill>
              </a:rPr>
              <a:t>может</a:t>
            </a:r>
            <a:r>
              <a:rPr lang="ru-RU" dirty="0">
                <a:solidFill>
                  <a:srgbClr val="00B0F0"/>
                </a:solidFill>
              </a:rPr>
              <a:t> </a:t>
            </a:r>
            <a:r>
              <a:rPr lang="ru-RU" b="1" dirty="0">
                <a:solidFill>
                  <a:srgbClr val="00B0F0"/>
                </a:solidFill>
              </a:rPr>
              <a:t>не иметь</a:t>
            </a:r>
            <a:r>
              <a:rPr lang="ru-RU" dirty="0"/>
              <a:t> никакого отношения к </a:t>
            </a:r>
            <a:r>
              <a:rPr lang="ru-RU" dirty="0" err="1"/>
              <a:t>платформо-зависмым</a:t>
            </a:r>
            <a:r>
              <a:rPr lang="ru-RU" dirty="0"/>
              <a:t> идентификаторам потоков. Поэтому не стоит полагаться на то, что они будут идентичны. 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0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идентификатора потока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853514"/>
            <a:ext cx="6985687" cy="41878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sleep_until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system_clock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::now()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::milliseconds(1000));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::hex&lt;&lt;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::hex &lt;&lt;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GetCurrentThread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::hex &lt;&lt;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newThread.get_id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newThread.join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922" y="5432020"/>
            <a:ext cx="1849783" cy="9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5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идентификатора потока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::hex&lt;&lt;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::hex &lt;&lt;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GetCurrentThread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newThread.join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::hex &lt;&lt;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newThread.get_id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614" y="5642898"/>
            <a:ext cx="1554451" cy="7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2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ru-RU" dirty="0"/>
              <a:t> – возвращает идентификатор потока исполнения, в котором она вызвана</a:t>
            </a:r>
          </a:p>
          <a:p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ru-RU" dirty="0"/>
              <a:t> – сигнализирует ОС, что поток желает приостановить свое выполнение и дать шанс на исполнение другим потокам. Результат зависит от многих факторов и ОС</a:t>
            </a:r>
          </a:p>
          <a:p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sleep_until</a:t>
            </a:r>
            <a:r>
              <a:rPr lang="ru-RU" dirty="0"/>
              <a:t> – поток приостанавливает выполнение до наступления момента, переданного в качестве аргумента </a:t>
            </a:r>
          </a:p>
          <a:p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dirty="0"/>
              <a:t>– поток приостанавливает выполнение на некий, заданный промежуток времени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12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Приостановка выполнения потока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751" y="2160590"/>
            <a:ext cx="6619562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sleep_until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system_clock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::now()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::milliseconds(1000));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milliseconds(1000));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Обе функции останавливают поток на 1 секунду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1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110963"/>
          </a:xfrm>
        </p:spPr>
        <p:txBody>
          <a:bodyPr/>
          <a:lstStyle/>
          <a:p>
            <a:r>
              <a:rPr lang="ru-RU" dirty="0"/>
              <a:t>Класс, необходимый для создания потоков в C++</a:t>
            </a:r>
          </a:p>
          <a:p>
            <a:r>
              <a:rPr lang="ru-RU" dirty="0"/>
              <a:t>Находится в библиотеке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&lt;thread&gt;</a:t>
            </a:r>
            <a:endParaRPr lang="ru-RU" dirty="0"/>
          </a:p>
          <a:p>
            <a:r>
              <a:rPr lang="ru-RU" dirty="0"/>
              <a:t>Класс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нельзя копировать, но его можно перемещать 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ru-RU" dirty="0"/>
              <a:t>) и присваивать. </a:t>
            </a:r>
          </a:p>
          <a:p>
            <a:pPr lvl="1"/>
            <a:r>
              <a:rPr lang="ru-RU" dirty="0">
                <a:solidFill>
                  <a:srgbClr val="00B0F0"/>
                </a:solidFill>
              </a:rPr>
              <a:t>Присваивать</a:t>
            </a:r>
            <a:r>
              <a:rPr lang="ru-RU" dirty="0"/>
              <a:t> можно только те объекты, которые </a:t>
            </a:r>
            <a:r>
              <a:rPr lang="ru-RU" dirty="0">
                <a:solidFill>
                  <a:srgbClr val="00B0F0"/>
                </a:solidFill>
              </a:rPr>
              <a:t>не связаны ни с каким потоком</a:t>
            </a:r>
            <a:r>
              <a:rPr lang="ru-RU" dirty="0"/>
              <a:t>, тогда объекту будет присвоено только состояние</a:t>
            </a:r>
          </a:p>
          <a:p>
            <a:pPr lvl="1"/>
            <a:r>
              <a:rPr lang="ru-RU" dirty="0"/>
              <a:t>При </a:t>
            </a:r>
            <a:r>
              <a:rPr lang="ru-RU" dirty="0">
                <a:solidFill>
                  <a:srgbClr val="00B0F0"/>
                </a:solidFill>
              </a:rPr>
              <a:t>перемещении</a:t>
            </a:r>
            <a:r>
              <a:rPr lang="ru-RU" dirty="0"/>
              <a:t> объекту передается </a:t>
            </a:r>
            <a:r>
              <a:rPr lang="ru-RU" dirty="0">
                <a:solidFill>
                  <a:srgbClr val="00B0F0"/>
                </a:solidFill>
              </a:rPr>
              <a:t>состояние и право на управление</a:t>
            </a:r>
            <a:r>
              <a:rPr lang="ru-RU" dirty="0"/>
              <a:t> потоком.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1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892" y="140043"/>
            <a:ext cx="6347713" cy="1320800"/>
          </a:xfrm>
        </p:spPr>
        <p:txBody>
          <a:bodyPr/>
          <a:lstStyle/>
          <a:p>
            <a:r>
              <a:rPr lang="ru-RU" dirty="0"/>
              <a:t>«Гонки»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1892" y="1309816"/>
            <a:ext cx="7018637" cy="47315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first,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second)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::milliseconds(1000));</a:t>
            </a:r>
          </a:p>
          <a:p>
            <a:pPr marL="0" indent="0">
              <a:buNone/>
            </a:pP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5; i++)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first &lt;&lt; second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thread(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threads!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thread.detach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::milliseconds(1000));</a:t>
            </a:r>
          </a:p>
          <a:p>
            <a:pPr marL="0" indent="0">
              <a:buNone/>
            </a:pP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5; i++)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"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world!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sleep_until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system_clock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::now()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::milliseconds(1000));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4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1848"/>
            <a:ext cx="6347713" cy="1320800"/>
          </a:xfrm>
        </p:spPr>
        <p:txBody>
          <a:bodyPr/>
          <a:lstStyle/>
          <a:p>
            <a:r>
              <a:rPr lang="ru-RU" dirty="0"/>
              <a:t>Гонки - результат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69" y="1017759"/>
            <a:ext cx="3314700" cy="1609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769" y="1017759"/>
            <a:ext cx="3305175" cy="16478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69" y="2928937"/>
            <a:ext cx="1885950" cy="16097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769" y="2954422"/>
            <a:ext cx="1876425" cy="16192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769" y="4796763"/>
            <a:ext cx="2019300" cy="16097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69" y="4806288"/>
            <a:ext cx="33242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6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62898"/>
            <a:ext cx="6347714" cy="4278466"/>
          </a:xfrm>
        </p:spPr>
        <p:txBody>
          <a:bodyPr/>
          <a:lstStyle/>
          <a:p>
            <a:r>
              <a:rPr lang="ru-RU" dirty="0"/>
              <a:t>Объект синхронизации</a:t>
            </a:r>
          </a:p>
          <a:p>
            <a:r>
              <a:rPr lang="ru-RU" dirty="0"/>
              <a:t>Перед тем, как обращаться к общим данным, поток должен заблокировать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вызовом метода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ru-RU" dirty="0"/>
              <a:t>, и разблокировать его вызовом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unlock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dirty="0"/>
              <a:t> когда работа с общими данными завершена.</a:t>
            </a:r>
          </a:p>
          <a:p>
            <a:r>
              <a:rPr lang="ru-RU" dirty="0"/>
              <a:t>Один поток блокирует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, другой поток при входе в функцию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ru-RU" dirty="0"/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-а</a:t>
            </a:r>
            <a:r>
              <a:rPr lang="ru-RU" dirty="0"/>
              <a:t>, который уже заблокирован, входит в режим ожидания и просыпается тогда, когда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освободится (т.е. заблокировавший его поток вызовет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unlock</a:t>
            </a:r>
            <a:r>
              <a:rPr lang="ru-RU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0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ourier New" panose="02070309020205020404" pitchFamily="49" charset="0"/>
              </a:rPr>
              <a:t>Виды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ru-RU" dirty="0"/>
          </a:p>
          <a:p>
            <a:pPr lvl="1"/>
            <a:r>
              <a:rPr lang="ru-RU" dirty="0"/>
              <a:t>базовый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, которым может владеть один поток в единицу времени. </a:t>
            </a:r>
          </a:p>
          <a:p>
            <a:pPr lvl="1"/>
            <a:r>
              <a:rPr lang="ru-RU" dirty="0"/>
              <a:t>при попытке повторного овладения </a:t>
            </a:r>
            <a:r>
              <a:rPr lang="ru-RU" dirty="0" err="1"/>
              <a:t>мьютексом</a:t>
            </a:r>
            <a:r>
              <a:rPr lang="ru-RU" dirty="0"/>
              <a:t> тем же потоком произойдёт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deadlock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(или будет брошено исключение с кодом ошибки 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resource_deadlock_would_occur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обеспечивает базовые функции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/>
              <a:t>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unlock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/>
              <a:t>и не блокируемый метод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try_lock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94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ourier New" panose="02070309020205020404" pitchFamily="49" charset="0"/>
              </a:rPr>
              <a:t>Виды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ов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38184"/>
            <a:ext cx="6347714" cy="4668304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recursive_mutex</a:t>
            </a:r>
            <a:endParaRPr lang="ru-RU" dirty="0"/>
          </a:p>
          <a:p>
            <a:pPr lvl="1"/>
            <a:r>
              <a:rPr lang="ru-RU" dirty="0"/>
              <a:t>обладает теми же свойствами, что 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ru-RU" dirty="0"/>
          </a:p>
          <a:p>
            <a:pPr lvl="1"/>
            <a:r>
              <a:rPr lang="ru-RU" dirty="0"/>
              <a:t>позволяет многократный вызов метода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/>
              <a:t>в потоке, который владеет </a:t>
            </a:r>
            <a:r>
              <a:rPr lang="ru-RU" dirty="0" err="1"/>
              <a:t>мьютексом</a:t>
            </a:r>
            <a:endParaRPr lang="ru-RU" dirty="0"/>
          </a:p>
          <a:p>
            <a:pPr lvl="1"/>
            <a:r>
              <a:rPr lang="ru-RU" dirty="0"/>
              <a:t>метод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unlock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/>
              <a:t>должен быть вызван не меньшее количество раз, чем был вызван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иначе получите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deadlock</a:t>
            </a:r>
            <a:r>
              <a:rPr lang="ru-RU" dirty="0"/>
              <a:t>, т.к. этот поток никогда не освободит </a:t>
            </a:r>
            <a:r>
              <a:rPr lang="ru-RU" dirty="0" err="1"/>
              <a:t>мьютекс</a:t>
            </a:r>
            <a:r>
              <a:rPr lang="ru-RU" dirty="0"/>
              <a:t> и остальные потоки будут находиться в вечном ожидании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16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ourier New" panose="02070309020205020404" pitchFamily="49" charset="0"/>
              </a:rPr>
              <a:t>Виды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endParaRPr lang="ru-RU" dirty="0"/>
          </a:p>
          <a:p>
            <a:pPr lvl="1"/>
            <a:r>
              <a:rPr lang="ru-RU" dirty="0"/>
              <a:t>обладает свойствами обычного </a:t>
            </a:r>
            <a:r>
              <a:rPr lang="ru-RU" dirty="0" err="1"/>
              <a:t>мьютекса</a:t>
            </a:r>
            <a:endParaRPr lang="ru-RU" dirty="0"/>
          </a:p>
          <a:p>
            <a:pPr lvl="1"/>
            <a:r>
              <a:rPr lang="ru-RU" dirty="0"/>
              <a:t>имеет еще два метода: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try_lock_for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/>
              <a:t>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try_lock_until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recursive_timed_mutex</a:t>
            </a:r>
            <a:endParaRPr lang="ru-RU" dirty="0"/>
          </a:p>
          <a:p>
            <a:pPr lvl="1"/>
            <a:r>
              <a:rPr lang="ru-RU" dirty="0"/>
              <a:t>комбинация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recursive_mutex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ourier New" panose="02070309020205020404" pitchFamily="49" charset="0"/>
              </a:rPr>
              <a:t>Виды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109983" cy="3880773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endParaRPr lang="ru-RU" dirty="0"/>
          </a:p>
          <a:p>
            <a:pPr lvl="1"/>
            <a:r>
              <a:rPr lang="ru-RU" dirty="0"/>
              <a:t>предоставляет разделяемый и эксклюзивный доступ к ресурсу</a:t>
            </a:r>
          </a:p>
          <a:p>
            <a:pPr lvl="1"/>
            <a:r>
              <a:rPr lang="ru-RU" dirty="0"/>
              <a:t>имеет еще методы: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lock_shared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try_lock_shared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/>
              <a:t>и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unlock_shared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shared_timed_mutex</a:t>
            </a:r>
            <a:endParaRPr lang="ru-RU" dirty="0"/>
          </a:p>
          <a:p>
            <a:pPr lvl="1"/>
            <a:r>
              <a:rPr lang="ru-RU" dirty="0"/>
              <a:t>комбинация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CA65EF-E587-4471-A296-161FB1A5C64C}"/>
              </a:ext>
            </a:extLst>
          </p:cNvPr>
          <p:cNvSpPr/>
          <p:nvPr/>
        </p:nvSpPr>
        <p:spPr>
          <a:xfrm>
            <a:off x="675970" y="1491497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11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271849"/>
            <a:ext cx="6347713" cy="1320800"/>
          </a:xfrm>
        </p:spPr>
        <p:txBody>
          <a:bodyPr/>
          <a:lstStyle/>
          <a:p>
            <a:r>
              <a:rPr lang="ru-RU" dirty="0">
                <a:cs typeface="Courier New" panose="02070309020205020404" pitchFamily="49" charset="0"/>
              </a:rPr>
              <a:t>Операции над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cs typeface="Courier New" panose="02070309020205020404" pitchFamily="49" charset="0"/>
              </a:rPr>
              <a:t>базовыми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13470"/>
            <a:ext cx="6347714" cy="461318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ock</a:t>
            </a:r>
            <a:endParaRPr lang="ru-RU" i="1" dirty="0"/>
          </a:p>
          <a:p>
            <a:pPr lvl="1"/>
            <a:r>
              <a:rPr lang="ru-RU" dirty="0"/>
              <a:t>если </a:t>
            </a:r>
            <a:r>
              <a:rPr lang="ru-RU" dirty="0" err="1"/>
              <a:t>мьютекс</a:t>
            </a:r>
            <a:r>
              <a:rPr lang="ru-RU" dirty="0"/>
              <a:t> не принадлежит никакому потоку, тогда поток, вызвавший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ru-RU" dirty="0"/>
              <a:t>, становится его обладателем. 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ru-RU" dirty="0" err="1"/>
              <a:t>сли</a:t>
            </a:r>
            <a:r>
              <a:rPr lang="ru-RU" dirty="0"/>
              <a:t> же некий поток уже владеет </a:t>
            </a:r>
            <a:r>
              <a:rPr lang="ru-RU" dirty="0" err="1"/>
              <a:t>мьютексом</a:t>
            </a:r>
            <a:r>
              <a:rPr lang="ru-RU" dirty="0"/>
              <a:t>, то текущий поток(который пытается овладеть им) блокируется до тех пор, пока </a:t>
            </a:r>
            <a:r>
              <a:rPr lang="ru-RU" dirty="0" err="1"/>
              <a:t>мьютекс</a:t>
            </a:r>
            <a:r>
              <a:rPr lang="ru-RU" dirty="0"/>
              <a:t> не будет освобожден и у него не появится шанса овладеть им.</a:t>
            </a:r>
          </a:p>
          <a:p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try_lock</a:t>
            </a:r>
            <a:r>
              <a:rPr lang="ru-RU" i="1" dirty="0"/>
              <a:t> </a:t>
            </a:r>
            <a:endParaRPr lang="en-US" i="1" dirty="0"/>
          </a:p>
          <a:p>
            <a:pPr lvl="1"/>
            <a:r>
              <a:rPr lang="ru-RU" dirty="0"/>
              <a:t>если </a:t>
            </a:r>
            <a:r>
              <a:rPr lang="ru-RU" dirty="0" err="1"/>
              <a:t>мьютекс</a:t>
            </a:r>
            <a:r>
              <a:rPr lang="ru-RU" dirty="0"/>
              <a:t> не принадлежит никакому потоку, тогда поток, вызвавший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try_lock</a:t>
            </a:r>
            <a:r>
              <a:rPr lang="ru-RU" dirty="0"/>
              <a:t>, становится его обладателем и метод возвращает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i="1" dirty="0"/>
              <a:t>. </a:t>
            </a:r>
            <a:endParaRPr lang="en-US" i="1" dirty="0"/>
          </a:p>
          <a:p>
            <a:pPr lvl="1"/>
            <a:r>
              <a:rPr lang="ru-RU" dirty="0"/>
              <a:t>иначе возвращает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dirty="0"/>
              <a:t>. </a:t>
            </a:r>
            <a:r>
              <a:rPr lang="en-US" dirty="0"/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try_lock</a:t>
            </a:r>
            <a:r>
              <a:rPr lang="ru-RU" i="1" dirty="0"/>
              <a:t> </a:t>
            </a:r>
            <a:r>
              <a:rPr lang="ru-RU" b="1" dirty="0">
                <a:solidFill>
                  <a:srgbClr val="00B0F0"/>
                </a:solidFill>
              </a:rPr>
              <a:t>не блокирует </a:t>
            </a:r>
            <a:r>
              <a:rPr lang="ru-RU" dirty="0"/>
              <a:t>текущий поток.</a:t>
            </a:r>
          </a:p>
          <a:p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</a:t>
            </a:r>
            <a:r>
              <a:rPr lang="ru-RU" i="1" dirty="0"/>
              <a:t> </a:t>
            </a:r>
          </a:p>
          <a:p>
            <a:pPr lvl="1"/>
            <a:r>
              <a:rPr lang="ru-RU" dirty="0"/>
              <a:t>освобождает ранее захваченный </a:t>
            </a:r>
            <a:r>
              <a:rPr lang="ru-RU" dirty="0" err="1"/>
              <a:t>мьютекс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11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37751"/>
            <a:ext cx="6347713" cy="1320800"/>
          </a:xfrm>
        </p:spPr>
        <p:txBody>
          <a:bodyPr/>
          <a:lstStyle/>
          <a:p>
            <a:r>
              <a:rPr lang="ru-RU" dirty="0"/>
              <a:t>Операции над временными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ru-RU" dirty="0" err="1"/>
              <a:t>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812324"/>
            <a:ext cx="6347714" cy="4423719"/>
          </a:xfrm>
        </p:spPr>
        <p:txBody>
          <a:bodyPr>
            <a:normAutofit/>
          </a:bodyPr>
          <a:lstStyle/>
          <a:p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try_lock_for</a:t>
            </a:r>
            <a:r>
              <a:rPr lang="ru-RU" dirty="0"/>
              <a:t> </a:t>
            </a:r>
          </a:p>
          <a:p>
            <a:pPr lvl="1"/>
            <a:r>
              <a:rPr lang="ru-RU" dirty="0"/>
              <a:t>расширенная версия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try_lock</a:t>
            </a:r>
            <a:endParaRPr lang="ru-RU" dirty="0"/>
          </a:p>
          <a:p>
            <a:pPr lvl="1"/>
            <a:r>
              <a:rPr lang="ru-RU" dirty="0"/>
              <a:t>позволяет задать продолжительность ожидания, прежде чем стоит прекратить попытку овладения </a:t>
            </a:r>
            <a:r>
              <a:rPr lang="ru-RU" dirty="0" err="1"/>
              <a:t>мьютексом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возвращает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dirty="0"/>
              <a:t> в том случае, если удалось овладеть </a:t>
            </a:r>
            <a:r>
              <a:rPr lang="ru-RU" dirty="0" err="1"/>
              <a:t>мьютексом</a:t>
            </a:r>
            <a:r>
              <a:rPr lang="ru-RU" dirty="0"/>
              <a:t> в заданный промежуток времени. В противном случае возвращает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Принимает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r>
              <a:rPr lang="ru-RU" dirty="0"/>
              <a:t>, в качестве аргумента.</a:t>
            </a:r>
          </a:p>
          <a:p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try_lock_until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dirty="0"/>
          </a:p>
          <a:p>
            <a:pPr lvl="1"/>
            <a:r>
              <a:rPr lang="ru-RU" dirty="0"/>
              <a:t>та же, что предыдущая</a:t>
            </a:r>
          </a:p>
          <a:p>
            <a:pPr lvl="1"/>
            <a:r>
              <a:rPr lang="ru-RU" dirty="0"/>
              <a:t>но принимает 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time_point</a:t>
            </a:r>
            <a:r>
              <a:rPr lang="ru-RU" dirty="0"/>
              <a:t> в качестве аргумента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2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37751"/>
            <a:ext cx="6347713" cy="1320800"/>
          </a:xfrm>
        </p:spPr>
        <p:txBody>
          <a:bodyPr/>
          <a:lstStyle/>
          <a:p>
            <a:r>
              <a:rPr lang="ru-RU" dirty="0"/>
              <a:t>Операции над разделяемыми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ru-RU" dirty="0" err="1"/>
              <a:t>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812324"/>
            <a:ext cx="6347714" cy="4423719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endParaRPr lang="ru-RU" dirty="0"/>
          </a:p>
          <a:p>
            <a:pPr lvl="1"/>
            <a:r>
              <a:rPr lang="ru-RU" dirty="0"/>
              <a:t>позволяет получить доступ к ресурсу сразу нескольким потокам</a:t>
            </a:r>
          </a:p>
          <a:p>
            <a:pPr lvl="1"/>
            <a:r>
              <a:rPr lang="ru-RU" dirty="0"/>
              <a:t>блокирует поток, если мьютекс недоступен</a:t>
            </a:r>
          </a:p>
          <a:p>
            <a:pPr lvl="1"/>
            <a:r>
              <a:rPr lang="ru-RU" dirty="0"/>
              <a:t>возвращает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dirty="0"/>
              <a:t> в том случае, если удалось овладеть </a:t>
            </a:r>
            <a:r>
              <a:rPr lang="ru-RU" dirty="0" err="1"/>
              <a:t>мьютексом</a:t>
            </a:r>
            <a:r>
              <a:rPr lang="ru-RU" dirty="0"/>
              <a:t> в заданный промежуток времени. В противном случае возвращает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dirty="0"/>
              <a:t>. </a:t>
            </a:r>
          </a:p>
          <a:p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try_lock</a:t>
            </a:r>
            <a:r>
              <a:rPr lang="ru-RU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endParaRPr lang="en-US" dirty="0"/>
          </a:p>
          <a:p>
            <a:pPr lvl="1"/>
            <a:r>
              <a:rPr lang="ru-RU" dirty="0"/>
              <a:t>если мьютекс не принадлежит никакому другому потоку в эксклюзивном доступе, то поток, вызвавший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_shared</a:t>
            </a:r>
            <a:r>
              <a:rPr lang="ru-RU" dirty="0"/>
              <a:t>, становится его обладателем и метод возвращает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i="1" dirty="0"/>
              <a:t>. </a:t>
            </a:r>
            <a:endParaRPr lang="en-US" i="1" dirty="0"/>
          </a:p>
          <a:p>
            <a:pPr lvl="1"/>
            <a:r>
              <a:rPr lang="ru-RU" dirty="0"/>
              <a:t>иначе возвращает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dirty="0"/>
              <a:t>. </a:t>
            </a:r>
            <a:r>
              <a:rPr lang="en-US" dirty="0"/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try_lock</a:t>
            </a:r>
            <a:r>
              <a:rPr lang="ru-RU" i="1" dirty="0"/>
              <a:t> </a:t>
            </a:r>
            <a:r>
              <a:rPr lang="ru-RU" b="1" dirty="0">
                <a:solidFill>
                  <a:srgbClr val="00B0F0"/>
                </a:solidFill>
              </a:rPr>
              <a:t>не блокирует </a:t>
            </a:r>
            <a:r>
              <a:rPr lang="ru-RU" dirty="0"/>
              <a:t>текущий поток.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nlock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_shared</a:t>
            </a:r>
            <a:r>
              <a:rPr lang="ru-RU" i="1" dirty="0"/>
              <a:t> </a:t>
            </a:r>
          </a:p>
          <a:p>
            <a:pPr lvl="1"/>
            <a:r>
              <a:rPr lang="ru-RU" dirty="0"/>
              <a:t>освобождает ранее захваченный мьютекс.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491050"/>
            <a:ext cx="6347714" cy="45503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&lt;thread&gt;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first,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second)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first &lt;&lt; second;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std::thread thread(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std::ref("Hello, “), std::ref("threads!“))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thread.join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58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934" y="321275"/>
            <a:ext cx="6347713" cy="1320800"/>
          </a:xfrm>
        </p:spPr>
        <p:txBody>
          <a:bodyPr/>
          <a:lstStyle/>
          <a:p>
            <a:r>
              <a:rPr lang="ru-RU" dirty="0"/>
              <a:t>Исправление программы с гонками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499286"/>
            <a:ext cx="6347714" cy="45420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first,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second)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::milliseconds(1000));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mutex.lock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5; i++)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first &lt;&lt; second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mutex.unlock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thread(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"Hello, ", "threads!");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thread.detach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::milliseconds(1000));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mutex.lock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5; i++)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"Hello, " &lt;&lt; "world!"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mutex.unlock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::milliseconds(1000));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9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1276"/>
            <a:ext cx="6347713" cy="1320800"/>
          </a:xfrm>
        </p:spPr>
        <p:txBody>
          <a:bodyPr/>
          <a:lstStyle/>
          <a:p>
            <a:r>
              <a:rPr lang="ru-RU" dirty="0"/>
              <a:t>Еще пример 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368" y="1309816"/>
            <a:ext cx="6845643" cy="47315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mutex.lock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"entered thread "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::seconds(rand() % 10));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"leaving thread "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mutex.unlock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((unsigned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)time(0));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t1(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t2(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t3(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t1.join();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t2.join();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t3.join();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26" y="4321131"/>
            <a:ext cx="2228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7708"/>
            <a:ext cx="6347713" cy="1320800"/>
          </a:xfrm>
        </p:spPr>
        <p:txBody>
          <a:bodyPr/>
          <a:lstStyle/>
          <a:p>
            <a:r>
              <a:rPr lang="ru-RU" dirty="0"/>
              <a:t>Простой </a:t>
            </a:r>
            <a:r>
              <a:rPr lang="ru-RU" dirty="0" err="1"/>
              <a:t>потокобезопасный</a:t>
            </a:r>
            <a:r>
              <a:rPr lang="ru-RU" dirty="0"/>
              <a:t> контейнер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752" y="1513016"/>
            <a:ext cx="3418704" cy="452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container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_lock;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 _elements;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add(T element)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lock.lock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elements.push_back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(element);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lock.unlock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04735" y="2115196"/>
            <a:ext cx="37646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addrange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arguments;</a:t>
            </a:r>
          </a:p>
          <a:p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(arguments,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num; i++)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lock.lock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(arguments, T));</a:t>
            </a:r>
          </a:p>
          <a:p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lock.unlock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(arguments);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dump()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lock.lock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e : _elements)</a:t>
            </a:r>
          </a:p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 &lt;&lt;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lock.unlock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56444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2422"/>
            <a:ext cx="6347713" cy="1320800"/>
          </a:xfrm>
        </p:spPr>
        <p:txBody>
          <a:bodyPr/>
          <a:lstStyle/>
          <a:p>
            <a:r>
              <a:rPr lang="ru-RU" dirty="0"/>
              <a:t>Простой </a:t>
            </a:r>
            <a:r>
              <a:rPr lang="ru-RU" dirty="0" err="1"/>
              <a:t>потокобезопасный</a:t>
            </a:r>
            <a:r>
              <a:rPr lang="ru-RU" dirty="0"/>
              <a:t> контейнер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43222"/>
            <a:ext cx="6347714" cy="44981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(container&lt;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&amp;c)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c.addrange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rand(), rand(), rand()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((unsigned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)time(0));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t1(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t2(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t3(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t1.join();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t2.join();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t3.join();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cntr.dump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89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</a:t>
            </a:r>
            <a:r>
              <a:rPr lang="ru-RU" dirty="0" err="1"/>
              <a:t>потокобезопасный</a:t>
            </a:r>
            <a:r>
              <a:rPr lang="ru-RU" dirty="0"/>
              <a:t> контейнер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084173"/>
            <a:ext cx="6347714" cy="395719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выполнении этой программы произойдет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deadlock</a:t>
            </a:r>
            <a:r>
              <a:rPr lang="ru-RU" dirty="0"/>
              <a:t> (взаимоблокировка). </a:t>
            </a:r>
          </a:p>
          <a:p>
            <a:pPr marL="0" indent="0">
              <a:buNone/>
            </a:pPr>
            <a:r>
              <a:rPr lang="ru-RU" dirty="0"/>
              <a:t>Причиной является то, что контейнер пытается получить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несколько раз до его освобождения (вызова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unlock</a:t>
            </a:r>
            <a:r>
              <a:rPr lang="ru-RU" dirty="0"/>
              <a:t>), что невозможно.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63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7708"/>
            <a:ext cx="6347713" cy="1320800"/>
          </a:xfrm>
        </p:spPr>
        <p:txBody>
          <a:bodyPr/>
          <a:lstStyle/>
          <a:p>
            <a:r>
              <a:rPr lang="ru-RU" dirty="0"/>
              <a:t>Простой </a:t>
            </a:r>
            <a:r>
              <a:rPr lang="ru-RU" dirty="0" err="1"/>
              <a:t>потокобезопасный</a:t>
            </a:r>
            <a:r>
              <a:rPr lang="ru-RU" dirty="0"/>
              <a:t> контейнер - исправление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752" y="1513016"/>
            <a:ext cx="3418704" cy="452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container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recursive_mutex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_lock;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 _elements;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add(T element)</a:t>
            </a:r>
            <a:r>
              <a:rPr lang="ru-R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lock.lock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elements.push_back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(element);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lock.unlock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04735" y="2115196"/>
            <a:ext cx="37646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addrange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arguments;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(arguments,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num; i++)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lock.lock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(arguments, T));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lock.unlock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(arguments);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dump()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lock.lock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e : _elements)</a:t>
            </a:r>
          </a:p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 &lt;&lt;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lock.unlock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03223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2271" y="1518038"/>
            <a:ext cx="5703545" cy="3880773"/>
          </a:xfrm>
        </p:spPr>
        <p:txBody>
          <a:bodyPr/>
          <a:lstStyle/>
          <a:p>
            <a:r>
              <a:rPr lang="ru-RU" dirty="0"/>
              <a:t>При вызове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threadFunction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/>
              <a:t>генерируются одни и те же числа. </a:t>
            </a:r>
          </a:p>
          <a:p>
            <a:r>
              <a:rPr lang="ru-RU" dirty="0"/>
              <a:t>Это происходит потому, что функция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	инициализирует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ru-RU" dirty="0"/>
              <a:t> только для потока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dirty="0"/>
              <a:t>.</a:t>
            </a:r>
          </a:p>
          <a:p>
            <a:r>
              <a:rPr lang="ru-RU" dirty="0"/>
              <a:t>В других потоках, генератор псевдослучайных чисел не инициализируется и получаются каждый раз одни и те же числа.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" y="1518038"/>
            <a:ext cx="1219200" cy="250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8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487" y="140044"/>
            <a:ext cx="6347713" cy="1320800"/>
          </a:xfrm>
        </p:spPr>
        <p:txBody>
          <a:bodyPr/>
          <a:lstStyle/>
          <a:p>
            <a:r>
              <a:rPr lang="ru-RU" dirty="0"/>
              <a:t>Заполнение контейнера разными числами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373" y="1460844"/>
            <a:ext cx="6985685" cy="51788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(container&lt;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&amp;c)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((unsigned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)time(0));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c.addrange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rand(), rand(), rand()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((unsigned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)time(0));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t1(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::seconds(rand() % 5));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t2(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::seconds(rand() % 5));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t3(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t1.join();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t2.join();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t3.join();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cntr.dump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97" y="1205814"/>
            <a:ext cx="1168817" cy="219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05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- заголовки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984" y="2160590"/>
            <a:ext cx="6438329" cy="3880773"/>
          </a:xfrm>
        </p:spPr>
        <p:txBody>
          <a:bodyPr/>
          <a:lstStyle/>
          <a:p>
            <a:r>
              <a:rPr lang="ru-RU" dirty="0"/>
              <a:t>Заголовочные файлы: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&lt;thread&gt;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&lt;limits&gt;</a:t>
            </a:r>
          </a:p>
          <a:p>
            <a:pPr marL="0" indent="0">
              <a:buNone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49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73756" y="3163330"/>
            <a:ext cx="2141839" cy="840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rgbClr val="00B0F0"/>
                </a:solidFill>
              </a:rPr>
              <a:t>Класс </a:t>
            </a:r>
            <a:r>
              <a:rPr lang="ru-RU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Warehouse</a:t>
            </a:r>
            <a:r>
              <a:rPr lang="ru-RU" sz="1400" dirty="0">
                <a:solidFill>
                  <a:srgbClr val="00B0F0"/>
                </a:solidFill>
              </a:rPr>
              <a:t> будет разделяемым ресурсом, в который кладутся товары и из которого они изымаются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4842" y="1719959"/>
            <a:ext cx="71916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WarehouseEmpty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};</a:t>
            </a:r>
          </a:p>
          <a:p>
            <a:endParaRPr lang="ru-R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c_SpecialItem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&lt;unsigned short&gt;::max();</a:t>
            </a:r>
          </a:p>
          <a:p>
            <a:endParaRPr lang="ru-R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Warehouse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::list&lt;unsigned short&gt; Store;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AcceptItem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short item)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Store.push_back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HandLastItem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Store.empty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WarehouseEmpty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short item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Store.front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(item !=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c_SpecialItem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Store.pop_front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item;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ru-R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Warehouse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firstWarehouse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Warehouse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secondWarehouse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firstMutex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secondMutex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09601" y="232739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Warehouse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624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98142"/>
            <a:ext cx="6347714" cy="4443222"/>
          </a:xfrm>
        </p:spPr>
        <p:txBody>
          <a:bodyPr/>
          <a:lstStyle/>
          <a:p>
            <a:r>
              <a:rPr lang="ru-RU" dirty="0"/>
              <a:t>Первый параметр - функция(функтор) исполнения, т.е. функция, код которой будет исполнен </a:t>
            </a:r>
            <a:r>
              <a:rPr lang="ru-RU" dirty="0">
                <a:solidFill>
                  <a:srgbClr val="00B0F0"/>
                </a:solidFill>
              </a:rPr>
              <a:t>в отдельном потоке</a:t>
            </a:r>
            <a:r>
              <a:rPr lang="ru-RU" dirty="0"/>
              <a:t>. </a:t>
            </a:r>
          </a:p>
          <a:p>
            <a:r>
              <a:rPr lang="ru-RU" dirty="0"/>
              <a:t>Следующие параметры (опционально) - аргументы исполняемой функции</a:t>
            </a:r>
          </a:p>
          <a:p>
            <a:r>
              <a:rPr lang="ru-RU" b="1" dirty="0">
                <a:solidFill>
                  <a:srgbClr val="00B0F0"/>
                </a:solidFill>
              </a:rPr>
              <a:t>Нельзя</a:t>
            </a:r>
            <a:r>
              <a:rPr lang="ru-RU" b="1" dirty="0"/>
              <a:t> </a:t>
            </a:r>
            <a:r>
              <a:rPr lang="ru-RU" dirty="0"/>
              <a:t>передавать ссылки и указатели на объекты, время жизни которых не больше, чем время жизни потока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47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14183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– заполнение складов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74790"/>
            <a:ext cx="6347714" cy="27514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  <a:latin typeface="Helvetica Neue"/>
              </a:rPr>
              <a:t>Для заполнения складов</a:t>
            </a:r>
            <a:r>
              <a:rPr lang="ru-RU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warehouses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)  будем использовать поставщика (</a:t>
            </a:r>
            <a:r>
              <a:rPr lang="ru-RU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), который заполняет склады по очереди, если кто-то другой не пользуется складами(не обладает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мьютексом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), или в случайном порядке, если кто-то пользуется складом.</a:t>
            </a:r>
          </a:p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  <a:latin typeface="Helvetica Neue"/>
              </a:rPr>
              <a:t>В конце работы, поставщик помещает специальные товары, по которым потребитель поймёт, что товаров больше ждать не следует.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09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8" y="104346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/>
              <a:t>Пример 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- поставщик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425146"/>
            <a:ext cx="6903309" cy="4616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supplier = []()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(unsigned short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j = 0;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 || j &lt; 10;)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 &amp;&amp;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firstMutex.try_lock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firstWarehouse.AcceptItem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firstMutex.unlock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(j &lt; 10 &amp;&amp;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secondMutex.try_lock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secondWarehouse.AcceptItem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(j);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j++;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secondMutex.unlock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::yield();</a:t>
            </a:r>
            <a:r>
              <a:rPr lang="ru-RU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firstMutex.lock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secondMutex.lock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firstWarehouse.AcceptItem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c_SpecialItem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secondWarehouse.AcceptItem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c_SpecialItem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firstMutex.unlock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secondMutex.unlock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97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72995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– потребители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потребитель приходит на первый склад и ждёт своей очереди в получении товара</a:t>
            </a:r>
          </a:p>
          <a:p>
            <a:r>
              <a:rPr lang="ru-RU" dirty="0"/>
              <a:t>Второй же покупатель нетерпелив, он не хочет долго ждать, пока сможет воспользоваться первым складом. Поэтому он ждёт несколько секунд, после чего идёт, возмущенный, на второй склад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30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273" y="260950"/>
            <a:ext cx="6320918" cy="138395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– потребитель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097" y="1481481"/>
            <a:ext cx="6590271" cy="47233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consumer = []()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firstMutex.lock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short item = 0;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firstWarehouse.HandLastItem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WarehouseEmpty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"Warehouse is empty!\n";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firstMutex.unlock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(item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c_SpecialItem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"Got new item: " &lt;&lt; item &lt;&lt; "!\n";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::seconds(4));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81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934" y="65903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– потребитель2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1935" y="1309816"/>
            <a:ext cx="7183396" cy="55481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impatientConsumer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(true)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unsigned short item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firstMutex.try_lock_for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::seconds(2))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item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firstWarehouse.HandLastItem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WarehouseEmpty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"Warehouse is empty! I'm mad!!!11\n";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firstMutex.unlock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"First warehouse is always busy!!!\n";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secondMutex.lock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item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secondWarehouse.HandLastItem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WarehouseEmpty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"2nd warehouse is empty!!!!11\n";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secondMutex.unlock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(item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c_SpecialItem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break;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"At last I got new item: " &lt;&lt; item &lt;&lt; "!\n";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::seconds(4));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 };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64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56519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/>
              <a:t>Пример 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–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622854"/>
            <a:ext cx="7002163" cy="4418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(supplier);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(consumer);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impatientConsumerThread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impatientConsumer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supplierThread.join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consumerThread.join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impatientConsumerThread.join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76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347713" cy="1320800"/>
          </a:xfrm>
        </p:spPr>
        <p:txBody>
          <a:bodyPr/>
          <a:lstStyle/>
          <a:p>
            <a:r>
              <a:rPr lang="ru-RU" dirty="0"/>
              <a:t>Пример 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– </a:t>
            </a:r>
            <a:r>
              <a:rPr lang="ru-RU" dirty="0">
                <a:cs typeface="Courier New" panose="02070309020205020404" pitchFamily="49" charset="0"/>
              </a:rPr>
              <a:t>результат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759" y="2419757"/>
            <a:ext cx="6010931" cy="199572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29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280087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– </a:t>
            </a:r>
            <a:r>
              <a:rPr lang="ru-RU" dirty="0">
                <a:cs typeface="Courier New" panose="02070309020205020404" pitchFamily="49" charset="0"/>
              </a:rPr>
              <a:t>исправление вывода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911178"/>
            <a:ext cx="6639698" cy="4130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firstMutex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secondMutex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coutMutex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coutMutex.lock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"Got new item: " &lt;&lt; item &lt;&lt; "!\n";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coutMutex.unlock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coutMutex.lock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"At last I got new item: " &lt;&lt; item &lt;&lt; "!\n";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coutMutex.unlock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70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– исправленный </a:t>
            </a:r>
            <a:r>
              <a:rPr lang="ru-RU" dirty="0">
                <a:cs typeface="Courier New" panose="02070309020205020404" pitchFamily="49" charset="0"/>
              </a:rPr>
              <a:t>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10" y="2275959"/>
            <a:ext cx="3881309" cy="200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595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F0"/>
                </a:solidFill>
              </a:rPr>
              <a:t>Не рекомендуется использовать класс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>
                <a:solidFill>
                  <a:srgbClr val="00B0F0"/>
                </a:solidFill>
              </a:rPr>
              <a:t> напрямую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между вызовами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ru-RU" dirty="0"/>
              <a:t> и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</a:t>
            </a:r>
            <a:r>
              <a:rPr lang="ru-RU" dirty="0"/>
              <a:t> будет сгенерировано исключение - произойдет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deadlock</a:t>
            </a:r>
            <a:r>
              <a:rPr lang="ru-RU" dirty="0"/>
              <a:t> (т.е. заблокированный поток так и останется ждать)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7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указателя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06378"/>
            <a:ext cx="6347714" cy="44349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[size];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newThread.detach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delete[]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//поведение не определено!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99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Resource Acquisition is Initialization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08886"/>
            <a:ext cx="6347714" cy="393247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захват ресурса есть его инициализация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66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47568"/>
            <a:ext cx="6347714" cy="439379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Обращение к ресурсу происходит в один этап</a:t>
            </a:r>
            <a:r>
              <a:rPr lang="ru-RU" dirty="0"/>
              <a:t>. Либо мы получаем готовый полностью функциональный объект сразу, либо не получаем ничего</a:t>
            </a:r>
            <a:endParaRPr lang="en-US" dirty="0"/>
          </a:p>
          <a:p>
            <a:r>
              <a:rPr lang="ru-RU" dirty="0">
                <a:solidFill>
                  <a:srgbClr val="00B0F0"/>
                </a:solidFill>
              </a:rPr>
              <a:t>Безопасность по отношению к исключению</a:t>
            </a:r>
            <a:r>
              <a:rPr lang="ru-RU" dirty="0"/>
              <a:t>. Например, если после создания объекта и обращения к ресурсу произойдет исключение и мы перейдем к обработчику исключения, мы можем быть уверены что ресурс освободится без нашего участия</a:t>
            </a:r>
            <a:endParaRPr lang="en-US" dirty="0"/>
          </a:p>
          <a:p>
            <a:r>
              <a:rPr lang="ru-RU" dirty="0">
                <a:solidFill>
                  <a:srgbClr val="00B0F0"/>
                </a:solidFill>
              </a:rPr>
              <a:t>При использовании нескольких ресурсов освобождать их следует в обратном порядке</a:t>
            </a:r>
            <a:r>
              <a:rPr lang="ru-RU" dirty="0"/>
              <a:t>. При использовании идиомы RAII, вследствие того что объекты с захваченными ресурсами располагаются на стеке, их уничтожение происходит в обратном порядке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05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47568"/>
            <a:ext cx="6347714" cy="4393795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Поддержка принципа DRY (</a:t>
            </a:r>
            <a:r>
              <a:rPr lang="ru-RU" dirty="0" err="1">
                <a:solidFill>
                  <a:srgbClr val="00B0F0"/>
                </a:solidFill>
              </a:rPr>
              <a:t>Don’t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 err="1">
                <a:solidFill>
                  <a:srgbClr val="00B0F0"/>
                </a:solidFill>
              </a:rPr>
              <a:t>Repeat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 err="1">
                <a:solidFill>
                  <a:srgbClr val="00B0F0"/>
                </a:solidFill>
              </a:rPr>
              <a:t>Yourself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. Код инициализации и освобождения ресурса содержится только в одном месте. </a:t>
            </a:r>
            <a:endParaRPr lang="en-US" dirty="0"/>
          </a:p>
          <a:p>
            <a:r>
              <a:rPr lang="ru-RU" dirty="0">
                <a:solidFill>
                  <a:srgbClr val="00B0F0"/>
                </a:solidFill>
              </a:rPr>
              <a:t>При необходимости использовать дополнительные параметры</a:t>
            </a:r>
            <a:r>
              <a:rPr lang="ru-RU" dirty="0"/>
              <a:t> для обращения к ресурсу (например, логин и пароль к БД) эти параметры могут быть переданы в качестве </a:t>
            </a:r>
            <a:r>
              <a:rPr lang="ru-RU" dirty="0">
                <a:solidFill>
                  <a:srgbClr val="00B0F0"/>
                </a:solidFill>
              </a:rPr>
              <a:t>аргументов конструктора.</a:t>
            </a:r>
          </a:p>
          <a:p>
            <a:r>
              <a:rPr lang="ru-RU" dirty="0">
                <a:solidFill>
                  <a:srgbClr val="00B0F0"/>
                </a:solidFill>
              </a:rPr>
              <a:t>Накладные расходы при простейшей реализации обращения к ресурсу минимальны. </a:t>
            </a:r>
            <a:r>
              <a:rPr lang="ru-RU" dirty="0"/>
              <a:t>В С++, как правило, при оптимизации компилятор реализует </a:t>
            </a:r>
            <a:r>
              <a:rPr lang="ru-RU" dirty="0" err="1"/>
              <a:t>невиртуальные</a:t>
            </a:r>
            <a:r>
              <a:rPr lang="ru-RU" dirty="0"/>
              <a:t> конструкторы и деструкторы в виде </a:t>
            </a:r>
            <a:r>
              <a:rPr lang="ru-RU" dirty="0" err="1"/>
              <a:t>inline</a:t>
            </a:r>
            <a:r>
              <a:rPr lang="ru-RU" dirty="0"/>
              <a:t>-функций.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401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086" y="214184"/>
            <a:ext cx="6347714" cy="1320800"/>
          </a:xfrm>
        </p:spPr>
        <p:txBody>
          <a:bodyPr/>
          <a:lstStyle/>
          <a:p>
            <a:r>
              <a:rPr lang="ru-RU" dirty="0"/>
              <a:t>Пример реализации </a:t>
            </a:r>
            <a:r>
              <a:rPr lang="en-US" dirty="0"/>
              <a:t>RAII</a:t>
            </a:r>
            <a:r>
              <a:rPr lang="ru-RU" dirty="0"/>
              <a:t> – телефонная линия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280086" y="1863083"/>
            <a:ext cx="6746790" cy="43608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PhoneLine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PickUpPhone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"Line locked"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PutDown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"Line unlocked"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70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09599" y="131806"/>
            <a:ext cx="6347713" cy="1320800"/>
          </a:xfrm>
        </p:spPr>
        <p:txBody>
          <a:bodyPr/>
          <a:lstStyle/>
          <a:p>
            <a:r>
              <a:rPr lang="ru-RU" dirty="0"/>
              <a:t>Пример реализации </a:t>
            </a:r>
            <a:r>
              <a:rPr lang="en-US" dirty="0"/>
              <a:t>RAII</a:t>
            </a:r>
            <a:r>
              <a:rPr lang="ru-RU" dirty="0"/>
              <a:t> – телефонный звонок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09599" y="1565190"/>
            <a:ext cx="6561897" cy="48412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PhoneCall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= new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PhoneLine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PickUpPhone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PutDown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line;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operator=(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PhoneLine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*line;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342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696" y="164757"/>
            <a:ext cx="6347713" cy="1320800"/>
          </a:xfrm>
        </p:spPr>
        <p:txBody>
          <a:bodyPr/>
          <a:lstStyle/>
          <a:p>
            <a:r>
              <a:rPr lang="ru-RU" dirty="0"/>
              <a:t>Пример реализации </a:t>
            </a:r>
            <a:r>
              <a:rPr lang="en-US" dirty="0"/>
              <a:t>RAII</a:t>
            </a:r>
            <a:r>
              <a:rPr lang="ru-RU" dirty="0"/>
              <a:t> – работа с программой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091" y="1913455"/>
            <a:ext cx="802365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"Want to call to mom"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PhoneCall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"Talked enough. Good bye!"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"empty line"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67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реализации </a:t>
            </a:r>
            <a:r>
              <a:rPr lang="en-US" dirty="0"/>
              <a:t>RAII</a:t>
            </a:r>
            <a:r>
              <a:rPr lang="ru-RU" dirty="0"/>
              <a:t> – пример работы программы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449" y="2014206"/>
            <a:ext cx="5181600" cy="13144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8233" y="1853943"/>
            <a:ext cx="2776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Создали объект и получили к нему доступ</a:t>
            </a:r>
          </a:p>
        </p:txBody>
      </p:sp>
      <p:cxnSp>
        <p:nvCxnSpPr>
          <p:cNvPr id="8" name="Прямая со стрелкой 7"/>
          <p:cNvCxnSpPr>
            <a:stCxn id="6" idx="1"/>
          </p:cNvCxnSpPr>
          <p:nvPr/>
        </p:nvCxnSpPr>
        <p:spPr>
          <a:xfrm flipH="1">
            <a:off x="2166551" y="2177109"/>
            <a:ext cx="246168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28233" y="3491559"/>
            <a:ext cx="277615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Объект создан на стеке, деструктор вызван автоматически</a:t>
            </a:r>
          </a:p>
        </p:txBody>
      </p:sp>
      <p:cxnSp>
        <p:nvCxnSpPr>
          <p:cNvPr id="10" name="Прямая со стрелкой 9"/>
          <p:cNvCxnSpPr>
            <a:stCxn id="9" idx="1"/>
          </p:cNvCxnSpPr>
          <p:nvPr/>
        </p:nvCxnSpPr>
        <p:spPr>
          <a:xfrm flipH="1" flipV="1">
            <a:off x="2294239" y="2739637"/>
            <a:ext cx="2333994" cy="12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920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46422"/>
            <a:ext cx="6347714" cy="4294941"/>
          </a:xfrm>
        </p:spPr>
        <p:txBody>
          <a:bodyPr/>
          <a:lstStyle/>
          <a:p>
            <a:r>
              <a:rPr lang="ru-RU" dirty="0"/>
              <a:t>Реализация RAII принципа для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При создании объекта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ru-RU" dirty="0"/>
              <a:t> захватывается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, переданный ему в конструкторе. </a:t>
            </a:r>
          </a:p>
          <a:p>
            <a:r>
              <a:rPr lang="ru-RU" dirty="0"/>
              <a:t>В деструкторе, же, происходит освобождение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.</a:t>
            </a: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ru-RU" dirty="0"/>
              <a:t> также содержит дополнительный конструктор, который позволяет инициализировать объект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dirty="0"/>
              <a:t>с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, который уже был захвачен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760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40185-5DE1-426B-92CF-1D921003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42" y="240485"/>
            <a:ext cx="7141827" cy="1320800"/>
          </a:xfrm>
        </p:spPr>
        <p:txBody>
          <a:bodyPr/>
          <a:lstStyle/>
          <a:p>
            <a:r>
              <a:rPr lang="en-US" dirty="0" err="1"/>
              <a:t>lock_guard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6763E-6CAB-4528-99E5-EBEE9FF3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58</a:t>
            </a:fld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9F5D77-F607-4F48-BA6E-DF61DD2D9165}"/>
              </a:ext>
            </a:extLst>
          </p:cNvPr>
          <p:cNvSpPr/>
          <p:nvPr/>
        </p:nvSpPr>
        <p:spPr>
          <a:xfrm>
            <a:off x="220910" y="900885"/>
            <a:ext cx="73990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&lt;chrono&gt;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g_pages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g_pages_mutex;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save_page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simulate a long page fetch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sleep_for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(std::chrono::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seconds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"fake content"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	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guard(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g_pages_mutex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g_pages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357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40185-5DE1-426B-92CF-1D921003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42" y="240485"/>
            <a:ext cx="7141827" cy="1320800"/>
          </a:xfrm>
        </p:spPr>
        <p:txBody>
          <a:bodyPr/>
          <a:lstStyle/>
          <a:p>
            <a:r>
              <a:rPr lang="en-US" dirty="0" err="1"/>
              <a:t>lock_guard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6763E-6CAB-4528-99E5-EBEE9FF3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B03FB25-89F6-4812-BA0A-A8E6AE507193}"/>
              </a:ext>
            </a:extLst>
          </p:cNvPr>
          <p:cNvSpPr/>
          <p:nvPr/>
        </p:nvSpPr>
        <p:spPr>
          <a:xfrm>
            <a:off x="349542" y="1074724"/>
            <a:ext cx="72257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t1(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save_page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"http://foo"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save_page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"http://bar"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t1.join();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t2.join();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safe to access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g_pages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without lock now, 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//as the threads are joined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&amp;pair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g_pages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pair.first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=&gt;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pair.second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8BA875-2CD6-4A58-B8D9-1DCB0BFE97C2}"/>
              </a:ext>
            </a:extLst>
          </p:cNvPr>
          <p:cNvSpPr/>
          <p:nvPr/>
        </p:nvSpPr>
        <p:spPr>
          <a:xfrm>
            <a:off x="1228988" y="5417119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ru-RU" dirty="0"/>
              <a:t>http://bar =&gt; </a:t>
            </a:r>
            <a:r>
              <a:rPr lang="ru-RU" dirty="0" err="1"/>
              <a:t>fake</a:t>
            </a:r>
            <a:r>
              <a:rPr lang="ru-RU" dirty="0"/>
              <a:t> </a:t>
            </a:r>
            <a:r>
              <a:rPr lang="ru-RU" dirty="0" err="1"/>
              <a:t>content</a:t>
            </a:r>
            <a:endParaRPr lang="ru-RU" dirty="0"/>
          </a:p>
          <a:p>
            <a:r>
              <a:rPr lang="ru-RU" dirty="0"/>
              <a:t>http://foo =&gt; </a:t>
            </a:r>
            <a:r>
              <a:rPr lang="ru-RU" dirty="0" err="1"/>
              <a:t>fake</a:t>
            </a:r>
            <a:r>
              <a:rPr lang="ru-RU" dirty="0"/>
              <a:t> </a:t>
            </a:r>
            <a:r>
              <a:rPr lang="ru-RU" dirty="0" err="1"/>
              <a:t>content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75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13069"/>
            <a:ext cx="6347713" cy="1320800"/>
          </a:xfrm>
        </p:spPr>
        <p:txBody>
          <a:bodyPr/>
          <a:lstStyle/>
          <a:p>
            <a:r>
              <a:rPr lang="ru-RU" dirty="0"/>
              <a:t>Параметры конструктора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92043"/>
            <a:ext cx="6347714" cy="2108886"/>
          </a:xfrm>
        </p:spPr>
        <p:txBody>
          <a:bodyPr/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dirty="0"/>
              <a:t> всегда </a:t>
            </a:r>
            <a:r>
              <a:rPr lang="ru-RU" dirty="0">
                <a:solidFill>
                  <a:srgbClr val="00B0F0"/>
                </a:solidFill>
              </a:rPr>
              <a:t>копирует аргументы</a:t>
            </a:r>
            <a:r>
              <a:rPr lang="ru-RU" dirty="0"/>
              <a:t>, и только потом передаёт их исполняемой функции. </a:t>
            </a:r>
          </a:p>
          <a:p>
            <a:r>
              <a:rPr lang="ru-RU" dirty="0"/>
              <a:t>Для </a:t>
            </a:r>
            <a:r>
              <a:rPr lang="ru-RU" dirty="0">
                <a:solidFill>
                  <a:srgbClr val="00B0F0"/>
                </a:solidFill>
              </a:rPr>
              <a:t>передачи ссылки </a:t>
            </a:r>
            <a:r>
              <a:rPr lang="ru-RU" dirty="0"/>
              <a:t>необходимо использовать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ru-RU" i="1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6031" y="3464854"/>
            <a:ext cx="74387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ref)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ref++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//5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::ref(a)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newThread.join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//6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644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89904"/>
            <a:ext cx="6347714" cy="4451460"/>
          </a:xfrm>
        </p:spPr>
        <p:txBody>
          <a:bodyPr/>
          <a:lstStyle/>
          <a:p>
            <a:r>
              <a:rPr lang="ru-RU" dirty="0"/>
              <a:t>Умеет все, что умеет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Может принимать не захваченный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в конструкторе</a:t>
            </a:r>
          </a:p>
          <a:p>
            <a:r>
              <a:rPr lang="ru-RU" dirty="0"/>
              <a:t>Может не владеть правами на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, который он контролирует</a:t>
            </a:r>
          </a:p>
          <a:p>
            <a:r>
              <a:rPr lang="ru-RU" dirty="0"/>
              <a:t>Может захватывать и освобождать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ru-RU" dirty="0"/>
              <a:t> непосредственными вызовами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lock/unlock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Выполнять </a:t>
            </a:r>
            <a:r>
              <a:rPr lang="ru-RU" dirty="0">
                <a:solidFill>
                  <a:srgbClr val="00B0F0"/>
                </a:solidFill>
              </a:rPr>
              <a:t>временн</a:t>
            </a:r>
            <a:r>
              <a:rPr lang="ru-RU" i="1" dirty="0">
                <a:solidFill>
                  <a:srgbClr val="00B0F0"/>
                </a:solidFill>
              </a:rPr>
              <a:t>о</a:t>
            </a:r>
            <a:r>
              <a:rPr lang="ru-RU" dirty="0">
                <a:solidFill>
                  <a:srgbClr val="00B0F0"/>
                </a:solidFill>
              </a:rPr>
              <a:t>й </a:t>
            </a:r>
            <a:r>
              <a:rPr lang="ru-RU" dirty="0"/>
              <a:t>захват</a:t>
            </a:r>
          </a:p>
          <a:p>
            <a:r>
              <a:rPr lang="ru-RU" dirty="0"/>
              <a:t>Может быть </a:t>
            </a:r>
            <a:r>
              <a:rPr lang="ru-RU" dirty="0">
                <a:solidFill>
                  <a:srgbClr val="00B0F0"/>
                </a:solidFill>
              </a:rPr>
              <a:t>перемещен</a:t>
            </a:r>
            <a:r>
              <a:rPr lang="ru-RU" dirty="0"/>
              <a:t> в другой объект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110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40185-5DE1-426B-92CF-1D921003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19" y="451512"/>
            <a:ext cx="7141827" cy="1320800"/>
          </a:xfrm>
        </p:spPr>
        <p:txBody>
          <a:bodyPr/>
          <a:lstStyle/>
          <a:p>
            <a:r>
              <a:rPr lang="en-US" dirty="0" err="1"/>
              <a:t>unique_lock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6763E-6CAB-4528-99E5-EBEE9FF3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9451A4E-18DA-4177-A6C7-F1CFC3C6B721}"/>
              </a:ext>
            </a:extLst>
          </p:cNvPr>
          <p:cNvSpPr/>
          <p:nvPr/>
        </p:nvSpPr>
        <p:spPr>
          <a:xfrm>
            <a:off x="427839" y="1859340"/>
            <a:ext cx="64301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&lt;chrono&gt;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Box(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num_things{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 {}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9404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40185-5DE1-426B-92CF-1D921003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7" y="181762"/>
            <a:ext cx="7141827" cy="1320800"/>
          </a:xfrm>
        </p:spPr>
        <p:txBody>
          <a:bodyPr/>
          <a:lstStyle/>
          <a:p>
            <a:r>
              <a:rPr lang="en-US" dirty="0" err="1"/>
              <a:t>unique_lock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6763E-6CAB-4528-99E5-EBEE9FF3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5FD214-266C-487A-9679-868A78D8ADA5}"/>
              </a:ext>
            </a:extLst>
          </p:cNvPr>
          <p:cNvSpPr/>
          <p:nvPr/>
        </p:nvSpPr>
        <p:spPr>
          <a:xfrm>
            <a:off x="394282" y="1099407"/>
            <a:ext cx="739908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transfer(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don't actually take the locks yet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lock1(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from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defer_lock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lock2(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defer_lock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lock both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unique_locks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without deadlock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std::lock(lock1, lock2);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from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.num_things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.num_things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'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from.m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 and '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to.m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 mutexes unlocked 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	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in '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unique_lock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dtors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2815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40185-5DE1-426B-92CF-1D921003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7" y="181762"/>
            <a:ext cx="7141827" cy="1320800"/>
          </a:xfrm>
        </p:spPr>
        <p:txBody>
          <a:bodyPr/>
          <a:lstStyle/>
          <a:p>
            <a:r>
              <a:rPr lang="en-US" dirty="0" err="1"/>
              <a:t>unique_lock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6763E-6CAB-4528-99E5-EBEE9FF3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42AD92B-633A-4978-9215-753EEE54EE85}"/>
              </a:ext>
            </a:extLst>
          </p:cNvPr>
          <p:cNvSpPr/>
          <p:nvPr/>
        </p:nvSpPr>
        <p:spPr>
          <a:xfrm>
            <a:off x="595617" y="1305342"/>
            <a:ext cx="65601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acc1(100);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acc2(50);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t1(transfer, std::ref(acc1),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std::ref(acc2), 10);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t2(transfer, std::ref(acc2),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std::ref(acc1), 5);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t1.join();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t2.join();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1426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40185-5DE1-426B-92CF-1D921003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7" y="215318"/>
            <a:ext cx="7141827" cy="1320800"/>
          </a:xfrm>
        </p:spPr>
        <p:txBody>
          <a:bodyPr/>
          <a:lstStyle/>
          <a:p>
            <a:r>
              <a:rPr lang="en-US" dirty="0" err="1"/>
              <a:t>shared_lock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6763E-6CAB-4528-99E5-EBEE9FF3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D60DC8-EDB5-4579-BD8A-09324838A2BD}"/>
              </a:ext>
            </a:extLst>
          </p:cNvPr>
          <p:cNvSpPr/>
          <p:nvPr/>
        </p:nvSpPr>
        <p:spPr>
          <a:xfrm>
            <a:off x="268448" y="1028343"/>
            <a:ext cx="7315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For std::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unique_lock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shared_mutex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ThreadSafeCounter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ThreadSafeCounter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Multiple threads/readers can read 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the counter's value at the same time.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lock(mutex_);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9047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40185-5DE1-426B-92CF-1D921003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7" y="215318"/>
            <a:ext cx="7141827" cy="1320800"/>
          </a:xfrm>
        </p:spPr>
        <p:txBody>
          <a:bodyPr/>
          <a:lstStyle/>
          <a:p>
            <a:r>
              <a:rPr lang="en-US" dirty="0" err="1"/>
              <a:t>unique_lock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6763E-6CAB-4528-99E5-EBEE9FF3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65</a:t>
            </a:fld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F01285-4086-4DB7-8095-0C2C4D659B01}"/>
              </a:ext>
            </a:extLst>
          </p:cNvPr>
          <p:cNvSpPr/>
          <p:nvPr/>
        </p:nvSpPr>
        <p:spPr>
          <a:xfrm>
            <a:off x="234892" y="963050"/>
            <a:ext cx="71418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Only one thread/writer can increment/write 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//the counter's value.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increment()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lock(mutex_);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value_++;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Only one thread/writer can reset/write 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//the counter's value.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reset()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lock(mutex_);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value_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mutable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mutex_;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value_ = 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4990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40185-5DE1-426B-92CF-1D921003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7" y="215318"/>
            <a:ext cx="7141827" cy="1320800"/>
          </a:xfrm>
        </p:spPr>
        <p:txBody>
          <a:bodyPr/>
          <a:lstStyle/>
          <a:p>
            <a:r>
              <a:rPr lang="en-US" dirty="0" err="1"/>
              <a:t>unique_lock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6763E-6CAB-4528-99E5-EBEE9FF3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6E79D5A-5DC9-4C8B-A87C-FF946EE2893B}"/>
              </a:ext>
            </a:extLst>
          </p:cNvPr>
          <p:cNvSpPr/>
          <p:nvPr/>
        </p:nvSpPr>
        <p:spPr>
          <a:xfrm>
            <a:off x="408264" y="695586"/>
            <a:ext cx="753611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ThreadSafeCounter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counter;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increment_and_print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[&amp;counter]() {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counter.increment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	// Note: Writing to std::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actually needs 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	//to be synchronized as well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	// by another std::mutex. This has been omitted 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	//to keep the example small.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thread1(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increment_and_print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thread2(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increment_and_print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thread1.join();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thread2.join();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A880D5-BA1C-41EC-A26A-4FC167C4F044}"/>
              </a:ext>
            </a:extLst>
          </p:cNvPr>
          <p:cNvSpPr/>
          <p:nvPr/>
        </p:nvSpPr>
        <p:spPr>
          <a:xfrm>
            <a:off x="6337883" y="4287037"/>
            <a:ext cx="258241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123084176803584 2</a:t>
            </a:r>
          </a:p>
          <a:p>
            <a:r>
              <a:rPr lang="ru-RU" dirty="0"/>
              <a:t>123084176803584 3</a:t>
            </a:r>
          </a:p>
          <a:p>
            <a:r>
              <a:rPr lang="ru-RU" dirty="0"/>
              <a:t>123084176803584 4</a:t>
            </a:r>
          </a:p>
          <a:p>
            <a:r>
              <a:rPr lang="ru-RU" dirty="0"/>
              <a:t>123084185655040 1</a:t>
            </a:r>
          </a:p>
          <a:p>
            <a:r>
              <a:rPr lang="ru-RU" dirty="0"/>
              <a:t>123084185655040 5</a:t>
            </a:r>
          </a:p>
          <a:p>
            <a:r>
              <a:rPr lang="ru-RU" dirty="0"/>
              <a:t>123084185655040 6</a:t>
            </a:r>
          </a:p>
        </p:txBody>
      </p:sp>
    </p:spTree>
    <p:extLst>
      <p:ext uri="{BB962C8B-B14F-4D97-AF65-F5344CB8AC3E}">
        <p14:creationId xmlns:p14="http://schemas.microsoft.com/office/powerpoint/2010/main" val="1036598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::future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39330"/>
            <a:ext cx="6347714" cy="4402033"/>
          </a:xfrm>
        </p:spPr>
        <p:txBody>
          <a:bodyPr/>
          <a:lstStyle/>
          <a:p>
            <a:endParaRPr lang="en-US" i="1" dirty="0"/>
          </a:p>
          <a:p>
            <a:pPr marL="0" indent="0">
              <a:buNone/>
            </a:pPr>
            <a:r>
              <a:rPr lang="ru-RU" i="1" dirty="0" err="1"/>
              <a:t>future</a:t>
            </a:r>
            <a:r>
              <a:rPr lang="ru-RU" dirty="0"/>
              <a:t> предоставляет </a:t>
            </a:r>
            <a:r>
              <a:rPr lang="ru-RU" b="1" dirty="0"/>
              <a:t>доступ</a:t>
            </a:r>
            <a:r>
              <a:rPr lang="ru-RU" dirty="0"/>
              <a:t> к некоторому разделяемому </a:t>
            </a:r>
            <a:r>
              <a:rPr lang="ru-RU" b="1" dirty="0"/>
              <a:t>состоянию</a:t>
            </a:r>
            <a:r>
              <a:rPr lang="ru-RU" dirty="0"/>
              <a:t>, которое состоит из 2-х частей: </a:t>
            </a:r>
          </a:p>
          <a:p>
            <a:pPr lvl="1"/>
            <a:r>
              <a:rPr lang="ru-RU" dirty="0"/>
              <a:t>данные(здесь лежит значение);</a:t>
            </a:r>
          </a:p>
          <a:p>
            <a:pPr lvl="1"/>
            <a:r>
              <a:rPr lang="ru-RU" dirty="0"/>
              <a:t>флаг готовности. </a:t>
            </a:r>
          </a:p>
          <a:p>
            <a:pPr marL="0" indent="0">
              <a:buNone/>
            </a:pPr>
            <a:r>
              <a:rPr lang="ru-RU" i="1" dirty="0" err="1"/>
              <a:t>future</a:t>
            </a:r>
            <a:r>
              <a:rPr lang="ru-RU" dirty="0"/>
              <a:t> является получателем значения и не может самостоятельно выставлять его; роль </a:t>
            </a:r>
            <a:r>
              <a:rPr lang="ru-RU" i="1" dirty="0" err="1"/>
              <a:t>future</a:t>
            </a:r>
            <a:r>
              <a:rPr lang="ru-RU" dirty="0"/>
              <a:t> пассивна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909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::future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74557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Появление или вычисление значения означает, что разделяемое состояние содержит требуемое значение и флаг готовности “поднят”. С этого момента значение может быть изъято в любое время без каких-либо блокировок. Объект </a:t>
            </a:r>
            <a:r>
              <a:rPr lang="ru-RU" i="1" dirty="0" err="1"/>
              <a:t>future</a:t>
            </a:r>
            <a:r>
              <a:rPr lang="ru-RU" dirty="0"/>
              <a:t> предоставляет исключительный доступ к значению, когда оно было вычислено. </a:t>
            </a:r>
          </a:p>
          <a:p>
            <a:pPr marL="0" indent="0">
              <a:buNone/>
            </a:pPr>
            <a:r>
              <a:rPr lang="ru-RU" dirty="0"/>
              <a:t>Объект </a:t>
            </a:r>
            <a:r>
              <a:rPr lang="ru-RU" i="1" dirty="0" err="1"/>
              <a:t>future</a:t>
            </a:r>
            <a:r>
              <a:rPr lang="ru-RU" dirty="0"/>
              <a:t> не может быть скопирован, а может быть только перемещен, а это, в свою очередь, дает строгую гарантию программисту, что значение, полученное им, не может быть испорчено в каком-либо другом месте.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181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::future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15763"/>
            <a:ext cx="6347714" cy="2561968"/>
          </a:xfrm>
        </p:spPr>
        <p:txBody>
          <a:bodyPr/>
          <a:lstStyle/>
          <a:p>
            <a:r>
              <a:rPr lang="ru-RU" dirty="0"/>
              <a:t>Для получения значения из </a:t>
            </a:r>
            <a:r>
              <a:rPr lang="ru-RU" i="1" dirty="0" err="1"/>
              <a:t>future</a:t>
            </a:r>
            <a:r>
              <a:rPr lang="ru-RU" i="1" dirty="0"/>
              <a:t> </a:t>
            </a:r>
            <a:r>
              <a:rPr lang="ru-RU" dirty="0"/>
              <a:t>предназначен метод </a:t>
            </a:r>
            <a:r>
              <a:rPr lang="ru-RU" i="1" dirty="0" err="1">
                <a:solidFill>
                  <a:srgbClr val="00B0F0"/>
                </a:solidFill>
              </a:rPr>
              <a:t>std</a:t>
            </a:r>
            <a:r>
              <a:rPr lang="ru-RU" i="1" dirty="0">
                <a:solidFill>
                  <a:srgbClr val="00B0F0"/>
                </a:solidFill>
              </a:rPr>
              <a:t>::</a:t>
            </a:r>
            <a:r>
              <a:rPr lang="ru-RU" i="1" dirty="0" err="1">
                <a:solidFill>
                  <a:srgbClr val="00B0F0"/>
                </a:solidFill>
              </a:rPr>
              <a:t>future</a:t>
            </a:r>
            <a:r>
              <a:rPr lang="ru-RU" i="1" dirty="0">
                <a:solidFill>
                  <a:srgbClr val="00B0F0"/>
                </a:solidFill>
              </a:rPr>
              <a:t>::</a:t>
            </a:r>
            <a:r>
              <a:rPr lang="ru-RU" i="1" dirty="0" err="1">
                <a:solidFill>
                  <a:srgbClr val="00B0F0"/>
                </a:solidFill>
              </a:rPr>
              <a:t>get</a:t>
            </a:r>
            <a:r>
              <a:rPr lang="ru-RU" dirty="0"/>
              <a:t>. При этом поток, вызвавший </a:t>
            </a:r>
            <a:r>
              <a:rPr lang="ru-RU" i="1" dirty="0" err="1"/>
              <a:t>get</a:t>
            </a:r>
            <a:r>
              <a:rPr lang="ru-RU" i="1" dirty="0"/>
              <a:t>, </a:t>
            </a:r>
            <a:r>
              <a:rPr lang="ru-RU" dirty="0">
                <a:solidFill>
                  <a:srgbClr val="00B0F0"/>
                </a:solidFill>
              </a:rPr>
              <a:t>блокируется до вычисления значения</a:t>
            </a:r>
            <a:r>
              <a:rPr lang="ru-RU" dirty="0"/>
              <a:t>. </a:t>
            </a:r>
          </a:p>
          <a:p>
            <a:r>
              <a:rPr lang="ru-RU" dirty="0"/>
              <a:t>Можно подождать появления значения без его непосредственного получения, для этого предназначен метод </a:t>
            </a:r>
            <a:r>
              <a:rPr lang="ru-RU" i="1" dirty="0" err="1">
                <a:solidFill>
                  <a:srgbClr val="00B0F0"/>
                </a:solidFill>
              </a:rPr>
              <a:t>std</a:t>
            </a:r>
            <a:r>
              <a:rPr lang="ru-RU" i="1" dirty="0">
                <a:solidFill>
                  <a:srgbClr val="00B0F0"/>
                </a:solidFill>
              </a:rPr>
              <a:t>::</a:t>
            </a:r>
            <a:r>
              <a:rPr lang="ru-RU" i="1" dirty="0" err="1">
                <a:solidFill>
                  <a:srgbClr val="00B0F0"/>
                </a:solidFill>
              </a:rPr>
              <a:t>future</a:t>
            </a:r>
            <a:r>
              <a:rPr lang="ru-RU" i="1" dirty="0">
                <a:solidFill>
                  <a:srgbClr val="00B0F0"/>
                </a:solidFill>
              </a:rPr>
              <a:t>::</a:t>
            </a:r>
            <a:r>
              <a:rPr lang="ru-RU" i="1" dirty="0" err="1">
                <a:solidFill>
                  <a:srgbClr val="00B0F0"/>
                </a:solidFill>
              </a:rPr>
              <a:t>wait</a:t>
            </a:r>
            <a:r>
              <a:rPr lang="ru-RU" i="1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5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нового потока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47568"/>
            <a:ext cx="6347714" cy="2191264"/>
          </a:xfrm>
        </p:spPr>
        <p:txBody>
          <a:bodyPr/>
          <a:lstStyle/>
          <a:p>
            <a:r>
              <a:rPr lang="ru-RU" dirty="0"/>
              <a:t>Функция начинает свое исполнения сразу по окончании работы конструктора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dirty="0"/>
              <a:t>. </a:t>
            </a:r>
          </a:p>
          <a:p>
            <a:r>
              <a:rPr lang="ru-RU" dirty="0"/>
              <a:t>Завершение потока происходит по завершении работы исполняемой функции.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363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shared_future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946" y="1787612"/>
            <a:ext cx="6751367" cy="3566983"/>
          </a:xfrm>
        </p:spPr>
        <p:txBody>
          <a:bodyPr/>
          <a:lstStyle/>
          <a:p>
            <a:r>
              <a:rPr lang="ru-RU" dirty="0"/>
              <a:t>позволяет нескольким потокам получать уведомления из одного источника</a:t>
            </a:r>
            <a:endParaRPr lang="en-US" dirty="0"/>
          </a:p>
          <a:p>
            <a:r>
              <a:rPr lang="ru-RU" i="1" dirty="0" err="1"/>
              <a:t>shared_future</a:t>
            </a:r>
            <a:r>
              <a:rPr lang="en-US" i="1" dirty="0"/>
              <a:t> </a:t>
            </a:r>
            <a:r>
              <a:rPr lang="ru-RU" dirty="0"/>
              <a:t>синхронизирует доступ </a:t>
            </a:r>
            <a:r>
              <a:rPr lang="ru-RU" b="1" dirty="0"/>
              <a:t>только</a:t>
            </a:r>
            <a:r>
              <a:rPr lang="ru-RU" dirty="0"/>
              <a:t> к </a:t>
            </a:r>
            <a:r>
              <a:rPr lang="ru-RU" dirty="0" err="1"/>
              <a:t>future</a:t>
            </a:r>
            <a:r>
              <a:rPr lang="ru-RU" dirty="0"/>
              <a:t>, но не к значению, которое хранится в нём</a:t>
            </a:r>
            <a:endParaRPr lang="en-US" dirty="0"/>
          </a:p>
          <a:p>
            <a:r>
              <a:rPr lang="ru-RU" dirty="0"/>
              <a:t>объект </a:t>
            </a:r>
            <a:r>
              <a:rPr lang="ru-RU" i="1" dirty="0" err="1"/>
              <a:t>shared_future</a:t>
            </a:r>
            <a:r>
              <a:rPr lang="ru-RU" dirty="0"/>
              <a:t> может быть получен из объекта </a:t>
            </a:r>
            <a:r>
              <a:rPr lang="ru-RU" i="1" dirty="0" err="1"/>
              <a:t>future</a:t>
            </a:r>
            <a:r>
              <a:rPr lang="ru-RU" dirty="0"/>
              <a:t>, с помощью метода </a:t>
            </a:r>
            <a:r>
              <a:rPr lang="ru-RU" i="1" dirty="0" err="1">
                <a:solidFill>
                  <a:srgbClr val="00B0F0"/>
                </a:solidFill>
              </a:rPr>
              <a:t>std</a:t>
            </a:r>
            <a:r>
              <a:rPr lang="ru-RU" i="1" dirty="0">
                <a:solidFill>
                  <a:srgbClr val="00B0F0"/>
                </a:solidFill>
              </a:rPr>
              <a:t>::</a:t>
            </a:r>
            <a:r>
              <a:rPr lang="ru-RU" i="1" dirty="0" err="1">
                <a:solidFill>
                  <a:srgbClr val="00B0F0"/>
                </a:solidFill>
              </a:rPr>
              <a:t>future</a:t>
            </a:r>
            <a:r>
              <a:rPr lang="ru-RU" i="1" dirty="0">
                <a:solidFill>
                  <a:srgbClr val="00B0F0"/>
                </a:solidFill>
              </a:rPr>
              <a:t>::</a:t>
            </a:r>
            <a:r>
              <a:rPr lang="ru-RU" i="1" dirty="0" err="1">
                <a:solidFill>
                  <a:srgbClr val="00B0F0"/>
                </a:solidFill>
              </a:rPr>
              <a:t>share</a:t>
            </a:r>
            <a:r>
              <a:rPr lang="ru-RU" dirty="0"/>
              <a:t>, после чего </a:t>
            </a:r>
            <a:r>
              <a:rPr lang="ru-RU" dirty="0">
                <a:solidFill>
                  <a:srgbClr val="00B0F0"/>
                </a:solidFill>
              </a:rPr>
              <a:t>объект </a:t>
            </a:r>
            <a:r>
              <a:rPr lang="ru-RU" i="1" dirty="0" err="1">
                <a:solidFill>
                  <a:srgbClr val="00B0F0"/>
                </a:solidFill>
              </a:rPr>
              <a:t>future</a:t>
            </a:r>
            <a:r>
              <a:rPr lang="ru-RU" dirty="0">
                <a:solidFill>
                  <a:srgbClr val="00B0F0"/>
                </a:solidFill>
              </a:rPr>
              <a:t>  становится “пустым”</a:t>
            </a:r>
            <a:r>
              <a:rPr lang="ru-RU" dirty="0"/>
              <a:t>, т.е. лишается своего доступа к разделяемому состоянию и не может быть в дальнейшем использован для ожидания или получения значения из него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304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00B0F0"/>
                </a:solidFill>
              </a:rPr>
              <a:t>std</a:t>
            </a:r>
            <a:r>
              <a:rPr lang="ru-RU" dirty="0">
                <a:solidFill>
                  <a:srgbClr val="00B0F0"/>
                </a:solidFill>
              </a:rPr>
              <a:t>::</a:t>
            </a:r>
            <a:r>
              <a:rPr lang="ru-RU" dirty="0" err="1">
                <a:solidFill>
                  <a:srgbClr val="00B0F0"/>
                </a:solidFill>
              </a:rPr>
              <a:t>packaged_task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605" y="1696996"/>
            <a:ext cx="6520708" cy="43443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задача является базовым блоком асинхронного программирования</a:t>
            </a:r>
          </a:p>
          <a:p>
            <a:pPr marL="0" indent="0">
              <a:buNone/>
            </a:pPr>
            <a:r>
              <a:rPr lang="ru-RU" dirty="0"/>
              <a:t>В C++ роль задачи выполняет объект класса </a:t>
            </a:r>
            <a:r>
              <a:rPr lang="ru-RU" i="1" dirty="0" err="1">
                <a:solidFill>
                  <a:srgbClr val="00B0F0"/>
                </a:solidFill>
              </a:rPr>
              <a:t>std</a:t>
            </a:r>
            <a:r>
              <a:rPr lang="ru-RU" i="1" dirty="0">
                <a:solidFill>
                  <a:srgbClr val="00B0F0"/>
                </a:solidFill>
              </a:rPr>
              <a:t>::</a:t>
            </a:r>
            <a:r>
              <a:rPr lang="ru-RU" i="1" dirty="0" err="1">
                <a:solidFill>
                  <a:srgbClr val="00B0F0"/>
                </a:solidFill>
              </a:rPr>
              <a:t>packaged_task</a:t>
            </a:r>
            <a:r>
              <a:rPr lang="ru-RU" i="1" dirty="0"/>
              <a:t>. </a:t>
            </a:r>
          </a:p>
          <a:p>
            <a:pPr marL="0" indent="0">
              <a:buNone/>
            </a:pPr>
            <a:r>
              <a:rPr lang="ru-RU" dirty="0"/>
              <a:t>Его использование идентично использованию </a:t>
            </a:r>
            <a:r>
              <a:rPr lang="ru-RU" i="1" dirty="0" err="1"/>
              <a:t>std</a:t>
            </a:r>
            <a:r>
              <a:rPr lang="ru-RU" i="1" dirty="0"/>
              <a:t>::</a:t>
            </a:r>
            <a:r>
              <a:rPr lang="ru-RU" i="1" dirty="0" err="1"/>
              <a:t>function</a:t>
            </a:r>
            <a:r>
              <a:rPr lang="ru-RU" dirty="0"/>
              <a:t>, с тем лишь отличием, что </a:t>
            </a:r>
            <a:r>
              <a:rPr lang="ru-RU" i="1" dirty="0" err="1"/>
              <a:t>std</a:t>
            </a:r>
            <a:r>
              <a:rPr lang="ru-RU" i="1" dirty="0"/>
              <a:t>::</a:t>
            </a:r>
            <a:r>
              <a:rPr lang="ru-RU" i="1" dirty="0" err="1"/>
              <a:t>packaged_task</a:t>
            </a:r>
            <a:r>
              <a:rPr lang="ru-RU" dirty="0"/>
              <a:t> содержит и является поставщиком значения для </a:t>
            </a:r>
            <a:r>
              <a:rPr lang="ru-RU" i="1" dirty="0" err="1"/>
              <a:t>future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Используйте </a:t>
            </a:r>
            <a:r>
              <a:rPr lang="ru-RU" i="1" dirty="0" err="1"/>
              <a:t>packaged_task</a:t>
            </a:r>
            <a:r>
              <a:rPr lang="ru-RU" dirty="0"/>
              <a:t>, тогда когда необходимо выполнить некую функцию асинхронно, и получить результат по окончанию её исполнения.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593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696" y="318530"/>
            <a:ext cx="6347713" cy="1320800"/>
          </a:xfrm>
        </p:spPr>
        <p:txBody>
          <a:bodyPr/>
          <a:lstStyle/>
          <a:p>
            <a:r>
              <a:rPr lang="ru-RU" dirty="0"/>
              <a:t>Пример  с </a:t>
            </a:r>
            <a:r>
              <a:rPr lang="en-US" dirty="0" err="1"/>
              <a:t>packaged_task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718" y="1227983"/>
            <a:ext cx="7776519" cy="4402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::future&lt;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submitForm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form)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handle = [](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form) -&gt;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"Handle the submitted form: "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form.c_str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"\n";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::string&amp;)&gt; task(handle);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future =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task.get_future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::thread thread(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::move(task), form);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thread.detach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::move(future);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09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54227"/>
            <a:ext cx="6347713" cy="1320800"/>
          </a:xfrm>
        </p:spPr>
        <p:txBody>
          <a:bodyPr/>
          <a:lstStyle/>
          <a:p>
            <a:r>
              <a:rPr lang="ru-RU" dirty="0"/>
              <a:t>Пример  с </a:t>
            </a:r>
            <a:r>
              <a:rPr lang="en-US" dirty="0" err="1"/>
              <a:t>packaged_task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check =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submitForm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 form");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check.get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"I've done it!\n";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"Oh, mistake again!\n";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337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9895" y="1542599"/>
            <a:ext cx="3744847" cy="3880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&lt;future&gt;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&lt;thread&gt;</a:t>
            </a:r>
          </a:p>
          <a:p>
            <a:pPr marL="0" indent="0">
              <a:buNone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foo()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10;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ru-R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()&gt; task(foo);</a:t>
            </a:r>
          </a:p>
          <a:p>
            <a:pPr marL="0" indent="0">
              <a:buNone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thread_func1()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task();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666875" y="1442043"/>
            <a:ext cx="4080310" cy="4333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thread_func2()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task.get_future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().get() </a:t>
            </a:r>
            <a:endParaRPr lang="ru-RU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th1(thread_func1);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th2(thread_func2);</a:t>
            </a:r>
          </a:p>
          <a:p>
            <a:pPr marL="0" indent="0">
              <a:buNone/>
            </a:pPr>
            <a:endParaRPr lang="ru-R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th1.join();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th2.join();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771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00B0F0"/>
                </a:solidFill>
              </a:rPr>
              <a:t>std</a:t>
            </a:r>
            <a:r>
              <a:rPr lang="ru-RU" dirty="0">
                <a:solidFill>
                  <a:srgbClr val="00B0F0"/>
                </a:solidFill>
              </a:rPr>
              <a:t>::</a:t>
            </a:r>
            <a:r>
              <a:rPr lang="ru-RU" dirty="0" err="1">
                <a:solidFill>
                  <a:srgbClr val="00B0F0"/>
                </a:solidFill>
              </a:rPr>
              <a:t>promise</a:t>
            </a:r>
            <a:r>
              <a:rPr lang="ru-RU" dirty="0"/>
              <a:t> 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09599" y="1746422"/>
            <a:ext cx="6347714" cy="4294941"/>
          </a:xfrm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B0F0"/>
                </a:solidFill>
              </a:rPr>
              <a:t>std</a:t>
            </a:r>
            <a:r>
              <a:rPr lang="ru-RU" dirty="0">
                <a:solidFill>
                  <a:srgbClr val="00B0F0"/>
                </a:solidFill>
              </a:rPr>
              <a:t>::</a:t>
            </a:r>
            <a:r>
              <a:rPr lang="ru-RU" dirty="0" err="1">
                <a:solidFill>
                  <a:srgbClr val="00B0F0"/>
                </a:solidFill>
              </a:rPr>
              <a:t>promise</a:t>
            </a:r>
            <a:r>
              <a:rPr lang="ru-RU" dirty="0"/>
              <a:t> - это базовый механизм, позволяющий передавать значение между потоками. </a:t>
            </a:r>
          </a:p>
          <a:p>
            <a:pPr marL="0" indent="0">
              <a:buNone/>
            </a:pPr>
            <a:r>
              <a:rPr lang="ru-RU" dirty="0"/>
              <a:t>Каждый объект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promise</a:t>
            </a:r>
            <a:r>
              <a:rPr lang="ru-RU" dirty="0"/>
              <a:t> связан с объектом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future</a:t>
            </a:r>
            <a:r>
              <a:rPr lang="ru-RU" dirty="0"/>
              <a:t>. Это пара классов, один из которых (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promise</a:t>
            </a:r>
            <a:r>
              <a:rPr lang="ru-RU" dirty="0"/>
              <a:t>) отвечает за установку значения, а другой (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future</a:t>
            </a:r>
            <a:r>
              <a:rPr lang="ru-RU" dirty="0"/>
              <a:t>) - за его получение. </a:t>
            </a:r>
          </a:p>
          <a:p>
            <a:pPr marL="0" indent="0">
              <a:buNone/>
            </a:pPr>
            <a:r>
              <a:rPr lang="ru-RU" dirty="0"/>
              <a:t>Первый поток может ожидать установки значения с помощью вызова метода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future</a:t>
            </a:r>
            <a:r>
              <a:rPr lang="ru-RU" dirty="0"/>
              <a:t>::</a:t>
            </a:r>
            <a:r>
              <a:rPr lang="ru-RU" dirty="0" err="1"/>
              <a:t>wait</a:t>
            </a:r>
            <a:r>
              <a:rPr lang="ru-RU" dirty="0"/>
              <a:t> или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future</a:t>
            </a:r>
            <a:r>
              <a:rPr lang="ru-RU" dirty="0"/>
              <a:t>::</a:t>
            </a:r>
            <a:r>
              <a:rPr lang="ru-RU" dirty="0" err="1"/>
              <a:t>get</a:t>
            </a:r>
            <a:r>
              <a:rPr lang="ru-RU" dirty="0"/>
              <a:t>, в то время как второй поток установит это значение с помощью вызова метода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promise</a:t>
            </a:r>
            <a:r>
              <a:rPr lang="ru-RU" dirty="0"/>
              <a:t>::</a:t>
            </a:r>
            <a:r>
              <a:rPr lang="ru-RU" dirty="0" err="1"/>
              <a:t>set_value</a:t>
            </a:r>
            <a:r>
              <a:rPr lang="ru-RU" dirty="0"/>
              <a:t>, или передаст первому исключение вызовом метода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promise</a:t>
            </a:r>
            <a:r>
              <a:rPr lang="ru-RU" dirty="0"/>
              <a:t>::</a:t>
            </a:r>
            <a:r>
              <a:rPr lang="ru-RU" dirty="0" err="1"/>
              <a:t>set_exception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121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00B0F0"/>
                </a:solidFill>
              </a:rPr>
              <a:t>std</a:t>
            </a:r>
            <a:r>
              <a:rPr lang="ru-RU" dirty="0">
                <a:solidFill>
                  <a:srgbClr val="00B0F0"/>
                </a:solidFill>
              </a:rPr>
              <a:t>::</a:t>
            </a:r>
            <a:r>
              <a:rPr lang="ru-RU" dirty="0" err="1">
                <a:solidFill>
                  <a:srgbClr val="00B0F0"/>
                </a:solidFill>
              </a:rPr>
              <a:t>promise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получения </a:t>
            </a:r>
            <a:r>
              <a:rPr lang="ru-RU" dirty="0" err="1"/>
              <a:t>future</a:t>
            </a:r>
            <a:r>
              <a:rPr lang="ru-RU" dirty="0"/>
              <a:t>, </a:t>
            </a:r>
            <a:r>
              <a:rPr lang="ru-RU" dirty="0" err="1"/>
              <a:t>promise</a:t>
            </a:r>
            <a:r>
              <a:rPr lang="ru-RU" dirty="0"/>
              <a:t> содержит специальный метод</a:t>
            </a:r>
            <a:r>
              <a:rPr lang="ru-RU" dirty="0">
                <a:solidFill>
                  <a:srgbClr val="00B0F0"/>
                </a:solidFill>
              </a:rPr>
              <a:t> </a:t>
            </a:r>
            <a:r>
              <a:rPr lang="ru-RU" dirty="0" err="1">
                <a:solidFill>
                  <a:srgbClr val="00B0F0"/>
                </a:solidFill>
              </a:rPr>
              <a:t>std</a:t>
            </a:r>
            <a:r>
              <a:rPr lang="ru-RU" dirty="0">
                <a:solidFill>
                  <a:srgbClr val="00B0F0"/>
                </a:solidFill>
              </a:rPr>
              <a:t>::</a:t>
            </a:r>
            <a:r>
              <a:rPr lang="ru-RU" dirty="0" err="1">
                <a:solidFill>
                  <a:srgbClr val="00B0F0"/>
                </a:solidFill>
              </a:rPr>
              <a:t>promise</a:t>
            </a:r>
            <a:r>
              <a:rPr lang="ru-RU" dirty="0">
                <a:solidFill>
                  <a:srgbClr val="00B0F0"/>
                </a:solidFill>
              </a:rPr>
              <a:t>::</a:t>
            </a:r>
            <a:r>
              <a:rPr lang="ru-RU" dirty="0" err="1">
                <a:solidFill>
                  <a:srgbClr val="00B0F0"/>
                </a:solidFill>
              </a:rPr>
              <a:t>get_future</a:t>
            </a:r>
            <a:r>
              <a:rPr lang="ru-RU" dirty="0">
                <a:solidFill>
                  <a:srgbClr val="00B0F0"/>
                </a:solidFill>
              </a:rPr>
              <a:t>()</a:t>
            </a:r>
            <a:endParaRPr lang="ru-RU" dirty="0"/>
          </a:p>
          <a:p>
            <a:r>
              <a:rPr lang="ru-RU" dirty="0"/>
              <a:t>Для выставления значения в разделяемом состоянии есть две функции:</a:t>
            </a:r>
          </a:p>
          <a:p>
            <a:pPr lvl="1"/>
            <a:r>
              <a:rPr lang="ru-RU" dirty="0" err="1">
                <a:solidFill>
                  <a:srgbClr val="00B0F0"/>
                </a:solidFill>
              </a:rPr>
              <a:t>set_value</a:t>
            </a:r>
            <a:r>
              <a:rPr lang="ru-RU" dirty="0"/>
              <a:t> – сохраняет значение в разделяемом состоянии и выставляет флаг готовности</a:t>
            </a:r>
          </a:p>
          <a:p>
            <a:pPr lvl="1"/>
            <a:r>
              <a:rPr lang="ru-RU" dirty="0" err="1">
                <a:solidFill>
                  <a:srgbClr val="00B0F0"/>
                </a:solidFill>
              </a:rPr>
              <a:t>set_value_at_thread_exit</a:t>
            </a:r>
            <a:r>
              <a:rPr lang="ru-RU" dirty="0"/>
              <a:t> - сохраняет значение в разделяемом состоянии, а флаг готовности выставляется после отработки деструкторов всех объектов, локальных по отношению к потоку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198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40044"/>
            <a:ext cx="6347713" cy="1320800"/>
          </a:xfrm>
        </p:spPr>
        <p:txBody>
          <a:bodyPr/>
          <a:lstStyle/>
          <a:p>
            <a:r>
              <a:rPr lang="ru-RU" dirty="0"/>
              <a:t>Пример с </a:t>
            </a:r>
            <a:r>
              <a:rPr lang="en-US" dirty="0"/>
              <a:t>promise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1892" y="800444"/>
            <a:ext cx="7306962" cy="5863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&lt;future&gt;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&lt;thread&gt;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&lt;limits&gt;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spPromise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::promise&lt;unsigned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::future&lt;unsigned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waiter =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spPromise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call = 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spPromise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value)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spPromise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thread(call,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 + 500);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thread.detach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waiter.get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098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96562"/>
            <a:ext cx="6347713" cy="1320800"/>
          </a:xfrm>
        </p:spPr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152066"/>
            <a:ext cx="6347714" cy="53545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&lt;future&gt;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&lt;thread&gt;</a:t>
            </a:r>
          </a:p>
          <a:p>
            <a:pPr marL="0" indent="0">
              <a:buNone/>
            </a:pPr>
            <a:endParaRPr lang="ru-R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::promise&lt;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promise;</a:t>
            </a:r>
          </a:p>
          <a:p>
            <a:pPr marL="0" indent="0">
              <a:buNone/>
            </a:pPr>
            <a:endParaRPr lang="ru-R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thread_func1()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promise.set_value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thread_func2()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promise.get_future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().get()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ru-R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th1(thread_func1);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th2(thread_func2);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th1.join();</a:t>
            </a:r>
          </a:p>
          <a:p>
            <a:pPr marL="0" indent="0">
              <a:buNone/>
            </a:pP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th2.join();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463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Асинхронные вызовы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19253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Поток может быть запущен вызовом функции </a:t>
            </a:r>
            <a:r>
              <a:rPr lang="ru-RU" dirty="0" err="1">
                <a:solidFill>
                  <a:srgbClr val="00B0F0"/>
                </a:solidFill>
              </a:rPr>
              <a:t>std</a:t>
            </a:r>
            <a:r>
              <a:rPr lang="ru-RU" dirty="0">
                <a:solidFill>
                  <a:srgbClr val="00B0F0"/>
                </a:solidFill>
              </a:rPr>
              <a:t>::</a:t>
            </a:r>
            <a:r>
              <a:rPr lang="ru-RU" dirty="0" err="1">
                <a:solidFill>
                  <a:srgbClr val="00B0F0"/>
                </a:solidFill>
              </a:rPr>
              <a:t>async</a:t>
            </a:r>
            <a:r>
              <a:rPr lang="ru-RU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00B0F0"/>
                </a:solidFill>
              </a:rPr>
              <a:t>std</a:t>
            </a:r>
            <a:r>
              <a:rPr lang="ru-RU" dirty="0">
                <a:solidFill>
                  <a:srgbClr val="00B0F0"/>
                </a:solidFill>
              </a:rPr>
              <a:t>::</a:t>
            </a:r>
            <a:r>
              <a:rPr lang="ru-RU" dirty="0" err="1">
                <a:solidFill>
                  <a:srgbClr val="00B0F0"/>
                </a:solidFill>
              </a:rPr>
              <a:t>async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принимает в качестве аргументов функцию, аргументы функции и, опционально, флаг, который влияет на политику вызова 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async</a:t>
            </a:r>
            <a:r>
              <a:rPr lang="ru-RU" dirty="0"/>
              <a:t>. </a:t>
            </a:r>
            <a:r>
              <a:rPr lang="ru-RU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async</a:t>
            </a:r>
            <a:r>
              <a:rPr lang="ru-RU" dirty="0"/>
              <a:t> возвращает объект типа </a:t>
            </a:r>
            <a:r>
              <a:rPr lang="ru-RU" dirty="0" err="1">
                <a:solidFill>
                  <a:srgbClr val="00B0F0"/>
                </a:solidFill>
              </a:rPr>
              <a:t>std</a:t>
            </a:r>
            <a:r>
              <a:rPr lang="ru-RU" dirty="0">
                <a:solidFill>
                  <a:srgbClr val="00B0F0"/>
                </a:solidFill>
              </a:rPr>
              <a:t>::</a:t>
            </a:r>
            <a:r>
              <a:rPr lang="ru-RU" dirty="0" err="1">
                <a:solidFill>
                  <a:srgbClr val="00B0F0"/>
                </a:solidFill>
              </a:rPr>
              <a:t>future</a:t>
            </a:r>
            <a:r>
              <a:rPr lang="en-US" dirty="0">
                <a:solidFill>
                  <a:srgbClr val="00B0F0"/>
                </a:solidFill>
              </a:rPr>
              <a:t>&lt;T&gt;</a:t>
            </a:r>
            <a:r>
              <a:rPr lang="ru-RU" dirty="0"/>
              <a:t>, где </a:t>
            </a:r>
            <a:r>
              <a:rPr lang="ru-RU" dirty="0">
                <a:solidFill>
                  <a:srgbClr val="00B0F0"/>
                </a:solidFill>
              </a:rPr>
              <a:t>T</a:t>
            </a:r>
            <a:r>
              <a:rPr lang="ru-RU" dirty="0"/>
              <a:t> - тип, возвращаемый переданной в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async</a:t>
            </a:r>
            <a:r>
              <a:rPr lang="ru-RU" dirty="0"/>
              <a:t> функцией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созданным потоком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46422"/>
            <a:ext cx="6347714" cy="4294941"/>
          </a:xfrm>
        </p:spPr>
        <p:txBody>
          <a:bodyPr/>
          <a:lstStyle/>
          <a:p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thread.join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. Это означает, что поток исполнения, который вызвал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ru-RU" dirty="0"/>
              <a:t>, будет </a:t>
            </a:r>
            <a:r>
              <a:rPr lang="ru-RU" dirty="0">
                <a:solidFill>
                  <a:srgbClr val="00B0F0"/>
                </a:solidFill>
              </a:rPr>
              <a:t>ожидать завершения исполнения созданного потока</a:t>
            </a:r>
            <a:r>
              <a:rPr lang="ru-RU" dirty="0"/>
              <a:t>. Блокирует вызывающий поток.</a:t>
            </a:r>
          </a:p>
          <a:p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thread.detach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i="1" dirty="0"/>
              <a:t>. </a:t>
            </a:r>
            <a:r>
              <a:rPr lang="ru-RU" dirty="0"/>
              <a:t>Это означает, что пользователя не интересует судьба созданного потока, и </a:t>
            </a:r>
            <a:r>
              <a:rPr lang="ru-RU" dirty="0">
                <a:solidFill>
                  <a:srgbClr val="00B0F0"/>
                </a:solidFill>
              </a:rPr>
              <a:t>главный поток исполнения может завершится до того</a:t>
            </a:r>
            <a:r>
              <a:rPr lang="ru-RU" dirty="0"/>
              <a:t>, как будет завершён оный</a:t>
            </a:r>
            <a:r>
              <a:rPr lang="ru-RU" b="1" dirty="0"/>
              <a:t>.</a:t>
            </a:r>
            <a:r>
              <a:rPr lang="ru-RU" dirty="0"/>
              <a:t> Не блокирует вызывающий поток.</a:t>
            </a:r>
          </a:p>
          <a:p>
            <a:r>
              <a:rPr lang="ru-RU" dirty="0"/>
              <a:t>Ни один из вышеупомянутых методов не был вызван. Это приведёт к вызову 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termination</a:t>
            </a:r>
            <a:r>
              <a:rPr lang="ru-RU" i="1" dirty="0"/>
              <a:t> </a:t>
            </a:r>
            <a:r>
              <a:rPr lang="ru-RU" dirty="0"/>
              <a:t>в деструкторе объекта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719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Асинхронные вызовы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491049"/>
            <a:ext cx="6730315" cy="47614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Поведение </a:t>
            </a:r>
            <a:r>
              <a:rPr lang="ru-RU" dirty="0" err="1"/>
              <a:t>async</a:t>
            </a:r>
            <a:r>
              <a:rPr lang="ru-RU" dirty="0"/>
              <a:t>, зависит от переданных флагов следующим образом:</a:t>
            </a:r>
          </a:p>
          <a:p>
            <a:r>
              <a:rPr lang="ru-RU" dirty="0" err="1"/>
              <a:t>launch</a:t>
            </a:r>
            <a:r>
              <a:rPr lang="ru-RU" dirty="0"/>
              <a:t>::</a:t>
            </a:r>
            <a:r>
              <a:rPr lang="ru-RU" dirty="0" err="1"/>
              <a:t>async</a:t>
            </a:r>
            <a:r>
              <a:rPr lang="ru-RU" dirty="0"/>
              <a:t> – будет создан объект класса </a:t>
            </a:r>
            <a:r>
              <a:rPr lang="ru-RU" dirty="0" err="1"/>
              <a:t>thread</a:t>
            </a:r>
            <a:r>
              <a:rPr lang="ru-RU" dirty="0"/>
              <a:t>, с функцией и её аргументами в качестве аргументов нового потока</a:t>
            </a:r>
          </a:p>
          <a:p>
            <a:r>
              <a:rPr lang="ru-RU" dirty="0" err="1"/>
              <a:t>launch</a:t>
            </a:r>
            <a:r>
              <a:rPr lang="ru-RU" dirty="0"/>
              <a:t>::</a:t>
            </a:r>
            <a:r>
              <a:rPr lang="ru-RU" dirty="0" err="1"/>
              <a:t>deferred</a:t>
            </a:r>
            <a:r>
              <a:rPr lang="ru-RU" dirty="0"/>
              <a:t> – </a:t>
            </a:r>
            <a:r>
              <a:rPr lang="ru-RU" dirty="0">
                <a:solidFill>
                  <a:srgbClr val="00B0F0"/>
                </a:solidFill>
              </a:rPr>
              <a:t>никакого асинхронного вызова не произойдёт</a:t>
            </a:r>
            <a:r>
              <a:rPr lang="ru-RU" dirty="0"/>
              <a:t>. Вместо исполнения функции в новом потоке, она вместе с аргументами будет сохранена в </a:t>
            </a:r>
            <a:r>
              <a:rPr lang="ru-RU" dirty="0" err="1"/>
              <a:t>future</a:t>
            </a:r>
            <a:r>
              <a:rPr lang="ru-RU" dirty="0"/>
              <a:t>(еще одна особенность </a:t>
            </a:r>
            <a:r>
              <a:rPr lang="ru-RU" dirty="0" err="1"/>
              <a:t>future</a:t>
            </a:r>
            <a:r>
              <a:rPr lang="ru-RU" dirty="0"/>
              <a:t>), чтобы быть вызванными позже. Это позже наступит тогда, когда кто-либо вызовет метод </a:t>
            </a:r>
            <a:r>
              <a:rPr lang="ru-RU" dirty="0" err="1"/>
              <a:t>get</a:t>
            </a:r>
            <a:r>
              <a:rPr lang="ru-RU" dirty="0"/>
              <a:t>(или </a:t>
            </a:r>
            <a:r>
              <a:rPr lang="ru-RU" dirty="0" err="1"/>
              <a:t>wait</a:t>
            </a:r>
            <a:r>
              <a:rPr lang="ru-RU" dirty="0"/>
              <a:t>, но не </a:t>
            </a:r>
            <a:r>
              <a:rPr lang="ru-RU" dirty="0" err="1"/>
              <a:t>wait_for</a:t>
            </a:r>
            <a:r>
              <a:rPr lang="ru-RU" dirty="0"/>
              <a:t>!) на </a:t>
            </a:r>
            <a:r>
              <a:rPr lang="ru-RU" dirty="0" err="1"/>
              <a:t>future</a:t>
            </a:r>
            <a:r>
              <a:rPr lang="ru-RU" dirty="0"/>
              <a:t>, которое вернул </a:t>
            </a:r>
            <a:r>
              <a:rPr lang="ru-RU" dirty="0" err="1"/>
              <a:t>async</a:t>
            </a:r>
            <a:r>
              <a:rPr lang="ru-RU" dirty="0"/>
              <a:t>. При этом вызываемый объект выполнится в потоке, который вызывал </a:t>
            </a:r>
            <a:r>
              <a:rPr lang="ru-RU" dirty="0" err="1"/>
              <a:t>get</a:t>
            </a:r>
            <a:r>
              <a:rPr lang="ru-RU" dirty="0"/>
              <a:t>! Это поведение есть ни что иное, как </a:t>
            </a:r>
            <a:r>
              <a:rPr lang="ru-RU" dirty="0">
                <a:solidFill>
                  <a:srgbClr val="00B0F0"/>
                </a:solidFill>
              </a:rPr>
              <a:t>отложенный вызов процедуры</a:t>
            </a:r>
            <a:endParaRPr lang="ru-RU" dirty="0"/>
          </a:p>
          <a:p>
            <a:r>
              <a:rPr lang="ru-RU" dirty="0" err="1"/>
              <a:t>launch</a:t>
            </a:r>
            <a:r>
              <a:rPr lang="ru-RU" dirty="0"/>
              <a:t>::</a:t>
            </a:r>
            <a:r>
              <a:rPr lang="ru-RU" dirty="0" err="1"/>
              <a:t>async</a:t>
            </a:r>
            <a:r>
              <a:rPr lang="ru-RU" dirty="0"/>
              <a:t> | </a:t>
            </a:r>
            <a:r>
              <a:rPr lang="ru-RU" dirty="0" err="1"/>
              <a:t>launch</a:t>
            </a:r>
            <a:r>
              <a:rPr lang="ru-RU" dirty="0"/>
              <a:t>::</a:t>
            </a:r>
            <a:r>
              <a:rPr lang="ru-RU" dirty="0" err="1"/>
              <a:t>deferred</a:t>
            </a:r>
            <a:r>
              <a:rPr lang="ru-RU" dirty="0"/>
              <a:t>  - в этом случае будет выбрано одно из двух поведений описанных выше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343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745" y="1526746"/>
            <a:ext cx="6347714" cy="4110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&lt;future&gt;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&lt;thread&gt;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calculate()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2 * 2;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::future&lt;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(calculate);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81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51" y="5522826"/>
            <a:ext cx="4314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43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745" y="205946"/>
            <a:ext cx="6347713" cy="1320800"/>
          </a:xfrm>
        </p:spPr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745" y="1164633"/>
            <a:ext cx="7150444" cy="4110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&lt;future&gt;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&lt;thread&gt;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calculate()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2 * 2;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::future&lt;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::launch::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82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72" y="5494251"/>
            <a:ext cx="43719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243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745" y="280130"/>
            <a:ext cx="6347713" cy="1320800"/>
          </a:xfrm>
        </p:spPr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745" y="1195752"/>
            <a:ext cx="7150444" cy="4110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&lt;future&gt;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&lt;thread&gt;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calculate()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2 * 2;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::future&lt;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::launch::deferred, 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83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80" y="5471450"/>
            <a:ext cx="43148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810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745" y="1526746"/>
            <a:ext cx="7150444" cy="4110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&lt;future&gt;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&lt;thread&gt;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calculate()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2 * 2;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::future&lt;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::launch::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84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51" y="5520449"/>
            <a:ext cx="4352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936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745" y="1526746"/>
            <a:ext cx="7150444" cy="4110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&lt;future&gt;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&lt;thread&gt;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calculate()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2 * 2;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::future&lt;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::launch::deferred, 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85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52" y="5587124"/>
            <a:ext cx="4314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549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745" y="1526746"/>
            <a:ext cx="7150444" cy="4110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&lt;future&gt;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&lt;thread&gt;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calculate()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2 * 2;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::future&lt;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::launch::deferred, 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result.wait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86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17" y="5637709"/>
            <a:ext cx="43053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888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745" y="1526746"/>
            <a:ext cx="7150444" cy="4110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&lt;future&gt;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&lt;thread&gt;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calculate()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2 * 2;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::future&lt;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::launch::deferred, 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result.wait_for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::milliseconds(1000));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87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01" y="5572836"/>
            <a:ext cx="43338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210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578443"/>
            <a:ext cx="6347713" cy="1320800"/>
          </a:xfrm>
        </p:spPr>
        <p:txBody>
          <a:bodyPr/>
          <a:lstStyle/>
          <a:p>
            <a:pPr algn="ctr"/>
            <a:r>
              <a:rPr lang="ru-RU" dirty="0"/>
              <a:t>Конец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9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659" y="238897"/>
            <a:ext cx="6347713" cy="1320800"/>
          </a:xfrm>
        </p:spPr>
        <p:txBody>
          <a:bodyPr/>
          <a:lstStyle/>
          <a:p>
            <a:r>
              <a:rPr lang="ru-RU" dirty="0"/>
              <a:t>Пример блокировки вызывающего потока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806" y="1559697"/>
            <a:ext cx="8180172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first,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second)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</a:t>
            </a:r>
            <a:r>
              <a:rPr lang="nn-NO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first &lt;&lt; second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sleep_until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system_clock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::now()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::milliseconds(1000));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thread(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"Hello, ", "threads!");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thread.join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69" y="5282538"/>
            <a:ext cx="5067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8426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2575</TotalTime>
  <Words>7792</Words>
  <Application>Microsoft Office PowerPoint</Application>
  <PresentationFormat>Экран (4:3)</PresentationFormat>
  <Paragraphs>992</Paragraphs>
  <Slides>88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88</vt:i4>
      </vt:variant>
    </vt:vector>
  </HeadingPairs>
  <TitlesOfParts>
    <vt:vector size="96" baseType="lpstr">
      <vt:lpstr>Arial</vt:lpstr>
      <vt:lpstr>Calibri</vt:lpstr>
      <vt:lpstr>Consolas</vt:lpstr>
      <vt:lpstr>Courier New</vt:lpstr>
      <vt:lpstr>Helvetica Neue</vt:lpstr>
      <vt:lpstr>Trebuchet MS</vt:lpstr>
      <vt:lpstr>Wingdings 3</vt:lpstr>
      <vt:lpstr>Грань</vt:lpstr>
      <vt:lpstr>Многопоточность в С++ </vt:lpstr>
      <vt:lpstr>Класс thread</vt:lpstr>
      <vt:lpstr>Класс thread</vt:lpstr>
      <vt:lpstr>Конструктор thread</vt:lpstr>
      <vt:lpstr>Удаление указателя</vt:lpstr>
      <vt:lpstr>Параметры конструктора thread</vt:lpstr>
      <vt:lpstr>Запуск нового потока</vt:lpstr>
      <vt:lpstr>Связь с созданным потоком</vt:lpstr>
      <vt:lpstr>Пример блокировки вызывающего потока</vt:lpstr>
      <vt:lpstr>Пример отключения от  созданного потока</vt:lpstr>
      <vt:lpstr>Пример без join и detach</vt:lpstr>
      <vt:lpstr>Связь с созданным потоком</vt:lpstr>
      <vt:lpstr>Как будет работать программа?</vt:lpstr>
      <vt:lpstr>Количество потоков, которые могут выполняться параллельно</vt:lpstr>
      <vt:lpstr>Идентификация потока</vt:lpstr>
      <vt:lpstr>Получение идентификатора потока</vt:lpstr>
      <vt:lpstr>Получение идентификатора потока</vt:lpstr>
      <vt:lpstr>Пространство имен this_thread</vt:lpstr>
      <vt:lpstr>Приостановка выполнения потока</vt:lpstr>
      <vt:lpstr>«Гонки»</vt:lpstr>
      <vt:lpstr>Гонки - результат</vt:lpstr>
      <vt:lpstr>mutex</vt:lpstr>
      <vt:lpstr>Виды mutex’ов</vt:lpstr>
      <vt:lpstr>Виды mutex’ов</vt:lpstr>
      <vt:lpstr>Виды mutex’ов</vt:lpstr>
      <vt:lpstr>Виды mutex’ов</vt:lpstr>
      <vt:lpstr>Операции над базовыми mutex’ами</vt:lpstr>
      <vt:lpstr>Операции над временными mutex’ами</vt:lpstr>
      <vt:lpstr>Операции над разделяемыми mutex’ами</vt:lpstr>
      <vt:lpstr>Исправление программы с гонками</vt:lpstr>
      <vt:lpstr>Еще пример с mutex</vt:lpstr>
      <vt:lpstr>Простой потокобезопасный контейнер</vt:lpstr>
      <vt:lpstr>Простой потокобезопасный контейнер</vt:lpstr>
      <vt:lpstr>Простой потокобезопасный контейнер</vt:lpstr>
      <vt:lpstr>Простой потокобезопасный контейнер - исправление</vt:lpstr>
      <vt:lpstr>Работа программы</vt:lpstr>
      <vt:lpstr>Заполнение контейнера разными числами</vt:lpstr>
      <vt:lpstr>Пример с mutex и timed_mutex - заголовки</vt:lpstr>
      <vt:lpstr>Пример с mutex и timed_mutex - Warehouse </vt:lpstr>
      <vt:lpstr>Пример с mutex и timed_mutex – заполнение складов</vt:lpstr>
      <vt:lpstr>Пример с mutex и timed_mutex - поставщик</vt:lpstr>
      <vt:lpstr>Пример с mutex и timed_mutex – потребители</vt:lpstr>
      <vt:lpstr>Пример с mutex и timed_mutex – потребитель1</vt:lpstr>
      <vt:lpstr>Пример с mutex и timed_mutex – потребитель2</vt:lpstr>
      <vt:lpstr>Пример с mutex и timed_mutex – main</vt:lpstr>
      <vt:lpstr>Пример с mutex и timed_mutex – результат</vt:lpstr>
      <vt:lpstr>Пример с mutex и timed_mutex – исправление вывода</vt:lpstr>
      <vt:lpstr>Пример с mutex и timed_mutex – исправленный результат</vt:lpstr>
      <vt:lpstr>Не рекомендуется использовать класс mutex напрямую</vt:lpstr>
      <vt:lpstr>Resource Acquisition is Initialization</vt:lpstr>
      <vt:lpstr>RAII</vt:lpstr>
      <vt:lpstr>RAII</vt:lpstr>
      <vt:lpstr>Пример реализации RAII – телефонная линия</vt:lpstr>
      <vt:lpstr>Пример реализации RAII – телефонный звонок</vt:lpstr>
      <vt:lpstr>Пример реализации RAII – работа с программой</vt:lpstr>
      <vt:lpstr>Пример реализации RAII – пример работы программы</vt:lpstr>
      <vt:lpstr>lock_guard</vt:lpstr>
      <vt:lpstr>lock_guard</vt:lpstr>
      <vt:lpstr>lock_guard</vt:lpstr>
      <vt:lpstr>unique_lock</vt:lpstr>
      <vt:lpstr>unique_lock</vt:lpstr>
      <vt:lpstr>unique_lock</vt:lpstr>
      <vt:lpstr>unique_lock</vt:lpstr>
      <vt:lpstr>shared_lock</vt:lpstr>
      <vt:lpstr>unique_lock</vt:lpstr>
      <vt:lpstr>unique_lock</vt:lpstr>
      <vt:lpstr>std::future</vt:lpstr>
      <vt:lpstr>std::future</vt:lpstr>
      <vt:lpstr>std::future</vt:lpstr>
      <vt:lpstr>std::shared_future</vt:lpstr>
      <vt:lpstr>std::packaged_task</vt:lpstr>
      <vt:lpstr>Пример  с packaged_task</vt:lpstr>
      <vt:lpstr>Пример  с packaged_task</vt:lpstr>
      <vt:lpstr>Пример 2</vt:lpstr>
      <vt:lpstr>std::promise </vt:lpstr>
      <vt:lpstr>std::promise</vt:lpstr>
      <vt:lpstr>Пример с promise</vt:lpstr>
      <vt:lpstr>Пример 2</vt:lpstr>
      <vt:lpstr>Асинхронные вызовы</vt:lpstr>
      <vt:lpstr>Асинхронные вызовы</vt:lpstr>
      <vt:lpstr>Пример с async</vt:lpstr>
      <vt:lpstr>Пример с async</vt:lpstr>
      <vt:lpstr>Пример с async</vt:lpstr>
      <vt:lpstr>Пример с async</vt:lpstr>
      <vt:lpstr>Пример с async</vt:lpstr>
      <vt:lpstr>Пример с async</vt:lpstr>
      <vt:lpstr>Пример с async</vt:lpstr>
      <vt:lpstr>Конец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 в С++</dc:title>
  <dc:creator>елена</dc:creator>
  <cp:lastModifiedBy>Лупанова Елена Александровна</cp:lastModifiedBy>
  <cp:revision>68</cp:revision>
  <dcterms:created xsi:type="dcterms:W3CDTF">2018-02-20T06:44:42Z</dcterms:created>
  <dcterms:modified xsi:type="dcterms:W3CDTF">2020-05-19T18:09:36Z</dcterms:modified>
</cp:coreProperties>
</file>