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5" r:id="rId9"/>
    <p:sldId id="268" r:id="rId10"/>
    <p:sldId id="263" r:id="rId11"/>
    <p:sldId id="264" r:id="rId12"/>
    <p:sldId id="266" r:id="rId13"/>
    <p:sldId id="26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3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16" name="投影片編號版面配置區 15"/>
          <p:cNvSpPr>
            <a:spLocks noGrp="1"/>
          </p:cNvSpPr>
          <p:nvPr>
            <p:ph type="sldNum" sz="quarter" idx="11"/>
          </p:nvPr>
        </p:nvSpPr>
        <p:spPr/>
        <p:txBody>
          <a:bodyPr/>
          <a:lstStyle/>
          <a:p>
            <a:fld id="{73DA0BB7-265A-403C-9275-D587AB510EDC}" type="slidenum">
              <a:rPr lang="zh-TW" altLang="en-US" smtClean="0"/>
              <a:t>‹#›</a:t>
            </a:fld>
            <a:endParaRPr lang="zh-TW" altLang="en-US"/>
          </a:p>
        </p:txBody>
      </p:sp>
      <p:sp>
        <p:nvSpPr>
          <p:cNvPr id="17" name="頁尾版面配置區 16"/>
          <p:cNvSpPr>
            <a:spLocks noGrp="1"/>
          </p:cNvSpPr>
          <p:nvPr>
            <p:ph type="ftr" sz="quarter" idx="12"/>
          </p:nvPr>
        </p:nvSpPr>
        <p:spPr/>
        <p:txBody>
          <a:bodyP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5BBEAD13-0566-4C6C-97E7-55F17F24B09F}" type="datetimeFigureOut">
              <a:rPr lang="zh-TW" altLang="en-US" smtClean="0"/>
              <a:t>2018/6/29</a:t>
            </a:fld>
            <a:endParaRPr lang="zh-TW" altLang="en-US"/>
          </a:p>
        </p:txBody>
      </p:sp>
      <p:sp>
        <p:nvSpPr>
          <p:cNvPr id="15" name="投影片編號版面配置區 14"/>
          <p:cNvSpPr>
            <a:spLocks noGrp="1"/>
          </p:cNvSpPr>
          <p:nvPr>
            <p:ph type="sldNum" sz="quarter" idx="15"/>
          </p:nvPr>
        </p:nvSpPr>
        <p:spPr/>
        <p:txBody>
          <a:bodyPr/>
          <a:lstStyle>
            <a:lvl1pPr algn="ctr">
              <a:defRPr/>
            </a:lvl1pPr>
          </a:lstStyle>
          <a:p>
            <a:fld id="{73DA0BB7-265A-403C-9275-D587AB510EDC}" type="slidenum">
              <a:rPr lang="zh-TW" altLang="en-US" smtClean="0"/>
              <a:t>‹#›</a:t>
            </a:fld>
            <a:endParaRPr lang="zh-TW" altLang="en-US"/>
          </a:p>
        </p:txBody>
      </p:sp>
      <p:sp>
        <p:nvSpPr>
          <p:cNvPr id="16" name="頁尾版面配置區 15"/>
          <p:cNvSpPr>
            <a:spLocks noGrp="1"/>
          </p:cNvSpPr>
          <p:nvPr>
            <p:ph type="ftr" sz="quarter" idx="16"/>
          </p:nvPr>
        </p:nvSpPr>
        <p:spPr/>
        <p:txBody>
          <a:bodyPr/>
          <a:lstStyle/>
          <a:p>
            <a:endParaRPr lang="zh-TW" alt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5BBEAD13-0566-4C6C-97E7-55F17F24B09F}" type="datetimeFigureOut">
              <a:rPr lang="zh-TW" altLang="en-US" smtClean="0"/>
              <a:t>2018/6/29</a:t>
            </a:fld>
            <a:endParaRPr lang="zh-TW" altLang="en-US"/>
          </a:p>
        </p:txBody>
      </p:sp>
      <p:sp>
        <p:nvSpPr>
          <p:cNvPr id="9" name="投影片編號版面配置區 8"/>
          <p:cNvSpPr>
            <a:spLocks noGrp="1"/>
          </p:cNvSpPr>
          <p:nvPr>
            <p:ph type="sldNum" sz="quarter" idx="15"/>
          </p:nvPr>
        </p:nvSpPr>
        <p:spPr/>
        <p:txBody>
          <a:bodyPr/>
          <a:lstStyle/>
          <a:p>
            <a:fld id="{73DA0BB7-265A-403C-9275-D587AB510EDC}" type="slidenum">
              <a:rPr lang="zh-TW" altLang="en-US" smtClean="0"/>
              <a:t>‹#›</a:t>
            </a:fld>
            <a:endParaRPr lang="zh-TW" altLang="en-US"/>
          </a:p>
        </p:txBody>
      </p:sp>
      <p:sp>
        <p:nvSpPr>
          <p:cNvPr id="10" name="頁尾版面配置區 9"/>
          <p:cNvSpPr>
            <a:spLocks noGrp="1"/>
          </p:cNvSpPr>
          <p:nvPr>
            <p:ph type="ftr" sz="quarter" idx="16"/>
          </p:nvPr>
        </p:nvSpPr>
        <p:spPr/>
        <p:txBody>
          <a:bodyPr/>
          <a:lstStyle/>
          <a:p>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5BBEAD13-0566-4C6C-97E7-55F17F24B09F}" type="datetimeFigureOut">
              <a:rPr lang="zh-TW" altLang="en-US" smtClean="0"/>
              <a:t>2018/6/29</a:t>
            </a:fld>
            <a:endParaRPr lang="zh-TW" altLang="en-US"/>
          </a:p>
        </p:txBody>
      </p:sp>
      <p:sp>
        <p:nvSpPr>
          <p:cNvPr id="9" name="投影片編號版面配置區 8"/>
          <p:cNvSpPr>
            <a:spLocks noGrp="1"/>
          </p:cNvSpPr>
          <p:nvPr>
            <p:ph type="sldNum" sz="quarter" idx="11"/>
          </p:nvPr>
        </p:nvSpPr>
        <p:spPr/>
        <p:txBody>
          <a:bodyPr/>
          <a:lstStyle/>
          <a:p>
            <a:fld id="{73DA0BB7-265A-403C-9275-D587AB510EDC}" type="slidenum">
              <a:rPr lang="zh-TW" altLang="en-US" smtClean="0"/>
              <a:t>‹#›</a:t>
            </a:fld>
            <a:endParaRPr lang="zh-TW" altLang="en-US"/>
          </a:p>
        </p:txBody>
      </p:sp>
      <p:sp>
        <p:nvSpPr>
          <p:cNvPr id="10" name="頁尾版面配置區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BBEAD13-0566-4C6C-97E7-55F17F24B09F}" type="datetimeFigureOut">
              <a:rPr lang="zh-TW" altLang="en-US" smtClean="0"/>
              <a:t>2018/6/29</a:t>
            </a:fld>
            <a:endParaRPr lang="zh-TW" alt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TW" alt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3DA0BB7-265A-403C-9275-D587AB510EDC}" type="slidenum">
              <a:rPr lang="zh-TW" altLang="en-US" smtClean="0"/>
              <a:t>‹#›</a:t>
            </a:fld>
            <a:endParaRPr lang="zh-TW" alt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95536" y="4293096"/>
            <a:ext cx="8305800" cy="1143000"/>
          </a:xfrm>
        </p:spPr>
        <p:txBody>
          <a:bodyPr/>
          <a:lstStyle/>
          <a:p>
            <a:pPr algn="r"/>
            <a:r>
              <a:rPr lang="zh-TW" altLang="en-US" sz="2800" dirty="0" smtClean="0"/>
              <a:t>劉耀軒  </a:t>
            </a:r>
            <a:r>
              <a:rPr lang="en-US" altLang="zh-TW" sz="2800" dirty="0" smtClean="0">
                <a:latin typeface="+mn-ea"/>
              </a:rPr>
              <a:t>40628404</a:t>
            </a:r>
            <a:r>
              <a:rPr lang="zh-TW" altLang="en-US" sz="2800" dirty="0" smtClean="0"/>
              <a:t> </a:t>
            </a:r>
            <a:endParaRPr lang="en-US" altLang="zh-TW" sz="2800" dirty="0" smtClean="0"/>
          </a:p>
          <a:p>
            <a:pPr algn="r"/>
            <a:r>
              <a:rPr lang="zh-TW" altLang="en-US" sz="2800" dirty="0" smtClean="0"/>
              <a:t> 國立</a:t>
            </a:r>
            <a:r>
              <a:rPr lang="zh-TW" altLang="en-US" sz="2800" dirty="0"/>
              <a:t>虎尾科技</a:t>
            </a:r>
            <a:r>
              <a:rPr lang="zh-TW" altLang="en-US" sz="2800" dirty="0" smtClean="0"/>
              <a:t>大學車輛工程系</a:t>
            </a:r>
            <a:endParaRPr lang="zh-TW" altLang="en-US" sz="2800" dirty="0"/>
          </a:p>
        </p:txBody>
      </p:sp>
      <p:sp>
        <p:nvSpPr>
          <p:cNvPr id="2" name="標題 1"/>
          <p:cNvSpPr>
            <a:spLocks noGrp="1"/>
          </p:cNvSpPr>
          <p:nvPr>
            <p:ph type="ctrTitle"/>
          </p:nvPr>
        </p:nvSpPr>
        <p:spPr>
          <a:xfrm>
            <a:off x="-108520" y="1052736"/>
            <a:ext cx="9073008" cy="1981200"/>
          </a:xfrm>
        </p:spPr>
        <p:txBody>
          <a:bodyPr/>
          <a:lstStyle/>
          <a:p>
            <a:r>
              <a:rPr lang="en-US" altLang="zh-TW" sz="7200" dirty="0" err="1" smtClean="0"/>
              <a:t>Lua</a:t>
            </a:r>
            <a:r>
              <a:rPr lang="zh-TW" altLang="en-US" sz="7200" dirty="0" smtClean="0"/>
              <a:t>程式報告</a:t>
            </a:r>
            <a:endParaRPr lang="zh-TW" altLang="en-US" sz="7200" dirty="0"/>
          </a:p>
        </p:txBody>
      </p:sp>
    </p:spTree>
    <p:extLst>
      <p:ext uri="{BB962C8B-B14F-4D97-AF65-F5344CB8AC3E}">
        <p14:creationId xmlns:p14="http://schemas.microsoft.com/office/powerpoint/2010/main" val="811876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95536" y="764704"/>
            <a:ext cx="8229600" cy="1219200"/>
          </a:xfrm>
        </p:spPr>
        <p:txBody>
          <a:bodyPr>
            <a:normAutofit fontScale="90000"/>
          </a:bodyPr>
          <a:lstStyle/>
          <a:p>
            <a:pPr marL="571500" indent="-571500">
              <a:buFont typeface="Arial" pitchFamily="34" charset="0"/>
              <a:buChar char="•"/>
            </a:pPr>
            <a:r>
              <a:rPr lang="zh-TW" altLang="en-US" sz="3600" dirty="0" smtClean="0">
                <a:solidFill>
                  <a:schemeClr val="tx1"/>
                </a:solidFill>
              </a:rPr>
              <a:t>用老師給的程式成功上傳和更改上面的程式而學會如何創建和更改網頁上的資料。</a:t>
            </a:r>
            <a:endParaRPr lang="zh-TW" altLang="en-US" sz="3600" dirty="0">
              <a:solidFill>
                <a:schemeClr val="tx1"/>
              </a:solidFill>
            </a:endParaRPr>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67" y="2338491"/>
            <a:ext cx="3024336" cy="3979083"/>
          </a:xfrm>
        </p:spPr>
      </p:pic>
      <p:sp>
        <p:nvSpPr>
          <p:cNvPr id="9" name="向右箭號 8"/>
          <p:cNvSpPr/>
          <p:nvPr/>
        </p:nvSpPr>
        <p:spPr>
          <a:xfrm>
            <a:off x="3349852" y="4085717"/>
            <a:ext cx="657235"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rotWithShape="1">
          <a:blip r:embed="rId3">
            <a:extLst>
              <a:ext uri="{28A0092B-C50C-407E-A947-70E740481C1C}">
                <a14:useLocalDpi xmlns:a14="http://schemas.microsoft.com/office/drawing/2010/main" val="0"/>
              </a:ext>
            </a:extLst>
          </a:blip>
          <a:srcRect l="13524" r="16000" b="31169"/>
          <a:stretch/>
        </p:blipFill>
        <p:spPr>
          <a:xfrm>
            <a:off x="3995936" y="3068960"/>
            <a:ext cx="4824536" cy="3221384"/>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7992" y="2513207"/>
            <a:ext cx="4896544" cy="288032"/>
          </a:xfrm>
          <a:prstGeom prst="rect">
            <a:avLst/>
          </a:prstGeom>
        </p:spPr>
      </p:pic>
    </p:spTree>
    <p:extLst>
      <p:ext uri="{BB962C8B-B14F-4D97-AF65-F5344CB8AC3E}">
        <p14:creationId xmlns:p14="http://schemas.microsoft.com/office/powerpoint/2010/main" val="106432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標題 2"/>
          <p:cNvSpPr>
            <a:spLocks noGrp="1"/>
          </p:cNvSpPr>
          <p:nvPr>
            <p:ph type="title"/>
          </p:nvPr>
        </p:nvSpPr>
        <p:spPr>
          <a:xfrm>
            <a:off x="2915816" y="3933056"/>
            <a:ext cx="6120680" cy="1584176"/>
          </a:xfrm>
        </p:spPr>
        <p:txBody>
          <a:bodyPr>
            <a:normAutofit/>
          </a:bodyPr>
          <a:lstStyle/>
          <a:p>
            <a:r>
              <a:rPr lang="zh-TW" altLang="en-US" sz="3350" dirty="0" smtClean="0">
                <a:solidFill>
                  <a:srgbClr val="FF0000"/>
                </a:solidFill>
              </a:rPr>
              <a:t>修改座標 把</a:t>
            </a:r>
            <a:r>
              <a:rPr lang="zh-TW" altLang="en-US" sz="3350" dirty="0">
                <a:solidFill>
                  <a:srgbClr val="FF0000"/>
                </a:solidFill>
              </a:rPr>
              <a:t>校徽</a:t>
            </a:r>
            <a:r>
              <a:rPr lang="zh-TW" altLang="en-US" sz="3350" dirty="0" smtClean="0">
                <a:solidFill>
                  <a:srgbClr val="FF0000"/>
                </a:solidFill>
              </a:rPr>
              <a:t>中間的斜線換邊</a:t>
            </a:r>
            <a:endParaRPr lang="zh-TW" altLang="en-US" sz="3350" dirty="0">
              <a:solidFill>
                <a:srgbClr val="FF0000"/>
              </a:solidFill>
            </a:endParaRPr>
          </a:p>
        </p:txBody>
      </p:sp>
    </p:spTree>
    <p:extLst>
      <p:ext uri="{BB962C8B-B14F-4D97-AF65-F5344CB8AC3E}">
        <p14:creationId xmlns:p14="http://schemas.microsoft.com/office/powerpoint/2010/main" val="22520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80" y="0"/>
            <a:ext cx="9134520" cy="6858000"/>
          </a:xfrm>
        </p:spPr>
      </p:pic>
      <p:sp>
        <p:nvSpPr>
          <p:cNvPr id="3" name="標題 2"/>
          <p:cNvSpPr>
            <a:spLocks noGrp="1"/>
          </p:cNvSpPr>
          <p:nvPr>
            <p:ph type="title"/>
          </p:nvPr>
        </p:nvSpPr>
        <p:spPr>
          <a:xfrm>
            <a:off x="683568" y="4437112"/>
            <a:ext cx="8229600" cy="1219200"/>
          </a:xfrm>
        </p:spPr>
        <p:txBody>
          <a:bodyPr>
            <a:normAutofit/>
          </a:bodyPr>
          <a:lstStyle/>
          <a:p>
            <a:pPr algn="ctr"/>
            <a:r>
              <a:rPr lang="zh-TW" altLang="en-US" sz="4800" dirty="0" smtClean="0">
                <a:solidFill>
                  <a:srgbClr val="FF0000"/>
                </a:solidFill>
              </a:rPr>
              <a:t>把美國國旗左右兩邊對調</a:t>
            </a:r>
            <a:endParaRPr lang="zh-TW" altLang="en-US" sz="4800" dirty="0">
              <a:solidFill>
                <a:srgbClr val="FF0000"/>
              </a:solidFill>
            </a:endParaRPr>
          </a:p>
        </p:txBody>
      </p:sp>
    </p:spTree>
    <p:extLst>
      <p:ext uri="{BB962C8B-B14F-4D97-AF65-F5344CB8AC3E}">
        <p14:creationId xmlns:p14="http://schemas.microsoft.com/office/powerpoint/2010/main" val="418735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636912"/>
            <a:ext cx="8229600" cy="1219200"/>
          </a:xfrm>
        </p:spPr>
        <p:txBody>
          <a:bodyPr anchor="ctr">
            <a:noAutofit/>
          </a:bodyPr>
          <a:lstStyle/>
          <a:p>
            <a:pPr algn="ctr"/>
            <a:r>
              <a:rPr lang="zh-TW" altLang="en-US" sz="6000" dirty="0" smtClean="0"/>
              <a:t>我的報告到此結束</a:t>
            </a:r>
            <a:r>
              <a:rPr lang="en-US" altLang="zh-TW" sz="6000" dirty="0" smtClean="0"/>
              <a:t/>
            </a:r>
            <a:br>
              <a:rPr lang="en-US" altLang="zh-TW" sz="6000" dirty="0" smtClean="0"/>
            </a:br>
            <a:r>
              <a:rPr lang="zh-TW" altLang="en-US" sz="6000" dirty="0" smtClean="0"/>
              <a:t>謝謝大家</a:t>
            </a:r>
            <a:endParaRPr lang="zh-TW" altLang="en-US" sz="6000" dirty="0"/>
          </a:p>
        </p:txBody>
      </p:sp>
    </p:spTree>
    <p:extLst>
      <p:ext uri="{BB962C8B-B14F-4D97-AF65-F5344CB8AC3E}">
        <p14:creationId xmlns:p14="http://schemas.microsoft.com/office/powerpoint/2010/main" val="64063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4" y="9168"/>
            <a:ext cx="9148528" cy="6848832"/>
          </a:xfrm>
        </p:spPr>
      </p:pic>
      <p:sp>
        <p:nvSpPr>
          <p:cNvPr id="3" name="標題 2"/>
          <p:cNvSpPr>
            <a:spLocks noGrp="1"/>
          </p:cNvSpPr>
          <p:nvPr>
            <p:ph type="title"/>
          </p:nvPr>
        </p:nvSpPr>
        <p:spPr>
          <a:xfrm>
            <a:off x="0" y="3861048"/>
            <a:ext cx="2880320" cy="1219200"/>
          </a:xfrm>
        </p:spPr>
        <p:txBody>
          <a:bodyPr>
            <a:normAutofit fontScale="90000"/>
          </a:bodyPr>
          <a:lstStyle/>
          <a:p>
            <a:r>
              <a:rPr lang="zh-TW" altLang="en-US" dirty="0" smtClean="0"/>
              <a:t>在網址上打      </a:t>
            </a:r>
            <a:r>
              <a:rPr lang="en-US" altLang="zh-TW" u="sng" dirty="0" smtClean="0">
                <a:solidFill>
                  <a:srgbClr val="0070C0"/>
                </a:solidFill>
              </a:rPr>
              <a:t>mde.tw</a:t>
            </a:r>
            <a:r>
              <a:rPr lang="en-US" altLang="zh-TW" dirty="0" smtClean="0"/>
              <a:t> </a:t>
            </a:r>
            <a:br>
              <a:rPr lang="en-US" altLang="zh-TW" dirty="0" smtClean="0"/>
            </a:br>
            <a:r>
              <a:rPr lang="zh-TW" altLang="en-US" dirty="0" smtClean="0"/>
              <a:t>然後點擊</a:t>
            </a:r>
            <a:r>
              <a:rPr lang="en-US" altLang="zh-TW" dirty="0" err="1" smtClean="0"/>
              <a:t>lua</a:t>
            </a:r>
            <a:r>
              <a:rPr lang="en-US" altLang="zh-TW" dirty="0" smtClean="0"/>
              <a:t/>
            </a:r>
            <a:br>
              <a:rPr lang="en-US" altLang="zh-TW" dirty="0" smtClean="0"/>
            </a:br>
            <a:r>
              <a:rPr lang="zh-TW" altLang="en-US" dirty="0" smtClean="0"/>
              <a:t>就能開啟</a:t>
            </a:r>
            <a:r>
              <a:rPr lang="en-US" altLang="zh-TW" dirty="0" err="1" smtClean="0"/>
              <a:t>lua</a:t>
            </a:r>
            <a:r>
              <a:rPr lang="zh-TW" altLang="en-US" dirty="0" smtClean="0"/>
              <a:t>程式</a:t>
            </a:r>
            <a:endParaRPr lang="zh-TW" altLang="en-US" dirty="0"/>
          </a:p>
        </p:txBody>
      </p:sp>
    </p:spTree>
    <p:extLst>
      <p:ext uri="{BB962C8B-B14F-4D97-AF65-F5344CB8AC3E}">
        <p14:creationId xmlns:p14="http://schemas.microsoft.com/office/powerpoint/2010/main" val="4294884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
            <a:ext cx="9144000" cy="6857992"/>
          </a:xfrm>
        </p:spPr>
      </p:pic>
      <p:sp>
        <p:nvSpPr>
          <p:cNvPr id="3" name="標題 2"/>
          <p:cNvSpPr>
            <a:spLocks noGrp="1"/>
          </p:cNvSpPr>
          <p:nvPr>
            <p:ph type="title"/>
          </p:nvPr>
        </p:nvSpPr>
        <p:spPr>
          <a:xfrm>
            <a:off x="395536" y="4869160"/>
            <a:ext cx="8229600" cy="1219200"/>
          </a:xfrm>
        </p:spPr>
        <p:txBody>
          <a:bodyPr>
            <a:normAutofit/>
          </a:bodyPr>
          <a:lstStyle/>
          <a:p>
            <a:pPr algn="ctr"/>
            <a:r>
              <a:rPr lang="zh-TW" altLang="en-US" sz="5400" b="1" dirty="0" smtClean="0">
                <a:solidFill>
                  <a:srgbClr val="FF0000"/>
                </a:solidFill>
                <a:latin typeface="+mj-ea"/>
              </a:rPr>
              <a:t>用</a:t>
            </a:r>
            <a:r>
              <a:rPr lang="en-US" altLang="zh-TW" sz="5400" b="1" dirty="0" smtClean="0">
                <a:solidFill>
                  <a:srgbClr val="FF0000"/>
                </a:solidFill>
                <a:latin typeface="+mj-ea"/>
              </a:rPr>
              <a:t>for</a:t>
            </a:r>
            <a:r>
              <a:rPr lang="zh-TW" altLang="en-US" sz="5400" b="1" dirty="0" smtClean="0">
                <a:solidFill>
                  <a:srgbClr val="FF0000"/>
                </a:solidFill>
                <a:latin typeface="+mj-ea"/>
              </a:rPr>
              <a:t>迴圈寫出</a:t>
            </a:r>
            <a:r>
              <a:rPr lang="en-US" altLang="zh-TW" sz="5400" b="1" dirty="0" smtClean="0">
                <a:solidFill>
                  <a:srgbClr val="FF0000"/>
                </a:solidFill>
                <a:latin typeface="+mj-ea"/>
              </a:rPr>
              <a:t>1</a:t>
            </a:r>
            <a:r>
              <a:rPr lang="zh-TW" altLang="en-US" sz="5400" b="1" dirty="0" smtClean="0">
                <a:solidFill>
                  <a:srgbClr val="FF0000"/>
                </a:solidFill>
                <a:latin typeface="+mj-ea"/>
              </a:rPr>
              <a:t>加到</a:t>
            </a:r>
            <a:r>
              <a:rPr lang="en-US" altLang="zh-TW" sz="5400" b="1" dirty="0" smtClean="0">
                <a:solidFill>
                  <a:srgbClr val="FF0000"/>
                </a:solidFill>
                <a:latin typeface="+mj-ea"/>
              </a:rPr>
              <a:t>10</a:t>
            </a:r>
            <a:endParaRPr lang="zh-TW" altLang="en-US" sz="5400" b="1" dirty="0">
              <a:solidFill>
                <a:srgbClr val="FF0000"/>
              </a:solidFill>
              <a:latin typeface="+mj-ea"/>
            </a:endParaRPr>
          </a:p>
        </p:txBody>
      </p:sp>
    </p:spTree>
    <p:extLst>
      <p:ext uri="{BB962C8B-B14F-4D97-AF65-F5344CB8AC3E}">
        <p14:creationId xmlns:p14="http://schemas.microsoft.com/office/powerpoint/2010/main" val="213856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標題 2"/>
          <p:cNvSpPr>
            <a:spLocks noGrp="1"/>
          </p:cNvSpPr>
          <p:nvPr>
            <p:ph type="title"/>
          </p:nvPr>
        </p:nvSpPr>
        <p:spPr>
          <a:xfrm>
            <a:off x="467544" y="5373216"/>
            <a:ext cx="8229600" cy="1219200"/>
          </a:xfrm>
        </p:spPr>
        <p:txBody>
          <a:bodyPr>
            <a:normAutofit fontScale="90000"/>
          </a:bodyPr>
          <a:lstStyle/>
          <a:p>
            <a:pPr algn="ctr"/>
            <a:r>
              <a:rPr lang="zh-TW" altLang="en-US" dirty="0" smtClean="0">
                <a:solidFill>
                  <a:srgbClr val="FF0000"/>
                </a:solidFill>
                <a:latin typeface="+mn-ea"/>
                <a:ea typeface="+mn-ea"/>
              </a:rPr>
              <a:t>用</a:t>
            </a:r>
            <a:r>
              <a:rPr lang="en-US" altLang="zh-TW" dirty="0" smtClean="0">
                <a:solidFill>
                  <a:srgbClr val="FF0000"/>
                </a:solidFill>
                <a:latin typeface="+mn-ea"/>
                <a:ea typeface="+mn-ea"/>
              </a:rPr>
              <a:t>for</a:t>
            </a:r>
            <a:r>
              <a:rPr lang="zh-TW" altLang="en-US" dirty="0" smtClean="0">
                <a:solidFill>
                  <a:srgbClr val="FF0000"/>
                </a:solidFill>
                <a:latin typeface="+mn-ea"/>
                <a:ea typeface="+mn-ea"/>
              </a:rPr>
              <a:t>迴圈</a:t>
            </a:r>
            <a:r>
              <a:rPr lang="en-US" altLang="zh-TW" dirty="0" smtClean="0">
                <a:solidFill>
                  <a:srgbClr val="FF0000"/>
                </a:solidFill>
                <a:latin typeface="+mn-ea"/>
                <a:ea typeface="+mn-ea"/>
              </a:rPr>
              <a:t>+</a:t>
            </a:r>
            <a:r>
              <a:rPr lang="en-US" altLang="zh-TW" b="1" dirty="0" smtClean="0">
                <a:solidFill>
                  <a:srgbClr val="FF0000"/>
                </a:solidFill>
                <a:effectLst/>
                <a:latin typeface="+mn-ea"/>
                <a:ea typeface="+mn-ea"/>
              </a:rPr>
              <a:t>if</a:t>
            </a:r>
            <a:r>
              <a:rPr lang="en-US" altLang="zh-TW" b="1" dirty="0">
                <a:solidFill>
                  <a:srgbClr val="FF0000"/>
                </a:solidFill>
                <a:effectLst/>
                <a:latin typeface="+mn-ea"/>
                <a:ea typeface="+mn-ea"/>
              </a:rPr>
              <a:t>...else</a:t>
            </a:r>
            <a:r>
              <a:rPr lang="en-US" altLang="zh-TW" b="1" dirty="0" smtClean="0">
                <a:solidFill>
                  <a:srgbClr val="FF0000"/>
                </a:solidFill>
                <a:effectLst/>
                <a:latin typeface="+mn-ea"/>
                <a:ea typeface="+mn-ea"/>
              </a:rPr>
              <a:t>...</a:t>
            </a:r>
            <a:r>
              <a:rPr lang="zh-TW" altLang="en-US" b="1" dirty="0" smtClean="0">
                <a:solidFill>
                  <a:srgbClr val="FF0000"/>
                </a:solidFill>
                <a:effectLst/>
                <a:latin typeface="+mn-ea"/>
                <a:ea typeface="+mn-ea"/>
              </a:rPr>
              <a:t>寫出只有</a:t>
            </a:r>
            <a:r>
              <a:rPr lang="en-US" altLang="zh-TW" b="1" dirty="0" smtClean="0">
                <a:solidFill>
                  <a:srgbClr val="FF0000"/>
                </a:solidFill>
                <a:effectLst/>
                <a:latin typeface="+mn-ea"/>
                <a:ea typeface="+mn-ea"/>
              </a:rPr>
              <a:t>5</a:t>
            </a:r>
            <a:r>
              <a:rPr lang="zh-TW" altLang="en-US" b="1" dirty="0" smtClean="0">
                <a:solidFill>
                  <a:srgbClr val="FF0000"/>
                </a:solidFill>
                <a:effectLst/>
                <a:latin typeface="+mn-ea"/>
                <a:ea typeface="+mn-ea"/>
              </a:rPr>
              <a:t>次機會的猜數字遊戲</a:t>
            </a:r>
            <a:r>
              <a:rPr lang="en-US" altLang="zh-TW" b="1" dirty="0">
                <a:effectLst/>
              </a:rPr>
              <a:t/>
            </a:r>
            <a:br>
              <a:rPr lang="en-US" altLang="zh-TW" b="1" dirty="0">
                <a:effectLst/>
              </a:rPr>
            </a:br>
            <a:endParaRPr lang="zh-TW" altLang="en-US" dirty="0"/>
          </a:p>
        </p:txBody>
      </p:sp>
    </p:spTree>
    <p:extLst>
      <p:ext uri="{BB962C8B-B14F-4D97-AF65-F5344CB8AC3E}">
        <p14:creationId xmlns:p14="http://schemas.microsoft.com/office/powerpoint/2010/main" val="1456507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標題 2"/>
          <p:cNvSpPr>
            <a:spLocks noGrp="1"/>
          </p:cNvSpPr>
          <p:nvPr>
            <p:ph type="title"/>
          </p:nvPr>
        </p:nvSpPr>
        <p:spPr>
          <a:xfrm>
            <a:off x="2699792" y="4149080"/>
            <a:ext cx="6912768" cy="1219200"/>
          </a:xfrm>
        </p:spPr>
        <p:txBody>
          <a:bodyPr>
            <a:normAutofit fontScale="90000"/>
          </a:bodyPr>
          <a:lstStyle/>
          <a:p>
            <a:r>
              <a:rPr lang="zh-TW" altLang="en-US" dirty="0" smtClean="0">
                <a:solidFill>
                  <a:srgbClr val="FF0000"/>
                </a:solidFill>
              </a:rPr>
              <a:t>辦一個帳號且創建自己的倉儲</a:t>
            </a:r>
            <a:endParaRPr lang="zh-TW" altLang="en-US" dirty="0">
              <a:solidFill>
                <a:srgbClr val="FF0000"/>
              </a:solidFill>
            </a:endParaRPr>
          </a:p>
        </p:txBody>
      </p:sp>
    </p:spTree>
    <p:extLst>
      <p:ext uri="{BB962C8B-B14F-4D97-AF65-F5344CB8AC3E}">
        <p14:creationId xmlns:p14="http://schemas.microsoft.com/office/powerpoint/2010/main" val="87758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8" y="44624"/>
            <a:ext cx="9144000" cy="6858000"/>
          </a:xfrm>
        </p:spPr>
      </p:pic>
      <p:sp>
        <p:nvSpPr>
          <p:cNvPr id="3" name="標題 2"/>
          <p:cNvSpPr>
            <a:spLocks noGrp="1"/>
          </p:cNvSpPr>
          <p:nvPr>
            <p:ph type="title"/>
          </p:nvPr>
        </p:nvSpPr>
        <p:spPr>
          <a:xfrm>
            <a:off x="3347864" y="5013176"/>
            <a:ext cx="5472608" cy="1219200"/>
          </a:xfrm>
        </p:spPr>
        <p:txBody>
          <a:bodyPr>
            <a:normAutofit fontScale="90000"/>
          </a:bodyPr>
          <a:lstStyle/>
          <a:p>
            <a:r>
              <a:rPr lang="en-US" altLang="zh-TW" sz="6600" dirty="0" smtClean="0">
                <a:solidFill>
                  <a:srgbClr val="FF0000"/>
                </a:solidFill>
              </a:rPr>
              <a:t/>
            </a:r>
            <a:br>
              <a:rPr lang="en-US" altLang="zh-TW" sz="6600" dirty="0" smtClean="0">
                <a:solidFill>
                  <a:srgbClr val="FF0000"/>
                </a:solidFill>
              </a:rPr>
            </a:br>
            <a:r>
              <a:rPr lang="en-US" altLang="zh-TW" sz="6600" dirty="0">
                <a:solidFill>
                  <a:srgbClr val="FF0000"/>
                </a:solidFill>
              </a:rPr>
              <a:t/>
            </a:r>
            <a:br>
              <a:rPr lang="en-US" altLang="zh-TW" sz="6600" dirty="0">
                <a:solidFill>
                  <a:srgbClr val="FF0000"/>
                </a:solidFill>
              </a:rPr>
            </a:br>
            <a:r>
              <a:rPr lang="zh-TW" altLang="en-US" sz="3100" dirty="0" smtClean="0">
                <a:solidFill>
                  <a:srgbClr val="FF0000"/>
                </a:solidFill>
                <a:latin typeface="+mn-ea"/>
                <a:ea typeface="+mn-ea"/>
              </a:rPr>
              <a:t>導入</a:t>
            </a:r>
            <a:r>
              <a:rPr lang="en-US" altLang="zh-TW" sz="3100" dirty="0" err="1" smtClean="0">
                <a:solidFill>
                  <a:srgbClr val="FF0000"/>
                </a:solidFill>
                <a:latin typeface="+mn-ea"/>
                <a:ea typeface="+mn-ea"/>
              </a:rPr>
              <a:t>javascript</a:t>
            </a:r>
            <a:r>
              <a:rPr lang="zh-TW" altLang="en-US" sz="3100" dirty="0" smtClean="0">
                <a:solidFill>
                  <a:srgbClr val="FF0000"/>
                </a:solidFill>
                <a:latin typeface="+mn-ea"/>
                <a:ea typeface="+mn-ea"/>
              </a:rPr>
              <a:t>模組</a:t>
            </a:r>
            <a:r>
              <a:rPr lang="en-US" altLang="zh-TW" sz="3100" dirty="0" smtClean="0">
                <a:solidFill>
                  <a:srgbClr val="FF0000"/>
                </a:solidFill>
                <a:latin typeface="+mn-ea"/>
                <a:ea typeface="+mn-ea"/>
              </a:rPr>
              <a:t/>
            </a:r>
            <a:br>
              <a:rPr lang="en-US" altLang="zh-TW" sz="3100" dirty="0" smtClean="0">
                <a:solidFill>
                  <a:srgbClr val="FF0000"/>
                </a:solidFill>
                <a:latin typeface="+mn-ea"/>
                <a:ea typeface="+mn-ea"/>
              </a:rPr>
            </a:br>
            <a:r>
              <a:rPr lang="zh-TW" altLang="en-US" sz="3100" dirty="0">
                <a:solidFill>
                  <a:srgbClr val="FF0000"/>
                </a:solidFill>
                <a:latin typeface="+mn-ea"/>
                <a:ea typeface="+mn-ea"/>
              </a:rPr>
              <a:t>將 </a:t>
            </a:r>
            <a:r>
              <a:rPr lang="en-US" altLang="zh-TW" sz="3100" dirty="0" err="1">
                <a:solidFill>
                  <a:srgbClr val="FF0000"/>
                </a:solidFill>
                <a:latin typeface="+mn-ea"/>
                <a:ea typeface="+mn-ea"/>
              </a:rPr>
              <a:t>ctx</a:t>
            </a:r>
            <a:r>
              <a:rPr lang="en-US" altLang="zh-TW" sz="3100" dirty="0">
                <a:solidFill>
                  <a:srgbClr val="FF0000"/>
                </a:solidFill>
                <a:latin typeface="+mn-ea"/>
                <a:ea typeface="+mn-ea"/>
              </a:rPr>
              <a:t> </a:t>
            </a:r>
            <a:r>
              <a:rPr lang="zh-TW" altLang="en-US" sz="3100" dirty="0">
                <a:solidFill>
                  <a:srgbClr val="FF0000"/>
                </a:solidFill>
                <a:latin typeface="+mn-ea"/>
                <a:ea typeface="+mn-ea"/>
              </a:rPr>
              <a:t>設為 </a:t>
            </a:r>
            <a:r>
              <a:rPr lang="en-US" altLang="zh-TW" sz="3100" dirty="0">
                <a:solidFill>
                  <a:srgbClr val="FF0000"/>
                </a:solidFill>
                <a:latin typeface="+mn-ea"/>
                <a:ea typeface="+mn-ea"/>
              </a:rPr>
              <a:t>canvas 2d </a:t>
            </a:r>
            <a:r>
              <a:rPr lang="zh-TW" altLang="en-US" sz="3100" dirty="0">
                <a:solidFill>
                  <a:srgbClr val="FF0000"/>
                </a:solidFill>
                <a:latin typeface="+mn-ea"/>
                <a:ea typeface="+mn-ea"/>
              </a:rPr>
              <a:t>繪圖畫布</a:t>
            </a:r>
            <a:r>
              <a:rPr lang="zh-TW" altLang="en-US" sz="3100" dirty="0" smtClean="0">
                <a:solidFill>
                  <a:srgbClr val="FF0000"/>
                </a:solidFill>
                <a:latin typeface="+mn-ea"/>
                <a:ea typeface="+mn-ea"/>
              </a:rPr>
              <a:t>變數</a:t>
            </a:r>
            <a:r>
              <a:rPr lang="en-US" altLang="zh-TW" sz="3100" dirty="0" smtClean="0">
                <a:solidFill>
                  <a:srgbClr val="FF0000"/>
                </a:solidFill>
                <a:latin typeface="+mn-ea"/>
                <a:ea typeface="+mn-ea"/>
              </a:rPr>
              <a:t>(</a:t>
            </a:r>
            <a:r>
              <a:rPr lang="zh-TW" altLang="en-US" sz="3100" dirty="0" smtClean="0">
                <a:solidFill>
                  <a:srgbClr val="FF0000"/>
                </a:solidFill>
                <a:latin typeface="+mn-ea"/>
                <a:ea typeface="+mn-ea"/>
              </a:rPr>
              <a:t>設定畫布</a:t>
            </a:r>
            <a:r>
              <a:rPr lang="en-US" altLang="zh-TW" sz="3100" dirty="0" smtClean="0">
                <a:solidFill>
                  <a:srgbClr val="FF0000"/>
                </a:solidFill>
                <a:latin typeface="+mn-ea"/>
                <a:ea typeface="+mn-ea"/>
              </a:rPr>
              <a:t>)</a:t>
            </a:r>
            <a:br>
              <a:rPr lang="en-US" altLang="zh-TW" sz="3100" dirty="0" smtClean="0">
                <a:solidFill>
                  <a:srgbClr val="FF0000"/>
                </a:solidFill>
                <a:latin typeface="+mn-ea"/>
                <a:ea typeface="+mn-ea"/>
              </a:rPr>
            </a:br>
            <a:r>
              <a:rPr lang="zh-TW" altLang="en-US" sz="3100" dirty="0">
                <a:solidFill>
                  <a:srgbClr val="FF0000"/>
                </a:solidFill>
                <a:latin typeface="+mn-ea"/>
                <a:ea typeface="+mn-ea"/>
              </a:rPr>
              <a:t>建立多邊形定點位置畫線函</a:t>
            </a:r>
            <a:r>
              <a:rPr lang="zh-TW" altLang="en-US" sz="3100" dirty="0" smtClean="0">
                <a:solidFill>
                  <a:srgbClr val="FF0000"/>
                </a:solidFill>
                <a:latin typeface="+mn-ea"/>
                <a:ea typeface="+mn-ea"/>
              </a:rPr>
              <a:t>式</a:t>
            </a:r>
            <a:r>
              <a:rPr lang="en-US" altLang="zh-TW" sz="3100" dirty="0" smtClean="0">
                <a:solidFill>
                  <a:srgbClr val="FF0000"/>
                </a:solidFill>
                <a:latin typeface="+mn-ea"/>
                <a:ea typeface="+mn-ea"/>
              </a:rPr>
              <a:t/>
            </a:r>
            <a:br>
              <a:rPr lang="en-US" altLang="zh-TW" sz="3100" dirty="0" smtClean="0">
                <a:solidFill>
                  <a:srgbClr val="FF0000"/>
                </a:solidFill>
                <a:latin typeface="+mn-ea"/>
                <a:ea typeface="+mn-ea"/>
              </a:rPr>
            </a:br>
            <a:r>
              <a:rPr lang="zh-TW" altLang="en-US" sz="3100" dirty="0" smtClean="0">
                <a:solidFill>
                  <a:srgbClr val="FF0000"/>
                </a:solidFill>
                <a:latin typeface="+mn-ea"/>
                <a:ea typeface="+mn-ea"/>
              </a:rPr>
              <a:t>以下利用多邊形畫線函式呼叫執行畫框線或填入顏色 </a:t>
            </a:r>
            <a:r>
              <a:rPr lang="en-US" altLang="zh-TW" sz="3100" dirty="0" smtClean="0">
                <a:solidFill>
                  <a:srgbClr val="FF0000"/>
                </a:solidFill>
                <a:latin typeface="+mn-ea"/>
                <a:ea typeface="+mn-ea"/>
              </a:rPr>
              <a:t/>
            </a:r>
            <a:br>
              <a:rPr lang="en-US" altLang="zh-TW" sz="3100" dirty="0" smtClean="0">
                <a:solidFill>
                  <a:srgbClr val="FF0000"/>
                </a:solidFill>
                <a:latin typeface="+mn-ea"/>
                <a:ea typeface="+mn-ea"/>
              </a:rPr>
            </a:br>
            <a:r>
              <a:rPr lang="zh-TW" altLang="en-US" sz="3100" dirty="0" smtClean="0">
                <a:solidFill>
                  <a:srgbClr val="FF0000"/>
                </a:solidFill>
                <a:latin typeface="+mn-ea"/>
                <a:ea typeface="+mn-ea"/>
              </a:rPr>
              <a:t>畫</a:t>
            </a:r>
            <a:r>
              <a:rPr lang="zh-TW" altLang="en-US" sz="3100" dirty="0">
                <a:solidFill>
                  <a:srgbClr val="FF0000"/>
                </a:solidFill>
                <a:latin typeface="+mn-ea"/>
                <a:ea typeface="+mn-ea"/>
              </a:rPr>
              <a:t>外面六邊形框</a:t>
            </a:r>
            <a:r>
              <a:rPr lang="zh-TW" altLang="en-US" sz="3100" dirty="0" smtClean="0">
                <a:solidFill>
                  <a:srgbClr val="FF0000"/>
                </a:solidFill>
                <a:latin typeface="+mn-ea"/>
                <a:ea typeface="+mn-ea"/>
              </a:rPr>
              <a:t>線</a:t>
            </a:r>
            <a:r>
              <a:rPr lang="en-US" altLang="zh-TW" sz="3100" dirty="0" smtClean="0">
                <a:solidFill>
                  <a:srgbClr val="FF0000"/>
                </a:solidFill>
                <a:latin typeface="+mn-ea"/>
                <a:ea typeface="+mn-ea"/>
              </a:rPr>
              <a:t>&gt;</a:t>
            </a:r>
            <a:r>
              <a:rPr lang="zh-TW" altLang="en-US" sz="3100" dirty="0">
                <a:solidFill>
                  <a:srgbClr val="FF0000"/>
                </a:solidFill>
                <a:latin typeface="+mn-ea"/>
                <a:ea typeface="+mn-ea"/>
              </a:rPr>
              <a:t>畫裡面白色六邊</a:t>
            </a:r>
            <a:r>
              <a:rPr lang="zh-TW" altLang="en-US" sz="3100" dirty="0" smtClean="0">
                <a:solidFill>
                  <a:srgbClr val="FF0000"/>
                </a:solidFill>
                <a:latin typeface="+mn-ea"/>
                <a:ea typeface="+mn-ea"/>
              </a:rPr>
              <a:t>型</a:t>
            </a:r>
            <a:r>
              <a:rPr lang="en-US" altLang="zh-TW" sz="3100" dirty="0" smtClean="0">
                <a:solidFill>
                  <a:srgbClr val="FF0000"/>
                </a:solidFill>
                <a:latin typeface="+mn-ea"/>
                <a:ea typeface="+mn-ea"/>
              </a:rPr>
              <a:t>&gt;</a:t>
            </a:r>
            <a:r>
              <a:rPr lang="zh-TW" altLang="en-US" sz="3100" dirty="0">
                <a:solidFill>
                  <a:srgbClr val="FF0000"/>
                </a:solidFill>
                <a:latin typeface="+mn-ea"/>
                <a:ea typeface="+mn-ea"/>
              </a:rPr>
              <a:t>畫中間</a:t>
            </a:r>
            <a:r>
              <a:rPr lang="zh-TW" altLang="en-US" sz="3100" dirty="0" smtClean="0">
                <a:solidFill>
                  <a:srgbClr val="FF0000"/>
                </a:solidFill>
                <a:latin typeface="+mn-ea"/>
                <a:ea typeface="+mn-ea"/>
              </a:rPr>
              <a:t>圓</a:t>
            </a:r>
            <a:r>
              <a:rPr lang="en-US" altLang="zh-TW" sz="3100" dirty="0" smtClean="0">
                <a:solidFill>
                  <a:srgbClr val="FF0000"/>
                </a:solidFill>
                <a:latin typeface="+mn-ea"/>
                <a:ea typeface="+mn-ea"/>
              </a:rPr>
              <a:t>&gt;</a:t>
            </a:r>
            <a:r>
              <a:rPr lang="zh-TW" altLang="en-US" sz="3100" dirty="0">
                <a:solidFill>
                  <a:srgbClr val="FF0000"/>
                </a:solidFill>
                <a:latin typeface="+mn-ea"/>
                <a:ea typeface="+mn-ea"/>
              </a:rPr>
              <a:t>畫</a:t>
            </a:r>
            <a:r>
              <a:rPr lang="zh-TW" altLang="en-US" sz="3100" dirty="0" smtClean="0">
                <a:solidFill>
                  <a:srgbClr val="FF0000"/>
                </a:solidFill>
                <a:latin typeface="+mn-ea"/>
                <a:ea typeface="+mn-ea"/>
              </a:rPr>
              <a:t>斜線</a:t>
            </a:r>
            <a:r>
              <a:rPr lang="en-US" altLang="zh-TW" sz="3100" dirty="0" smtClean="0">
                <a:solidFill>
                  <a:srgbClr val="FF0000"/>
                </a:solidFill>
                <a:latin typeface="+mn-ea"/>
                <a:ea typeface="+mn-ea"/>
              </a:rPr>
              <a:t>&gt;</a:t>
            </a:r>
            <a:r>
              <a:rPr lang="zh-TW" altLang="en-US" sz="3100" dirty="0" smtClean="0">
                <a:solidFill>
                  <a:srgbClr val="FF0000"/>
                </a:solidFill>
                <a:latin typeface="+mn-ea"/>
                <a:ea typeface="+mn-ea"/>
              </a:rPr>
              <a:t>完成</a:t>
            </a:r>
            <a:r>
              <a:rPr lang="zh-TW" altLang="en-US" sz="3100" dirty="0">
                <a:solidFill>
                  <a:srgbClr val="FF0000"/>
                </a:solidFill>
              </a:rPr>
              <a:t>校徽</a:t>
            </a:r>
          </a:p>
        </p:txBody>
      </p:sp>
    </p:spTree>
    <p:extLst>
      <p:ext uri="{BB962C8B-B14F-4D97-AF65-F5344CB8AC3E}">
        <p14:creationId xmlns:p14="http://schemas.microsoft.com/office/powerpoint/2010/main" val="1527579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8" y="0"/>
            <a:ext cx="9166848" cy="6858000"/>
          </a:xfrm>
        </p:spPr>
      </p:pic>
      <p:sp>
        <p:nvSpPr>
          <p:cNvPr id="3" name="標題 2"/>
          <p:cNvSpPr>
            <a:spLocks noGrp="1"/>
          </p:cNvSpPr>
          <p:nvPr>
            <p:ph type="title"/>
          </p:nvPr>
        </p:nvSpPr>
        <p:spPr>
          <a:xfrm>
            <a:off x="3275856" y="3068960"/>
            <a:ext cx="5760640" cy="3789040"/>
          </a:xfrm>
          <a:solidFill>
            <a:schemeClr val="tx1"/>
          </a:solidFill>
        </p:spPr>
        <p:txBody>
          <a:bodyPr>
            <a:normAutofit fontScale="90000"/>
          </a:bodyPr>
          <a:lstStyle/>
          <a:p>
            <a:r>
              <a:rPr lang="zh-TW" altLang="en-US" sz="3200" dirty="0">
                <a:solidFill>
                  <a:srgbClr val="FF0000"/>
                </a:solidFill>
                <a:latin typeface="+mn-ea"/>
              </a:rPr>
              <a:t>導入</a:t>
            </a:r>
            <a:r>
              <a:rPr lang="en-US" altLang="zh-TW" sz="3200" dirty="0" err="1">
                <a:solidFill>
                  <a:srgbClr val="FF0000"/>
                </a:solidFill>
                <a:latin typeface="+mn-ea"/>
              </a:rPr>
              <a:t>javascript</a:t>
            </a:r>
            <a:r>
              <a:rPr lang="zh-TW" altLang="en-US" sz="3200" dirty="0" smtClean="0">
                <a:solidFill>
                  <a:srgbClr val="FF0000"/>
                </a:solidFill>
                <a:latin typeface="+mn-ea"/>
              </a:rPr>
              <a:t>模組</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2700" dirty="0">
                <a:solidFill>
                  <a:srgbClr val="FF0000"/>
                </a:solidFill>
                <a:latin typeface="+mn-ea"/>
              </a:rPr>
              <a:t>將 </a:t>
            </a:r>
            <a:r>
              <a:rPr lang="en-US" altLang="zh-TW" sz="2700" dirty="0" err="1">
                <a:solidFill>
                  <a:srgbClr val="FF0000"/>
                </a:solidFill>
                <a:latin typeface="+mn-ea"/>
              </a:rPr>
              <a:t>ctx</a:t>
            </a:r>
            <a:r>
              <a:rPr lang="en-US" altLang="zh-TW" sz="2700" dirty="0">
                <a:solidFill>
                  <a:srgbClr val="FF0000"/>
                </a:solidFill>
                <a:latin typeface="+mn-ea"/>
              </a:rPr>
              <a:t> </a:t>
            </a:r>
            <a:r>
              <a:rPr lang="zh-TW" altLang="en-US" sz="2700" dirty="0">
                <a:solidFill>
                  <a:srgbClr val="FF0000"/>
                </a:solidFill>
                <a:latin typeface="+mn-ea"/>
              </a:rPr>
              <a:t>設為 </a:t>
            </a:r>
            <a:r>
              <a:rPr lang="en-US" altLang="zh-TW" sz="2700" dirty="0">
                <a:solidFill>
                  <a:srgbClr val="FF0000"/>
                </a:solidFill>
                <a:latin typeface="+mn-ea"/>
              </a:rPr>
              <a:t>canvas 2d </a:t>
            </a:r>
            <a:r>
              <a:rPr lang="zh-TW" altLang="en-US" sz="2700" dirty="0" smtClean="0">
                <a:solidFill>
                  <a:srgbClr val="FF0000"/>
                </a:solidFill>
                <a:latin typeface="+mn-ea"/>
              </a:rPr>
              <a:t>繪圖</a:t>
            </a:r>
            <a:r>
              <a:rPr lang="zh-TW" altLang="en-US" sz="2700" dirty="0">
                <a:solidFill>
                  <a:srgbClr val="FF0000"/>
                </a:solidFill>
                <a:latin typeface="+mn-ea"/>
              </a:rPr>
              <a:t>畫布</a:t>
            </a:r>
            <a:r>
              <a:rPr lang="zh-TW" altLang="en-US" sz="2700" dirty="0" smtClean="0">
                <a:solidFill>
                  <a:srgbClr val="FF0000"/>
                </a:solidFill>
                <a:latin typeface="+mn-ea"/>
              </a:rPr>
              <a:t>變數</a:t>
            </a:r>
            <a:r>
              <a:rPr lang="en-US" altLang="zh-TW" sz="2700" dirty="0" smtClean="0">
                <a:solidFill>
                  <a:srgbClr val="FF0000"/>
                </a:solidFill>
                <a:latin typeface="+mn-ea"/>
              </a:rPr>
              <a:t>(</a:t>
            </a:r>
            <a:r>
              <a:rPr lang="zh-TW" altLang="en-US" sz="2700" dirty="0">
                <a:solidFill>
                  <a:srgbClr val="FF0000"/>
                </a:solidFill>
                <a:latin typeface="+mn-ea"/>
              </a:rPr>
              <a:t>設定</a:t>
            </a:r>
            <a:r>
              <a:rPr lang="zh-TW" altLang="en-US" sz="2700" dirty="0" smtClean="0">
                <a:solidFill>
                  <a:srgbClr val="FF0000"/>
                </a:solidFill>
                <a:latin typeface="+mn-ea"/>
              </a:rPr>
              <a:t>畫布</a:t>
            </a:r>
            <a:r>
              <a:rPr lang="en-US" altLang="zh-TW" sz="2700" dirty="0" smtClean="0">
                <a:solidFill>
                  <a:srgbClr val="FF0000"/>
                </a:solidFill>
                <a:latin typeface="+mn-ea"/>
              </a:rPr>
              <a:t>)</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3200" dirty="0">
                <a:solidFill>
                  <a:srgbClr val="FF0000"/>
                </a:solidFill>
                <a:latin typeface="+mn-ea"/>
              </a:rPr>
              <a:t>設</a:t>
            </a:r>
            <a:r>
              <a:rPr lang="zh-TW" altLang="en-US" sz="3200" dirty="0" smtClean="0">
                <a:solidFill>
                  <a:srgbClr val="FF0000"/>
                </a:solidFill>
                <a:latin typeface="+mn-ea"/>
              </a:rPr>
              <a:t>星星</a:t>
            </a:r>
            <a:r>
              <a:rPr lang="zh-TW" altLang="en-US" sz="3200" dirty="0">
                <a:solidFill>
                  <a:srgbClr val="FF0000"/>
                </a:solidFill>
                <a:latin typeface="+mn-ea"/>
              </a:rPr>
              <a:t>中間的</a:t>
            </a:r>
            <a:r>
              <a:rPr lang="zh-TW" altLang="en-US" sz="3200" dirty="0" smtClean="0">
                <a:solidFill>
                  <a:srgbClr val="FF0000"/>
                </a:solidFill>
                <a:latin typeface="+mn-ea"/>
              </a:rPr>
              <a:t>座標</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3200" dirty="0" smtClean="0">
                <a:solidFill>
                  <a:srgbClr val="FF0000"/>
                </a:solidFill>
                <a:latin typeface="+mn-ea"/>
              </a:rPr>
              <a:t>設背景</a:t>
            </a:r>
            <a:r>
              <a:rPr lang="zh-TW" altLang="en-US" sz="3200" dirty="0">
                <a:solidFill>
                  <a:srgbClr val="FF0000"/>
                </a:solidFill>
                <a:latin typeface="+mn-ea"/>
              </a:rPr>
              <a:t>長方形的</a:t>
            </a:r>
            <a:r>
              <a:rPr lang="zh-TW" altLang="en-US" sz="3200" dirty="0" smtClean="0">
                <a:solidFill>
                  <a:srgbClr val="FF0000"/>
                </a:solidFill>
                <a:latin typeface="+mn-ea"/>
              </a:rPr>
              <a:t>座標</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3200" dirty="0">
                <a:solidFill>
                  <a:srgbClr val="FF0000"/>
                </a:solidFill>
                <a:latin typeface="+mn-ea"/>
              </a:rPr>
              <a:t>用</a:t>
            </a:r>
            <a:r>
              <a:rPr lang="en-US" altLang="zh-TW" sz="3200" dirty="0">
                <a:solidFill>
                  <a:srgbClr val="FF0000"/>
                </a:solidFill>
                <a:latin typeface="+mn-ea"/>
              </a:rPr>
              <a:t>for</a:t>
            </a:r>
            <a:r>
              <a:rPr lang="zh-TW" altLang="en-US" sz="3200" dirty="0">
                <a:solidFill>
                  <a:srgbClr val="FF0000"/>
                </a:solidFill>
                <a:latin typeface="+mn-ea"/>
              </a:rPr>
              <a:t>迴圈畫出</a:t>
            </a:r>
            <a:r>
              <a:rPr lang="en-US" altLang="zh-TW" sz="3200" dirty="0">
                <a:solidFill>
                  <a:srgbClr val="FF0000"/>
                </a:solidFill>
                <a:latin typeface="+mn-ea"/>
              </a:rPr>
              <a:t>13</a:t>
            </a:r>
            <a:r>
              <a:rPr lang="zh-TW" altLang="en-US" sz="3200" dirty="0">
                <a:solidFill>
                  <a:srgbClr val="FF0000"/>
                </a:solidFill>
                <a:latin typeface="+mn-ea"/>
              </a:rPr>
              <a:t>條線並且給</a:t>
            </a:r>
            <a:r>
              <a:rPr lang="zh-TW" altLang="en-US" sz="3200" dirty="0" smtClean="0">
                <a:solidFill>
                  <a:srgbClr val="FF0000"/>
                </a:solidFill>
                <a:latin typeface="+mn-ea"/>
              </a:rPr>
              <a:t>顏色</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3200" dirty="0">
                <a:solidFill>
                  <a:srgbClr val="FF0000"/>
                </a:solidFill>
                <a:latin typeface="+mn-ea"/>
              </a:rPr>
              <a:t>畫出藍色</a:t>
            </a:r>
            <a:r>
              <a:rPr lang="zh-TW" altLang="en-US" sz="3200" dirty="0" smtClean="0">
                <a:solidFill>
                  <a:srgbClr val="FF0000"/>
                </a:solidFill>
                <a:latin typeface="+mn-ea"/>
              </a:rPr>
              <a:t>背景</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3200" dirty="0">
                <a:solidFill>
                  <a:srgbClr val="FF0000"/>
                </a:solidFill>
                <a:latin typeface="+mn-ea"/>
              </a:rPr>
              <a:t>用</a:t>
            </a:r>
            <a:r>
              <a:rPr lang="en-US" altLang="zh-TW" sz="3200" dirty="0">
                <a:solidFill>
                  <a:srgbClr val="FF0000"/>
                </a:solidFill>
                <a:latin typeface="+mn-ea"/>
              </a:rPr>
              <a:t>for</a:t>
            </a:r>
            <a:r>
              <a:rPr lang="zh-TW" altLang="en-US" sz="3200" dirty="0">
                <a:solidFill>
                  <a:srgbClr val="FF0000"/>
                </a:solidFill>
                <a:latin typeface="+mn-ea"/>
              </a:rPr>
              <a:t>迴圈畫出</a:t>
            </a:r>
            <a:r>
              <a:rPr lang="zh-TW" altLang="en-US" sz="3200" dirty="0" smtClean="0">
                <a:solidFill>
                  <a:srgbClr val="FF0000"/>
                </a:solidFill>
                <a:latin typeface="+mn-ea"/>
              </a:rPr>
              <a:t>星星</a:t>
            </a:r>
            <a:r>
              <a:rPr lang="en-US" altLang="zh-TW" sz="3200" dirty="0" smtClean="0">
                <a:solidFill>
                  <a:srgbClr val="FF0000"/>
                </a:solidFill>
                <a:latin typeface="+mn-ea"/>
              </a:rPr>
              <a:t/>
            </a:r>
            <a:br>
              <a:rPr lang="en-US" altLang="zh-TW" sz="3200" dirty="0" smtClean="0">
                <a:solidFill>
                  <a:srgbClr val="FF0000"/>
                </a:solidFill>
                <a:latin typeface="+mn-ea"/>
              </a:rPr>
            </a:br>
            <a:r>
              <a:rPr lang="zh-TW" altLang="en-US" sz="3200" dirty="0" smtClean="0">
                <a:solidFill>
                  <a:srgbClr val="FF0000"/>
                </a:solidFill>
                <a:latin typeface="+mn-ea"/>
              </a:rPr>
              <a:t>完成美國國旗</a:t>
            </a:r>
            <a:endParaRPr lang="zh-TW" altLang="en-US" sz="3200" dirty="0">
              <a:solidFill>
                <a:srgbClr val="FF0000"/>
              </a:solidFill>
            </a:endParaRPr>
          </a:p>
        </p:txBody>
      </p:sp>
    </p:spTree>
    <p:extLst>
      <p:ext uri="{BB962C8B-B14F-4D97-AF65-F5344CB8AC3E}">
        <p14:creationId xmlns:p14="http://schemas.microsoft.com/office/powerpoint/2010/main" val="14500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標題 2"/>
          <p:cNvSpPr>
            <a:spLocks noGrp="1"/>
          </p:cNvSpPr>
          <p:nvPr>
            <p:ph type="title"/>
          </p:nvPr>
        </p:nvSpPr>
        <p:spPr>
          <a:xfrm>
            <a:off x="3419872" y="2060848"/>
            <a:ext cx="8229600" cy="1219200"/>
          </a:xfrm>
        </p:spPr>
        <p:txBody>
          <a:bodyPr>
            <a:normAutofit fontScale="90000"/>
          </a:bodyPr>
          <a:lstStyle/>
          <a:p>
            <a:r>
              <a:rPr lang="zh-TW" altLang="en-US" dirty="0" smtClean="0">
                <a:solidFill>
                  <a:srgbClr val="FF0000"/>
                </a:solidFill>
              </a:rPr>
              <a:t>解讀</a:t>
            </a:r>
            <a:r>
              <a:rPr lang="en-US" altLang="zh-TW" dirty="0" err="1" smtClean="0">
                <a:solidFill>
                  <a:srgbClr val="FF0000"/>
                </a:solidFill>
              </a:rPr>
              <a:t>lua</a:t>
            </a:r>
            <a:r>
              <a:rPr lang="zh-TW" altLang="en-US" dirty="0" smtClean="0">
                <a:solidFill>
                  <a:srgbClr val="FF0000"/>
                </a:solidFill>
              </a:rPr>
              <a:t>的程式碼</a:t>
            </a:r>
            <a:r>
              <a:rPr lang="en-US" altLang="zh-TW" dirty="0">
                <a:solidFill>
                  <a:srgbClr val="FF0000"/>
                </a:solidFill>
              </a:rPr>
              <a:t/>
            </a:r>
            <a:br>
              <a:rPr lang="en-US" altLang="zh-TW" dirty="0">
                <a:solidFill>
                  <a:srgbClr val="FF0000"/>
                </a:solidFill>
              </a:rPr>
            </a:br>
            <a:r>
              <a:rPr lang="en-US" altLang="zh-TW" dirty="0" smtClean="0">
                <a:solidFill>
                  <a:srgbClr val="FF0000"/>
                </a:solidFill>
              </a:rPr>
              <a:t>---</a:t>
            </a:r>
            <a:r>
              <a:rPr lang="zh-TW" altLang="en-US" dirty="0" smtClean="0">
                <a:solidFill>
                  <a:srgbClr val="FF0000"/>
                </a:solidFill>
              </a:rPr>
              <a:t>不過只解的出一小部分。</a:t>
            </a:r>
            <a:endParaRPr lang="zh-TW" altLang="en-US" dirty="0">
              <a:solidFill>
                <a:srgbClr val="FF0000"/>
              </a:solidFill>
            </a:endParaRPr>
          </a:p>
        </p:txBody>
      </p:sp>
    </p:spTree>
    <p:extLst>
      <p:ext uri="{BB962C8B-B14F-4D97-AF65-F5344CB8AC3E}">
        <p14:creationId xmlns:p14="http://schemas.microsoft.com/office/powerpoint/2010/main" val="21690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48680"/>
            <a:ext cx="8568952" cy="3024336"/>
          </a:xfrm>
        </p:spPr>
      </p:pic>
      <p:sp>
        <p:nvSpPr>
          <p:cNvPr id="3" name="標題 2"/>
          <p:cNvSpPr>
            <a:spLocks noGrp="1"/>
          </p:cNvSpPr>
          <p:nvPr>
            <p:ph type="title"/>
          </p:nvPr>
        </p:nvSpPr>
        <p:spPr>
          <a:xfrm>
            <a:off x="395536" y="4365104"/>
            <a:ext cx="8229600" cy="1219200"/>
          </a:xfrm>
        </p:spPr>
        <p:txBody>
          <a:bodyPr>
            <a:noAutofit/>
          </a:bodyPr>
          <a:lstStyle/>
          <a:p>
            <a:pPr marL="571500" indent="-571500">
              <a:buFont typeface="Arial" pitchFamily="34" charset="0"/>
              <a:buChar char="•"/>
            </a:pPr>
            <a:r>
              <a:rPr lang="zh-TW" altLang="en-US" sz="3600" dirty="0">
                <a:solidFill>
                  <a:schemeClr val="tx1"/>
                </a:solidFill>
              </a:rPr>
              <a:t>下載老師給的隨身</a:t>
            </a:r>
            <a:r>
              <a:rPr lang="zh-TW" altLang="en-US" sz="3600" dirty="0" smtClean="0">
                <a:solidFill>
                  <a:schemeClr val="tx1"/>
                </a:solidFill>
              </a:rPr>
              <a:t>系統，用這個系統更改</a:t>
            </a:r>
            <a:r>
              <a:rPr lang="en-US" altLang="zh-TW" sz="3600" dirty="0" err="1" smtClean="0">
                <a:solidFill>
                  <a:schemeClr val="tx1"/>
                </a:solidFill>
              </a:rPr>
              <a:t>heroku</a:t>
            </a:r>
            <a:r>
              <a:rPr lang="zh-TW" altLang="en-US" sz="3600" dirty="0" smtClean="0">
                <a:solidFill>
                  <a:schemeClr val="tx1"/>
                </a:solidFill>
              </a:rPr>
              <a:t>雲端網站上的各項資料。</a:t>
            </a:r>
            <a:endParaRPr lang="zh-TW" altLang="en-US" sz="3600" dirty="0">
              <a:solidFill>
                <a:schemeClr val="tx1"/>
              </a:solidFill>
            </a:endParaRPr>
          </a:p>
        </p:txBody>
      </p:sp>
    </p:spTree>
    <p:extLst>
      <p:ext uri="{BB962C8B-B14F-4D97-AF65-F5344CB8AC3E}">
        <p14:creationId xmlns:p14="http://schemas.microsoft.com/office/powerpoint/2010/main" val="2246932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宣紙">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109</TotalTime>
  <Words>124</Words>
  <Application>Microsoft Office PowerPoint</Application>
  <PresentationFormat>如螢幕大小 (4:3)</PresentationFormat>
  <Paragraphs>15</Paragraphs>
  <Slides>13</Slides>
  <Notes>0</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宣紙</vt:lpstr>
      <vt:lpstr>Lua程式報告</vt:lpstr>
      <vt:lpstr>在網址上打      mde.tw  然後點擊lua 就能開啟lua程式</vt:lpstr>
      <vt:lpstr>用for迴圈寫出1加到10</vt:lpstr>
      <vt:lpstr>用for迴圈+if...else...寫出只有5次機會的猜數字遊戲 </vt:lpstr>
      <vt:lpstr>辦一個帳號且創建自己的倉儲</vt:lpstr>
      <vt:lpstr>  導入javascript模組 將 ctx 設為 canvas 2d 繪圖畫布變數(設定畫布) 建立多邊形定點位置畫線函式 以下利用多邊形畫線函式呼叫執行畫框線或填入顏色  畫外面六邊形框線&gt;畫裡面白色六邊型&gt;畫中間圓&gt;畫斜線&gt;完成校徽</vt:lpstr>
      <vt:lpstr>導入javascript模組 將 ctx 設為 canvas 2d 繪圖畫布變數(設定畫布) 設星星中間的座標 設背景長方形的座標 用for迴圈畫出13條線並且給顏色 畫出藍色背景 用for迴圈畫出星星 完成美國國旗</vt:lpstr>
      <vt:lpstr>解讀lua的程式碼 ---不過只解的出一小部分。</vt:lpstr>
      <vt:lpstr>下載老師給的隨身系統，用這個系統更改heroku雲端網站上的各項資料。</vt:lpstr>
      <vt:lpstr>用老師給的程式成功上傳和更改上面的程式而學會如何創建和更改網頁上的資料。</vt:lpstr>
      <vt:lpstr>修改座標 把校徽中間的斜線換邊</vt:lpstr>
      <vt:lpstr>把美國國旗左右兩邊對調</vt:lpstr>
      <vt:lpstr>我的報告到此結束 謝謝大家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Lua程式報告</dc:title>
  <dc:creator>shane .</dc:creator>
  <cp:lastModifiedBy>user</cp:lastModifiedBy>
  <cp:revision>14</cp:revision>
  <dcterms:created xsi:type="dcterms:W3CDTF">2018-06-26T17:35:49Z</dcterms:created>
  <dcterms:modified xsi:type="dcterms:W3CDTF">2018-06-29T10:16:13Z</dcterms:modified>
</cp:coreProperties>
</file>