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81" r:id="rId19"/>
    <p:sldId id="279" r:id="rId20"/>
    <p:sldId id="276" r:id="rId21"/>
    <p:sldId id="275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8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5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8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5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6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devraai/personalized-energy-marketing-analytics" TargetMode="External"/><Relationship Id="rId2" Type="http://schemas.openxmlformats.org/officeDocument/2006/relationships/hyperlink" Target="https://github.com/a4527/DataScience-Team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io-kcs.tistory.com/entry/cross-validation%EC%9D%84-%EC%A0%81%EC%9A%A9%ED%96%88%EC%9D%84%EB%95%8C-macro-average-ROC-curve%EA%B7%B8%EB%A6%AC%EB%8A%94-%EB%B2%9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ziya07/personalized-energy-marketing-analytic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E59E4-F591-2176-E215-C00D926F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288551" cy="2541431"/>
          </a:xfrm>
        </p:spPr>
        <p:txBody>
          <a:bodyPr/>
          <a:lstStyle/>
          <a:p>
            <a:r>
              <a:rPr lang="en-US" altLang="ko-KR" dirty="0"/>
              <a:t>Term project  </a:t>
            </a:r>
            <a:br>
              <a:rPr lang="en-US" altLang="ko-KR" dirty="0"/>
            </a:br>
            <a:r>
              <a:rPr lang="en-US" altLang="ko-KR" sz="4800" dirty="0"/>
              <a:t>- team4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343584-CA45-52FA-CBC1-E6828DC6E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202031879 Lee </a:t>
            </a:r>
            <a:r>
              <a:rPr lang="en-US" altLang="ko-KR" dirty="0" err="1"/>
              <a:t>Jaeseong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201935093 Lee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dongjin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202035324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 TAEMIN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60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25F1-06B8-DFC2-9215-55299F10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5DD05E-D504-E652-9278-7A96F759A2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732" y="2664291"/>
            <a:ext cx="3783351" cy="167943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9E7FD4-02F8-A2EF-FBDD-88B680E10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321" y="2396140"/>
            <a:ext cx="4849291" cy="28762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To use the random forest algorithm, Label the top 30% high and 70% low   of the power reduction rate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Use the </a:t>
            </a:r>
            <a:r>
              <a:rPr lang="en-US" altLang="ko-KR" dirty="0" err="1"/>
              <a:t>StratifiedKfold</a:t>
            </a:r>
            <a:r>
              <a:rPr lang="en-US" altLang="ko-KR" dirty="0"/>
              <a:t> to learn appropriately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However, the recall and precision values are 65% lower compared to the accumulation</a:t>
            </a:r>
          </a:p>
        </p:txBody>
      </p:sp>
    </p:spTree>
    <p:extLst>
      <p:ext uri="{BB962C8B-B14F-4D97-AF65-F5344CB8AC3E}">
        <p14:creationId xmlns:p14="http://schemas.microsoft.com/office/powerpoint/2010/main" val="20233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E3D5-A7A9-3D30-A2EE-709DE73D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Clssification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try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to improve the score)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5D83B-AE2B-CAE4-D1E0-DD9C7655F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7323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Following the 3 step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833E6-A8FA-30E2-19EC-C08491496E12}"/>
              </a:ext>
            </a:extLst>
          </p:cNvPr>
          <p:cNvSpPr txBox="1"/>
          <p:nvPr/>
        </p:nvSpPr>
        <p:spPr>
          <a:xfrm>
            <a:off x="1671484" y="2972033"/>
            <a:ext cx="67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err="1"/>
              <a:t>Hyperparmeter</a:t>
            </a:r>
            <a:r>
              <a:rPr lang="en-US" altLang="ko-KR" dirty="0"/>
              <a:t> tuning by using </a:t>
            </a:r>
            <a:r>
              <a:rPr lang="en-US" altLang="ko-KR" dirty="0" err="1"/>
              <a:t>gridsearchcv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Treshold</a:t>
            </a:r>
            <a:r>
              <a:rPr lang="en-US" altLang="ko-KR" dirty="0"/>
              <a:t> setting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Using Smote algorithm ( 3:7 =&gt; unbalanced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48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4E4D-9FB0-3B6A-B11D-957CC99C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Hyperparmeter</a:t>
            </a:r>
            <a:r>
              <a:rPr lang="en-US" altLang="ko-KR" dirty="0"/>
              <a:t> tuning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3FEFCAA-36A3-A780-C3AD-31CF2BC18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4401" y="2620297"/>
            <a:ext cx="9605635" cy="108552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DCAB1-62C6-09BD-3131-B06F0EA34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4401" y="4237703"/>
            <a:ext cx="9834522" cy="1221160"/>
          </a:xfrm>
        </p:spPr>
        <p:txBody>
          <a:bodyPr/>
          <a:lstStyle/>
          <a:p>
            <a:r>
              <a:rPr lang="en-US" altLang="ko-KR" dirty="0"/>
              <a:t>Best parameter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max_depth</a:t>
            </a:r>
            <a:r>
              <a:rPr lang="en-US" altLang="ko-KR" dirty="0"/>
              <a:t> : 10, </a:t>
            </a:r>
            <a:r>
              <a:rPr lang="en-US" altLang="ko-KR" dirty="0" err="1"/>
              <a:t>min_samples_leaf</a:t>
            </a:r>
            <a:r>
              <a:rPr lang="en-US" altLang="ko-KR" dirty="0"/>
              <a:t>: 2 </a:t>
            </a:r>
            <a:r>
              <a:rPr lang="en-US" altLang="ko-KR" dirty="0" err="1"/>
              <a:t>min_samples_split</a:t>
            </a:r>
            <a:r>
              <a:rPr lang="en-US" altLang="ko-KR" dirty="0"/>
              <a:t> : 5 </a:t>
            </a:r>
            <a:r>
              <a:rPr lang="en-US" altLang="ko-KR" dirty="0" err="1"/>
              <a:t>n_estimators</a:t>
            </a:r>
            <a:r>
              <a:rPr lang="en-US" altLang="ko-KR" dirty="0"/>
              <a:t> : 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3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1D175-96EA-983D-25EB-700B654C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Threshold setting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13AD9-6483-D4CA-20DC-641B74293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Draw the ROC curve for each fold and set each best value</a:t>
            </a:r>
          </a:p>
          <a:p>
            <a:pPr>
              <a:buFontTx/>
              <a:buChar char="-"/>
            </a:pPr>
            <a:r>
              <a:rPr lang="en-US" altLang="ko-KR" dirty="0"/>
              <a:t>This is because the data of each fold is different, so a different plot is drawn.</a:t>
            </a:r>
          </a:p>
          <a:p>
            <a:r>
              <a:rPr lang="en-US" altLang="ko-KR" dirty="0"/>
              <a:t>However, since each fold has different thresholds, it is difficult to use specific thresholds for new data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97A19-00CE-A42C-B74C-9BF9FA7FCFD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15030"/>
            <a:ext cx="4645025" cy="32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4BF9BC-10A0-E229-D1E5-D7DFF2A0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38" y="4942854"/>
            <a:ext cx="2808283" cy="10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1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47F0C-72B9-EA8D-F72D-02B4E322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Threshold setting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2D75A-3796-F803-4714-874EAB25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1981901"/>
          </a:xfrm>
        </p:spPr>
        <p:txBody>
          <a:bodyPr>
            <a:normAutofit/>
          </a:bodyPr>
          <a:lstStyle/>
          <a:p>
            <a:r>
              <a:rPr lang="en-US" altLang="ko-KR" dirty="0"/>
              <a:t>The threshold of each fold is averaged to generate '</a:t>
            </a:r>
            <a:r>
              <a:rPr lang="en-US" altLang="ko-KR" dirty="0" err="1"/>
              <a:t>global_best_treshold</a:t>
            </a:r>
            <a:r>
              <a:rPr lang="en-US" altLang="ko-KR" dirty="0"/>
              <a:t>’.</a:t>
            </a:r>
          </a:p>
          <a:p>
            <a:r>
              <a:rPr lang="en-US" altLang="ko-KR" dirty="0"/>
              <a:t>Global ROC = 0.78</a:t>
            </a:r>
          </a:p>
          <a:p>
            <a:r>
              <a:rPr lang="en-US" altLang="ko-KR" dirty="0"/>
              <a:t>General threshold = 0.3059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46B05A-BD74-E42D-109A-225FA29C2A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72" y="2011363"/>
            <a:ext cx="461688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ADE61C-08E1-AA92-36CD-8B793E98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33" y="3999243"/>
            <a:ext cx="3174171" cy="14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E10300A-76C7-E4BA-2F1F-124B168E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Classification – after 3step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5133966-3944-0ECB-5102-4F13B84671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0664" y="4326919"/>
            <a:ext cx="3177581" cy="1465389"/>
          </a:xfrm>
          <a:prstGeom prst="rect">
            <a:avLst/>
          </a:prstGeom>
        </p:spPr>
      </p:pic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789CB7D7-FB0D-B833-F202-B4B4EED0C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666" y="2386005"/>
            <a:ext cx="3177581" cy="141053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378C4D-BEB7-0D56-CAAC-B7672F554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8" y="2015732"/>
            <a:ext cx="593640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dirty="0"/>
              <a:t>Precision and f1 score are up by about 10%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The accuracy is up about 3.5%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Recall is up 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91A78-46B3-2654-E409-1D4EB616279C}"/>
              </a:ext>
            </a:extLst>
          </p:cNvPr>
          <p:cNvSpPr txBox="1"/>
          <p:nvPr/>
        </p:nvSpPr>
        <p:spPr>
          <a:xfrm>
            <a:off x="1580666" y="1939332"/>
            <a:ext cx="317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3step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62CFE-4D18-2BE3-B9B0-8379CF2D9382}"/>
              </a:ext>
            </a:extLst>
          </p:cNvPr>
          <p:cNvSpPr txBox="1"/>
          <p:nvPr/>
        </p:nvSpPr>
        <p:spPr>
          <a:xfrm>
            <a:off x="1580664" y="3917515"/>
            <a:ext cx="317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3step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15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D597CFC-3675-C3E3-46CD-99A1B089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Compare with </a:t>
            </a:r>
            <a:r>
              <a:rPr lang="en-US" altLang="ko-KR"/>
              <a:t>Decsion</a:t>
            </a:r>
            <a:r>
              <a:rPr lang="en-US" altLang="ko-KR" dirty="0"/>
              <a:t> tree</a:t>
            </a:r>
            <a:endParaRPr lang="en-US" altLang="ko-KR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93143358-20FF-25C4-DD97-BD7565886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51579" y="2104543"/>
            <a:ext cx="3177581" cy="1465389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592AF2-649E-24B7-2625-4C45E6FC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044394"/>
            <a:ext cx="3177581" cy="120089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521D9F-9647-09D6-9638-0BA493A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8" y="2015732"/>
            <a:ext cx="593640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dirty="0"/>
              <a:t>When all parameters were the same and additional application algorithms were the same, all scores were better random algorithms than decision trees.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In particular, the biggest difference was recall. This is that random forest predicts true positive better.</a:t>
            </a:r>
          </a:p>
        </p:txBody>
      </p:sp>
    </p:spTree>
    <p:extLst>
      <p:ext uri="{BB962C8B-B14F-4D97-AF65-F5344CB8AC3E}">
        <p14:creationId xmlns:p14="http://schemas.microsoft.com/office/powerpoint/2010/main" val="410527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0489F-354F-574A-56CF-ACABB9AB0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10B5-1726-5E00-D543-80273A9C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C41A-0B88-CDBD-199D-9B0D781F7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7323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Used Features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A6381-6C33-A1E3-7156-8E9A210B9452}"/>
              </a:ext>
            </a:extLst>
          </p:cNvPr>
          <p:cNvSpPr txBox="1"/>
          <p:nvPr/>
        </p:nvSpPr>
        <p:spPr>
          <a:xfrm>
            <a:off x="6252034" y="2872628"/>
            <a:ext cx="4927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PCA(with Marketing </a:t>
            </a:r>
            <a:r>
              <a:rPr lang="en-US" altLang="ko-KR" dirty="0" err="1"/>
              <a:t>Interaction_True</a:t>
            </a:r>
            <a:r>
              <a:rPr lang="en-US" altLang="ko-KR" dirty="0"/>
              <a:t>, Incentive </a:t>
            </a:r>
            <a:r>
              <a:rPr lang="en-US" altLang="ko-KR" dirty="0" err="1"/>
              <a:t>Participation_True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Peak Consumption(When usage peaks the most)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Target(Energy Usage Reduction) (The actual outcome)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82C1459A-55BE-18C7-ED1E-2154738F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5" y="2547962"/>
            <a:ext cx="4111816" cy="313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B0BA0D-372F-FE01-6BE0-5B83F1B7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98" y="3545131"/>
            <a:ext cx="40862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D6B4-9373-DB7B-CE04-D24EB6D9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clustering (K=2 ~ 6)(K=2)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D4CE-DAD1-0FC5-75BC-C653D87317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K= 2 (Easy to understand)</a:t>
            </a:r>
          </a:p>
          <a:p>
            <a:r>
              <a:rPr lang="en-US" altLang="ko-KR" dirty="0"/>
              <a:t>Structure too simple, includes many borderline samples</a:t>
            </a:r>
            <a:endParaRPr lang="ko-KR" altLang="en-US" dirty="0"/>
          </a:p>
        </p:txBody>
      </p:sp>
      <p:pic>
        <p:nvPicPr>
          <p:cNvPr id="6" name="그림 5" descr="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E02495-0BA0-773A-65B5-DD598B879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83" y="3336600"/>
            <a:ext cx="3200400" cy="2978437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11DDE74-5509-3A69-6298-6EAE0AC9A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9644" y="3208088"/>
            <a:ext cx="4645025" cy="2954769"/>
          </a:xfrm>
        </p:spPr>
      </p:pic>
    </p:spTree>
    <p:extLst>
      <p:ext uri="{BB962C8B-B14F-4D97-AF65-F5344CB8AC3E}">
        <p14:creationId xmlns:p14="http://schemas.microsoft.com/office/powerpoint/2010/main" val="115743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36A5-B54C-B8DE-4455-C6ACA958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clustering (K=2 ~ 6)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69D43C-ED6A-2078-5091-FB8A2EE2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59129" cy="3441520"/>
          </a:xfrm>
        </p:spPr>
        <p:txBody>
          <a:bodyPr/>
          <a:lstStyle/>
          <a:p>
            <a:r>
              <a:rPr lang="en-US" altLang="ko-KR" dirty="0"/>
              <a:t>Over-segmentation (ambiguous)</a:t>
            </a:r>
          </a:p>
          <a:p>
            <a:r>
              <a:rPr lang="en-US" altLang="ko-KR" dirty="0"/>
              <a:t>Too many Low-Confidence Sample</a:t>
            </a:r>
          </a:p>
          <a:p>
            <a:r>
              <a:rPr lang="en-US" altLang="ko-KR" dirty="0"/>
              <a:t>Harder to Interpret</a:t>
            </a:r>
          </a:p>
        </p:txBody>
      </p:sp>
      <p:pic>
        <p:nvPicPr>
          <p:cNvPr id="3" name="그림 2" descr="텍스트, 영수증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7FDD7DD-8B07-BA17-56EB-D6894FF4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95" y="3429000"/>
            <a:ext cx="4457700" cy="2409825"/>
          </a:xfrm>
          <a:prstGeom prst="rect">
            <a:avLst/>
          </a:prstGeom>
        </p:spPr>
      </p:pic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AE06B468-59C0-67E4-8A2E-D429335B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7343"/>
            <a:ext cx="3941467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54AC99-44D4-5AB5-8607-7EC3C0A4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altLang="ko-KR" sz="3600"/>
              <a:t>contents</a:t>
            </a:r>
            <a:endParaRPr lang="ko-KR" altLang="en-US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320C6-4434-E186-138E-4A587B08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233072"/>
            <a:ext cx="5440680" cy="3858768"/>
          </a:xfrm>
        </p:spPr>
        <p:txBody>
          <a:bodyPr anchor="ctr">
            <a:normAutofit lnSpcReduction="10000"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1) Business object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2) Data curation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3) Data inspection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4) Preprocessing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4) Modeling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5) Evaluation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6) Deployment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7) Impression</a:t>
            </a:r>
          </a:p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9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86A6A-6314-88B8-BFBA-50DD572FF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D07C4-FDF0-9CF3-2B3B-561203C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deployment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896E0C-547D-35CC-B507-43642EF4CD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8137" y="2087563"/>
            <a:ext cx="4324350" cy="329565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C1A94-9939-053E-8A1C-CC81DE84B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Along type of pricing plan, initial target was expected to have the greatest effect on the reduction rate, but the impact of marketing was found to be greater.</a:t>
            </a:r>
          </a:p>
          <a:p>
            <a:endParaRPr lang="en-US" altLang="ko-KR" dirty="0"/>
          </a:p>
          <a:p>
            <a:r>
              <a:rPr lang="en-US" altLang="ko-KR" dirty="0"/>
              <a:t>Marketing strategies are more important than plans if you implement policies that require power savings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51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38DD-93A2-5191-3E32-E839C381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D6B31-F1BC-8862-3C50-324FA341F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r>
              <a:rPr lang="en-US" altLang="ko-KR" dirty="0"/>
              <a:t>1) Lack of data</a:t>
            </a:r>
          </a:p>
          <a:p>
            <a:r>
              <a:rPr lang="en-US" altLang="ko-KR" dirty="0"/>
              <a:t>2) It does not specify exactly how the samples were sampled</a:t>
            </a:r>
          </a:p>
          <a:p>
            <a:r>
              <a:rPr lang="en-US" altLang="ko-KR" dirty="0"/>
              <a:t>3) If you change from flat price to dynamic price, tax resistance definitely exists, but it cannot be confirmed in this 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26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3C8A2-ED9E-56B5-AFDC-5E101D76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impression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3EC4-08A6-6F86-148E-2E338827F9C6}"/>
              </a:ext>
            </a:extLst>
          </p:cNvPr>
          <p:cNvSpPr/>
          <p:nvPr/>
        </p:nvSpPr>
        <p:spPr>
          <a:xfrm>
            <a:off x="1570182" y="1986117"/>
            <a:ext cx="826207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202031879 Lee </a:t>
            </a:r>
            <a:r>
              <a:rPr lang="en-US" altLang="ko-KR" dirty="0" err="1">
                <a:solidFill>
                  <a:schemeClr val="tx1"/>
                </a:solidFill>
              </a:rPr>
              <a:t>Jaeseong</a:t>
            </a:r>
            <a:r>
              <a:rPr lang="en-US" altLang="ko-KR" dirty="0">
                <a:solidFill>
                  <a:schemeClr val="tx1"/>
                </a:solidFill>
              </a:rPr>
              <a:t> : It was impressive to deal with the problems around us, and making various attempts to increase the accuracy of the model helped a lot in learning.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E52B02-6CAE-4704-E4C4-3B10B33AF523}"/>
              </a:ext>
            </a:extLst>
          </p:cNvPr>
          <p:cNvSpPr/>
          <p:nvPr/>
        </p:nvSpPr>
        <p:spPr>
          <a:xfrm>
            <a:off x="1570182" y="3043084"/>
            <a:ext cx="826207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222222"/>
                </a:solidFill>
                <a:effectLst/>
                <a:latin typeface="Gill Sans MT (본문)"/>
              </a:rPr>
              <a:t>201935093 Lee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Gill Sans MT (본문)"/>
              </a:rPr>
              <a:t>dongjin</a:t>
            </a:r>
            <a:r>
              <a:rPr lang="en-US" altLang="ko-KR" dirty="0">
                <a:solidFill>
                  <a:srgbClr val="222222"/>
                </a:solidFill>
                <a:latin typeface="Gill Sans MT (본문)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ill Sans MT (본문)"/>
              </a:rPr>
              <a:t>: </a:t>
            </a:r>
            <a:r>
              <a:rPr lang="en-US" altLang="ko-KR" dirty="0">
                <a:solidFill>
                  <a:schemeClr val="tx1"/>
                </a:solidFill>
              </a:rPr>
              <a:t>Through GMM clustering, we realized that data understanding and feature engineering are more crucial than modeling itself.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A74847-3495-3993-7BD8-EF2663D854D5}"/>
              </a:ext>
            </a:extLst>
          </p:cNvPr>
          <p:cNvSpPr/>
          <p:nvPr/>
        </p:nvSpPr>
        <p:spPr>
          <a:xfrm>
            <a:off x="1570182" y="4193458"/>
            <a:ext cx="826207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222222"/>
                </a:solidFill>
                <a:effectLst/>
                <a:latin typeface="Gill Sans MT (본문)"/>
              </a:rPr>
              <a:t>202035324</a:t>
            </a:r>
            <a:r>
              <a:rPr lang="en-US" altLang="ko-KR" dirty="0">
                <a:solidFill>
                  <a:srgbClr val="222222"/>
                </a:solidFill>
                <a:latin typeface="Gill Sans MT (본문)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Gill Sans MT (본문)"/>
              </a:rPr>
              <a:t>KIM TAEMIN</a:t>
            </a:r>
            <a:r>
              <a:rPr lang="ko-KR" altLang="en-US" b="0" i="0" dirty="0">
                <a:effectLst/>
                <a:latin typeface="Gill Sans MT (본문)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ill Sans MT (본문)"/>
              </a:rPr>
              <a:t>: </a:t>
            </a:r>
            <a:r>
              <a:rPr lang="en-US" altLang="ko-KR" dirty="0">
                <a:solidFill>
                  <a:schemeClr val="tx1"/>
                </a:solidFill>
              </a:rPr>
              <a:t>This project showed that in regression, weak feature-target correlation limits performance, making data understanding more crucial than modeling.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94F429-334A-B413-530F-A67B73D95E17}"/>
              </a:ext>
            </a:extLst>
          </p:cNvPr>
          <p:cNvSpPr/>
          <p:nvPr/>
        </p:nvSpPr>
        <p:spPr>
          <a:xfrm>
            <a:off x="9913895" y="1260188"/>
            <a:ext cx="1415845" cy="5014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Contribution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0BCF65-A16A-5DAB-63CA-96AD323CE317}"/>
              </a:ext>
            </a:extLst>
          </p:cNvPr>
          <p:cNvSpPr/>
          <p:nvPr/>
        </p:nvSpPr>
        <p:spPr>
          <a:xfrm>
            <a:off x="9913895" y="2160519"/>
            <a:ext cx="1415845" cy="5014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"/>
              </a:rPr>
              <a:t>100%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C88B4-6B29-8E87-84EB-B0DF32D2DE28}"/>
              </a:ext>
            </a:extLst>
          </p:cNvPr>
          <p:cNvSpPr/>
          <p:nvPr/>
        </p:nvSpPr>
        <p:spPr>
          <a:xfrm>
            <a:off x="9913895" y="4492361"/>
            <a:ext cx="1415845" cy="5014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100%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F901A-A58C-70CC-7CE4-1D5DC245C4C5}"/>
              </a:ext>
            </a:extLst>
          </p:cNvPr>
          <p:cNvSpPr/>
          <p:nvPr/>
        </p:nvSpPr>
        <p:spPr>
          <a:xfrm>
            <a:off x="9913895" y="3346164"/>
            <a:ext cx="1415845" cy="5014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5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C810C-BE60-B9C2-B55F-B4F612BE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90549-0D3B-AC1A-A064-0CEDFDAD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151843" cy="404223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Gihub</a:t>
            </a:r>
            <a:r>
              <a:rPr lang="en-US" altLang="ko-KR" dirty="0"/>
              <a:t> address : </a:t>
            </a:r>
            <a:r>
              <a:rPr lang="en-US" altLang="ko-KR" dirty="0">
                <a:hlinkClick r:id="rId2"/>
              </a:rPr>
              <a:t>https://github.com/a4527/DataScience-Team4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Reference 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https://www.kaggle.com/code/devraai/personalized-energy-marketing-analytics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https://bio-kcs.tistory.com/entry/cross-validation%EC%9D%84-%EC%A0%81%EC%9A%A9%ED%96%88%EC%9D%84%EB%95%8C-macro-average-ROC-curve%EA%B7%B8%EB%A6%AC%EB%8A%94-%EB%B2%95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12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AC424-02A3-8064-4388-3DAA0A54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Business object</a:t>
            </a:r>
            <a:br>
              <a:rPr lang="en-US" altLang="ko-KR" dirty="0">
                <a:solidFill>
                  <a:srgbClr val="000000"/>
                </a:solidFill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6A14A-B6E6-C4E7-58BC-EE050F28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89407"/>
            <a:ext cx="4900665" cy="3332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AE3A4F-9D42-FC76-E4BE-8D506EF6AEF1}"/>
              </a:ext>
            </a:extLst>
          </p:cNvPr>
          <p:cNvSpPr txBox="1"/>
          <p:nvPr/>
        </p:nvSpPr>
        <p:spPr>
          <a:xfrm>
            <a:off x="6903218" y="1989407"/>
            <a:ext cx="4151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South Korea sets target to achieve carbon neutrality by 2050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Power consumption is one of the causes of high carbon emissions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purpose is to find ways for consumers to reduce power consumption.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6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BE87-0B42-9A9F-3289-66325434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inspection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curation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A2C7C-2380-1BBD-99E7-3FB9FE84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found the data in KAGGLE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Personalized Energy Marketing Analytics Dataset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FEB4868-0A29-8ECA-7840-5115EBFD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731508"/>
            <a:ext cx="4076183" cy="2614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842186-0801-BE5D-04ED-463EDC14065E}"/>
              </a:ext>
            </a:extLst>
          </p:cNvPr>
          <p:cNvSpPr txBox="1"/>
          <p:nvPr/>
        </p:nvSpPr>
        <p:spPr>
          <a:xfrm>
            <a:off x="6179735" y="3397211"/>
            <a:ext cx="456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Column : 14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Raw : 1000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Multiple types of data are mixed, such as numerical, category, </a:t>
            </a:r>
            <a:r>
              <a:rPr lang="en-US" altLang="ko-KR" dirty="0" err="1"/>
              <a:t>boolean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1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C720-C0EE-ECA6-ACE2-AA89C579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AAFFD-22D5-69CE-92E9-702302DD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836800" cy="551005"/>
          </a:xfrm>
        </p:spPr>
        <p:txBody>
          <a:bodyPr/>
          <a:lstStyle/>
          <a:p>
            <a:r>
              <a:rPr lang="en-US" altLang="ko-KR" dirty="0"/>
              <a:t>Because it is clear data, outliers and missing values were inserted.</a:t>
            </a:r>
            <a:endParaRPr lang="ko-KR" altLang="en-US" dirty="0"/>
          </a:p>
        </p:txBody>
      </p:sp>
      <p:pic>
        <p:nvPicPr>
          <p:cNvPr id="4" name="그림 3" descr="텍스트, 스크린샷, 폰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64004D-1445-F8BF-40D6-7BC0D490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8" y="2885044"/>
            <a:ext cx="5404722" cy="2668258"/>
          </a:xfrm>
          <a:prstGeom prst="rect">
            <a:avLst/>
          </a:prstGeom>
        </p:spPr>
      </p:pic>
      <p:pic>
        <p:nvPicPr>
          <p:cNvPr id="5" name="그림 4" descr="텍스트, 도표, 평행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E137D7D-9060-E39F-19B3-8C6DF8BB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80" y="2384865"/>
            <a:ext cx="5556642" cy="36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3FEEE-9A26-1F65-4532-80C38BDA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45BE2-B22F-85D8-FEE4-F5C12069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33944" cy="17598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1.  Remove unnecessary columns: User ID</a:t>
            </a:r>
          </a:p>
          <a:p>
            <a:r>
              <a:rPr lang="en-US" altLang="ko-KR" dirty="0"/>
              <a:t>2.  Isolation of target variables: Reduce energy usage (%)</a:t>
            </a:r>
          </a:p>
          <a:p>
            <a:r>
              <a:rPr lang="en-US" altLang="ko-KR" dirty="0"/>
              <a:t>4.  Use </a:t>
            </a:r>
            <a:r>
              <a:rPr lang="en-US" altLang="ko-KR" dirty="0" err="1"/>
              <a:t>Robustscaler</a:t>
            </a:r>
            <a:r>
              <a:rPr lang="en-US" altLang="ko-KR" dirty="0"/>
              <a:t> to remove outlier, and remove the NA because missing value is small</a:t>
            </a:r>
          </a:p>
          <a:p>
            <a:r>
              <a:rPr lang="en-US" altLang="ko-KR" dirty="0"/>
              <a:t>3.  apply </a:t>
            </a:r>
            <a:r>
              <a:rPr lang="en-US" altLang="ko-KR" b="1" dirty="0" err="1"/>
              <a:t>Standardscaler</a:t>
            </a:r>
            <a:r>
              <a:rPr lang="en-US" altLang="ko-KR" dirty="0"/>
              <a:t> for numerical variables and </a:t>
            </a:r>
            <a:r>
              <a:rPr lang="en-US" altLang="ko-KR" b="1" dirty="0" err="1"/>
              <a:t>OneHotencoder</a:t>
            </a:r>
            <a:r>
              <a:rPr lang="en-US" altLang="ko-KR" dirty="0"/>
              <a:t> for categorical variables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52859-A9BD-F7EA-B229-CAC02944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53615"/>
            <a:ext cx="10168794" cy="1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5289-E9A5-04D5-8E38-EB68978B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20392"/>
            <a:ext cx="9603275" cy="1049235"/>
          </a:xfrm>
        </p:spPr>
        <p:txBody>
          <a:bodyPr/>
          <a:lstStyle/>
          <a:p>
            <a:r>
              <a:rPr lang="en-US" altLang="ko-KR" dirty="0" err="1"/>
              <a:t>PreProcessing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3CD1F-6B7B-E481-8B1C-5204316E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00143"/>
            <a:ext cx="5414414" cy="3337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A2B1B-8593-0919-4249-58A44D41232B}"/>
              </a:ext>
            </a:extLst>
          </p:cNvPr>
          <p:cNvSpPr txBox="1"/>
          <p:nvPr/>
        </p:nvSpPr>
        <p:spPr>
          <a:xfrm>
            <a:off x="4935794" y="1120392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(Reasons for applying standard scaler)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AB0E2-301A-62AB-8CF7-FEB96C033830}"/>
              </a:ext>
            </a:extLst>
          </p:cNvPr>
          <p:cNvSpPr txBox="1"/>
          <p:nvPr/>
        </p:nvSpPr>
        <p:spPr>
          <a:xfrm>
            <a:off x="7275871" y="3039238"/>
            <a:ext cx="413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Adjust only the numerical size because the data is not skewed and the distribution of columns 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nomal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distribution</a:t>
            </a:r>
            <a:r>
              <a:rPr lang="en-US" altLang="ko-KR" dirty="0"/>
              <a:t> (bell-shaped)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1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4E8BA0-31F8-8631-BB6A-1D4CFE9E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Modeling &amp; evaluation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811A55-190C-E5B5-7CAA-4BF85F9AE9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1566" y="2774285"/>
            <a:ext cx="3464426" cy="21418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3CCCB7-6755-776A-BB60-33494137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44" y="2795243"/>
            <a:ext cx="3391423" cy="2099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45D77F-1333-666F-DD3D-EFCCEF363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77" y="2774285"/>
            <a:ext cx="3434513" cy="21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8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9EB9-931D-C8D1-C3AE-882AEFAF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996AF-832C-D7AD-58E3-FDC8CFA94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34" y="2483717"/>
            <a:ext cx="4802818" cy="1059305"/>
          </a:xfrm>
        </p:spPr>
        <p:txBody>
          <a:bodyPr>
            <a:normAutofit/>
          </a:bodyPr>
          <a:lstStyle/>
          <a:p>
            <a:r>
              <a:rPr lang="en-US" altLang="ko-KR" dirty="0"/>
              <a:t>Cross-validation results show R2 is 37%, less than half prediction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내용 개체 틀 3" descr="텍스트, 폰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E0F125-F81E-BA90-7203-A16A0313A7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2311321"/>
            <a:ext cx="4654747" cy="1659736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CFAAB47-70FB-39E6-8C79-357E2C00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17" y="4162546"/>
            <a:ext cx="8402997" cy="904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FD98A-7256-FFAE-6A2C-81EF11B43FF8}"/>
              </a:ext>
            </a:extLst>
          </p:cNvPr>
          <p:cNvSpPr txBox="1"/>
          <p:nvPr/>
        </p:nvSpPr>
        <p:spPr>
          <a:xfrm>
            <a:off x="1449217" y="5363813"/>
            <a:ext cx="890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I've tried normalization regression, but the explanatory power still doesn't exceed 50%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88854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623</TotalTime>
  <Words>856</Words>
  <Application>Microsoft Office PowerPoint</Application>
  <PresentationFormat>와이드스크린</PresentationFormat>
  <Paragraphs>113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Gill Sans MT (본문)</vt:lpstr>
      <vt:lpstr>noto</vt:lpstr>
      <vt:lpstr>Arial</vt:lpstr>
      <vt:lpstr>Gill Sans MT</vt:lpstr>
      <vt:lpstr>갤러리</vt:lpstr>
      <vt:lpstr>Term project   - team4</vt:lpstr>
      <vt:lpstr>contents</vt:lpstr>
      <vt:lpstr>Business object </vt:lpstr>
      <vt:lpstr>Data inspection &amp; Data curation</vt:lpstr>
      <vt:lpstr>PreProcessing</vt:lpstr>
      <vt:lpstr>Preprocessing</vt:lpstr>
      <vt:lpstr>PreProcessing </vt:lpstr>
      <vt:lpstr>Modeling &amp; evaluation</vt:lpstr>
      <vt:lpstr>regression</vt:lpstr>
      <vt:lpstr>classification</vt:lpstr>
      <vt:lpstr>Clssification (try to improve the score)</vt:lpstr>
      <vt:lpstr>Hyperparmeter tuning </vt:lpstr>
      <vt:lpstr>Threshold setting</vt:lpstr>
      <vt:lpstr>Threshold setting</vt:lpstr>
      <vt:lpstr>Classification – after 3step</vt:lpstr>
      <vt:lpstr>Compare with Decsion tree</vt:lpstr>
      <vt:lpstr>Gmm clustering</vt:lpstr>
      <vt:lpstr>Gmm clustering (K=2 ~ 6)(K=2)</vt:lpstr>
      <vt:lpstr>Gmm clustering (K=2 ~ 6)</vt:lpstr>
      <vt:lpstr>deployment</vt:lpstr>
      <vt:lpstr>limitation</vt:lpstr>
      <vt:lpstr>impression</vt:lpstr>
      <vt:lpstr>Reference &amp;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wotjd952@gmail.com</dc:creator>
  <cp:lastModifiedBy>wotjd952@gmail.com</cp:lastModifiedBy>
  <cp:revision>12</cp:revision>
  <dcterms:created xsi:type="dcterms:W3CDTF">2025-05-29T07:20:48Z</dcterms:created>
  <dcterms:modified xsi:type="dcterms:W3CDTF">2025-06-01T13:27:55Z</dcterms:modified>
</cp:coreProperties>
</file>