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7" r:id="rId18"/>
    <p:sldId id="278" r:id="rId19"/>
    <p:sldId id="279" r:id="rId20"/>
    <p:sldId id="280" r:id="rId21"/>
    <p:sldId id="281" r:id="rId22"/>
    <p:sldId id="276" r:id="rId23"/>
    <p:sldId id="275" r:id="rId24"/>
    <p:sldId id="272" r:id="rId25"/>
    <p:sldId id="27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71C2-90EF-4C49-B233-1B7FC4F3BCA9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8CDF82C-1F95-4EEB-895B-B2109A92E78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180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71C2-90EF-4C49-B233-1B7FC4F3BCA9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F82C-1F95-4EEB-895B-B2109A92E78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829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71C2-90EF-4C49-B233-1B7FC4F3BCA9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F82C-1F95-4EEB-895B-B2109A92E78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759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71C2-90EF-4C49-B233-1B7FC4F3BCA9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F82C-1F95-4EEB-895B-B2109A92E78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88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71C2-90EF-4C49-B233-1B7FC4F3BCA9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F82C-1F95-4EEB-895B-B2109A92E78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522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71C2-90EF-4C49-B233-1B7FC4F3BCA9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F82C-1F95-4EEB-895B-B2109A92E78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18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71C2-90EF-4C49-B233-1B7FC4F3BCA9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F82C-1F95-4EEB-895B-B2109A92E78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950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71C2-90EF-4C49-B233-1B7FC4F3BCA9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F82C-1F95-4EEB-895B-B2109A92E78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897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71C2-90EF-4C49-B233-1B7FC4F3BCA9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F82C-1F95-4EEB-895B-B2109A92E7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314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71C2-90EF-4C49-B233-1B7FC4F3BCA9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F82C-1F95-4EEB-895B-B2109A92E78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14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0AD71C2-90EF-4C49-B233-1B7FC4F3BCA9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F82C-1F95-4EEB-895B-B2109A92E78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90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D71C2-90EF-4C49-B233-1B7FC4F3BCA9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8CDF82C-1F95-4EEB-895B-B2109A92E78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638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devraai/personalized-energy-marketing-analytics" TargetMode="External"/><Relationship Id="rId2" Type="http://schemas.openxmlformats.org/officeDocument/2006/relationships/hyperlink" Target="https://github.com/a4527/DataScience-Team4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bio-kcs.tistory.com/entry/cross-validation%EC%9D%84-%EC%A0%81%EC%9A%A9%ED%96%88%EC%9D%84%EB%95%8C-macro-average-ROC-curve%EA%B7%B8%EB%A6%AC%EB%8A%94-%EB%B2%95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datasets/ziya07/personalized-energy-marketing-analytics-datas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6E59E4-F591-2176-E215-C00D926F5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9288551" cy="2541431"/>
          </a:xfrm>
        </p:spPr>
        <p:txBody>
          <a:bodyPr/>
          <a:lstStyle/>
          <a:p>
            <a:r>
              <a:rPr lang="en-US" altLang="ko-KR" dirty="0"/>
              <a:t>Term project  </a:t>
            </a:r>
            <a:br>
              <a:rPr lang="en-US" altLang="ko-KR" dirty="0"/>
            </a:br>
            <a:r>
              <a:rPr lang="en-US" altLang="ko-KR" sz="4800" dirty="0"/>
              <a:t>- team4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343584-CA45-52FA-CBC1-E6828DC6EA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/>
              <a:t>202031879 Lee </a:t>
            </a:r>
            <a:r>
              <a:rPr lang="en-US" altLang="ko-KR" dirty="0" err="1"/>
              <a:t>Jaeseong</a:t>
            </a:r>
            <a:endParaRPr lang="en-US" altLang="ko-KR" dirty="0"/>
          </a:p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201935093 Lee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dongjin</a:t>
            </a:r>
            <a:endParaRPr lang="en-US" altLang="ko-KR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202035324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KIM TAEMIN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5605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6025F1-06B8-DFC2-9215-55299F104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classification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05DD05E-D504-E652-9278-7A96F759A2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53732" y="2664291"/>
            <a:ext cx="3783351" cy="1679439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9E7FD4-02F8-A2EF-FBDD-88B680E10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321" y="2396140"/>
            <a:ext cx="4849291" cy="287620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To use the random forest algorithm, Label the top 30% high and 70% low   of the power reduction rate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Use the </a:t>
            </a:r>
            <a:r>
              <a:rPr lang="en-US" altLang="ko-KR" dirty="0" err="1"/>
              <a:t>StratifiedKfold</a:t>
            </a:r>
            <a:r>
              <a:rPr lang="en-US" altLang="ko-KR" dirty="0"/>
              <a:t> to learn appropriately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However, the recall and precision values are 65% lower compared to the accumulation</a:t>
            </a:r>
          </a:p>
        </p:txBody>
      </p:sp>
    </p:spTree>
    <p:extLst>
      <p:ext uri="{BB962C8B-B14F-4D97-AF65-F5344CB8AC3E}">
        <p14:creationId xmlns:p14="http://schemas.microsoft.com/office/powerpoint/2010/main" val="2023361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DE3D5-A7A9-3D30-A2EE-709DE73DF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Clssification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try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 to improve the score)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A5D83B-AE2B-CAE4-D1E0-DD9C7655F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9"/>
            <a:ext cx="4645152" cy="73232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Following the 3 step</a:t>
            </a:r>
            <a:endParaRPr lang="ko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3833E6-A8FA-30E2-19EC-C08491496E12}"/>
              </a:ext>
            </a:extLst>
          </p:cNvPr>
          <p:cNvSpPr txBox="1"/>
          <p:nvPr/>
        </p:nvSpPr>
        <p:spPr>
          <a:xfrm>
            <a:off x="1671484" y="2972033"/>
            <a:ext cx="67940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 err="1"/>
              <a:t>Hyperparmeter</a:t>
            </a:r>
            <a:r>
              <a:rPr lang="en-US" altLang="ko-KR" dirty="0"/>
              <a:t> tuning by using </a:t>
            </a:r>
            <a:r>
              <a:rPr lang="en-US" altLang="ko-KR" dirty="0" err="1"/>
              <a:t>gridsearchcv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 err="1"/>
              <a:t>Treshold</a:t>
            </a:r>
            <a:r>
              <a:rPr lang="en-US" altLang="ko-KR" dirty="0"/>
              <a:t> setting</a:t>
            </a:r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Using Smote algorithm ( 3:7 =&gt; unbalanced class)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7484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C24E4D-9FB0-3B6A-B11D-957CC99C1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Hyperparmeter</a:t>
            </a:r>
            <a:r>
              <a:rPr lang="en-US" altLang="ko-KR" dirty="0"/>
              <a:t> tuning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3FEFCAA-36A3-A780-C3AD-31CF2BC18F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24401" y="2620297"/>
            <a:ext cx="9605635" cy="1085524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8DCAB1-62C6-09BD-3131-B06F0EA34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24401" y="4237703"/>
            <a:ext cx="9834522" cy="1221160"/>
          </a:xfrm>
        </p:spPr>
        <p:txBody>
          <a:bodyPr/>
          <a:lstStyle/>
          <a:p>
            <a:r>
              <a:rPr lang="en-US" altLang="ko-KR" dirty="0"/>
              <a:t>Best parameter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max_depth</a:t>
            </a:r>
            <a:r>
              <a:rPr lang="en-US" altLang="ko-KR" dirty="0"/>
              <a:t> : 10, </a:t>
            </a:r>
            <a:r>
              <a:rPr lang="en-US" altLang="ko-KR" dirty="0" err="1"/>
              <a:t>min_samples_leaf</a:t>
            </a:r>
            <a:r>
              <a:rPr lang="en-US" altLang="ko-KR" dirty="0"/>
              <a:t>: 2 </a:t>
            </a:r>
            <a:r>
              <a:rPr lang="en-US" altLang="ko-KR" dirty="0" err="1"/>
              <a:t>min_samples_split</a:t>
            </a:r>
            <a:r>
              <a:rPr lang="en-US" altLang="ko-KR" dirty="0"/>
              <a:t> : 5 </a:t>
            </a:r>
            <a:r>
              <a:rPr lang="en-US" altLang="ko-KR" dirty="0" err="1"/>
              <a:t>n_estimators</a:t>
            </a:r>
            <a:r>
              <a:rPr lang="en-US" altLang="ko-KR" dirty="0"/>
              <a:t> : 200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039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1D175-96EA-983D-25EB-700B654CB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Threshold setting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B13AD9-6483-D4CA-20DC-641B742936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Draw the ROC curve for each fold and set each best value</a:t>
            </a:r>
          </a:p>
          <a:p>
            <a:pPr>
              <a:buFontTx/>
              <a:buChar char="-"/>
            </a:pPr>
            <a:r>
              <a:rPr lang="en-US" altLang="ko-KR" dirty="0"/>
              <a:t>This is because the data of each fold is different, so a different plot is drawn.</a:t>
            </a:r>
          </a:p>
          <a:p>
            <a:r>
              <a:rPr lang="en-US" altLang="ko-KR" dirty="0"/>
              <a:t>However, since each fold has different thresholds, it is difficult to use specific thresholds for new data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197A19-00CE-A42C-B74C-9BF9FA7FCFD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115030"/>
            <a:ext cx="4645025" cy="3240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34BF9BC-10A0-E229-D1E5-D7DFF2A05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138" y="4942854"/>
            <a:ext cx="2808283" cy="105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311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47F0C-72B9-EA8D-F72D-02B4E322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Threshold setting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82D75A-3796-F803-4714-874EAB258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3771" y="2017342"/>
            <a:ext cx="4645152" cy="1981901"/>
          </a:xfrm>
        </p:spPr>
        <p:txBody>
          <a:bodyPr>
            <a:normAutofit/>
          </a:bodyPr>
          <a:lstStyle/>
          <a:p>
            <a:r>
              <a:rPr lang="en-US" altLang="ko-KR" dirty="0"/>
              <a:t>The threshold of each fold is averaged to generate '</a:t>
            </a:r>
            <a:r>
              <a:rPr lang="en-US" altLang="ko-KR" dirty="0" err="1"/>
              <a:t>global_best_treshold</a:t>
            </a:r>
            <a:r>
              <a:rPr lang="en-US" altLang="ko-KR" dirty="0"/>
              <a:t>’.</a:t>
            </a:r>
          </a:p>
          <a:p>
            <a:r>
              <a:rPr lang="en-US" altLang="ko-KR" dirty="0"/>
              <a:t>Global ROC = 0.78</a:t>
            </a:r>
          </a:p>
          <a:p>
            <a:r>
              <a:rPr lang="en-US" altLang="ko-KR" dirty="0"/>
              <a:t>General threshold = 0.3059</a:t>
            </a:r>
          </a:p>
          <a:p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046B05A-BD74-E42D-109A-225FA29C2AC7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872" y="2011363"/>
            <a:ext cx="4616880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CADE61C-08E1-AA92-36CD-8B793E986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633" y="3999243"/>
            <a:ext cx="3174171" cy="146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893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ADF1045-FC61-45F9-B214-2286C9675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BE10300A-76C7-E4BA-2F1F-124B168EC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en-US" altLang="ko-KR" dirty="0"/>
              <a:t>Classification – after 3step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5133966-3944-0ECB-5102-4F13B84671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580664" y="4326919"/>
            <a:ext cx="3177581" cy="1465389"/>
          </a:xfrm>
          <a:prstGeom prst="rect">
            <a:avLst/>
          </a:prstGeom>
        </p:spPr>
      </p:pic>
      <p:pic>
        <p:nvPicPr>
          <p:cNvPr id="5" name="내용 개체 틀 5">
            <a:extLst>
              <a:ext uri="{FF2B5EF4-FFF2-40B4-BE49-F238E27FC236}">
                <a16:creationId xmlns:a16="http://schemas.microsoft.com/office/drawing/2014/main" id="{789CB7D7-FB0D-B833-F202-B4B4EED0C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0666" y="2386005"/>
            <a:ext cx="3177581" cy="1410536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1378C4D-BEB7-0D56-CAAC-B7672F554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18448" y="2015732"/>
            <a:ext cx="5936406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en-US" dirty="0"/>
              <a:t>Precision and f1 score are up by about 10%</a:t>
            </a:r>
          </a:p>
          <a:p>
            <a:pPr latinLnBrk="0"/>
            <a:endParaRPr lang="en-US" dirty="0"/>
          </a:p>
          <a:p>
            <a:pPr latinLnBrk="0"/>
            <a:r>
              <a:rPr lang="en-US" dirty="0"/>
              <a:t>The accuracy is up about 3.5%</a:t>
            </a:r>
          </a:p>
          <a:p>
            <a:pPr latinLnBrk="0"/>
            <a:endParaRPr lang="en-US" dirty="0"/>
          </a:p>
          <a:p>
            <a:pPr latinLnBrk="0"/>
            <a:r>
              <a:rPr lang="en-US" dirty="0"/>
              <a:t>Recall is up 15%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E91A78-46B3-2654-E409-1D4EB616279C}"/>
              </a:ext>
            </a:extLst>
          </p:cNvPr>
          <p:cNvSpPr txBox="1"/>
          <p:nvPr/>
        </p:nvSpPr>
        <p:spPr>
          <a:xfrm>
            <a:off x="1580666" y="1939332"/>
            <a:ext cx="3177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Before 3step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D62CFE-4D18-2BE3-B9B0-8379CF2D9382}"/>
              </a:ext>
            </a:extLst>
          </p:cNvPr>
          <p:cNvSpPr txBox="1"/>
          <p:nvPr/>
        </p:nvSpPr>
        <p:spPr>
          <a:xfrm>
            <a:off x="1580664" y="3917515"/>
            <a:ext cx="3177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After 3step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7150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ADF1045-FC61-45F9-B214-2286C9675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2D597CFC-3675-C3E3-46CD-99A1B0899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en-US" altLang="ko-KR" dirty="0"/>
              <a:t>Compare with </a:t>
            </a:r>
            <a:r>
              <a:rPr lang="en-US" altLang="ko-KR"/>
              <a:t>Decsion</a:t>
            </a:r>
            <a:r>
              <a:rPr lang="en-US" altLang="ko-KR" dirty="0"/>
              <a:t> tree</a:t>
            </a:r>
            <a:endParaRPr lang="en-US" altLang="ko-KR"/>
          </a:p>
        </p:txBody>
      </p:sp>
      <p:pic>
        <p:nvPicPr>
          <p:cNvPr id="7" name="내용 개체 틀 5">
            <a:extLst>
              <a:ext uri="{FF2B5EF4-FFF2-40B4-BE49-F238E27FC236}">
                <a16:creationId xmlns:a16="http://schemas.microsoft.com/office/drawing/2014/main" id="{93143358-20FF-25C4-DD97-BD7565886D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451579" y="2104543"/>
            <a:ext cx="3177581" cy="1465389"/>
          </a:xfrm>
          <a:prstGeom prst="rect">
            <a:avLst/>
          </a:prstGeom>
        </p:spPr>
      </p:pic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F592AF2-649E-24B7-2625-4C45E6FC2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579" y="4044394"/>
            <a:ext cx="3177581" cy="1200891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6521D9F-9647-09D6-9638-0BA493A50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18448" y="2015732"/>
            <a:ext cx="5936406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en-US" dirty="0"/>
              <a:t>When all parameters were the same and additional application algorithms were the same, all scores were better random algorithms than decision trees.</a:t>
            </a:r>
          </a:p>
          <a:p>
            <a:pPr latinLnBrk="0"/>
            <a:endParaRPr lang="en-US" dirty="0"/>
          </a:p>
          <a:p>
            <a:pPr latinLnBrk="0"/>
            <a:r>
              <a:rPr lang="en-US" dirty="0"/>
              <a:t>In particular, the biggest difference was recall. This is that random forest predicts true positive better.</a:t>
            </a:r>
          </a:p>
        </p:txBody>
      </p:sp>
    </p:spTree>
    <p:extLst>
      <p:ext uri="{BB962C8B-B14F-4D97-AF65-F5344CB8AC3E}">
        <p14:creationId xmlns:p14="http://schemas.microsoft.com/office/powerpoint/2010/main" val="4105276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FF7CC6-E616-4831-4C9C-05EBAD7BF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4CEA3-AB62-A54E-B0F7-5D3D44786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Gmm</a:t>
            </a:r>
            <a:r>
              <a:rPr lang="en-US" altLang="ko-KR" dirty="0"/>
              <a:t> clustering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FF2E2A-594E-3E96-84D3-36799DE6D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9"/>
            <a:ext cx="4645152" cy="73232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Reason for using GMM</a:t>
            </a:r>
            <a:endParaRPr lang="ko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16A195-FC7F-1AD5-0B4D-E83DDB9F9460}"/>
              </a:ext>
            </a:extLst>
          </p:cNvPr>
          <p:cNvSpPr txBox="1"/>
          <p:nvPr/>
        </p:nvSpPr>
        <p:spPr>
          <a:xfrm>
            <a:off x="1671483" y="2972033"/>
            <a:ext cx="81868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/>
              <a:t>Regression and Classification fails to predict the Target(Energy Usage Reduction)</a:t>
            </a:r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The target may not behave as a continuous numeric value, instead has an underlying cluster structure.</a:t>
            </a:r>
          </a:p>
        </p:txBody>
      </p:sp>
    </p:spTree>
    <p:extLst>
      <p:ext uri="{BB962C8B-B14F-4D97-AF65-F5344CB8AC3E}">
        <p14:creationId xmlns:p14="http://schemas.microsoft.com/office/powerpoint/2010/main" val="2100690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A0489F-354F-574A-56CF-ACABB9AB0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810B5-1726-5E00-D543-80273A9C9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Gmm</a:t>
            </a:r>
            <a:r>
              <a:rPr lang="en-US" altLang="ko-KR" dirty="0"/>
              <a:t> clustering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D8C41A-0B88-CDBD-199D-9B0D781F7A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9"/>
            <a:ext cx="4645152" cy="73232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Used Features</a:t>
            </a:r>
            <a:endParaRPr lang="ko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AA6381-6C33-A1E3-7156-8E9A210B9452}"/>
              </a:ext>
            </a:extLst>
          </p:cNvPr>
          <p:cNvSpPr txBox="1"/>
          <p:nvPr/>
        </p:nvSpPr>
        <p:spPr>
          <a:xfrm>
            <a:off x="1671483" y="2972033"/>
            <a:ext cx="81868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/>
              <a:t>PCA(with Marketing </a:t>
            </a:r>
            <a:r>
              <a:rPr lang="en-US" altLang="ko-KR" dirty="0" err="1"/>
              <a:t>Interaction_True</a:t>
            </a:r>
            <a:r>
              <a:rPr lang="en-US" altLang="ko-KR" dirty="0"/>
              <a:t>, Incentive </a:t>
            </a:r>
            <a:r>
              <a:rPr lang="en-US" altLang="ko-KR" dirty="0" err="1"/>
              <a:t>Participation_True</a:t>
            </a:r>
            <a:r>
              <a:rPr lang="en-US" altLang="ko-KR" dirty="0"/>
              <a:t>)</a:t>
            </a:r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Peak Consumption(When usage peaks the most)</a:t>
            </a:r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Target(Energy Usage Reduction) (The actual outcome)</a:t>
            </a:r>
          </a:p>
        </p:txBody>
      </p:sp>
    </p:spTree>
    <p:extLst>
      <p:ext uri="{BB962C8B-B14F-4D97-AF65-F5344CB8AC3E}">
        <p14:creationId xmlns:p14="http://schemas.microsoft.com/office/powerpoint/2010/main" val="604166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CC36A5-B54C-B8DE-4455-C6ACA958A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Gmm</a:t>
            </a:r>
            <a:r>
              <a:rPr lang="en-US" altLang="ko-KR" dirty="0"/>
              <a:t> clustering (n=2 ~ 6)(N=3)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69D43C-ED6A-2078-5091-FB8A2EE2E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3770" y="2017343"/>
            <a:ext cx="5359129" cy="3441520"/>
          </a:xfrm>
        </p:spPr>
        <p:txBody>
          <a:bodyPr/>
          <a:lstStyle/>
          <a:p>
            <a:r>
              <a:rPr lang="en-US" altLang="ko-KR" dirty="0"/>
              <a:t>Clear segmentation into 3 levels of  Target</a:t>
            </a:r>
          </a:p>
          <a:p>
            <a:r>
              <a:rPr lang="en-US" altLang="ko-KR" dirty="0"/>
              <a:t>Balanced sample distribution</a:t>
            </a:r>
          </a:p>
          <a:p>
            <a:r>
              <a:rPr lang="en-US" altLang="ko-KR" dirty="0"/>
              <a:t>Moderate low-confidence samples(Best Option)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E7AB708C-E9FC-8153-D244-B2F496710FD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051" y="2011363"/>
            <a:ext cx="3850522" cy="3448050"/>
          </a:xfrm>
        </p:spPr>
      </p:pic>
      <p:pic>
        <p:nvPicPr>
          <p:cNvPr id="11" name="그림 10" descr="텍스트, 영수증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230A843-250E-7AC9-9A4A-51427E920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771" y="3543300"/>
            <a:ext cx="44291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562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E7A6F0-5CD3-481E-B0F2-E7F99FE6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1290DF-4975-4FCD-8B8D-BBC86B836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54AC99-44D4-5AB5-8607-7EC3C0A43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612" y="1138228"/>
            <a:ext cx="3793685" cy="3858767"/>
          </a:xfrm>
        </p:spPr>
        <p:txBody>
          <a:bodyPr anchor="ctr">
            <a:normAutofit/>
          </a:bodyPr>
          <a:lstStyle/>
          <a:p>
            <a:r>
              <a:rPr lang="en-US" altLang="ko-KR" sz="3600"/>
              <a:t>contents</a:t>
            </a:r>
            <a:endParaRPr lang="ko-KR" altLang="en-US" sz="36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7CA18A-A333-4DCB-842B-76827D2EC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00021" y="638300"/>
            <a:ext cx="6409605" cy="4858625"/>
            <a:chOff x="7807230" y="2012810"/>
            <a:chExt cx="3251252" cy="345986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E785FC3-CE7B-46F8-8C7A-EBBF001ED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069D9A-30C7-4159-880C-DD2BDC510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9FE1511-6E1B-4F0E-8FF0-958527181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9891" y="973636"/>
            <a:ext cx="5769864" cy="4187952"/>
          </a:xfrm>
          <a:prstGeom prst="rect">
            <a:avLst/>
          </a:prstGeom>
          <a:solidFill>
            <a:srgbClr val="FFFFFF"/>
          </a:solidFill>
          <a:ln w="6350">
            <a:solidFill>
              <a:srgbClr val="DFD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B320C6-4434-E186-138E-4A587B083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4483" y="1233072"/>
            <a:ext cx="5440680" cy="3858768"/>
          </a:xfrm>
        </p:spPr>
        <p:txBody>
          <a:bodyPr anchor="ctr">
            <a:normAutofit lnSpcReduction="10000"/>
          </a:bodyPr>
          <a:lstStyle/>
          <a:p>
            <a:r>
              <a:rPr lang="en-US" altLang="ko-KR" dirty="0">
                <a:solidFill>
                  <a:srgbClr val="000000"/>
                </a:solidFill>
              </a:rPr>
              <a:t>1) Business object</a:t>
            </a:r>
          </a:p>
          <a:p>
            <a:r>
              <a:rPr lang="en-US" altLang="ko-KR" dirty="0">
                <a:solidFill>
                  <a:srgbClr val="000000"/>
                </a:solidFill>
              </a:rPr>
              <a:t>2) Data curation</a:t>
            </a:r>
          </a:p>
          <a:p>
            <a:r>
              <a:rPr lang="en-US" altLang="ko-KR" dirty="0">
                <a:solidFill>
                  <a:srgbClr val="000000"/>
                </a:solidFill>
              </a:rPr>
              <a:t>3) Data inspection</a:t>
            </a:r>
          </a:p>
          <a:p>
            <a:r>
              <a:rPr lang="en-US" altLang="ko-KR" dirty="0">
                <a:solidFill>
                  <a:srgbClr val="000000"/>
                </a:solidFill>
              </a:rPr>
              <a:t>4) Preprocessing</a:t>
            </a:r>
          </a:p>
          <a:p>
            <a:r>
              <a:rPr lang="en-US" altLang="ko-KR" dirty="0">
                <a:solidFill>
                  <a:srgbClr val="000000"/>
                </a:solidFill>
              </a:rPr>
              <a:t>4) Modeling</a:t>
            </a:r>
          </a:p>
          <a:p>
            <a:r>
              <a:rPr lang="en-US" altLang="ko-KR" dirty="0">
                <a:solidFill>
                  <a:srgbClr val="000000"/>
                </a:solidFill>
              </a:rPr>
              <a:t>5) Evaluation</a:t>
            </a:r>
          </a:p>
          <a:p>
            <a:r>
              <a:rPr lang="en-US" altLang="ko-KR" dirty="0">
                <a:solidFill>
                  <a:srgbClr val="000000"/>
                </a:solidFill>
              </a:rPr>
              <a:t>6) Deployment</a:t>
            </a:r>
          </a:p>
          <a:p>
            <a:r>
              <a:rPr lang="en-US" altLang="ko-KR" dirty="0">
                <a:solidFill>
                  <a:srgbClr val="000000"/>
                </a:solidFill>
              </a:rPr>
              <a:t>7) Impression</a:t>
            </a:r>
          </a:p>
          <a:p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25CEF6D-5E98-4B5C-A10F-7459C1EEF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C73161-1E4E-4E6A-91B2-E885CF8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290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E5F6DF-2BF2-E43E-E0D7-8C0529E4DA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5C4F3E-12C6-5281-1319-00409AC74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Gmm</a:t>
            </a:r>
            <a:r>
              <a:rPr lang="en-US" altLang="ko-KR" dirty="0"/>
              <a:t> clustering (n=2 ~ 6)(N=4)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23D932-BD36-D6AB-AB1E-42CCDCA467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Over-segmentation (ambiguous)</a:t>
            </a:r>
          </a:p>
          <a:p>
            <a:r>
              <a:rPr lang="en-US" altLang="ko-KR" dirty="0"/>
              <a:t>Too many Low-Confidence Sample</a:t>
            </a:r>
          </a:p>
          <a:p>
            <a:r>
              <a:rPr lang="en-US" altLang="ko-KR" dirty="0"/>
              <a:t>Harder to Interpret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F7A1B9B-F0EB-5CB5-B73C-05134F36F7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763" y="2017343"/>
            <a:ext cx="3941467" cy="3448050"/>
          </a:xfrm>
        </p:spPr>
      </p:pic>
      <p:pic>
        <p:nvPicPr>
          <p:cNvPr id="11" name="그림 10" descr="텍스트, 영수증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5A5D547-BFDE-423B-61AE-4BDF7BF0E1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771" y="3429000"/>
            <a:ext cx="445770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609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DD6B4-9373-DB7B-CE04-D24EB6D93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Gmm</a:t>
            </a:r>
            <a:r>
              <a:rPr lang="en-US" altLang="ko-KR" dirty="0"/>
              <a:t> clustering (n=2 ~ 6)(N=2,5,6)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A5D4CE-DAD1-0FC5-75BC-C653D87317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N= 2 (Easy to understand)</a:t>
            </a:r>
          </a:p>
          <a:p>
            <a:r>
              <a:rPr lang="en-US" altLang="ko-KR" dirty="0"/>
              <a:t>Structure too simple, includes many borderline samples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0B9A34-198A-1AB9-C2E7-9AB0E1BFD5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N = 5, 6</a:t>
            </a:r>
          </a:p>
          <a:p>
            <a:r>
              <a:rPr lang="en-US" altLang="ko-KR" dirty="0"/>
              <a:t>Over-segmented(interpretation gets harder, with small clusters)</a:t>
            </a:r>
            <a:endParaRPr lang="ko-KR" altLang="en-US" dirty="0"/>
          </a:p>
        </p:txBody>
      </p:sp>
      <p:pic>
        <p:nvPicPr>
          <p:cNvPr id="6" name="그림 5" descr="도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2E02495-0BA0-773A-65B5-DD598B879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683" y="3336600"/>
            <a:ext cx="3200400" cy="2978437"/>
          </a:xfrm>
          <a:prstGeom prst="rect">
            <a:avLst/>
          </a:prstGeom>
        </p:spPr>
      </p:pic>
      <p:pic>
        <p:nvPicPr>
          <p:cNvPr id="9" name="그림 8" descr="도표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E79360C-4ADC-3A62-8042-0E651DA8C4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794" y="3336600"/>
            <a:ext cx="3200400" cy="299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436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386A6A-6314-88B8-BFBA-50DD572FF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D07C4-FDF0-9CF3-2B3B-561203C43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deployment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7896E0C-547D-35CC-B507-43642EF4CDB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08137" y="2087563"/>
            <a:ext cx="4324350" cy="3295650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5C1A94-9939-053E-8A1C-CC81DE84BF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The type of pricing plan was expected to have the greatest effect on the reduction rate, but the impact of marketing was found to be greater.</a:t>
            </a:r>
          </a:p>
          <a:p>
            <a:endParaRPr lang="en-US" altLang="ko-KR" dirty="0"/>
          </a:p>
          <a:p>
            <a:r>
              <a:rPr lang="en-US" altLang="ko-KR" dirty="0"/>
              <a:t>Marketing strategies are more important than plans if you implement policies that require power savings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3510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938DD-93A2-5191-3E32-E839C3814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limitation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DD6B31-F1BC-8862-3C50-324FA341F2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9605634" cy="3448595"/>
          </a:xfrm>
        </p:spPr>
        <p:txBody>
          <a:bodyPr/>
          <a:lstStyle/>
          <a:p>
            <a:r>
              <a:rPr lang="en-US" altLang="ko-KR" dirty="0"/>
              <a:t>1) Lack of data</a:t>
            </a:r>
          </a:p>
          <a:p>
            <a:r>
              <a:rPr lang="en-US" altLang="ko-KR" dirty="0"/>
              <a:t>2) It does not specify exactly how the samples were sampled</a:t>
            </a:r>
          </a:p>
          <a:p>
            <a:r>
              <a:rPr lang="en-US" altLang="ko-KR" dirty="0"/>
              <a:t>3) If you change from flat price to dynamic price, tax resistance definitely exists, but it cannot be confirmed in this data.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9263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3C8A2-ED9E-56B5-AFDC-5E101D766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impression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76F3EC4-08A6-6F86-148E-2E338827F9C6}"/>
              </a:ext>
            </a:extLst>
          </p:cNvPr>
          <p:cNvSpPr/>
          <p:nvPr/>
        </p:nvSpPr>
        <p:spPr>
          <a:xfrm>
            <a:off x="1570182" y="1986117"/>
            <a:ext cx="9363704" cy="9144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202031879 Lee </a:t>
            </a:r>
            <a:r>
              <a:rPr lang="en-US" altLang="ko-KR" dirty="0" err="1">
                <a:solidFill>
                  <a:schemeClr val="tx1"/>
                </a:solidFill>
              </a:rPr>
              <a:t>Jaeseong</a:t>
            </a:r>
            <a:r>
              <a:rPr lang="en-US" altLang="ko-KR" dirty="0">
                <a:solidFill>
                  <a:schemeClr val="tx1"/>
                </a:solidFill>
              </a:rPr>
              <a:t> : It was impressive to deal with the problems around us, and making various attempts to increase the accuracy of the model helped a lot in learning.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DE52B02-6CAE-4704-E4C4-3B10B33AF523}"/>
              </a:ext>
            </a:extLst>
          </p:cNvPr>
          <p:cNvSpPr/>
          <p:nvPr/>
        </p:nvSpPr>
        <p:spPr>
          <a:xfrm>
            <a:off x="1570182" y="3043084"/>
            <a:ext cx="9363704" cy="9144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i="0" dirty="0">
                <a:solidFill>
                  <a:srgbClr val="222222"/>
                </a:solidFill>
                <a:effectLst/>
                <a:latin typeface="Gill Sans MT (본문)"/>
              </a:rPr>
              <a:t>201935093 Lee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Gill Sans MT (본문)"/>
              </a:rPr>
              <a:t>dongjin</a:t>
            </a:r>
            <a:r>
              <a:rPr lang="en-US" altLang="ko-KR" dirty="0">
                <a:solidFill>
                  <a:srgbClr val="222222"/>
                </a:solidFill>
                <a:latin typeface="Gill Sans MT (본문)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Gill Sans MT (본문)"/>
              </a:rPr>
              <a:t>: </a:t>
            </a:r>
            <a:r>
              <a:rPr lang="en-US" altLang="ko-KR" dirty="0">
                <a:solidFill>
                  <a:schemeClr val="tx1"/>
                </a:solidFill>
              </a:rPr>
              <a:t>Through GMM clustering, we realized that data understanding and feature engineering are more crucial than modeling itself.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AA74847-3495-3993-7BD8-EF2663D854D5}"/>
              </a:ext>
            </a:extLst>
          </p:cNvPr>
          <p:cNvSpPr/>
          <p:nvPr/>
        </p:nvSpPr>
        <p:spPr>
          <a:xfrm>
            <a:off x="1570182" y="4193458"/>
            <a:ext cx="9363704" cy="9144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i="0" dirty="0">
                <a:solidFill>
                  <a:srgbClr val="222222"/>
                </a:solidFill>
                <a:effectLst/>
                <a:latin typeface="Gill Sans MT (본문)"/>
              </a:rPr>
              <a:t>202035324</a:t>
            </a:r>
            <a:r>
              <a:rPr lang="en-US" altLang="ko-KR" dirty="0">
                <a:solidFill>
                  <a:srgbClr val="222222"/>
                </a:solidFill>
                <a:latin typeface="Gill Sans MT (본문)"/>
              </a:rPr>
              <a:t>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Gill Sans MT (본문)"/>
              </a:rPr>
              <a:t>KIM TAEMIN</a:t>
            </a:r>
            <a:r>
              <a:rPr lang="ko-KR" altLang="en-US" b="0" i="0" dirty="0">
                <a:effectLst/>
                <a:latin typeface="Gill Sans MT (본문)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Gill Sans MT (본문)"/>
              </a:rPr>
              <a:t>: </a:t>
            </a:r>
            <a:r>
              <a:rPr lang="en-US" altLang="ko-KR" dirty="0">
                <a:solidFill>
                  <a:schemeClr val="tx1"/>
                </a:solidFill>
              </a:rPr>
              <a:t>This project showed that in regression, weak feature-target correlation limits performance, making data understanding more crucial than modeling.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596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C810C-BE60-B9C2-B55F-B4F612BE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 &amp; </a:t>
            </a:r>
            <a:r>
              <a:rPr lang="en-US" altLang="ko-KR" dirty="0" err="1"/>
              <a:t>github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690549-0D3B-AC1A-A064-0CEDFDAD4B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0" y="2010878"/>
            <a:ext cx="9151843" cy="4042233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Gihub</a:t>
            </a:r>
            <a:r>
              <a:rPr lang="en-US" altLang="ko-KR" dirty="0"/>
              <a:t> address : </a:t>
            </a:r>
            <a:r>
              <a:rPr lang="en-US" altLang="ko-KR" dirty="0">
                <a:hlinkClick r:id="rId2"/>
              </a:rPr>
              <a:t>https://github.com/a4527/DataScience-Team4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Reference :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ChatGpt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3"/>
              </a:rPr>
              <a:t>https://www.kaggle.com/code/devraai/personalized-energy-marketing-analytics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4"/>
              </a:rPr>
              <a:t>https://bio-kcs.tistory.com/entry/cross-validation%EC%9D%84-%EC%A0%81%EC%9A%A9%ED%96%88%EC%9D%84%EB%95%8C-macro-average-ROC-curve%EA%B7%B8%EB%A6%AC%EB%8A%94-%EB%B2%95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20123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4AC424-02A3-8064-4388-3DAA0A546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</a:rPr>
              <a:t>Business object</a:t>
            </a:r>
            <a:br>
              <a:rPr lang="en-US" altLang="ko-KR" dirty="0">
                <a:solidFill>
                  <a:srgbClr val="000000"/>
                </a:solidFill>
              </a:rPr>
            </a:b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A6A14A-B6E6-C4E7-58BC-EE050F28A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989407"/>
            <a:ext cx="4900665" cy="33324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AE3A4F-9D42-FC76-E4BE-8D506EF6AEF1}"/>
              </a:ext>
            </a:extLst>
          </p:cNvPr>
          <p:cNvSpPr txBox="1"/>
          <p:nvPr/>
        </p:nvSpPr>
        <p:spPr>
          <a:xfrm>
            <a:off x="6903218" y="1989407"/>
            <a:ext cx="41516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South Korea sets target to achieve carbon neutrality by 2050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Power consumption is one of the causes of high carbon emissions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The purpose is to find ways for consumers to reduce power consumption.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2065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6BE87-0B42-9A9F-3289-66325434B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inspection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curation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6A2C7C-2380-1BBD-99E7-3FB9FE848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 found the data in KAGGLE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>
                <a:hlinkClick r:id="rId2"/>
              </a:rPr>
              <a:t>Personalized Energy Marketing Analytics Dataset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 descr="텍스트, 스크린샷, 폰트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FEB4868-0A29-8ECA-7840-5115EBFD8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2731508"/>
            <a:ext cx="4076183" cy="26142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842186-0801-BE5D-04ED-463EDC14065E}"/>
              </a:ext>
            </a:extLst>
          </p:cNvPr>
          <p:cNvSpPr txBox="1"/>
          <p:nvPr/>
        </p:nvSpPr>
        <p:spPr>
          <a:xfrm>
            <a:off x="6179735" y="3397211"/>
            <a:ext cx="4560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Column : 14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Raw : 1000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Multiple types of data are mixed, such as numerical, category, </a:t>
            </a:r>
            <a:r>
              <a:rPr lang="en-US" altLang="ko-KR" dirty="0" err="1"/>
              <a:t>boolean</a:t>
            </a:r>
            <a:r>
              <a:rPr lang="en-US" altLang="ko-KR" dirty="0"/>
              <a:t>, </a:t>
            </a:r>
            <a:r>
              <a:rPr lang="en-US" altLang="ko-KR" dirty="0" err="1"/>
              <a:t>etc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6514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EC720-C0EE-ECA6-ACE2-AA89C579A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PreProcessing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5AAFFD-22D5-69CE-92E9-702302DDB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7836800" cy="551005"/>
          </a:xfrm>
        </p:spPr>
        <p:txBody>
          <a:bodyPr/>
          <a:lstStyle/>
          <a:p>
            <a:r>
              <a:rPr lang="en-US" altLang="ko-KR" dirty="0"/>
              <a:t>Because it is clear data, outliers and missing values were inserted.</a:t>
            </a:r>
            <a:endParaRPr lang="ko-KR" altLang="en-US" dirty="0"/>
          </a:p>
        </p:txBody>
      </p:sp>
      <p:pic>
        <p:nvPicPr>
          <p:cNvPr id="4" name="그림 3" descr="텍스트, 스크린샷, 폰트, 평행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764004D-1445-F8BF-40D6-7BC0D490C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78" y="2885044"/>
            <a:ext cx="5404722" cy="2668258"/>
          </a:xfrm>
          <a:prstGeom prst="rect">
            <a:avLst/>
          </a:prstGeom>
        </p:spPr>
      </p:pic>
      <p:pic>
        <p:nvPicPr>
          <p:cNvPr id="5" name="그림 4" descr="텍스트, 도표, 평행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E137D7D-9060-E39F-19B3-8C6DF8BB9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080" y="2384865"/>
            <a:ext cx="5556642" cy="366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907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3FEEE-9A26-1F65-4532-80C38BDAA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Preprocessing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A45BE2-B22F-85D8-FEE4-F5C12069D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533944" cy="1759855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1.  Remove unnecessary columns: User ID</a:t>
            </a:r>
          </a:p>
          <a:p>
            <a:r>
              <a:rPr lang="en-US" altLang="ko-KR" dirty="0"/>
              <a:t>2.  Isolation of target variables: Reduce energy usage (%)</a:t>
            </a:r>
          </a:p>
          <a:p>
            <a:r>
              <a:rPr lang="en-US" altLang="ko-KR" dirty="0"/>
              <a:t>4.  Use </a:t>
            </a:r>
            <a:r>
              <a:rPr lang="en-US" altLang="ko-KR" dirty="0" err="1"/>
              <a:t>Robustscaler</a:t>
            </a:r>
            <a:r>
              <a:rPr lang="en-US" altLang="ko-KR" dirty="0"/>
              <a:t> to remove outlier, and remove the NA because missing value is small</a:t>
            </a:r>
          </a:p>
          <a:p>
            <a:r>
              <a:rPr lang="en-US" altLang="ko-KR" dirty="0"/>
              <a:t>3.  apply </a:t>
            </a:r>
            <a:r>
              <a:rPr lang="en-US" altLang="ko-KR" b="1" dirty="0" err="1"/>
              <a:t>Standardscaler</a:t>
            </a:r>
            <a:r>
              <a:rPr lang="en-US" altLang="ko-KR" dirty="0"/>
              <a:t> for numerical variables and </a:t>
            </a:r>
            <a:r>
              <a:rPr lang="en-US" altLang="ko-KR" b="1" dirty="0" err="1"/>
              <a:t>OneHotencoder</a:t>
            </a:r>
            <a:r>
              <a:rPr lang="en-US" altLang="ko-KR" dirty="0"/>
              <a:t> for categorical variables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852859-A9BD-F7EA-B229-CAC029443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4053615"/>
            <a:ext cx="10168794" cy="159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76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265289-E9A5-04D5-8E38-EB68978B0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20392"/>
            <a:ext cx="9603275" cy="1049235"/>
          </a:xfrm>
        </p:spPr>
        <p:txBody>
          <a:bodyPr/>
          <a:lstStyle/>
          <a:p>
            <a:r>
              <a:rPr lang="en-US" altLang="ko-KR" dirty="0" err="1"/>
              <a:t>PreProcessing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13CD1F-6B7B-E481-8B1C-5204316E1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400143"/>
            <a:ext cx="5414414" cy="33374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BA2B1B-8593-0919-4249-58A44D41232B}"/>
              </a:ext>
            </a:extLst>
          </p:cNvPr>
          <p:cNvSpPr txBox="1"/>
          <p:nvPr/>
        </p:nvSpPr>
        <p:spPr>
          <a:xfrm>
            <a:off x="4935794" y="1120392"/>
            <a:ext cx="503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(Reasons for applying standard scaler)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2AB0E2-301A-62AB-8CF7-FEB96C033830}"/>
              </a:ext>
            </a:extLst>
          </p:cNvPr>
          <p:cNvSpPr txBox="1"/>
          <p:nvPr/>
        </p:nvSpPr>
        <p:spPr>
          <a:xfrm>
            <a:off x="7275871" y="3039238"/>
            <a:ext cx="4139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Adjust only the numerical size because the data is not skidded and the distribution of columns is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"/>
              </a:rPr>
              <a:t>nomal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 distribution</a:t>
            </a:r>
            <a:r>
              <a:rPr lang="en-US" altLang="ko-KR" dirty="0"/>
              <a:t> (bell-shaped)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3123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94E8BA0-31F8-8631-BB6A-1D4CFE9E7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Modeling &amp; evaluation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6B811A55-190C-E5B5-7CAA-4BF85F9AE9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481566" y="2774285"/>
            <a:ext cx="3464426" cy="214186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83CCCB7-6755-776A-BB60-334941377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044" y="2795243"/>
            <a:ext cx="3391423" cy="209995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245D77F-1333-666F-DD3D-EFCCEF363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0977" y="2774285"/>
            <a:ext cx="3434513" cy="214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288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B69EB9-931D-C8D1-C3AE-882AEFAF7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regression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3996AF-832C-D7AD-58E3-FDC8CFA94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2034" y="2483717"/>
            <a:ext cx="4802818" cy="1059305"/>
          </a:xfrm>
        </p:spPr>
        <p:txBody>
          <a:bodyPr>
            <a:normAutofit/>
          </a:bodyPr>
          <a:lstStyle/>
          <a:p>
            <a:r>
              <a:rPr lang="en-US" altLang="ko-KR" dirty="0"/>
              <a:t>Cross-validation results show R2 is 37%, less than half prediction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8" name="내용 개체 틀 3" descr="텍스트, 폰트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8E0F125-F81E-BA90-7203-A16A0313A71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9217" y="2311321"/>
            <a:ext cx="4654747" cy="1659736"/>
          </a:xfrm>
          <a:prstGeom prst="rect">
            <a:avLst/>
          </a:prstGeom>
        </p:spPr>
      </p:pic>
      <p:pic>
        <p:nvPicPr>
          <p:cNvPr id="9" name="그림 8" descr="텍스트, 스크린샷, 폰트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CFAAB47-70FB-39E6-8C79-357E2C00C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217" y="4162546"/>
            <a:ext cx="8402997" cy="9049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FFD98A-7256-FFAE-6A2C-81EF11B43FF8}"/>
              </a:ext>
            </a:extLst>
          </p:cNvPr>
          <p:cNvSpPr txBox="1"/>
          <p:nvPr/>
        </p:nvSpPr>
        <p:spPr>
          <a:xfrm>
            <a:off x="1449217" y="5363813"/>
            <a:ext cx="8904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I've tried normalization regression, but the explanatory power still doesn't exceed 50%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7888545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491</TotalTime>
  <Words>932</Words>
  <Application>Microsoft Office PowerPoint</Application>
  <PresentationFormat>와이드스크린</PresentationFormat>
  <Paragraphs>117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Gill Sans MT (본문)</vt:lpstr>
      <vt:lpstr>noto</vt:lpstr>
      <vt:lpstr>Arial</vt:lpstr>
      <vt:lpstr>Gill Sans MT</vt:lpstr>
      <vt:lpstr>갤러리</vt:lpstr>
      <vt:lpstr>Term project   - team4</vt:lpstr>
      <vt:lpstr>contents</vt:lpstr>
      <vt:lpstr>Business object </vt:lpstr>
      <vt:lpstr>Data inspection &amp; Data curation</vt:lpstr>
      <vt:lpstr>PreProcessing</vt:lpstr>
      <vt:lpstr>Preprocessing</vt:lpstr>
      <vt:lpstr>PreProcessing </vt:lpstr>
      <vt:lpstr>Modeling &amp; evaluation</vt:lpstr>
      <vt:lpstr>regression</vt:lpstr>
      <vt:lpstr>classification</vt:lpstr>
      <vt:lpstr>Clssification (try to improve the score)</vt:lpstr>
      <vt:lpstr>Hyperparmeter tuning </vt:lpstr>
      <vt:lpstr>Threshold setting</vt:lpstr>
      <vt:lpstr>Threshold setting</vt:lpstr>
      <vt:lpstr>Classification – after 3step</vt:lpstr>
      <vt:lpstr>Compare with Decsion tree</vt:lpstr>
      <vt:lpstr>Gmm clustering</vt:lpstr>
      <vt:lpstr>Gmm clustering</vt:lpstr>
      <vt:lpstr>Gmm clustering (n=2 ~ 6)(N=3)</vt:lpstr>
      <vt:lpstr>Gmm clustering (n=2 ~ 6)(N=4)</vt:lpstr>
      <vt:lpstr>Gmm clustering (n=2 ~ 6)(N=2,5,6)</vt:lpstr>
      <vt:lpstr>deployment</vt:lpstr>
      <vt:lpstr>limitation</vt:lpstr>
      <vt:lpstr>impression</vt:lpstr>
      <vt:lpstr>Reference &amp;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wotjd952@gmail.com</dc:creator>
  <cp:lastModifiedBy>wotjd952@gmail.com</cp:lastModifiedBy>
  <cp:revision>8</cp:revision>
  <dcterms:created xsi:type="dcterms:W3CDTF">2025-05-29T07:20:48Z</dcterms:created>
  <dcterms:modified xsi:type="dcterms:W3CDTF">2025-06-01T12:13:34Z</dcterms:modified>
</cp:coreProperties>
</file>