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half" idx="1" hasCustomPrompt="1"/>
          </p:nvPr>
        </p:nvSpPr>
        <p:spPr>
          <a:xfrm>
            <a:off x="2204270" y="1892062"/>
            <a:ext cx="7780286" cy="425019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wiki.apache.org/confluence/display/Hive/Hive+Transact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r" rtl="0"/>
            <a:r>
              <a:rPr lang="en-US" sz="6000" dirty="0"/>
              <a:t>Hive</a:t>
            </a:r>
            <a:endParaRPr 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删除分区语法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：</a:t>
            </a:r>
            <a:endParaRPr lang="zh-CN" altLang="zh-CN" sz="2400">
              <a:solidFill>
                <a:schemeClr val="tx1"/>
              </a:solidFill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ALTER TABLE table_name DROP partition_spec, partition_spec,...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partition_spec: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sym typeface="+mn-ea"/>
              </a:rPr>
              <a:t>: (partition_column = partition_col_value, partition_column = partition_col_value, ...)</a:t>
            </a:r>
            <a:endParaRPr lang="zh-CN" altLang="zh-CN" sz="2400">
              <a:solidFill>
                <a:schemeClr val="tx1"/>
              </a:solidFill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zh-CN" sz="2400">
                <a:solidFill>
                  <a:schemeClr val="tx1"/>
                </a:solidFill>
                <a:sym typeface="+mn-ea"/>
              </a:rPr>
              <a:t>用户可以用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ALTER TABLE DROP PARTITION 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来删除分区。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内部表中、对应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分区的元数据和数据将被一并删除。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zh-CN" sz="2400">
                <a:solidFill>
                  <a:schemeClr val="tx1"/>
                </a:solidFill>
                <a:sym typeface="+mn-ea"/>
              </a:rPr>
              <a:t>例：</a:t>
            </a:r>
            <a:endParaRPr lang="zh-CN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sym typeface="+mn-ea"/>
              </a:rPr>
              <a:t>ALTER TABLE day_hour_table DROP PARTITION (dt='2008-08-08', hour='09');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en-US" altLang="zh-CN" sz="2400">
                <a:sym typeface="+mn-ea"/>
              </a:rPr>
              <a:t>Hive</a:t>
            </a:r>
            <a:r>
              <a:rPr lang="zh-CN" altLang="en-US" sz="2400">
                <a:sym typeface="+mn-ea"/>
              </a:rPr>
              <a:t>向指定</a:t>
            </a:r>
            <a:r>
              <a:rPr lang="zh-CN" altLang="zh-CN" sz="2400">
                <a:sym typeface="+mn-ea"/>
              </a:rPr>
              <a:t>分区</a:t>
            </a:r>
            <a:r>
              <a:rPr lang="zh-CN" altLang="en-US" sz="2400">
                <a:sym typeface="+mn-ea"/>
              </a:rPr>
              <a:t>添加数据</a:t>
            </a:r>
            <a:r>
              <a:rPr lang="zh-CN" altLang="zh-CN" sz="2400">
                <a:sym typeface="+mn-ea"/>
              </a:rPr>
              <a:t>语法：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en-US" altLang="zh-CN" sz="2400">
                <a:sym typeface="+mn-ea"/>
              </a:rPr>
              <a:t>LOAD DATA [LOCAL] INPATH 'filepath' [OVERWRITE] INTO TABLE tablename [PARTITION (partcol1=val1, partcol2=val2 ...)] 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zh-CN" altLang="zh-CN" sz="2400">
                <a:sym typeface="+mn-ea"/>
              </a:rPr>
              <a:t>例：</a:t>
            </a:r>
            <a:endParaRPr lang="zh-CN" altLang="zh-CN" sz="2400"/>
          </a:p>
          <a:p>
            <a:pPr lvl="2">
              <a:lnSpc>
                <a:spcPct val="100000"/>
              </a:lnSpc>
            </a:pPr>
            <a:r>
              <a:rPr lang="en-US" altLang="zh-CN" sz="2400">
                <a:sym typeface="+mn-ea"/>
              </a:rPr>
              <a:t>LOAD DATA INPATH '/user/pv.txt' INTO TABLE day_hour_table PARTITION(dt='2008-08- 08', hour='08'); </a:t>
            </a:r>
            <a:endParaRPr lang="en-US" altLang="zh-CN" sz="2400"/>
          </a:p>
          <a:p>
            <a:pPr lvl="2">
              <a:lnSpc>
                <a:spcPct val="100000"/>
              </a:lnSpc>
            </a:pPr>
            <a:r>
              <a:rPr lang="en-US" altLang="zh-CN" sz="2400">
                <a:sym typeface="+mn-ea"/>
              </a:rPr>
              <a:t>LOAD DATA local INPATH '/user/hua/*' INTO TABLE day_hour partition(dt='2010-07- 07');</a:t>
            </a:r>
            <a:endParaRPr lang="en-US" altLang="zh-CN" sz="2400"/>
          </a:p>
          <a:p>
            <a:pPr lvl="1">
              <a:lnSpc>
                <a:spcPct val="100000"/>
              </a:lnSpc>
            </a:pPr>
            <a:r>
              <a:rPr lang="zh-CN" altLang="zh-CN" sz="2400">
                <a:sym typeface="+mn-ea"/>
              </a:rPr>
              <a:t>当数据被加载至表中时，不会对数据进行任何转换。</a:t>
            </a:r>
            <a:r>
              <a:rPr lang="en-US" altLang="zh-CN" sz="2400">
                <a:sym typeface="+mn-ea"/>
              </a:rPr>
              <a:t>Load</a:t>
            </a:r>
            <a:r>
              <a:rPr lang="zh-CN" altLang="zh-CN" sz="2400">
                <a:sym typeface="+mn-ea"/>
              </a:rPr>
              <a:t>操作只是将数据复制至</a:t>
            </a:r>
            <a:r>
              <a:rPr lang="en-US" altLang="zh-CN" sz="2400">
                <a:sym typeface="+mn-ea"/>
              </a:rPr>
              <a:t>Hive</a:t>
            </a:r>
            <a:r>
              <a:rPr lang="zh-CN" altLang="zh-CN" sz="2400">
                <a:sym typeface="+mn-ea"/>
              </a:rPr>
              <a:t>表对应的位置。数据加载时在表下自动创建一个目录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 sz="2400" dirty="0">
                <a:sym typeface="+mn-ea"/>
              </a:rPr>
              <a:t>Hive</a:t>
            </a:r>
            <a:r>
              <a:rPr lang="zh-CN" altLang="en-US" sz="2400" dirty="0">
                <a:sym typeface="+mn-ea"/>
              </a:rPr>
              <a:t>查询执行分区语法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SELECT </a:t>
            </a:r>
            <a:r>
              <a:rPr lang="en-US" altLang="zh-CN" sz="2400" dirty="0" err="1">
                <a:sym typeface="+mn-ea"/>
              </a:rPr>
              <a:t>day_table</a:t>
            </a:r>
            <a:r>
              <a:rPr lang="en-US" altLang="zh-CN" sz="2400" dirty="0">
                <a:sym typeface="+mn-ea"/>
              </a:rPr>
              <a:t>.* FROM </a:t>
            </a:r>
            <a:r>
              <a:rPr lang="en-US" altLang="zh-CN" sz="2400" dirty="0" err="1">
                <a:sym typeface="+mn-ea"/>
              </a:rPr>
              <a:t>day_table</a:t>
            </a:r>
            <a:r>
              <a:rPr lang="en-US" altLang="zh-CN" sz="2400" dirty="0">
                <a:sym typeface="+mn-ea"/>
              </a:rPr>
              <a:t> WHERE </a:t>
            </a:r>
            <a:r>
              <a:rPr lang="en-US" altLang="zh-CN" sz="2400" dirty="0" err="1">
                <a:sym typeface="+mn-ea"/>
              </a:rPr>
              <a:t>day_table.dt</a:t>
            </a:r>
            <a:r>
              <a:rPr lang="en-US" altLang="zh-CN" sz="2400" dirty="0">
                <a:sym typeface="+mn-ea"/>
              </a:rPr>
              <a:t>&gt;= '2008-08-08';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分区表的意义在于优化查询。查询时尽量利用分区字段。如果不使用分区字段，就会全部扫描。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Hive</a:t>
            </a:r>
            <a:r>
              <a:rPr lang="zh-CN" altLang="en-US" sz="2400" dirty="0">
                <a:sym typeface="+mn-ea"/>
              </a:rPr>
              <a:t>查询表的分区信息语法</a:t>
            </a:r>
            <a:r>
              <a:rPr lang="zh-CN" altLang="zh-CN" sz="2400" b="1" dirty="0">
                <a:sym typeface="+mn-ea"/>
              </a:rPr>
              <a:t>：</a:t>
            </a:r>
            <a:endParaRPr lang="zh-CN" altLang="zh-CN" sz="2400" b="1" dirty="0"/>
          </a:p>
          <a:p>
            <a:pPr lvl="1"/>
            <a:r>
              <a:rPr lang="en-US" altLang="zh-CN" sz="2400" dirty="0">
                <a:sym typeface="+mn-ea"/>
              </a:rPr>
              <a:t>SHOW PARTITIONS </a:t>
            </a:r>
            <a:r>
              <a:rPr lang="en-US" altLang="zh-CN" sz="2400" dirty="0" err="1">
                <a:sym typeface="+mn-ea"/>
              </a:rPr>
              <a:t>day_hour_table</a:t>
            </a:r>
            <a:r>
              <a:rPr lang="en-US" altLang="zh-CN" sz="2400" dirty="0">
                <a:sym typeface="+mn-ea"/>
              </a:rPr>
              <a:t>; 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预先导入分区数据，但是无法识别怎么办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>
                <a:sym typeface="+mn-ea"/>
              </a:rPr>
              <a:t>Msck</a:t>
            </a:r>
            <a:r>
              <a:rPr lang="en-US" altLang="zh-CN" sz="2400" dirty="0" smtClean="0">
                <a:sym typeface="+mn-ea"/>
              </a:rPr>
              <a:t> repair table </a:t>
            </a:r>
            <a:r>
              <a:rPr lang="en-US" altLang="zh-CN" sz="2400" dirty="0" err="1" smtClean="0">
                <a:sym typeface="+mn-ea"/>
              </a:rPr>
              <a:t>tablename</a:t>
            </a:r>
            <a:endParaRPr lang="en-US" altLang="zh-CN" sz="2400" dirty="0" smtClean="0"/>
          </a:p>
          <a:p>
            <a:pPr lvl="1"/>
            <a:r>
              <a:rPr lang="zh-CN" altLang="en-US" sz="2400" smtClean="0">
                <a:sym typeface="+mn-ea"/>
              </a:rPr>
              <a:t>直接添加分区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 DML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51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DML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1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LOAD DATA [LOCAL] INPATH 'filepath' [OVERWRITE] INTO TABLE tablename [PARTITION (partcol1=val1, partcol2=val2 ...)]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 DML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fontAlgn="auto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DML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FROM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from_statement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INSERT OVERWRITE TABLE tablename1 [PARTITION (partcol1=val1, partcol2=val2 ...) [IF NOT EXISTS]] select_statement1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[INSERT OVERWRITE TABLE tablename2 [PARTITION ... [IF NOT EXISTS]] elect_statement2]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[INSERT INTO TABLE tablename2 [PARTITION ...] select_statement2] ...;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 DML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ts val="51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DML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1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Delete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1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100"/>
              </a:lnSpc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Deletes can only be performed on tables that support ACID. See 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  <a:hlinkClick r:id="rId1"/>
              </a:rPr>
              <a:t>Hive Transactions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 for details.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 Serde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p>
            <a:pPr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SerDe - Serializer and Deserializer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用于做序列化和反序列化。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构建在数据存储和执行引擎之间，对两者实现解耦。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FORMAT DELIMITED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以及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SERDE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进行内容的读写。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row_format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: DELIMITED 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[FIELDS TERMINATED BY char [ESCAPED BY char]] 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[COLLECTION ITEMS TERMINATED BY char] 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[MAP KEYS TERMINATED BY char] 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[LINES TERMINATED BY char] 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: SERDE serde_name [WITH SERDEPROPERTIES (property_name=property_value, property_name=property_value, ...)]</a:t>
            </a:r>
            <a:endParaRPr lang="zh-CN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 Serde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正则匹配</a:t>
            </a:r>
            <a:endParaRPr lang="zh-CN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CREATE TABLE logtbl (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host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identity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t_user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time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request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referer STRING,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agent STRING)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ROW FORMAT SERDE 'org.apache.hadoop.hive.serde2.RegexSerDe'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WITH SERDEPROPERTIES (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  "input.regex" = "([^ ]*) ([^ ]*) ([^ ]*) \\[(.*)\\] \"(.*)\" (-|[0-9]*) (-|[0-9]*)"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)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STORED AS TEXTFILE;</a:t>
            </a:r>
            <a:endParaRPr lang="zh-CN" altLang="zh-CN" sz="2400">
              <a:solidFill>
                <a:schemeClr val="tx1"/>
              </a:solidFill>
            </a:endParaRPr>
          </a:p>
          <a:p>
            <a:pPr lvl="1" indent="0" fontAlgn="auto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730" y="1648460"/>
            <a:ext cx="9144000" cy="4463415"/>
          </a:xfrm>
        </p:spPr>
        <p:txBody>
          <a:bodyPr>
            <a:normAutofit fontScale="70000"/>
          </a:bodyPr>
          <a:p>
            <a:pPr marL="0" indent="0">
              <a:lnSpc>
                <a:spcPts val="51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的数据类型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: primitive_type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array_type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map_type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struct_type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primitive_type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|TINYINT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SMALLINT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INT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BIGINT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BOOLEAN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FLOAT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DOUBLE</a:t>
            </a:r>
            <a:endParaRPr lang="zh-CN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  <a:sym typeface="+mn-ea"/>
              </a:rPr>
              <a:t>  | STRING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pPr indent="0" fontAlgn="auto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完整的</a:t>
            </a:r>
            <a:r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DDL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建表语法规则</a:t>
            </a:r>
            <a:endParaRPr lang="en-US" altLang="zh-CN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[TEMPORARY] [EXTERNAL] TABLE [IF NOT EXISTS] [db_name.]table_name    -- (Note: TEMPORARY available in Hive 0.14.0 and later)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[(col_name data_type [COMMENT col_comment], ... [constraint_specification])]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[COMMENT table_comment]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[PARTITIONED BY (col_name data_type [COMMENT col_comment], ...)]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[CLUSTERED BY (col_name, col_name, ...) [SORTED BY (col_name [ASC|DESC], ...)] INTO num_buckets BUCKETS]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[SKEWED BY (col_name, col_name, ...)                  -- (Note: Available in Hive 0.10.0 and later)]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ON ((col_value, col_value, ...), (col_value, col_value, ...), ...)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[STORED AS DIRECTORIES]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   [ROW FORMAT row_format]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[STORED AS file_format]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| STORED BY 'storage.handler.class.name' [WITH SERDEPROPERTIES (...)]  -- (Note: Available in Hive 0.6.0 and later)]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[LOCATION hdfs_path]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[TBLPROPERTIES (property_name=property_value, ...)]   -- (Note: Available in Hive 0.6.0 and later)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[AS select_statement];   -- (Note: Available in Hive 0.5.0 and later; not supported for external tables)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730" y="1844675"/>
            <a:ext cx="9491345" cy="4267200"/>
          </a:xfrm>
        </p:spPr>
        <p:txBody>
          <a:bodyPr>
            <a:normAutofit/>
          </a:bodyPr>
          <a:p>
            <a:pPr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内部表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 TABLE [IF NOT EXISTS] table_name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删除表时，元数据与数据都会被删除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外部表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EXTERNAL TABLE [IF NOT EXISTS] table_name LOCATION hdfs_path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fontAlgn="auto">
              <a:lnSpc>
                <a:spcPct val="100000"/>
              </a:lnSpc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删除外部表只删除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metastore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的元数据，不删除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hdfs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中的表数据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建表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CREATE TABLE person(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id INT,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name STRING,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age INT,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likes ARRAY&lt;STRING&gt;,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address MAP&lt;STRING,STRING&gt;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)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ROW FORMAT DELIMITED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FIELDS TERMINATED BY ','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COLLECTION ITEMS TERMINATED BY '-'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MAP KEYS TERMINATED BY ':'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LINES TERMINATED BY '\n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';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Hive</a:t>
            </a:r>
            <a:r>
              <a:rPr lang="zh-CN" altLang="en-US" sz="1800" smtClean="0">
                <a:solidFill>
                  <a:schemeClr val="tx1"/>
                </a:solidFill>
                <a:sym typeface="+mn-ea"/>
              </a:rPr>
              <a:t>字段的默认值</a:t>
            </a:r>
            <a:endParaRPr lang="zh-CN" altLang="en-US" sz="180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查看表描述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DESCRIBE [EXTENDED|FORMATTED]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table_name</a:t>
            </a:r>
            <a:endParaRPr lang="en-US" altLang="zh-CN" sz="2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建表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Table Like: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TABLE empty_key_value_store LIKE key_value_store;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Table As Select (CTAS)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TABLE new_key_value_store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AS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SELECT columA, columB FROM key_value_store;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ts val="51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分区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partition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>
                <a:solidFill>
                  <a:schemeClr val="tx1"/>
                </a:solidFill>
                <a:sym typeface="+mn-ea"/>
              </a:rPr>
              <a:t>必须在表定义时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指定对应的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partition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字段</a:t>
            </a:r>
            <a:endParaRPr lang="zh-CN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、单分区建表语句：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sym typeface="+mn-ea"/>
              </a:rPr>
              <a:t>create table day_table (id int, content string) partitioned by (dt string);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zh-CN" altLang="zh-CN" sz="2400">
                <a:solidFill>
                  <a:schemeClr val="tx1"/>
                </a:solidFill>
                <a:sym typeface="+mn-ea"/>
              </a:rPr>
              <a:t>单分区表，按天分区，在表结构中存在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id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content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dt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三列。</a:t>
            </a:r>
            <a:endParaRPr lang="zh-CN" altLang="zh-CN" sz="2400">
              <a:solidFill>
                <a:schemeClr val="tx1"/>
              </a:solidFill>
            </a:endParaRPr>
          </a:p>
          <a:p>
            <a:pPr lvl="2"/>
            <a:r>
              <a:rPr lang="zh-CN" altLang="zh-CN" sz="2400">
                <a:solidFill>
                  <a:schemeClr val="tx1"/>
                </a:solidFill>
                <a:sym typeface="+mn-ea"/>
              </a:rPr>
              <a:t>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dt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为文件夹区分</a:t>
            </a:r>
            <a:endParaRPr lang="zh-CN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、 双分区建表语句：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sym typeface="+mn-ea"/>
              </a:rPr>
              <a:t>create table day_hour_table (id int, content string) partitioned by (dt string, hour string);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zh-CN" altLang="zh-CN" sz="2400">
                <a:solidFill>
                  <a:schemeClr val="tx1"/>
                </a:solidFill>
                <a:sym typeface="+mn-ea"/>
              </a:rPr>
              <a:t>双分区表，按天和小时分区，在表结构中新增加了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dt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hour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两列。</a:t>
            </a:r>
            <a:endParaRPr lang="zh-CN" altLang="zh-CN" sz="2400">
              <a:solidFill>
                <a:schemeClr val="tx1"/>
              </a:solidFill>
            </a:endParaRPr>
          </a:p>
          <a:p>
            <a:pPr lvl="2"/>
            <a:r>
              <a:rPr lang="zh-CN" altLang="zh-CN" sz="2400">
                <a:solidFill>
                  <a:schemeClr val="tx1"/>
                </a:solidFill>
                <a:sym typeface="+mn-ea"/>
              </a:rPr>
              <a:t>先以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dt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为文件夹，再以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hour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子文件夹区分</a:t>
            </a:r>
            <a:endParaRPr lang="en-US" altLang="zh-CN" sz="240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Hive 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Hive</a:t>
            </a:r>
            <a:r>
              <a:rPr lang="zh-CN" altLang="zh-CN" sz="2400">
                <a:solidFill>
                  <a:schemeClr val="tx1"/>
                </a:solidFill>
                <a:sym typeface="+mn-ea"/>
              </a:rPr>
              <a:t>添加分区表语法</a:t>
            </a:r>
            <a:endParaRPr lang="zh-CN" altLang="zh-CN" sz="2400">
              <a:solidFill>
                <a:schemeClr val="tx1"/>
              </a:solidFill>
            </a:endParaRPr>
          </a:p>
          <a:p>
            <a:pPr lvl="1"/>
            <a:r>
              <a:rPr lang="zh-CN" altLang="zh-CN" sz="2400">
                <a:solidFill>
                  <a:schemeClr val="tx1"/>
                </a:solidFill>
                <a:sym typeface="+mn-ea"/>
              </a:rPr>
              <a:t>（表已创建，在此基础上添加分区）：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ALTER TABLE table_name ADD [IF NOT EXISTS] PARTITION partition_spec  [LOCATION 'location1'] partition_spec [LOCATION 'location2'] ...;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partition_spec:</a:t>
            </a:r>
            <a:endParaRPr lang="en-US" altLang="zh-CN" sz="2400">
              <a:solidFill>
                <a:schemeClr val="tx1"/>
              </a:solidFill>
            </a:endParaRPr>
          </a:p>
          <a:p>
            <a:pPr lvl="2"/>
            <a:r>
              <a:rPr lang="en-US" altLang="zh-CN" sz="2400">
                <a:solidFill>
                  <a:schemeClr val="tx1"/>
                </a:solidFill>
                <a:sym typeface="+mn-ea"/>
              </a:rPr>
              <a:t>: (partition_column = partition_col_value, partition_column = partition_col_value, ...)</a:t>
            </a:r>
            <a:br>
              <a:rPr lang="en-US" altLang="zh-CN" sz="2400">
                <a:solidFill>
                  <a:schemeClr val="tx1"/>
                </a:solidFill>
                <a:sym typeface="+mn-ea"/>
              </a:rPr>
            </a:b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例：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>
                <a:solidFill>
                  <a:schemeClr val="tx1"/>
                </a:solidFill>
                <a:sym typeface="+mn-ea"/>
              </a:rPr>
              <a:t>ALTER TABLE day_table ADD PARTITION (dt='2008-08-08', hour='08')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4951</Words>
  <Application>WPS 演示</Application>
  <PresentationFormat>自定义</PresentationFormat>
  <Paragraphs>201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Microsoft YaHei UI</vt:lpstr>
      <vt:lpstr>微软雅黑 Light</vt:lpstr>
      <vt:lpstr>Consolas</vt:lpstr>
      <vt:lpstr>Times New Roman</vt:lpstr>
      <vt:lpstr>微软雅黑</vt:lpstr>
      <vt:lpstr>Arial Unicode MS</vt:lpstr>
      <vt:lpstr>黑体</vt:lpstr>
      <vt:lpstr>Adobe 黑体 Std R</vt:lpstr>
      <vt:lpstr>冬青黑体简体中文 W6</vt:lpstr>
      <vt:lpstr>黑板 16 x 9</vt:lpstr>
      <vt:lpstr>Hive</vt:lpstr>
      <vt:lpstr>PowerPoint 演示文稿</vt:lpstr>
      <vt:lpstr>Hive SQL</vt:lpstr>
      <vt:lpstr>Hive SQL</vt:lpstr>
      <vt:lpstr>Hive SQL</vt:lpstr>
      <vt:lpstr>Hive SQL</vt:lpstr>
      <vt:lpstr>Hive SQL</vt:lpstr>
      <vt:lpstr>Hive SQL</vt:lpstr>
      <vt:lpstr>Hive 分区</vt:lpstr>
      <vt:lpstr>Hive 分区</vt:lpstr>
      <vt:lpstr>Hive 分区</vt:lpstr>
      <vt:lpstr>Hive 分区</vt:lpstr>
      <vt:lpstr>PowerPoint 演示文稿</vt:lpstr>
      <vt:lpstr>Hive DML</vt:lpstr>
      <vt:lpstr>Hive DML</vt:lpstr>
      <vt:lpstr>PowerPoint 演示文稿</vt:lpstr>
      <vt:lpstr>Hive Serde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241</cp:revision>
  <dcterms:created xsi:type="dcterms:W3CDTF">2019-04-25T09:39:00Z</dcterms:created>
  <dcterms:modified xsi:type="dcterms:W3CDTF">2019-07-13T13:44:55Z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