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115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7FF768-CF73-4697-80E5-5F75B150AC27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76F665-C292-423F-8B08-E7DB19ACF3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62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B38BFD-06C2-CE42-8D25-BE8ABD53710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567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66817-7AF1-4BA9-B139-A2B53465F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153FBF-3522-4164-84FE-99BF4B510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4D05F-62D6-4A9D-B4F7-80A3203D6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3A9A-8224-4E42-A5B1-19759D99543D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3BFFA-A77F-4978-87A1-855B28D9D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7C57C-F985-490B-8E69-3EA78251B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4F8C-5D73-4B05-9AF2-03A3675CC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47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D19B4-D1C6-416A-915B-6C2672D57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B72EEA-9A07-47AE-85D0-6CB759D23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4E258-7130-47EA-8459-1B058BF16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3A9A-8224-4E42-A5B1-19759D99543D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1705F-77A8-47C8-A243-52E033A47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755AD-E888-443A-A333-AC1D49EC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4F8C-5D73-4B05-9AF2-03A3675CC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78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4BA049-A80B-447C-8D5D-B4096113D8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E3083D-FDDB-4C97-B607-21DE3F76F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D8511-74BB-4ABD-9D2D-CDDEDFBAD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3A9A-8224-4E42-A5B1-19759D99543D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AEEE9-8A86-4C87-80CD-A168E792C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07B47-9E06-4B31-AD11-D3815F249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4F8C-5D73-4B05-9AF2-03A3675CC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30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4244E-25BE-4A4E-AC4B-45B87902C0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22AFD2B9-8029-9F4C-82C2-AE174E8F6AC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744" y="769531"/>
            <a:ext cx="11428512" cy="299000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800"/>
            </a:lvl1pPr>
            <a:lvl2pPr marL="768178" indent="0">
              <a:buNone/>
              <a:defRPr/>
            </a:lvl2pPr>
            <a:lvl3pPr marL="1377641" indent="0">
              <a:buNone/>
              <a:defRPr/>
            </a:lvl3pPr>
            <a:lvl4pPr marL="1828389" indent="0">
              <a:buNone/>
              <a:defRPr/>
            </a:lvl4pPr>
            <a:lvl5pPr marL="2437851" indent="0">
              <a:buNone/>
              <a:defRPr/>
            </a:lvl5pPr>
          </a:lstStyle>
          <a:p>
            <a:pPr lvl="0"/>
            <a:r>
              <a:rPr lang="en-US" dirty="0"/>
              <a:t>Click to edit subhead content and make sure it is in sentence case or delete if not needed</a:t>
            </a:r>
          </a:p>
        </p:txBody>
      </p:sp>
    </p:spTree>
    <p:extLst>
      <p:ext uri="{BB962C8B-B14F-4D97-AF65-F5344CB8AC3E}">
        <p14:creationId xmlns:p14="http://schemas.microsoft.com/office/powerpoint/2010/main" val="2399634203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85E41-246C-4067-B094-0DF3006E9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9F902-0166-425F-A7F6-4F1553448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518E0-4291-40AE-B669-225A788D4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3A9A-8224-4E42-A5B1-19759D99543D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27282-8477-4B41-BDD9-2A1D98782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26B0F-506F-4A5D-B68E-0F6D63B87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4F8C-5D73-4B05-9AF2-03A3675CC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09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B4744-8580-4A5A-BDA1-E37D28B57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E7FEE-8971-4065-ABA1-B2C2BA01A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D1B31-8592-40DF-A112-D612CDB65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3A9A-8224-4E42-A5B1-19759D99543D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DBAB8-3F4B-4303-AE85-228E4FC6E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9CECF-36F0-4666-81E1-3F237CCAA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4F8C-5D73-4B05-9AF2-03A3675CC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043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F977A-47B1-45F9-ABE7-2768F6B8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E6B6A-18C8-434E-A277-4CB722A151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CB3331-395D-46B3-898C-66D164C06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55CF3A-BA76-41CD-A53C-576CC93E7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3A9A-8224-4E42-A5B1-19759D99543D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0B418-C833-4739-AB58-C6E5DF7C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94AD0-A4DD-41B0-BBEF-AF76A3FC3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4F8C-5D73-4B05-9AF2-03A3675CC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466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8F37D-1DCC-4D37-A732-81B9CDFD6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91D0C-2D6D-47B4-A208-E12FC0D1B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77AAF3-2353-4553-B0F2-CEE08F0FD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0F75C8-7A77-4686-A4EC-2334A27324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AD37B9-1FA4-4B56-BE1F-657768E357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189BAA-E8A4-4469-9D3A-7F7B47151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3A9A-8224-4E42-A5B1-19759D99543D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C46851-FE31-4B24-BC0B-C17F36F82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306C30-469A-4ABD-A6B7-28E5EBFA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4F8C-5D73-4B05-9AF2-03A3675CC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335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579E6-FB7C-4439-92BD-775659069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5F7670-1567-4C8E-81F3-3FEA9E7BA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3A9A-8224-4E42-A5B1-19759D99543D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AB2295-F17F-4849-9BD3-22065C5A5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9358C-2E35-4421-B170-544A0BB76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4F8C-5D73-4B05-9AF2-03A3675CC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56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FF865F-C6EE-490C-998F-F6E6C3335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3A9A-8224-4E42-A5B1-19759D99543D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160A07-86C2-4B75-8D7C-F4363E7EA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7FA38-22D0-4DA9-9302-49F14CBA5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4F8C-5D73-4B05-9AF2-03A3675CC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53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E9426-43C6-440B-8AC2-8843A68E5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C18B0-B331-4133-AE40-61203A236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9A0F9A-1706-4415-9136-E53D3405B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1C8EE-9A13-4545-B0A6-B368AEBD1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3A9A-8224-4E42-A5B1-19759D99543D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C7CA2-E71F-430B-860B-7A8DD3586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94767-4216-4E4D-BE38-B1D3D174E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4F8C-5D73-4B05-9AF2-03A3675CC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660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B3CD7-1F30-48E2-A1CE-36993825E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5D802A-7392-4C1A-B7C5-351A8C13DA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CCA4A-8352-4298-9FD4-EFE95B2D9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28A0C-2781-4430-B1F5-77AFFCECF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03A9A-8224-4E42-A5B1-19759D99543D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97369E-9F37-427F-95C4-BE12051D5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8E365-DC7A-4AD4-BEDF-B132F7F07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C4F8C-5D73-4B05-9AF2-03A3675CC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03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0D13DF-8A8D-44C9-AB3F-2C6360FA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D320E-E8BA-41E1-9F64-A2CCDC06D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FB273-9C81-44CD-B4A0-7D0AC9A5FC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03A9A-8224-4E42-A5B1-19759D99543D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3E93F-74F9-411A-9FC8-7C79908681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AE42D-660C-440C-911A-A0B72647F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C4F8C-5D73-4B05-9AF2-03A3675CC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00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矩形 41">
            <a:extLst>
              <a:ext uri="{FF2B5EF4-FFF2-40B4-BE49-F238E27FC236}">
                <a16:creationId xmlns:a16="http://schemas.microsoft.com/office/drawing/2014/main" id="{5D6758E1-0403-4086-BC48-BB43CE38A818}"/>
              </a:ext>
            </a:extLst>
          </p:cNvPr>
          <p:cNvSpPr/>
          <p:nvPr/>
        </p:nvSpPr>
        <p:spPr bwMode="auto">
          <a:xfrm>
            <a:off x="4643134" y="2674072"/>
            <a:ext cx="1873822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70CC95B-F656-1D47-8434-A570C4AAA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44" y="0"/>
            <a:ext cx="8600855" cy="839893"/>
          </a:xfrm>
        </p:spPr>
        <p:txBody>
          <a:bodyPr/>
          <a:lstStyle/>
          <a:p>
            <a:r>
              <a:rPr lang="en-US" altLang="zh-CN" dirty="0"/>
              <a:t>VWATJ Solution Architecture</a:t>
            </a:r>
            <a:endParaRPr 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0ED0E8-1E75-411D-83A0-E86AFF1653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VWATJ has both FTPC platform and ThingWorx platform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EB906E3-B71E-4B2C-8FF4-157B07B64C67}"/>
              </a:ext>
            </a:extLst>
          </p:cNvPr>
          <p:cNvSpPr/>
          <p:nvPr/>
        </p:nvSpPr>
        <p:spPr bwMode="auto">
          <a:xfrm>
            <a:off x="452318" y="2679717"/>
            <a:ext cx="2542877" cy="18231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kern="1200" dirty="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EA6A520-15AE-40FC-903D-D20ED8F52DF7}"/>
              </a:ext>
            </a:extLst>
          </p:cNvPr>
          <p:cNvSpPr/>
          <p:nvPr/>
        </p:nvSpPr>
        <p:spPr bwMode="auto">
          <a:xfrm>
            <a:off x="731719" y="2927367"/>
            <a:ext cx="2029723" cy="501650"/>
          </a:xfrm>
          <a:prstGeom prst="rect">
            <a:avLst/>
          </a:prstGeom>
          <a:solidFill>
            <a:schemeClr val="accent1"/>
          </a:solidFill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1200" dirty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FTPC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bg1"/>
                </a:solidFill>
                <a:latin typeface="Arial" charset="0"/>
              </a:rPr>
              <a:t>(JBoss)</a:t>
            </a:r>
            <a:endParaRPr lang="en-US" sz="1400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4839F14-0C4D-41E4-9D2A-C72A1A740EC2}"/>
              </a:ext>
            </a:extLst>
          </p:cNvPr>
          <p:cNvSpPr/>
          <p:nvPr/>
        </p:nvSpPr>
        <p:spPr bwMode="auto">
          <a:xfrm>
            <a:off x="731719" y="3670317"/>
            <a:ext cx="2029723" cy="501650"/>
          </a:xfrm>
          <a:prstGeom prst="rect">
            <a:avLst/>
          </a:prstGeom>
          <a:solidFill>
            <a:schemeClr val="accent1"/>
          </a:solidFill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bg1"/>
                </a:solidFill>
                <a:latin typeface="Arial" charset="0"/>
              </a:rPr>
              <a:t>FTPC SOS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chemeClr val="bg1"/>
                </a:solidFill>
                <a:latin typeface="Arial" charset="0"/>
              </a:rPr>
              <a:t>（</a:t>
            </a:r>
            <a:endParaRPr lang="en-US" sz="1400" dirty="0">
              <a:solidFill>
                <a:schemeClr val="bg1"/>
              </a:solidFill>
              <a:latin typeface="Arial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33F13777-9381-4143-BF44-1B8A2B641C52}"/>
              </a:ext>
            </a:extLst>
          </p:cNvPr>
          <p:cNvGrpSpPr/>
          <p:nvPr/>
        </p:nvGrpSpPr>
        <p:grpSpPr>
          <a:xfrm>
            <a:off x="8703199" y="2679717"/>
            <a:ext cx="2781300" cy="1823155"/>
            <a:chOff x="7771656" y="2635250"/>
            <a:chExt cx="2781300" cy="1823155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20E7B30E-1BF3-402C-8CC8-869C2D087B79}"/>
                </a:ext>
              </a:extLst>
            </p:cNvPr>
            <p:cNvSpPr/>
            <p:nvPr/>
          </p:nvSpPr>
          <p:spPr bwMode="auto">
            <a:xfrm>
              <a:off x="7771656" y="2635250"/>
              <a:ext cx="2781300" cy="182315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headEnd/>
              <a:tailEnd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rtlCol="0" anchor="ctr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sz="24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DD58992-1842-49E9-95D5-E58783B90E64}"/>
                </a:ext>
              </a:extLst>
            </p:cNvPr>
            <p:cNvSpPr/>
            <p:nvPr/>
          </p:nvSpPr>
          <p:spPr bwMode="auto">
            <a:xfrm>
              <a:off x="8051056" y="2882900"/>
              <a:ext cx="2235200" cy="501650"/>
            </a:xfrm>
            <a:prstGeom prst="rect">
              <a:avLst/>
            </a:prstGeom>
            <a:solidFill>
              <a:srgbClr val="00B050"/>
            </a:solidFill>
            <a:ln>
              <a:headEnd/>
              <a:tailEnd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rtlCol="0" anchor="ctr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400" kern="1200" dirty="0">
                  <a:solidFill>
                    <a:schemeClr val="bg1"/>
                  </a:solidFill>
                  <a:latin typeface="Arial" charset="0"/>
                  <a:ea typeface="+mn-ea"/>
                  <a:cs typeface="+mn-cs"/>
                </a:rPr>
                <a:t>ThingWorx Web</a:t>
              </a:r>
              <a:endParaRPr lang="en-US" sz="1400" kern="1200" dirty="0">
                <a:solidFill>
                  <a:schemeClr val="bg1"/>
                </a:solidFill>
                <a:latin typeface="Arial" charset="0"/>
                <a:ea typeface="+mn-ea"/>
                <a:cs typeface="+mn-cs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F325864-6136-4A5E-B3C2-38692AB94FE1}"/>
                </a:ext>
              </a:extLst>
            </p:cNvPr>
            <p:cNvSpPr/>
            <p:nvPr/>
          </p:nvSpPr>
          <p:spPr bwMode="auto">
            <a:xfrm>
              <a:off x="8051056" y="3625850"/>
              <a:ext cx="2235200" cy="5016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headEnd/>
              <a:tailEnd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chemeClr val="bg1"/>
                  </a:solidFill>
                  <a:latin typeface="Arial" charset="0"/>
                </a:rPr>
                <a:t>API G</a:t>
              </a:r>
              <a:r>
                <a:rPr lang="en-US" altLang="zh-CN" sz="1400" dirty="0">
                  <a:solidFill>
                    <a:schemeClr val="bg1"/>
                  </a:solidFill>
                  <a:latin typeface="Arial" charset="0"/>
                </a:rPr>
                <a:t>ateway</a:t>
              </a:r>
              <a:endParaRPr lang="en-US" sz="1400" dirty="0">
                <a:solidFill>
                  <a:schemeClr val="bg1"/>
                </a:solidFill>
                <a:latin typeface="Arial" charset="0"/>
              </a:endParaRPr>
            </a:p>
          </p:txBody>
        </p:sp>
      </p:grpSp>
      <p:sp>
        <p:nvSpPr>
          <p:cNvPr id="12" name="圆柱体 11">
            <a:extLst>
              <a:ext uri="{FF2B5EF4-FFF2-40B4-BE49-F238E27FC236}">
                <a16:creationId xmlns:a16="http://schemas.microsoft.com/office/drawing/2014/main" id="{CB1E7B99-DF7D-4939-815F-EA2091E1BAB0}"/>
              </a:ext>
            </a:extLst>
          </p:cNvPr>
          <p:cNvSpPr/>
          <p:nvPr/>
        </p:nvSpPr>
        <p:spPr bwMode="auto">
          <a:xfrm>
            <a:off x="903055" y="5089190"/>
            <a:ext cx="1638300" cy="927100"/>
          </a:xfrm>
          <a:prstGeom prst="can">
            <a:avLst/>
          </a:prstGeom>
          <a:solidFill>
            <a:schemeClr val="accent1"/>
          </a:solidFill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kern="1200" dirty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FTPC PDS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E335C22-28FF-450E-B134-97B7AE15479B}"/>
              </a:ext>
            </a:extLst>
          </p:cNvPr>
          <p:cNvCxnSpPr>
            <a:cxnSpLocks/>
            <a:stCxn id="5" idx="2"/>
            <a:endCxn id="12" idx="1"/>
          </p:cNvCxnSpPr>
          <p:nvPr/>
        </p:nvCxnSpPr>
        <p:spPr bwMode="auto">
          <a:xfrm flipH="1">
            <a:off x="1722205" y="4502872"/>
            <a:ext cx="1552" cy="586318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4" name="圆柱体 13">
            <a:extLst>
              <a:ext uri="{FF2B5EF4-FFF2-40B4-BE49-F238E27FC236}">
                <a16:creationId xmlns:a16="http://schemas.microsoft.com/office/drawing/2014/main" id="{7375D069-7BB1-421C-9B0A-7BBE99E423DB}"/>
              </a:ext>
            </a:extLst>
          </p:cNvPr>
          <p:cNvSpPr/>
          <p:nvPr/>
        </p:nvSpPr>
        <p:spPr bwMode="auto">
          <a:xfrm>
            <a:off x="9274699" y="5089190"/>
            <a:ext cx="1638300" cy="927100"/>
          </a:xfrm>
          <a:prstGeom prst="can">
            <a:avLst/>
          </a:prstGeom>
          <a:solidFill>
            <a:srgbClr val="00B050"/>
          </a:solidFill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kern="1200" dirty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ThingWorx DB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8B5E905-F9E1-4B98-AC5C-61296126F4D1}"/>
              </a:ext>
            </a:extLst>
          </p:cNvPr>
          <p:cNvCxnSpPr>
            <a:cxnSpLocks/>
          </p:cNvCxnSpPr>
          <p:nvPr/>
        </p:nvCxnSpPr>
        <p:spPr bwMode="auto">
          <a:xfrm>
            <a:off x="10093849" y="4508517"/>
            <a:ext cx="0" cy="347486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9FA7760C-6344-47DF-8CAA-A6BE7AD848CD}"/>
              </a:ext>
            </a:extLst>
          </p:cNvPr>
          <p:cNvSpPr/>
          <p:nvPr/>
        </p:nvSpPr>
        <p:spPr bwMode="auto">
          <a:xfrm>
            <a:off x="8366604" y="1388365"/>
            <a:ext cx="1619994" cy="530930"/>
          </a:xfrm>
          <a:prstGeom prst="rect">
            <a:avLst/>
          </a:prstGeom>
          <a:solidFill>
            <a:srgbClr val="00B050"/>
          </a:solidFill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dirty="0">
                <a:solidFill>
                  <a:schemeClr val="bg1"/>
                </a:solidFill>
                <a:latin typeface="Arial" charset="0"/>
              </a:rPr>
              <a:t>Report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1200" kern="1200" dirty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（</a:t>
            </a:r>
            <a:r>
              <a:rPr lang="en-US" altLang="zh-CN" sz="1200" kern="1200" dirty="0">
                <a:solidFill>
                  <a:schemeClr val="bg1"/>
                </a:solidFill>
                <a:latin typeface="Arial" charset="0"/>
                <a:ea typeface="+mn-ea"/>
                <a:cs typeface="+mn-cs"/>
              </a:rPr>
              <a:t>ThingWorx Web)</a:t>
            </a:r>
            <a:endParaRPr lang="en-US" sz="1200" kern="1200" dirty="0">
              <a:solidFill>
                <a:schemeClr val="bg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C7B7334-CBCC-498C-8AE7-55B36CBFE937}"/>
              </a:ext>
            </a:extLst>
          </p:cNvPr>
          <p:cNvSpPr/>
          <p:nvPr/>
        </p:nvSpPr>
        <p:spPr bwMode="auto">
          <a:xfrm>
            <a:off x="10179351" y="1388365"/>
            <a:ext cx="1619994" cy="530930"/>
          </a:xfrm>
          <a:prstGeom prst="rect">
            <a:avLst/>
          </a:prstGeom>
          <a:solidFill>
            <a:srgbClr val="00B050"/>
          </a:solidFill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Arial" charset="0"/>
              </a:rPr>
              <a:t>Andon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Arial" charset="0"/>
              </a:rPr>
              <a:t>(ThingWorx Web)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2464D43-914F-49A8-8BA9-199BC205B8C0}"/>
              </a:ext>
            </a:extLst>
          </p:cNvPr>
          <p:cNvSpPr/>
          <p:nvPr/>
        </p:nvSpPr>
        <p:spPr bwMode="auto">
          <a:xfrm>
            <a:off x="4982474" y="2927367"/>
            <a:ext cx="1188852" cy="501650"/>
          </a:xfrm>
          <a:prstGeom prst="rect">
            <a:avLst/>
          </a:prstGeom>
          <a:solidFill>
            <a:srgbClr val="0070C0"/>
          </a:solidFill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WebApp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(JBoss/Tomcat)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24BCE2B-AD7E-4182-A4D7-A6CE437DE123}"/>
              </a:ext>
            </a:extLst>
          </p:cNvPr>
          <p:cNvCxnSpPr>
            <a:cxnSpLocks/>
            <a:stCxn id="23" idx="3"/>
          </p:cNvCxnSpPr>
          <p:nvPr/>
        </p:nvCxnSpPr>
        <p:spPr bwMode="auto">
          <a:xfrm>
            <a:off x="6171326" y="3178192"/>
            <a:ext cx="2531873" cy="0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7" name="Straight Arrow Connector 12">
            <a:extLst>
              <a:ext uri="{FF2B5EF4-FFF2-40B4-BE49-F238E27FC236}">
                <a16:creationId xmlns:a16="http://schemas.microsoft.com/office/drawing/2014/main" id="{CEA18D98-74BE-4102-A0A4-2639A3F0C4D1}"/>
              </a:ext>
            </a:extLst>
          </p:cNvPr>
          <p:cNvCxnSpPr>
            <a:cxnSpLocks/>
            <a:stCxn id="23" idx="1"/>
            <a:endCxn id="6" idx="3"/>
          </p:cNvCxnSpPr>
          <p:nvPr/>
        </p:nvCxnSpPr>
        <p:spPr bwMode="auto">
          <a:xfrm flipH="1">
            <a:off x="2761442" y="3178192"/>
            <a:ext cx="2221032" cy="0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33" name="Can 27">
            <a:extLst>
              <a:ext uri="{FF2B5EF4-FFF2-40B4-BE49-F238E27FC236}">
                <a16:creationId xmlns:a16="http://schemas.microsoft.com/office/drawing/2014/main" id="{7772241D-E5BF-4CB0-9FED-DA4AE70EE2F1}"/>
              </a:ext>
            </a:extLst>
          </p:cNvPr>
          <p:cNvSpPr/>
          <p:nvPr/>
        </p:nvSpPr>
        <p:spPr bwMode="auto">
          <a:xfrm>
            <a:off x="7142612" y="5150958"/>
            <a:ext cx="1362608" cy="803563"/>
          </a:xfrm>
          <a:prstGeom prst="can">
            <a:avLst/>
          </a:prstGeom>
          <a:solidFill>
            <a:schemeClr val="bg1">
              <a:lumMod val="50000"/>
            </a:schemeClr>
          </a:solidFill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Arial" charset="0"/>
              </a:rPr>
              <a:t>Time Series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  <a:latin typeface="Arial" charset="0"/>
              </a:rPr>
              <a:t>Database</a:t>
            </a:r>
            <a:endParaRPr lang="en-US" sz="12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D108F13-D7AF-447A-84D3-1B62F8A67FD1}"/>
              </a:ext>
            </a:extLst>
          </p:cNvPr>
          <p:cNvSpPr/>
          <p:nvPr/>
        </p:nvSpPr>
        <p:spPr bwMode="auto">
          <a:xfrm>
            <a:off x="452318" y="4856003"/>
            <a:ext cx="11032175" cy="127223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  <a:prstDash val="dash"/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en-US" sz="2400" kern="120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879B4869-E7DF-47FE-9819-FE7D56B98F67}"/>
              </a:ext>
            </a:extLst>
          </p:cNvPr>
          <p:cNvCxnSpPr>
            <a:cxnSpLocks/>
            <a:endCxn id="37" idx="1"/>
          </p:cNvCxnSpPr>
          <p:nvPr/>
        </p:nvCxnSpPr>
        <p:spPr bwMode="auto">
          <a:xfrm flipH="1">
            <a:off x="5573296" y="3454769"/>
            <a:ext cx="3608" cy="1560104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BB7D56E5-A9A9-4C52-AFDC-31B1A8793C25}"/>
              </a:ext>
            </a:extLst>
          </p:cNvPr>
          <p:cNvSpPr/>
          <p:nvPr/>
        </p:nvSpPr>
        <p:spPr bwMode="auto">
          <a:xfrm>
            <a:off x="936583" y="1386401"/>
            <a:ext cx="1619994" cy="530930"/>
          </a:xfrm>
          <a:prstGeom prst="rect">
            <a:avLst/>
          </a:prstGeom>
          <a:solidFill>
            <a:schemeClr val="accent1"/>
          </a:solidFill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Arial" charset="0"/>
              </a:rPr>
              <a:t>MES UI 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  <a:latin typeface="Arial" charset="0"/>
              </a:rPr>
              <a:t>(Java)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92497A26-7DBD-498E-A34A-90DAF6B9F31C}"/>
              </a:ext>
            </a:extLst>
          </p:cNvPr>
          <p:cNvCxnSpPr>
            <a:cxnSpLocks/>
          </p:cNvCxnSpPr>
          <p:nvPr/>
        </p:nvCxnSpPr>
        <p:spPr bwMode="auto">
          <a:xfrm flipH="1">
            <a:off x="1746580" y="1933305"/>
            <a:ext cx="1" cy="730437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147E0835-1334-405E-A85E-313E9A31FB41}"/>
              </a:ext>
            </a:extLst>
          </p:cNvPr>
          <p:cNvCxnSpPr>
            <a:cxnSpLocks/>
            <a:stCxn id="16" idx="2"/>
            <a:endCxn id="9" idx="0"/>
          </p:cNvCxnSpPr>
          <p:nvPr/>
        </p:nvCxnSpPr>
        <p:spPr bwMode="auto">
          <a:xfrm rot="16200000" flipH="1">
            <a:off x="9255014" y="1840882"/>
            <a:ext cx="760422" cy="91724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9" name="直接箭头连接符 53">
            <a:extLst>
              <a:ext uri="{FF2B5EF4-FFF2-40B4-BE49-F238E27FC236}">
                <a16:creationId xmlns:a16="http://schemas.microsoft.com/office/drawing/2014/main" id="{D97208F2-4A5B-447D-8081-2028662BC1A6}"/>
              </a:ext>
            </a:extLst>
          </p:cNvPr>
          <p:cNvCxnSpPr>
            <a:cxnSpLocks/>
            <a:stCxn id="17" idx="2"/>
            <a:endCxn id="9" idx="0"/>
          </p:cNvCxnSpPr>
          <p:nvPr/>
        </p:nvCxnSpPr>
        <p:spPr bwMode="auto">
          <a:xfrm rot="5400000">
            <a:off x="10161388" y="1851757"/>
            <a:ext cx="760422" cy="895499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91" name="矩形 90">
            <a:extLst>
              <a:ext uri="{FF2B5EF4-FFF2-40B4-BE49-F238E27FC236}">
                <a16:creationId xmlns:a16="http://schemas.microsoft.com/office/drawing/2014/main" id="{35B2AC54-A0EF-4F02-91E4-E32D1EF5E6CF}"/>
              </a:ext>
            </a:extLst>
          </p:cNvPr>
          <p:cNvSpPr/>
          <p:nvPr/>
        </p:nvSpPr>
        <p:spPr bwMode="auto">
          <a:xfrm>
            <a:off x="3029978" y="1128786"/>
            <a:ext cx="5230137" cy="3492638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zh-CN" altLang="en-US" sz="2400" kern="1200">
              <a:solidFill>
                <a:schemeClr val="tx1"/>
              </a:solidFill>
              <a:latin typeface="Arial" charset="0"/>
              <a:ea typeface="+mn-ea"/>
              <a:cs typeface="+mn-cs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E72919C8-8160-468F-BE98-2AD8F36098A3}"/>
              </a:ext>
            </a:extLst>
          </p:cNvPr>
          <p:cNvSpPr txBox="1"/>
          <p:nvPr/>
        </p:nvSpPr>
        <p:spPr>
          <a:xfrm>
            <a:off x="6796356" y="3670317"/>
            <a:ext cx="1327469" cy="461665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marL="0" indent="0" algn="ctr" defTabSz="914400">
              <a:buNone/>
            </a:pPr>
            <a:r>
              <a:rPr lang="en-US" altLang="zh-CN" sz="1200" kern="0" dirty="0"/>
              <a:t>Digital Application</a:t>
            </a:r>
            <a:endParaRPr lang="zh-CN" altLang="en-US" sz="1200" kern="0" dirty="0"/>
          </a:p>
        </p:txBody>
      </p:sp>
      <p:sp>
        <p:nvSpPr>
          <p:cNvPr id="37" name="圆柱体 36">
            <a:extLst>
              <a:ext uri="{FF2B5EF4-FFF2-40B4-BE49-F238E27FC236}">
                <a16:creationId xmlns:a16="http://schemas.microsoft.com/office/drawing/2014/main" id="{3BE9DB09-347D-4553-9663-B43BFFA50157}"/>
              </a:ext>
            </a:extLst>
          </p:cNvPr>
          <p:cNvSpPr/>
          <p:nvPr/>
        </p:nvSpPr>
        <p:spPr bwMode="auto">
          <a:xfrm>
            <a:off x="5055248" y="5014873"/>
            <a:ext cx="1036096" cy="586318"/>
          </a:xfrm>
          <a:prstGeom prst="can">
            <a:avLst/>
          </a:prstGeom>
          <a:solidFill>
            <a:srgbClr val="0070C0"/>
          </a:solidFill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MES APP DB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D4A575D-FDB3-4607-A4A0-7177D0264AF9}"/>
              </a:ext>
            </a:extLst>
          </p:cNvPr>
          <p:cNvSpPr txBox="1"/>
          <p:nvPr/>
        </p:nvSpPr>
        <p:spPr>
          <a:xfrm>
            <a:off x="6533634" y="1159562"/>
            <a:ext cx="1473544" cy="246221"/>
          </a:xfrm>
          <a:prstGeom prst="rect">
            <a:avLst/>
          </a:prstGeom>
        </p:spPr>
        <p:txBody>
          <a:bodyPr wrap="square" rtlCol="0" anchor="t">
            <a:spAutoFit/>
          </a:bodyPr>
          <a:lstStyle/>
          <a:p>
            <a:pPr marL="0" indent="0" algn="l" defTabSz="914400">
              <a:buNone/>
            </a:pPr>
            <a:r>
              <a:rPr lang="en-US" altLang="zh-CN" sz="1000" kern="0" dirty="0"/>
              <a:t>For big size screen</a:t>
            </a:r>
            <a:endParaRPr lang="zh-CN" altLang="en-US" sz="1000" kern="0" dirty="0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3E980FCE-F2D0-4181-8DDD-BCA2B39EFCDE}"/>
              </a:ext>
            </a:extLst>
          </p:cNvPr>
          <p:cNvSpPr/>
          <p:nvPr/>
        </p:nvSpPr>
        <p:spPr bwMode="auto">
          <a:xfrm>
            <a:off x="4831908" y="1388365"/>
            <a:ext cx="1619994" cy="5309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</a:rPr>
              <a:t>MES Mobile APP UI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</a:rPr>
              <a:t>(Android/iOS Phone)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9789CCB3-122F-4B1D-934A-F984E40CA79A}"/>
              </a:ext>
            </a:extLst>
          </p:cNvPr>
          <p:cNvSpPr/>
          <p:nvPr/>
        </p:nvSpPr>
        <p:spPr bwMode="auto">
          <a:xfrm>
            <a:off x="6533634" y="1388365"/>
            <a:ext cx="1619994" cy="5309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</a:rPr>
              <a:t>MES APP UI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</a:rPr>
              <a:t>(Android PAD)</a:t>
            </a: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8C70D8BB-90B5-4A51-A0AC-E27A5A9E1E5C}"/>
              </a:ext>
            </a:extLst>
          </p:cNvPr>
          <p:cNvSpPr/>
          <p:nvPr/>
        </p:nvSpPr>
        <p:spPr bwMode="auto">
          <a:xfrm>
            <a:off x="3126412" y="1388365"/>
            <a:ext cx="1619994" cy="5309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</a:rPr>
              <a:t>MES Web App UI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solidFill>
                  <a:schemeClr val="bg1"/>
                </a:solidFill>
              </a:rPr>
              <a:t>(WebApp)</a:t>
            </a:r>
          </a:p>
        </p:txBody>
      </p:sp>
      <p:cxnSp>
        <p:nvCxnSpPr>
          <p:cNvPr id="49" name="直接箭头连接符 53">
            <a:extLst>
              <a:ext uri="{FF2B5EF4-FFF2-40B4-BE49-F238E27FC236}">
                <a16:creationId xmlns:a16="http://schemas.microsoft.com/office/drawing/2014/main" id="{D8F39548-D522-45E8-91AC-D6F132D57B6F}"/>
              </a:ext>
            </a:extLst>
          </p:cNvPr>
          <p:cNvCxnSpPr>
            <a:cxnSpLocks/>
            <a:stCxn id="47" idx="2"/>
          </p:cNvCxnSpPr>
          <p:nvPr/>
        </p:nvCxnSpPr>
        <p:spPr bwMode="auto">
          <a:xfrm rot="5400000">
            <a:off x="6084450" y="1414890"/>
            <a:ext cx="754777" cy="1763586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0" name="直接箭头连接符 53">
            <a:extLst>
              <a:ext uri="{FF2B5EF4-FFF2-40B4-BE49-F238E27FC236}">
                <a16:creationId xmlns:a16="http://schemas.microsoft.com/office/drawing/2014/main" id="{CD9E03AE-8BEE-4077-81AB-13C603213EBB}"/>
              </a:ext>
            </a:extLst>
          </p:cNvPr>
          <p:cNvCxnSpPr>
            <a:cxnSpLocks/>
            <a:stCxn id="48" idx="2"/>
          </p:cNvCxnSpPr>
          <p:nvPr/>
        </p:nvCxnSpPr>
        <p:spPr bwMode="auto">
          <a:xfrm rot="16200000" flipH="1">
            <a:off x="4380839" y="1474865"/>
            <a:ext cx="754777" cy="1643636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F9A3EAD4-848A-47E3-808C-EC4034995B88}"/>
              </a:ext>
            </a:extLst>
          </p:cNvPr>
          <p:cNvCxnSpPr>
            <a:cxnSpLocks/>
          </p:cNvCxnSpPr>
          <p:nvPr/>
        </p:nvCxnSpPr>
        <p:spPr bwMode="auto">
          <a:xfrm>
            <a:off x="5580045" y="1916713"/>
            <a:ext cx="0" cy="757359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5" name="矩形 54">
            <a:extLst>
              <a:ext uri="{FF2B5EF4-FFF2-40B4-BE49-F238E27FC236}">
                <a16:creationId xmlns:a16="http://schemas.microsoft.com/office/drawing/2014/main" id="{BFC3C291-B902-4FFC-82BB-73CAF9E395A9}"/>
              </a:ext>
            </a:extLst>
          </p:cNvPr>
          <p:cNvSpPr/>
          <p:nvPr/>
        </p:nvSpPr>
        <p:spPr bwMode="auto">
          <a:xfrm>
            <a:off x="4985618" y="2194609"/>
            <a:ext cx="1188852" cy="5016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API G</a:t>
            </a:r>
            <a:r>
              <a:rPr lang="en-US" altLang="zh-CN" sz="1200" dirty="0">
                <a:solidFill>
                  <a:schemeClr val="bg1"/>
                </a:solidFill>
              </a:rPr>
              <a:t>ateway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B83D0EB7-B820-4D05-980D-A184D5C689CF}"/>
              </a:ext>
            </a:extLst>
          </p:cNvPr>
          <p:cNvCxnSpPr>
            <a:cxnSpLocks/>
            <a:endCxn id="55" idx="2"/>
          </p:cNvCxnSpPr>
          <p:nvPr/>
        </p:nvCxnSpPr>
        <p:spPr bwMode="auto">
          <a:xfrm flipV="1">
            <a:off x="5576900" y="2696259"/>
            <a:ext cx="3144" cy="231108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859632D6-36B1-4222-B09B-4163CA4AAF42}"/>
              </a:ext>
            </a:extLst>
          </p:cNvPr>
          <p:cNvCxnSpPr>
            <a:cxnSpLocks/>
            <a:stCxn id="58" idx="1"/>
            <a:endCxn id="55" idx="2"/>
          </p:cNvCxnSpPr>
          <p:nvPr/>
        </p:nvCxnSpPr>
        <p:spPr bwMode="auto">
          <a:xfrm flipH="1" flipV="1">
            <a:off x="5580044" y="2696259"/>
            <a:ext cx="1220494" cy="477171"/>
          </a:xfrm>
          <a:prstGeom prst="straightConnector1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DDEC93FB-9AE5-475A-BDFD-03C0A0DA33CE}"/>
              </a:ext>
            </a:extLst>
          </p:cNvPr>
          <p:cNvSpPr/>
          <p:nvPr/>
        </p:nvSpPr>
        <p:spPr bwMode="auto">
          <a:xfrm>
            <a:off x="6800538" y="2922605"/>
            <a:ext cx="1188852" cy="50165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WebApp …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chemeClr val="bg1"/>
                </a:solidFill>
              </a:rPr>
              <a:t>(JBoss</a:t>
            </a:r>
            <a:r>
              <a:rPr lang="en-US" altLang="zh-CN" sz="1200" dirty="0">
                <a:solidFill>
                  <a:schemeClr val="bg1"/>
                </a:solidFill>
              </a:rPr>
              <a:t>/Tomcat</a:t>
            </a:r>
            <a:r>
              <a:rPr lang="en-US" sz="1200" dirty="0">
                <a:solidFill>
                  <a:schemeClr val="bg1"/>
                </a:solidFill>
              </a:rPr>
              <a:t>)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36F411F-4231-4DF9-838B-E779DF37CC84}"/>
              </a:ext>
            </a:extLst>
          </p:cNvPr>
          <p:cNvGrpSpPr/>
          <p:nvPr/>
        </p:nvGrpSpPr>
        <p:grpSpPr>
          <a:xfrm>
            <a:off x="9708337" y="52959"/>
            <a:ext cx="2483662" cy="1248693"/>
            <a:chOff x="9708337" y="52959"/>
            <a:chExt cx="2483662" cy="1248693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9C968B58-3015-40A3-A3DE-8A4D4F638B28}"/>
                </a:ext>
              </a:extLst>
            </p:cNvPr>
            <p:cNvSpPr/>
            <p:nvPr/>
          </p:nvSpPr>
          <p:spPr bwMode="auto">
            <a:xfrm>
              <a:off x="9708338" y="88212"/>
              <a:ext cx="556519" cy="229649"/>
            </a:xfrm>
            <a:prstGeom prst="rect">
              <a:avLst/>
            </a:prstGeom>
            <a:solidFill>
              <a:srgbClr val="C00000"/>
            </a:solidFill>
            <a:ln>
              <a:headEnd/>
              <a:tailEnd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rtlCol="0" anchor="ctr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dirty="0">
                <a:solidFill>
                  <a:schemeClr val="bg1"/>
                </a:solidFill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60D416F6-6C90-4DEE-A46E-77048277D0FA}"/>
                </a:ext>
              </a:extLst>
            </p:cNvPr>
            <p:cNvSpPr/>
            <p:nvPr/>
          </p:nvSpPr>
          <p:spPr bwMode="auto">
            <a:xfrm>
              <a:off x="9708338" y="405693"/>
              <a:ext cx="556519" cy="229649"/>
            </a:xfrm>
            <a:prstGeom prst="rect">
              <a:avLst/>
            </a:prstGeom>
            <a:solidFill>
              <a:srgbClr val="0070C0"/>
            </a:solidFill>
            <a:ln>
              <a:headEnd/>
              <a:tailEnd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rtlCol="0" anchor="ctr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dirty="0">
                <a:solidFill>
                  <a:schemeClr val="bg1"/>
                </a:solidFill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C797861F-112C-478C-B05C-1913D1930CF9}"/>
                </a:ext>
              </a:extLst>
            </p:cNvPr>
            <p:cNvSpPr txBox="1"/>
            <p:nvPr/>
          </p:nvSpPr>
          <p:spPr>
            <a:xfrm>
              <a:off x="10341032" y="373985"/>
              <a:ext cx="1850967" cy="276999"/>
            </a:xfrm>
            <a:prstGeom prst="rect">
              <a:avLst/>
            </a:prstGeom>
          </p:spPr>
          <p:txBody>
            <a:bodyPr wrap="square" rtlCol="0" anchor="t">
              <a:spAutoFit/>
            </a:bodyPr>
            <a:lstStyle/>
            <a:p>
              <a:pPr marL="0" indent="0" defTabSz="914400">
                <a:buNone/>
              </a:pPr>
              <a:r>
                <a:rPr lang="en-US" altLang="zh-CN" sz="1200" kern="0" dirty="0"/>
                <a:t>App</a:t>
              </a:r>
              <a:r>
                <a:rPr lang="zh-CN" altLang="en-US" sz="1200" kern="0" dirty="0"/>
                <a:t> </a:t>
              </a:r>
              <a:r>
                <a:rPr lang="en-US" altLang="zh-CN" sz="1200" kern="0" dirty="0"/>
                <a:t>Framework</a:t>
              </a:r>
              <a:endParaRPr lang="zh-CN" altLang="en-US" sz="1200" kern="0" dirty="0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2F3BC689-03A0-4C8F-8FC2-7F4EA618DBB7}"/>
                </a:ext>
              </a:extLst>
            </p:cNvPr>
            <p:cNvSpPr/>
            <p:nvPr/>
          </p:nvSpPr>
          <p:spPr bwMode="auto">
            <a:xfrm>
              <a:off x="9708338" y="731630"/>
              <a:ext cx="556519" cy="22964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headEnd/>
              <a:tailEnd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rtlCol="0" anchor="ctr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dirty="0">
                <a:solidFill>
                  <a:schemeClr val="bg1"/>
                </a:solidFill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53DEA917-4B94-41C8-B47B-3ADAD5AD8A91}"/>
                </a:ext>
              </a:extLst>
            </p:cNvPr>
            <p:cNvSpPr txBox="1"/>
            <p:nvPr/>
          </p:nvSpPr>
          <p:spPr>
            <a:xfrm>
              <a:off x="10341032" y="699922"/>
              <a:ext cx="1850967" cy="276999"/>
            </a:xfrm>
            <a:prstGeom prst="rect">
              <a:avLst/>
            </a:prstGeom>
          </p:spPr>
          <p:txBody>
            <a:bodyPr wrap="square" rtlCol="0" anchor="t">
              <a:spAutoFit/>
            </a:bodyPr>
            <a:lstStyle/>
            <a:p>
              <a:pPr marL="0" indent="0" defTabSz="914400">
                <a:buNone/>
              </a:pPr>
              <a:r>
                <a:rPr lang="en-US" altLang="zh-CN" sz="1200" kern="0" dirty="0"/>
                <a:t>Project Customization</a:t>
              </a:r>
              <a:endParaRPr lang="zh-CN" altLang="en-US" sz="1200" kern="0" dirty="0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0992F173-AD77-4545-B894-4A78A761FB1F}"/>
                </a:ext>
              </a:extLst>
            </p:cNvPr>
            <p:cNvSpPr/>
            <p:nvPr/>
          </p:nvSpPr>
          <p:spPr bwMode="auto">
            <a:xfrm>
              <a:off x="9708337" y="1056361"/>
              <a:ext cx="556519" cy="229649"/>
            </a:xfrm>
            <a:prstGeom prst="rect">
              <a:avLst/>
            </a:prstGeom>
            <a:solidFill>
              <a:srgbClr val="00B050"/>
            </a:solidFill>
            <a:ln>
              <a:headEnd/>
              <a:tailEnd/>
            </a:ln>
            <a:effectLst/>
            <a:scene3d>
              <a:camera prst="orthographicFront"/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wrap="none" rtlCol="0" anchor="ctr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CN" sz="1200" dirty="0">
                <a:solidFill>
                  <a:schemeClr val="bg1"/>
                </a:solidFill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78D45C15-F88B-4C12-96C8-5C05E0A8010A}"/>
                </a:ext>
              </a:extLst>
            </p:cNvPr>
            <p:cNvSpPr txBox="1"/>
            <p:nvPr/>
          </p:nvSpPr>
          <p:spPr>
            <a:xfrm>
              <a:off x="10341032" y="1024653"/>
              <a:ext cx="1850967" cy="276999"/>
            </a:xfrm>
            <a:prstGeom prst="rect">
              <a:avLst/>
            </a:prstGeom>
          </p:spPr>
          <p:txBody>
            <a:bodyPr wrap="square" rtlCol="0" anchor="t">
              <a:spAutoFit/>
            </a:bodyPr>
            <a:lstStyle/>
            <a:p>
              <a:pPr marL="0" indent="0" defTabSz="914400">
                <a:buNone/>
              </a:pPr>
              <a:r>
                <a:rPr lang="en-US" altLang="zh-CN" sz="1200" kern="0" dirty="0"/>
                <a:t>ThingWorx</a:t>
              </a:r>
              <a:endParaRPr lang="zh-CN" altLang="en-US" sz="1200" kern="0" dirty="0"/>
            </a:p>
          </p:txBody>
        </p: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B48090E1-FDDA-4DF7-9D2B-F893F7F3D10B}"/>
                </a:ext>
              </a:extLst>
            </p:cNvPr>
            <p:cNvSpPr txBox="1"/>
            <p:nvPr/>
          </p:nvSpPr>
          <p:spPr>
            <a:xfrm>
              <a:off x="10341032" y="52959"/>
              <a:ext cx="1850967" cy="276999"/>
            </a:xfrm>
            <a:prstGeom prst="rect">
              <a:avLst/>
            </a:prstGeom>
          </p:spPr>
          <p:txBody>
            <a:bodyPr wrap="square" rtlCol="0" anchor="t">
              <a:spAutoFit/>
            </a:bodyPr>
            <a:lstStyle/>
            <a:p>
              <a:pPr marL="0" indent="0" defTabSz="914400">
                <a:buNone/>
              </a:pPr>
              <a:r>
                <a:rPr lang="en-US" altLang="zh-CN" sz="1200" kern="0" dirty="0"/>
                <a:t>FTPC</a:t>
              </a:r>
              <a:endParaRPr lang="zh-CN" altLang="en-US" sz="1200" kern="0" dirty="0"/>
            </a:p>
          </p:txBody>
        </p:sp>
      </p:grpSp>
      <p:sp>
        <p:nvSpPr>
          <p:cNvPr id="68" name="对话气泡: 椭圆形 67">
            <a:extLst>
              <a:ext uri="{FF2B5EF4-FFF2-40B4-BE49-F238E27FC236}">
                <a16:creationId xmlns:a16="http://schemas.microsoft.com/office/drawing/2014/main" id="{95CFA150-0822-4105-AA22-DE6AC7250FC9}"/>
              </a:ext>
            </a:extLst>
          </p:cNvPr>
          <p:cNvSpPr/>
          <p:nvPr/>
        </p:nvSpPr>
        <p:spPr bwMode="auto">
          <a:xfrm>
            <a:off x="7180151" y="4260692"/>
            <a:ext cx="1893871" cy="799758"/>
          </a:xfrm>
          <a:prstGeom prst="wedgeEllipseCallout">
            <a:avLst>
              <a:gd name="adj1" fmla="val -8992"/>
              <a:gd name="adj2" fmla="val -155971"/>
            </a:avLst>
          </a:prstGeom>
          <a:solidFill>
            <a:schemeClr val="accent6">
              <a:lumMod val="60000"/>
              <a:lumOff val="40000"/>
            </a:schemeClr>
          </a:solidFill>
          <a:ln>
            <a:headEnd/>
            <a:tailEnd/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1200" dirty="0">
                <a:solidFill>
                  <a:schemeClr val="tx1"/>
                </a:solidFill>
                <a:latin typeface="Arial" charset="0"/>
                <a:ea typeface="+mn-ea"/>
                <a:cs typeface="+mn-cs"/>
              </a:rPr>
              <a:t>Scalable, extensible</a:t>
            </a:r>
          </a:p>
        </p:txBody>
      </p:sp>
    </p:spTree>
    <p:extLst>
      <p:ext uri="{BB962C8B-B14F-4D97-AF65-F5344CB8AC3E}">
        <p14:creationId xmlns:p14="http://schemas.microsoft.com/office/powerpoint/2010/main" val="259766167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</Words>
  <Application>Microsoft Office PowerPoint</Application>
  <PresentationFormat>Widescreen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VWATJ Solution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JMC Solution Architecture</dc:title>
  <dc:creator>Shuanghong Guo</dc:creator>
  <cp:lastModifiedBy>Shuanghong Guo</cp:lastModifiedBy>
  <cp:revision>2</cp:revision>
  <dcterms:created xsi:type="dcterms:W3CDTF">2020-06-05T11:33:53Z</dcterms:created>
  <dcterms:modified xsi:type="dcterms:W3CDTF">2020-06-05T11:34:44Z</dcterms:modified>
</cp:coreProperties>
</file>