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3" r:id="rId6"/>
    <p:sldId id="279" r:id="rId7"/>
    <p:sldId id="265" r:id="rId8"/>
    <p:sldId id="260" r:id="rId9"/>
    <p:sldId id="264" r:id="rId10"/>
    <p:sldId id="267" r:id="rId11"/>
    <p:sldId id="268" r:id="rId12"/>
    <p:sldId id="266" r:id="rId13"/>
    <p:sldId id="271" r:id="rId14"/>
    <p:sldId id="272" r:id="rId15"/>
    <p:sldId id="269" r:id="rId16"/>
    <p:sldId id="270" r:id="rId17"/>
    <p:sldId id="277" r:id="rId18"/>
    <p:sldId id="273" r:id="rId19"/>
    <p:sldId id="274" r:id="rId20"/>
    <p:sldId id="278"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D" initials="AD" lastIdx="1" clrIdx="0">
    <p:extLst>
      <p:ext uri="{19B8F6BF-5375-455C-9EA6-DF929625EA0E}">
        <p15:presenceInfo xmlns:p15="http://schemas.microsoft.com/office/powerpoint/2012/main" userId="8936c19650a6a6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F7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2" autoAdjust="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3A733-92ED-4721-88B9-F77ABF08D673}" type="datetimeFigureOut">
              <a:rPr lang="en-US" smtClean="0"/>
              <a:t>8/1/2019</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4ABC8-5691-4B86-9DEF-85AF64E62A34}" type="slidenum">
              <a:rPr lang="en-US" smtClean="0"/>
              <a:t>‹#›</a:t>
            </a:fld>
            <a:endParaRPr lang="en-US"/>
          </a:p>
        </p:txBody>
      </p:sp>
    </p:spTree>
    <p:extLst>
      <p:ext uri="{BB962C8B-B14F-4D97-AF65-F5344CB8AC3E}">
        <p14:creationId xmlns:p14="http://schemas.microsoft.com/office/powerpoint/2010/main" val="106724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5"/>
          </p:nvPr>
        </p:nvSpPr>
        <p:spPr/>
        <p:txBody>
          <a:bodyPr/>
          <a:lstStyle/>
          <a:p>
            <a:fld id="{A004ABC8-5691-4B86-9DEF-85AF64E62A34}" type="slidenum">
              <a:rPr lang="en-US" smtClean="0"/>
              <a:t>10</a:t>
            </a:fld>
            <a:endParaRPr lang="en-US"/>
          </a:p>
        </p:txBody>
      </p:sp>
    </p:spTree>
    <p:extLst>
      <p:ext uri="{BB962C8B-B14F-4D97-AF65-F5344CB8AC3E}">
        <p14:creationId xmlns:p14="http://schemas.microsoft.com/office/powerpoint/2010/main" val="44930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5"/>
          </p:nvPr>
        </p:nvSpPr>
        <p:spPr/>
        <p:txBody>
          <a:bodyPr/>
          <a:lstStyle/>
          <a:p>
            <a:fld id="{A004ABC8-5691-4B86-9DEF-85AF64E62A34}" type="slidenum">
              <a:rPr lang="en-US" smtClean="0"/>
              <a:t>13</a:t>
            </a:fld>
            <a:endParaRPr lang="en-US"/>
          </a:p>
        </p:txBody>
      </p:sp>
    </p:spTree>
    <p:extLst>
      <p:ext uri="{BB962C8B-B14F-4D97-AF65-F5344CB8AC3E}">
        <p14:creationId xmlns:p14="http://schemas.microsoft.com/office/powerpoint/2010/main" val="399737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99B5597-1BD3-4DBA-AA5E-5E7BF52DB546}"/>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Podtytuł 2">
            <a:extLst>
              <a:ext uri="{FF2B5EF4-FFF2-40B4-BE49-F238E27FC236}">
                <a16:creationId xmlns:a16="http://schemas.microsoft.com/office/drawing/2014/main" id="{04E9348D-4AB8-41F8-8004-CEB2DDCBD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Symbol zastępczy daty 3">
            <a:extLst>
              <a:ext uri="{FF2B5EF4-FFF2-40B4-BE49-F238E27FC236}">
                <a16:creationId xmlns:a16="http://schemas.microsoft.com/office/drawing/2014/main" id="{5DAB0F53-FA0A-4FFD-B5C3-EF3D77A71251}"/>
              </a:ext>
            </a:extLst>
          </p:cNvPr>
          <p:cNvSpPr>
            <a:spLocks noGrp="1"/>
          </p:cNvSpPr>
          <p:nvPr>
            <p:ph type="dt" sz="half" idx="10"/>
          </p:nvPr>
        </p:nvSpPr>
        <p:spPr/>
        <p:txBody>
          <a:bodyPr/>
          <a:lstStyle/>
          <a:p>
            <a:fld id="{2F9567A1-503B-4EA9-86F1-7B2B28F69F48}" type="datetimeFigureOut">
              <a:rPr lang="en-US" smtClean="0"/>
              <a:t>8/1/2019</a:t>
            </a:fld>
            <a:endParaRPr lang="en-US"/>
          </a:p>
        </p:txBody>
      </p:sp>
      <p:sp>
        <p:nvSpPr>
          <p:cNvPr id="5" name="Symbol zastępczy stopki 4">
            <a:extLst>
              <a:ext uri="{FF2B5EF4-FFF2-40B4-BE49-F238E27FC236}">
                <a16:creationId xmlns:a16="http://schemas.microsoft.com/office/drawing/2014/main" id="{CECED75C-18D4-420F-AF34-9E68B31259FB}"/>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CA750081-D5B4-4111-B99E-1AD54C463F44}"/>
              </a:ext>
            </a:extLst>
          </p:cNvPr>
          <p:cNvSpPr>
            <a:spLocks noGrp="1"/>
          </p:cNvSpPr>
          <p:nvPr>
            <p:ph type="sldNum" sz="quarter" idx="12"/>
          </p:nvPr>
        </p:nvSpPr>
        <p:spPr/>
        <p:txBody>
          <a:bodyPr/>
          <a:lstStyle/>
          <a:p>
            <a:fld id="{EFF18108-01E2-4793-83E9-40E1A933BD7B}" type="slidenum">
              <a:rPr lang="en-US" smtClean="0"/>
              <a:t>‹#›</a:t>
            </a:fld>
            <a:endParaRPr lang="en-US"/>
          </a:p>
        </p:txBody>
      </p:sp>
    </p:spTree>
    <p:extLst>
      <p:ext uri="{BB962C8B-B14F-4D97-AF65-F5344CB8AC3E}">
        <p14:creationId xmlns:p14="http://schemas.microsoft.com/office/powerpoint/2010/main" val="81753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4AF1E62-8322-4BB2-9A1B-132BA0C5102E}"/>
              </a:ext>
            </a:extLst>
          </p:cNvPr>
          <p:cNvSpPr>
            <a:spLocks noGrp="1"/>
          </p:cNvSpPr>
          <p:nvPr>
            <p:ph type="title"/>
          </p:nvPr>
        </p:nvSpPr>
        <p:spPr/>
        <p:txBody>
          <a:bodyPr/>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6410876D-3932-4CD7-B7CE-788C4E3D20E9}"/>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82E25D51-1894-4FDF-A636-27BFA0B17DA9}"/>
              </a:ext>
            </a:extLst>
          </p:cNvPr>
          <p:cNvSpPr>
            <a:spLocks noGrp="1"/>
          </p:cNvSpPr>
          <p:nvPr>
            <p:ph type="dt" sz="half" idx="10"/>
          </p:nvPr>
        </p:nvSpPr>
        <p:spPr/>
        <p:txBody>
          <a:bodyPr/>
          <a:lstStyle/>
          <a:p>
            <a:fld id="{2F9567A1-503B-4EA9-86F1-7B2B28F69F48}" type="datetimeFigureOut">
              <a:rPr lang="en-US" smtClean="0"/>
              <a:t>8/1/2019</a:t>
            </a:fld>
            <a:endParaRPr lang="en-US"/>
          </a:p>
        </p:txBody>
      </p:sp>
      <p:sp>
        <p:nvSpPr>
          <p:cNvPr id="5" name="Symbol zastępczy stopki 4">
            <a:extLst>
              <a:ext uri="{FF2B5EF4-FFF2-40B4-BE49-F238E27FC236}">
                <a16:creationId xmlns:a16="http://schemas.microsoft.com/office/drawing/2014/main" id="{A7B06982-AA18-41F3-9D03-91028EC9C7D3}"/>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C98D8FAA-DC0A-4FD6-964E-42079C64CC84}"/>
              </a:ext>
            </a:extLst>
          </p:cNvPr>
          <p:cNvSpPr>
            <a:spLocks noGrp="1"/>
          </p:cNvSpPr>
          <p:nvPr>
            <p:ph type="sldNum" sz="quarter" idx="12"/>
          </p:nvPr>
        </p:nvSpPr>
        <p:spPr/>
        <p:txBody>
          <a:bodyPr/>
          <a:lstStyle/>
          <a:p>
            <a:fld id="{EFF18108-01E2-4793-83E9-40E1A933BD7B}" type="slidenum">
              <a:rPr lang="en-US" smtClean="0"/>
              <a:t>‹#›</a:t>
            </a:fld>
            <a:endParaRPr lang="en-US"/>
          </a:p>
        </p:txBody>
      </p:sp>
    </p:spTree>
    <p:extLst>
      <p:ext uri="{BB962C8B-B14F-4D97-AF65-F5344CB8AC3E}">
        <p14:creationId xmlns:p14="http://schemas.microsoft.com/office/powerpoint/2010/main" val="3158374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C1A6714-FFDF-44F6-AF2D-997D4F80F8AF}"/>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6B94577B-ECBE-478B-8479-572DBF7AF860}"/>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1E480363-6B34-4834-8C2B-C9EC0B948CAA}"/>
              </a:ext>
            </a:extLst>
          </p:cNvPr>
          <p:cNvSpPr>
            <a:spLocks noGrp="1"/>
          </p:cNvSpPr>
          <p:nvPr>
            <p:ph type="dt" sz="half" idx="10"/>
          </p:nvPr>
        </p:nvSpPr>
        <p:spPr/>
        <p:txBody>
          <a:bodyPr/>
          <a:lstStyle/>
          <a:p>
            <a:fld id="{2F9567A1-503B-4EA9-86F1-7B2B28F69F48}" type="datetimeFigureOut">
              <a:rPr lang="en-US" smtClean="0"/>
              <a:t>8/1/2019</a:t>
            </a:fld>
            <a:endParaRPr lang="en-US"/>
          </a:p>
        </p:txBody>
      </p:sp>
      <p:sp>
        <p:nvSpPr>
          <p:cNvPr id="5" name="Symbol zastępczy stopki 4">
            <a:extLst>
              <a:ext uri="{FF2B5EF4-FFF2-40B4-BE49-F238E27FC236}">
                <a16:creationId xmlns:a16="http://schemas.microsoft.com/office/drawing/2014/main" id="{BF2533D7-F711-402D-9BBD-F26872AA73C5}"/>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5E6F2ADB-BD6D-4443-BD0C-D673B3335F15}"/>
              </a:ext>
            </a:extLst>
          </p:cNvPr>
          <p:cNvSpPr>
            <a:spLocks noGrp="1"/>
          </p:cNvSpPr>
          <p:nvPr>
            <p:ph type="sldNum" sz="quarter" idx="12"/>
          </p:nvPr>
        </p:nvSpPr>
        <p:spPr/>
        <p:txBody>
          <a:bodyPr/>
          <a:lstStyle/>
          <a:p>
            <a:fld id="{EFF18108-01E2-4793-83E9-40E1A933BD7B}" type="slidenum">
              <a:rPr lang="en-US" smtClean="0"/>
              <a:t>‹#›</a:t>
            </a:fld>
            <a:endParaRPr lang="en-US"/>
          </a:p>
        </p:txBody>
      </p:sp>
    </p:spTree>
    <p:extLst>
      <p:ext uri="{BB962C8B-B14F-4D97-AF65-F5344CB8AC3E}">
        <p14:creationId xmlns:p14="http://schemas.microsoft.com/office/powerpoint/2010/main" val="365010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7F700B9-2798-4619-A968-DAF50FED157B}"/>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7CFD5F6F-5E32-4C3F-A606-C4ABBCEC1F72}"/>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0F62ED84-E8BE-4BD5-A894-F04E833F4DC9}"/>
              </a:ext>
            </a:extLst>
          </p:cNvPr>
          <p:cNvSpPr>
            <a:spLocks noGrp="1"/>
          </p:cNvSpPr>
          <p:nvPr>
            <p:ph type="dt" sz="half" idx="10"/>
          </p:nvPr>
        </p:nvSpPr>
        <p:spPr/>
        <p:txBody>
          <a:bodyPr/>
          <a:lstStyle/>
          <a:p>
            <a:fld id="{2F9567A1-503B-4EA9-86F1-7B2B28F69F48}" type="datetimeFigureOut">
              <a:rPr lang="en-US" smtClean="0"/>
              <a:t>8/1/2019</a:t>
            </a:fld>
            <a:endParaRPr lang="en-US"/>
          </a:p>
        </p:txBody>
      </p:sp>
      <p:sp>
        <p:nvSpPr>
          <p:cNvPr id="5" name="Symbol zastępczy stopki 4">
            <a:extLst>
              <a:ext uri="{FF2B5EF4-FFF2-40B4-BE49-F238E27FC236}">
                <a16:creationId xmlns:a16="http://schemas.microsoft.com/office/drawing/2014/main" id="{63813E6E-06F3-44C7-9BDB-2D6ECE02BACC}"/>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82AD5EB2-71FB-41AB-BCBD-94AB9DCFDAB6}"/>
              </a:ext>
            </a:extLst>
          </p:cNvPr>
          <p:cNvSpPr>
            <a:spLocks noGrp="1"/>
          </p:cNvSpPr>
          <p:nvPr>
            <p:ph type="sldNum" sz="quarter" idx="12"/>
          </p:nvPr>
        </p:nvSpPr>
        <p:spPr/>
        <p:txBody>
          <a:bodyPr/>
          <a:lstStyle/>
          <a:p>
            <a:fld id="{EFF18108-01E2-4793-83E9-40E1A933BD7B}" type="slidenum">
              <a:rPr lang="en-US" smtClean="0"/>
              <a:t>‹#›</a:t>
            </a:fld>
            <a:endParaRPr lang="en-US"/>
          </a:p>
        </p:txBody>
      </p:sp>
    </p:spTree>
    <p:extLst>
      <p:ext uri="{BB962C8B-B14F-4D97-AF65-F5344CB8AC3E}">
        <p14:creationId xmlns:p14="http://schemas.microsoft.com/office/powerpoint/2010/main" val="311981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515FC5-0D22-4D46-A481-1B58589676C6}"/>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Symbol zastępczy tekstu 2">
            <a:extLst>
              <a:ext uri="{FF2B5EF4-FFF2-40B4-BE49-F238E27FC236}">
                <a16:creationId xmlns:a16="http://schemas.microsoft.com/office/drawing/2014/main" id="{D14FAC16-C429-4104-94E5-B8909B8560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1DEACDAA-7F1B-4D6E-BFDD-F232A6702013}"/>
              </a:ext>
            </a:extLst>
          </p:cNvPr>
          <p:cNvSpPr>
            <a:spLocks noGrp="1"/>
          </p:cNvSpPr>
          <p:nvPr>
            <p:ph type="dt" sz="half" idx="10"/>
          </p:nvPr>
        </p:nvSpPr>
        <p:spPr/>
        <p:txBody>
          <a:bodyPr/>
          <a:lstStyle/>
          <a:p>
            <a:fld id="{2F9567A1-503B-4EA9-86F1-7B2B28F69F48}" type="datetimeFigureOut">
              <a:rPr lang="en-US" smtClean="0"/>
              <a:t>8/1/2019</a:t>
            </a:fld>
            <a:endParaRPr lang="en-US"/>
          </a:p>
        </p:txBody>
      </p:sp>
      <p:sp>
        <p:nvSpPr>
          <p:cNvPr id="5" name="Symbol zastępczy stopki 4">
            <a:extLst>
              <a:ext uri="{FF2B5EF4-FFF2-40B4-BE49-F238E27FC236}">
                <a16:creationId xmlns:a16="http://schemas.microsoft.com/office/drawing/2014/main" id="{5B650200-E81E-4700-AD1D-0CA5EF55F205}"/>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3B457D7E-26F9-4689-8F6D-A9F238AF6933}"/>
              </a:ext>
            </a:extLst>
          </p:cNvPr>
          <p:cNvSpPr>
            <a:spLocks noGrp="1"/>
          </p:cNvSpPr>
          <p:nvPr>
            <p:ph type="sldNum" sz="quarter" idx="12"/>
          </p:nvPr>
        </p:nvSpPr>
        <p:spPr/>
        <p:txBody>
          <a:bodyPr/>
          <a:lstStyle/>
          <a:p>
            <a:fld id="{EFF18108-01E2-4793-83E9-40E1A933BD7B}" type="slidenum">
              <a:rPr lang="en-US" smtClean="0"/>
              <a:t>‹#›</a:t>
            </a:fld>
            <a:endParaRPr lang="en-US"/>
          </a:p>
        </p:txBody>
      </p:sp>
    </p:spTree>
    <p:extLst>
      <p:ext uri="{BB962C8B-B14F-4D97-AF65-F5344CB8AC3E}">
        <p14:creationId xmlns:p14="http://schemas.microsoft.com/office/powerpoint/2010/main" val="210676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790E10-1BCF-495A-86E5-305D5AF56489}"/>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446DC036-3BF8-4892-82CE-22AA5BB8557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zawartości 3">
            <a:extLst>
              <a:ext uri="{FF2B5EF4-FFF2-40B4-BE49-F238E27FC236}">
                <a16:creationId xmlns:a16="http://schemas.microsoft.com/office/drawing/2014/main" id="{A297201F-87CE-4A54-B1C9-F85DB1811042}"/>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daty 4">
            <a:extLst>
              <a:ext uri="{FF2B5EF4-FFF2-40B4-BE49-F238E27FC236}">
                <a16:creationId xmlns:a16="http://schemas.microsoft.com/office/drawing/2014/main" id="{C1A81E80-23CC-4B6D-8FD5-4A5259ABB4BA}"/>
              </a:ext>
            </a:extLst>
          </p:cNvPr>
          <p:cNvSpPr>
            <a:spLocks noGrp="1"/>
          </p:cNvSpPr>
          <p:nvPr>
            <p:ph type="dt" sz="half" idx="10"/>
          </p:nvPr>
        </p:nvSpPr>
        <p:spPr/>
        <p:txBody>
          <a:bodyPr/>
          <a:lstStyle/>
          <a:p>
            <a:fld id="{2F9567A1-503B-4EA9-86F1-7B2B28F69F48}" type="datetimeFigureOut">
              <a:rPr lang="en-US" smtClean="0"/>
              <a:t>8/1/2019</a:t>
            </a:fld>
            <a:endParaRPr lang="en-US"/>
          </a:p>
        </p:txBody>
      </p:sp>
      <p:sp>
        <p:nvSpPr>
          <p:cNvPr id="6" name="Symbol zastępczy stopki 5">
            <a:extLst>
              <a:ext uri="{FF2B5EF4-FFF2-40B4-BE49-F238E27FC236}">
                <a16:creationId xmlns:a16="http://schemas.microsoft.com/office/drawing/2014/main" id="{3A6F9080-9691-4277-86A8-F258FF63DFBB}"/>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BC71FB81-AA52-4CB1-B98D-386942CE2F6E}"/>
              </a:ext>
            </a:extLst>
          </p:cNvPr>
          <p:cNvSpPr>
            <a:spLocks noGrp="1"/>
          </p:cNvSpPr>
          <p:nvPr>
            <p:ph type="sldNum" sz="quarter" idx="12"/>
          </p:nvPr>
        </p:nvSpPr>
        <p:spPr/>
        <p:txBody>
          <a:bodyPr/>
          <a:lstStyle/>
          <a:p>
            <a:fld id="{EFF18108-01E2-4793-83E9-40E1A933BD7B}" type="slidenum">
              <a:rPr lang="en-US" smtClean="0"/>
              <a:t>‹#›</a:t>
            </a:fld>
            <a:endParaRPr lang="en-US"/>
          </a:p>
        </p:txBody>
      </p:sp>
    </p:spTree>
    <p:extLst>
      <p:ext uri="{BB962C8B-B14F-4D97-AF65-F5344CB8AC3E}">
        <p14:creationId xmlns:p14="http://schemas.microsoft.com/office/powerpoint/2010/main" val="75789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42C645-68D1-46EF-8A7F-739FE1210B38}"/>
              </a:ext>
            </a:extLst>
          </p:cNvPr>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Symbol zastępczy tekstu 2">
            <a:extLst>
              <a:ext uri="{FF2B5EF4-FFF2-40B4-BE49-F238E27FC236}">
                <a16:creationId xmlns:a16="http://schemas.microsoft.com/office/drawing/2014/main" id="{BADE3BC3-C632-40FF-A6A1-925FAFB77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BC6FB6AD-C26A-4BE3-B82B-78BE49DC4BB8}"/>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tekstu 4">
            <a:extLst>
              <a:ext uri="{FF2B5EF4-FFF2-40B4-BE49-F238E27FC236}">
                <a16:creationId xmlns:a16="http://schemas.microsoft.com/office/drawing/2014/main" id="{2F4CD7DE-9BEE-4444-9D99-A7334A51B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C0ACF22-AB47-4988-943A-0950CAD60451}"/>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Symbol zastępczy daty 6">
            <a:extLst>
              <a:ext uri="{FF2B5EF4-FFF2-40B4-BE49-F238E27FC236}">
                <a16:creationId xmlns:a16="http://schemas.microsoft.com/office/drawing/2014/main" id="{B41C7BF4-78BD-4792-8E90-B47480474C68}"/>
              </a:ext>
            </a:extLst>
          </p:cNvPr>
          <p:cNvSpPr>
            <a:spLocks noGrp="1"/>
          </p:cNvSpPr>
          <p:nvPr>
            <p:ph type="dt" sz="half" idx="10"/>
          </p:nvPr>
        </p:nvSpPr>
        <p:spPr/>
        <p:txBody>
          <a:bodyPr/>
          <a:lstStyle/>
          <a:p>
            <a:fld id="{2F9567A1-503B-4EA9-86F1-7B2B28F69F48}" type="datetimeFigureOut">
              <a:rPr lang="en-US" smtClean="0"/>
              <a:t>8/1/2019</a:t>
            </a:fld>
            <a:endParaRPr lang="en-US"/>
          </a:p>
        </p:txBody>
      </p:sp>
      <p:sp>
        <p:nvSpPr>
          <p:cNvPr id="8" name="Symbol zastępczy stopki 7">
            <a:extLst>
              <a:ext uri="{FF2B5EF4-FFF2-40B4-BE49-F238E27FC236}">
                <a16:creationId xmlns:a16="http://schemas.microsoft.com/office/drawing/2014/main" id="{7DD9B2B2-6F3C-4282-98BA-78F99B6702C6}"/>
              </a:ext>
            </a:extLst>
          </p:cNvPr>
          <p:cNvSpPr>
            <a:spLocks noGrp="1"/>
          </p:cNvSpPr>
          <p:nvPr>
            <p:ph type="ftr" sz="quarter" idx="11"/>
          </p:nvPr>
        </p:nvSpPr>
        <p:spPr/>
        <p:txBody>
          <a:bodyPr/>
          <a:lstStyle/>
          <a:p>
            <a:endParaRPr lang="en-US"/>
          </a:p>
        </p:txBody>
      </p:sp>
      <p:sp>
        <p:nvSpPr>
          <p:cNvPr id="9" name="Symbol zastępczy numeru slajdu 8">
            <a:extLst>
              <a:ext uri="{FF2B5EF4-FFF2-40B4-BE49-F238E27FC236}">
                <a16:creationId xmlns:a16="http://schemas.microsoft.com/office/drawing/2014/main" id="{602DB4D5-4F90-41F8-824F-4CA00D9AC4E3}"/>
              </a:ext>
            </a:extLst>
          </p:cNvPr>
          <p:cNvSpPr>
            <a:spLocks noGrp="1"/>
          </p:cNvSpPr>
          <p:nvPr>
            <p:ph type="sldNum" sz="quarter" idx="12"/>
          </p:nvPr>
        </p:nvSpPr>
        <p:spPr/>
        <p:txBody>
          <a:bodyPr/>
          <a:lstStyle/>
          <a:p>
            <a:fld id="{EFF18108-01E2-4793-83E9-40E1A933BD7B}" type="slidenum">
              <a:rPr lang="en-US" smtClean="0"/>
              <a:t>‹#›</a:t>
            </a:fld>
            <a:endParaRPr lang="en-US"/>
          </a:p>
        </p:txBody>
      </p:sp>
    </p:spTree>
    <p:extLst>
      <p:ext uri="{BB962C8B-B14F-4D97-AF65-F5344CB8AC3E}">
        <p14:creationId xmlns:p14="http://schemas.microsoft.com/office/powerpoint/2010/main" val="211259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683A51-372C-4656-BE2E-FFF6A53E4346}"/>
              </a:ext>
            </a:extLst>
          </p:cNvPr>
          <p:cNvSpPr>
            <a:spLocks noGrp="1"/>
          </p:cNvSpPr>
          <p:nvPr>
            <p:ph type="title"/>
          </p:nvPr>
        </p:nvSpPr>
        <p:spPr/>
        <p:txBody>
          <a:bodyPr/>
          <a:lstStyle/>
          <a:p>
            <a:r>
              <a:rPr lang="pl-PL"/>
              <a:t>Kliknij, aby edytować styl</a:t>
            </a:r>
            <a:endParaRPr lang="en-US"/>
          </a:p>
        </p:txBody>
      </p:sp>
      <p:sp>
        <p:nvSpPr>
          <p:cNvPr id="3" name="Symbol zastępczy daty 2">
            <a:extLst>
              <a:ext uri="{FF2B5EF4-FFF2-40B4-BE49-F238E27FC236}">
                <a16:creationId xmlns:a16="http://schemas.microsoft.com/office/drawing/2014/main" id="{039D1505-6E3E-4743-BFD0-271C0576B719}"/>
              </a:ext>
            </a:extLst>
          </p:cNvPr>
          <p:cNvSpPr>
            <a:spLocks noGrp="1"/>
          </p:cNvSpPr>
          <p:nvPr>
            <p:ph type="dt" sz="half" idx="10"/>
          </p:nvPr>
        </p:nvSpPr>
        <p:spPr/>
        <p:txBody>
          <a:bodyPr/>
          <a:lstStyle/>
          <a:p>
            <a:fld id="{2F9567A1-503B-4EA9-86F1-7B2B28F69F48}" type="datetimeFigureOut">
              <a:rPr lang="en-US" smtClean="0"/>
              <a:t>8/1/2019</a:t>
            </a:fld>
            <a:endParaRPr lang="en-US"/>
          </a:p>
        </p:txBody>
      </p:sp>
      <p:sp>
        <p:nvSpPr>
          <p:cNvPr id="4" name="Symbol zastępczy stopki 3">
            <a:extLst>
              <a:ext uri="{FF2B5EF4-FFF2-40B4-BE49-F238E27FC236}">
                <a16:creationId xmlns:a16="http://schemas.microsoft.com/office/drawing/2014/main" id="{41D2560D-8603-4DF9-BCC6-CF1D0E57D0CE}"/>
              </a:ext>
            </a:extLst>
          </p:cNvPr>
          <p:cNvSpPr>
            <a:spLocks noGrp="1"/>
          </p:cNvSpPr>
          <p:nvPr>
            <p:ph type="ftr" sz="quarter" idx="11"/>
          </p:nvPr>
        </p:nvSpPr>
        <p:spPr/>
        <p:txBody>
          <a:bodyPr/>
          <a:lstStyle/>
          <a:p>
            <a:endParaRPr lang="en-US"/>
          </a:p>
        </p:txBody>
      </p:sp>
      <p:sp>
        <p:nvSpPr>
          <p:cNvPr id="5" name="Symbol zastępczy numeru slajdu 4">
            <a:extLst>
              <a:ext uri="{FF2B5EF4-FFF2-40B4-BE49-F238E27FC236}">
                <a16:creationId xmlns:a16="http://schemas.microsoft.com/office/drawing/2014/main" id="{2EF41052-B06C-4D8D-B64D-86C0A7270F43}"/>
              </a:ext>
            </a:extLst>
          </p:cNvPr>
          <p:cNvSpPr>
            <a:spLocks noGrp="1"/>
          </p:cNvSpPr>
          <p:nvPr>
            <p:ph type="sldNum" sz="quarter" idx="12"/>
          </p:nvPr>
        </p:nvSpPr>
        <p:spPr/>
        <p:txBody>
          <a:bodyPr/>
          <a:lstStyle/>
          <a:p>
            <a:fld id="{EFF18108-01E2-4793-83E9-40E1A933BD7B}" type="slidenum">
              <a:rPr lang="en-US" smtClean="0"/>
              <a:t>‹#›</a:t>
            </a:fld>
            <a:endParaRPr lang="en-US"/>
          </a:p>
        </p:txBody>
      </p:sp>
    </p:spTree>
    <p:extLst>
      <p:ext uri="{BB962C8B-B14F-4D97-AF65-F5344CB8AC3E}">
        <p14:creationId xmlns:p14="http://schemas.microsoft.com/office/powerpoint/2010/main" val="244081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C8AA8E41-870E-4F94-BA22-0D4A907D9732}"/>
              </a:ext>
            </a:extLst>
          </p:cNvPr>
          <p:cNvSpPr>
            <a:spLocks noGrp="1"/>
          </p:cNvSpPr>
          <p:nvPr>
            <p:ph type="dt" sz="half" idx="10"/>
          </p:nvPr>
        </p:nvSpPr>
        <p:spPr/>
        <p:txBody>
          <a:bodyPr/>
          <a:lstStyle/>
          <a:p>
            <a:fld id="{2F9567A1-503B-4EA9-86F1-7B2B28F69F48}" type="datetimeFigureOut">
              <a:rPr lang="en-US" smtClean="0"/>
              <a:t>8/1/2019</a:t>
            </a:fld>
            <a:endParaRPr lang="en-US"/>
          </a:p>
        </p:txBody>
      </p:sp>
      <p:sp>
        <p:nvSpPr>
          <p:cNvPr id="3" name="Symbol zastępczy stopki 2">
            <a:extLst>
              <a:ext uri="{FF2B5EF4-FFF2-40B4-BE49-F238E27FC236}">
                <a16:creationId xmlns:a16="http://schemas.microsoft.com/office/drawing/2014/main" id="{BF13028E-AF32-4B87-8372-4CD39322B6E4}"/>
              </a:ext>
            </a:extLst>
          </p:cNvPr>
          <p:cNvSpPr>
            <a:spLocks noGrp="1"/>
          </p:cNvSpPr>
          <p:nvPr>
            <p:ph type="ftr" sz="quarter" idx="11"/>
          </p:nvPr>
        </p:nvSpPr>
        <p:spPr/>
        <p:txBody>
          <a:bodyPr/>
          <a:lstStyle/>
          <a:p>
            <a:endParaRPr lang="en-US"/>
          </a:p>
        </p:txBody>
      </p:sp>
      <p:sp>
        <p:nvSpPr>
          <p:cNvPr id="4" name="Symbol zastępczy numeru slajdu 3">
            <a:extLst>
              <a:ext uri="{FF2B5EF4-FFF2-40B4-BE49-F238E27FC236}">
                <a16:creationId xmlns:a16="http://schemas.microsoft.com/office/drawing/2014/main" id="{877F6A0E-6EA3-4F0F-93E1-DA725FC1C179}"/>
              </a:ext>
            </a:extLst>
          </p:cNvPr>
          <p:cNvSpPr>
            <a:spLocks noGrp="1"/>
          </p:cNvSpPr>
          <p:nvPr>
            <p:ph type="sldNum" sz="quarter" idx="12"/>
          </p:nvPr>
        </p:nvSpPr>
        <p:spPr/>
        <p:txBody>
          <a:bodyPr/>
          <a:lstStyle/>
          <a:p>
            <a:fld id="{EFF18108-01E2-4793-83E9-40E1A933BD7B}" type="slidenum">
              <a:rPr lang="en-US" smtClean="0"/>
              <a:t>‹#›</a:t>
            </a:fld>
            <a:endParaRPr lang="en-US"/>
          </a:p>
        </p:txBody>
      </p:sp>
    </p:spTree>
    <p:extLst>
      <p:ext uri="{BB962C8B-B14F-4D97-AF65-F5344CB8AC3E}">
        <p14:creationId xmlns:p14="http://schemas.microsoft.com/office/powerpoint/2010/main" val="31973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2411EB-CEB7-48F3-BADC-1D42677D1361}"/>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E7E8532A-CA2A-4F9C-B615-CD379E2CB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tekstu 3">
            <a:extLst>
              <a:ext uri="{FF2B5EF4-FFF2-40B4-BE49-F238E27FC236}">
                <a16:creationId xmlns:a16="http://schemas.microsoft.com/office/drawing/2014/main" id="{F9F39540-8F39-47D7-A0D4-57DDBFB5A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7527A042-130E-4141-BDAB-EE15ED63250C}"/>
              </a:ext>
            </a:extLst>
          </p:cNvPr>
          <p:cNvSpPr>
            <a:spLocks noGrp="1"/>
          </p:cNvSpPr>
          <p:nvPr>
            <p:ph type="dt" sz="half" idx="10"/>
          </p:nvPr>
        </p:nvSpPr>
        <p:spPr/>
        <p:txBody>
          <a:bodyPr/>
          <a:lstStyle/>
          <a:p>
            <a:fld id="{2F9567A1-503B-4EA9-86F1-7B2B28F69F48}" type="datetimeFigureOut">
              <a:rPr lang="en-US" smtClean="0"/>
              <a:t>8/1/2019</a:t>
            </a:fld>
            <a:endParaRPr lang="en-US"/>
          </a:p>
        </p:txBody>
      </p:sp>
      <p:sp>
        <p:nvSpPr>
          <p:cNvPr id="6" name="Symbol zastępczy stopki 5">
            <a:extLst>
              <a:ext uri="{FF2B5EF4-FFF2-40B4-BE49-F238E27FC236}">
                <a16:creationId xmlns:a16="http://schemas.microsoft.com/office/drawing/2014/main" id="{24D48152-409C-4D14-8D66-049B32A5E0E6}"/>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F393AB75-3565-4469-ABF1-65C66A890F7F}"/>
              </a:ext>
            </a:extLst>
          </p:cNvPr>
          <p:cNvSpPr>
            <a:spLocks noGrp="1"/>
          </p:cNvSpPr>
          <p:nvPr>
            <p:ph type="sldNum" sz="quarter" idx="12"/>
          </p:nvPr>
        </p:nvSpPr>
        <p:spPr/>
        <p:txBody>
          <a:bodyPr/>
          <a:lstStyle/>
          <a:p>
            <a:fld id="{EFF18108-01E2-4793-83E9-40E1A933BD7B}" type="slidenum">
              <a:rPr lang="en-US" smtClean="0"/>
              <a:t>‹#›</a:t>
            </a:fld>
            <a:endParaRPr lang="en-US"/>
          </a:p>
        </p:txBody>
      </p:sp>
    </p:spTree>
    <p:extLst>
      <p:ext uri="{BB962C8B-B14F-4D97-AF65-F5344CB8AC3E}">
        <p14:creationId xmlns:p14="http://schemas.microsoft.com/office/powerpoint/2010/main" val="272136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3D4C7C-A764-4483-8AE7-2AF3D220AE9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obrazu 2">
            <a:extLst>
              <a:ext uri="{FF2B5EF4-FFF2-40B4-BE49-F238E27FC236}">
                <a16:creationId xmlns:a16="http://schemas.microsoft.com/office/drawing/2014/main" id="{35D42C08-574B-4870-A8BE-8F664F111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ymbol zastępczy tekstu 3">
            <a:extLst>
              <a:ext uri="{FF2B5EF4-FFF2-40B4-BE49-F238E27FC236}">
                <a16:creationId xmlns:a16="http://schemas.microsoft.com/office/drawing/2014/main" id="{8609DDB5-CEC6-4584-89FA-B6429D1EE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8653ABCB-9B5C-46B3-9DA2-81A7FE82F64B}"/>
              </a:ext>
            </a:extLst>
          </p:cNvPr>
          <p:cNvSpPr>
            <a:spLocks noGrp="1"/>
          </p:cNvSpPr>
          <p:nvPr>
            <p:ph type="dt" sz="half" idx="10"/>
          </p:nvPr>
        </p:nvSpPr>
        <p:spPr/>
        <p:txBody>
          <a:bodyPr/>
          <a:lstStyle/>
          <a:p>
            <a:fld id="{2F9567A1-503B-4EA9-86F1-7B2B28F69F48}" type="datetimeFigureOut">
              <a:rPr lang="en-US" smtClean="0"/>
              <a:t>8/1/2019</a:t>
            </a:fld>
            <a:endParaRPr lang="en-US"/>
          </a:p>
        </p:txBody>
      </p:sp>
      <p:sp>
        <p:nvSpPr>
          <p:cNvPr id="6" name="Symbol zastępczy stopki 5">
            <a:extLst>
              <a:ext uri="{FF2B5EF4-FFF2-40B4-BE49-F238E27FC236}">
                <a16:creationId xmlns:a16="http://schemas.microsoft.com/office/drawing/2014/main" id="{B25DAD22-5F92-478C-BA0C-D2C4D50F06C1}"/>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D816CEBB-6F2E-40CA-A13C-9F2D4B575080}"/>
              </a:ext>
            </a:extLst>
          </p:cNvPr>
          <p:cNvSpPr>
            <a:spLocks noGrp="1"/>
          </p:cNvSpPr>
          <p:nvPr>
            <p:ph type="sldNum" sz="quarter" idx="12"/>
          </p:nvPr>
        </p:nvSpPr>
        <p:spPr/>
        <p:txBody>
          <a:bodyPr/>
          <a:lstStyle/>
          <a:p>
            <a:fld id="{EFF18108-01E2-4793-83E9-40E1A933BD7B}" type="slidenum">
              <a:rPr lang="en-US" smtClean="0"/>
              <a:t>‹#›</a:t>
            </a:fld>
            <a:endParaRPr lang="en-US"/>
          </a:p>
        </p:txBody>
      </p:sp>
    </p:spTree>
    <p:extLst>
      <p:ext uri="{BB962C8B-B14F-4D97-AF65-F5344CB8AC3E}">
        <p14:creationId xmlns:p14="http://schemas.microsoft.com/office/powerpoint/2010/main" val="2062299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15FFC179-70BD-4D40-B70C-EC26E0F75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Symbol zastępczy tekstu 2">
            <a:extLst>
              <a:ext uri="{FF2B5EF4-FFF2-40B4-BE49-F238E27FC236}">
                <a16:creationId xmlns:a16="http://schemas.microsoft.com/office/drawing/2014/main" id="{9CA84E83-3D21-46DA-B350-560282CE9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B7DA0F19-FC55-4E10-80BE-47987583A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567A1-503B-4EA9-86F1-7B2B28F69F48}" type="datetimeFigureOut">
              <a:rPr lang="en-US" smtClean="0"/>
              <a:t>8/1/2019</a:t>
            </a:fld>
            <a:endParaRPr lang="en-US"/>
          </a:p>
        </p:txBody>
      </p:sp>
      <p:sp>
        <p:nvSpPr>
          <p:cNvPr id="5" name="Symbol zastępczy stopki 4">
            <a:extLst>
              <a:ext uri="{FF2B5EF4-FFF2-40B4-BE49-F238E27FC236}">
                <a16:creationId xmlns:a16="http://schemas.microsoft.com/office/drawing/2014/main" id="{3447EF17-3199-45C2-8118-4CF401C3E4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ymbol zastępczy numeru slajdu 5">
            <a:extLst>
              <a:ext uri="{FF2B5EF4-FFF2-40B4-BE49-F238E27FC236}">
                <a16:creationId xmlns:a16="http://schemas.microsoft.com/office/drawing/2014/main" id="{362A4AE2-6FDF-4CEA-B855-A089A8905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18108-01E2-4793-83E9-40E1A933BD7B}" type="slidenum">
              <a:rPr lang="en-US" smtClean="0"/>
              <a:t>‹#›</a:t>
            </a:fld>
            <a:endParaRPr lang="en-US"/>
          </a:p>
        </p:txBody>
      </p:sp>
    </p:spTree>
    <p:extLst>
      <p:ext uri="{BB962C8B-B14F-4D97-AF65-F5344CB8AC3E}">
        <p14:creationId xmlns:p14="http://schemas.microsoft.com/office/powerpoint/2010/main" val="1561057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2.bin"/><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0.wmf"/><Relationship Id="rId5" Type="http://schemas.openxmlformats.org/officeDocument/2006/relationships/oleObject" Target="../embeddings/oleObject3.bin"/><Relationship Id="rId4" Type="http://schemas.openxmlformats.org/officeDocument/2006/relationships/image" Target="../media/image29.wmf"/><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2.bin"/><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4.bin"/><Relationship Id="rId4" Type="http://schemas.openxmlformats.org/officeDocument/2006/relationships/image" Target="../media/image29.wmf"/><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mailto:A.Fonzone@napier.ac.uk" TargetMode="External"/><Relationship Id="rId7" Type="http://schemas.openxmlformats.org/officeDocument/2006/relationships/image" Target="../media/image35.png"/><Relationship Id="rId2" Type="http://schemas.openxmlformats.org/officeDocument/2006/relationships/hyperlink" Target="mailto:adrabicki@pk.edu.pl" TargetMode="Externa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hyperlink" Target="mailto:aszarata@pk.edu.pl" TargetMode="External"/><Relationship Id="rId4" Type="http://schemas.openxmlformats.org/officeDocument/2006/relationships/hyperlink" Target="mailto:dawid.doodek@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D25529-4297-4796-9C73-B0658A034813}"/>
              </a:ext>
            </a:extLst>
          </p:cNvPr>
          <p:cNvSpPr>
            <a:spLocks noGrp="1"/>
          </p:cNvSpPr>
          <p:nvPr>
            <p:ph type="ctrTitle"/>
          </p:nvPr>
        </p:nvSpPr>
        <p:spPr>
          <a:xfrm>
            <a:off x="1556084" y="592975"/>
            <a:ext cx="9144000" cy="2102100"/>
          </a:xfrm>
          <a:solidFill>
            <a:schemeClr val="tx1"/>
          </a:solidFill>
        </p:spPr>
        <p:txBody>
          <a:bodyPr anchor="ctr">
            <a:normAutofit/>
          </a:bodyPr>
          <a:lstStyle/>
          <a:p>
            <a:pPr>
              <a:spcBef>
                <a:spcPts val="600"/>
              </a:spcBef>
              <a:spcAft>
                <a:spcPts val="600"/>
              </a:spcAft>
            </a:pPr>
            <a:r>
              <a:rPr lang="pl-PL" sz="3200" b="1">
                <a:solidFill>
                  <a:schemeClr val="bg1"/>
                </a:solidFill>
                <a:latin typeface="Times New Roman" panose="02020603050405020304" pitchFamily="18" charset="0"/>
                <a:cs typeface="Times New Roman" panose="02020603050405020304" pitchFamily="18" charset="0"/>
              </a:rPr>
              <a:t>Investigating the willingness-to-wait </a:t>
            </a:r>
            <a:br>
              <a:rPr lang="pl-PL" sz="3200" b="1">
                <a:solidFill>
                  <a:schemeClr val="bg1"/>
                </a:solidFill>
                <a:latin typeface="Times New Roman" panose="02020603050405020304" pitchFamily="18" charset="0"/>
                <a:cs typeface="Times New Roman" panose="02020603050405020304" pitchFamily="18" charset="0"/>
              </a:rPr>
            </a:br>
            <a:r>
              <a:rPr lang="pl-PL" sz="3200" b="1">
                <a:solidFill>
                  <a:schemeClr val="bg1"/>
                </a:solidFill>
                <a:latin typeface="Times New Roman" panose="02020603050405020304" pitchFamily="18" charset="0"/>
                <a:cs typeface="Times New Roman" panose="02020603050405020304" pitchFamily="18" charset="0"/>
              </a:rPr>
              <a:t>with real-time crowding information</a:t>
            </a:r>
            <a:br>
              <a:rPr lang="pl-PL" sz="3200" b="1">
                <a:solidFill>
                  <a:schemeClr val="bg1"/>
                </a:solidFill>
                <a:latin typeface="Times New Roman" panose="02020603050405020304" pitchFamily="18" charset="0"/>
                <a:cs typeface="Times New Roman" panose="02020603050405020304" pitchFamily="18" charset="0"/>
              </a:rPr>
            </a:br>
            <a:r>
              <a:rPr lang="pl-PL" sz="3200" b="1">
                <a:solidFill>
                  <a:schemeClr val="bg1"/>
                </a:solidFill>
                <a:latin typeface="Times New Roman" panose="02020603050405020304" pitchFamily="18" charset="0"/>
                <a:cs typeface="Times New Roman" panose="02020603050405020304" pitchFamily="18" charset="0"/>
              </a:rPr>
              <a:t>in urban public transport</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3" name="Podtytuł 2">
            <a:extLst>
              <a:ext uri="{FF2B5EF4-FFF2-40B4-BE49-F238E27FC236}">
                <a16:creationId xmlns:a16="http://schemas.microsoft.com/office/drawing/2014/main" id="{20E3DC52-8D5A-4157-98AA-9CB1A28C0D12}"/>
              </a:ext>
            </a:extLst>
          </p:cNvPr>
          <p:cNvSpPr>
            <a:spLocks noGrp="1"/>
          </p:cNvSpPr>
          <p:nvPr>
            <p:ph type="subTitle" idx="1"/>
          </p:nvPr>
        </p:nvSpPr>
        <p:spPr>
          <a:xfrm>
            <a:off x="1414685" y="3033946"/>
            <a:ext cx="9144000" cy="3392321"/>
          </a:xfrm>
        </p:spPr>
        <p:txBody>
          <a:bodyPr anchor="ctr">
            <a:normAutofit/>
          </a:bodyPr>
          <a:lstStyle/>
          <a:p>
            <a:r>
              <a:rPr lang="pl-PL" sz="2000">
                <a:latin typeface="Times New Roman" panose="02020603050405020304" pitchFamily="18" charset="0"/>
                <a:cs typeface="Times New Roman" panose="02020603050405020304" pitchFamily="18" charset="0"/>
              </a:rPr>
              <a:t>Arkadiusz </a:t>
            </a:r>
            <a:r>
              <a:rPr lang="pl-PL" sz="2000" b="1">
                <a:latin typeface="Times New Roman" panose="02020603050405020304" pitchFamily="18" charset="0"/>
                <a:cs typeface="Times New Roman" panose="02020603050405020304" pitchFamily="18" charset="0"/>
              </a:rPr>
              <a:t>Drabicki</a:t>
            </a:r>
            <a:r>
              <a:rPr lang="pl-PL" sz="2000">
                <a:latin typeface="Times New Roman" panose="02020603050405020304" pitchFamily="18" charset="0"/>
                <a:cs typeface="Times New Roman" panose="02020603050405020304" pitchFamily="18" charset="0"/>
              </a:rPr>
              <a:t> – </a:t>
            </a:r>
            <a:r>
              <a:rPr lang="pl-PL" sz="2000" i="1">
                <a:latin typeface="Times New Roman" panose="02020603050405020304" pitchFamily="18" charset="0"/>
                <a:cs typeface="Times New Roman" panose="02020603050405020304" pitchFamily="18" charset="0"/>
              </a:rPr>
              <a:t>Cracow University of Technology</a:t>
            </a:r>
          </a:p>
          <a:p>
            <a:r>
              <a:rPr lang="pl-PL" sz="2000">
                <a:latin typeface="Times New Roman" panose="02020603050405020304" pitchFamily="18" charset="0"/>
                <a:cs typeface="Times New Roman" panose="02020603050405020304" pitchFamily="18" charset="0"/>
              </a:rPr>
              <a:t>dr Rafał </a:t>
            </a:r>
            <a:r>
              <a:rPr lang="pl-PL" sz="2000" b="1">
                <a:latin typeface="Times New Roman" panose="02020603050405020304" pitchFamily="18" charset="0"/>
                <a:cs typeface="Times New Roman" panose="02020603050405020304" pitchFamily="18" charset="0"/>
              </a:rPr>
              <a:t>Kucharski</a:t>
            </a:r>
            <a:r>
              <a:rPr lang="pl-PL" sz="2000">
                <a:latin typeface="Times New Roman" panose="02020603050405020304" pitchFamily="18" charset="0"/>
                <a:cs typeface="Times New Roman" panose="02020603050405020304" pitchFamily="18" charset="0"/>
              </a:rPr>
              <a:t> – </a:t>
            </a:r>
            <a:r>
              <a:rPr lang="pl-PL" sz="2000" i="1">
                <a:latin typeface="Times New Roman" panose="02020603050405020304" pitchFamily="18" charset="0"/>
                <a:cs typeface="Times New Roman" panose="02020603050405020304" pitchFamily="18" charset="0"/>
              </a:rPr>
              <a:t>Cracow University of Technology</a:t>
            </a:r>
          </a:p>
          <a:p>
            <a:r>
              <a:rPr lang="pl-PL" sz="2000">
                <a:latin typeface="Times New Roman" panose="02020603050405020304" pitchFamily="18" charset="0"/>
                <a:cs typeface="Times New Roman" panose="02020603050405020304" pitchFamily="18" charset="0"/>
              </a:rPr>
              <a:t>prof. Achille </a:t>
            </a:r>
            <a:r>
              <a:rPr lang="pl-PL" sz="2000" b="1">
                <a:latin typeface="Times New Roman" panose="02020603050405020304" pitchFamily="18" charset="0"/>
                <a:cs typeface="Times New Roman" panose="02020603050405020304" pitchFamily="18" charset="0"/>
              </a:rPr>
              <a:t>Fonzone</a:t>
            </a:r>
            <a:r>
              <a:rPr lang="pl-PL" sz="2000">
                <a:latin typeface="Times New Roman" panose="02020603050405020304" pitchFamily="18" charset="0"/>
                <a:cs typeface="Times New Roman" panose="02020603050405020304" pitchFamily="18" charset="0"/>
              </a:rPr>
              <a:t> – </a:t>
            </a:r>
            <a:r>
              <a:rPr lang="pl-PL" sz="2000" i="1">
                <a:latin typeface="Times New Roman" panose="02020603050405020304" pitchFamily="18" charset="0"/>
                <a:cs typeface="Times New Roman" panose="02020603050405020304" pitchFamily="18" charset="0"/>
              </a:rPr>
              <a:t>Edinburgh Napier University</a:t>
            </a:r>
          </a:p>
          <a:p>
            <a:r>
              <a:rPr lang="pl-PL" sz="2000">
                <a:latin typeface="Times New Roman" panose="02020603050405020304" pitchFamily="18" charset="0"/>
                <a:cs typeface="Times New Roman" panose="02020603050405020304" pitchFamily="18" charset="0"/>
              </a:rPr>
              <a:t>Dawid </a:t>
            </a:r>
            <a:r>
              <a:rPr lang="pl-PL" sz="2000" b="1">
                <a:latin typeface="Times New Roman" panose="02020603050405020304" pitchFamily="18" charset="0"/>
                <a:cs typeface="Times New Roman" panose="02020603050405020304" pitchFamily="18" charset="0"/>
              </a:rPr>
              <a:t>Dudek</a:t>
            </a:r>
            <a:r>
              <a:rPr lang="pl-PL" sz="2000">
                <a:latin typeface="Times New Roman" panose="02020603050405020304" pitchFamily="18" charset="0"/>
                <a:cs typeface="Times New Roman" panose="02020603050405020304" pitchFamily="18" charset="0"/>
              </a:rPr>
              <a:t> – </a:t>
            </a:r>
            <a:r>
              <a:rPr lang="pl-PL" sz="2000" i="1">
                <a:latin typeface="Times New Roman" panose="02020603050405020304" pitchFamily="18" charset="0"/>
                <a:cs typeface="Times New Roman" panose="02020603050405020304" pitchFamily="18" charset="0"/>
              </a:rPr>
              <a:t>Cracow University of Technology</a:t>
            </a:r>
          </a:p>
          <a:p>
            <a:r>
              <a:rPr lang="pl-PL" sz="2000">
                <a:latin typeface="Times New Roman" panose="02020603050405020304" pitchFamily="18" charset="0"/>
                <a:cs typeface="Times New Roman" panose="02020603050405020304" pitchFamily="18" charset="0"/>
              </a:rPr>
              <a:t>prof. Andrzej </a:t>
            </a:r>
            <a:r>
              <a:rPr lang="pl-PL" sz="2000" b="1">
                <a:latin typeface="Times New Roman" panose="02020603050405020304" pitchFamily="18" charset="0"/>
                <a:cs typeface="Times New Roman" panose="02020603050405020304" pitchFamily="18" charset="0"/>
              </a:rPr>
              <a:t>Szarata</a:t>
            </a:r>
            <a:r>
              <a:rPr lang="pl-PL" sz="2000">
                <a:latin typeface="Times New Roman" panose="02020603050405020304" pitchFamily="18" charset="0"/>
                <a:cs typeface="Times New Roman" panose="02020603050405020304" pitchFamily="18" charset="0"/>
              </a:rPr>
              <a:t> – </a:t>
            </a:r>
            <a:r>
              <a:rPr lang="pl-PL" sz="2000" i="1">
                <a:latin typeface="Times New Roman" panose="02020603050405020304" pitchFamily="18" charset="0"/>
                <a:cs typeface="Times New Roman" panose="02020603050405020304" pitchFamily="18" charset="0"/>
              </a:rPr>
              <a:t>Cracow University of Technology</a:t>
            </a:r>
          </a:p>
          <a:p>
            <a:endParaRPr lang="pl-PL" sz="2000" i="1">
              <a:latin typeface="Times New Roman" panose="02020603050405020304" pitchFamily="18" charset="0"/>
              <a:cs typeface="Times New Roman" panose="02020603050405020304" pitchFamily="18" charset="0"/>
            </a:endParaRPr>
          </a:p>
          <a:p>
            <a:r>
              <a:rPr lang="pl-PL" sz="2000" b="1">
                <a:latin typeface="Times New Roman" panose="02020603050405020304" pitchFamily="18" charset="0"/>
                <a:cs typeface="Times New Roman" panose="02020603050405020304" pitchFamily="18" charset="0"/>
              </a:rPr>
              <a:t>9th International Symposium on Travel Demand Management</a:t>
            </a:r>
          </a:p>
          <a:p>
            <a:r>
              <a:rPr lang="pl-PL" sz="2000">
                <a:latin typeface="Times New Roman" panose="02020603050405020304" pitchFamily="18" charset="0"/>
                <a:cs typeface="Times New Roman" panose="02020603050405020304" pitchFamily="18" charset="0"/>
              </a:rPr>
              <a:t>Edinburgh, 19th – 21th June 2019 </a:t>
            </a:r>
            <a:endParaRPr lang="en-US" sz="2000">
              <a:latin typeface="Times New Roman" panose="02020603050405020304" pitchFamily="18" charset="0"/>
              <a:cs typeface="Times New Roman" panose="02020603050405020304" pitchFamily="18" charset="0"/>
            </a:endParaRPr>
          </a:p>
        </p:txBody>
      </p:sp>
      <p:pic>
        <p:nvPicPr>
          <p:cNvPr id="4" name="Obraz 3">
            <a:extLst>
              <a:ext uri="{FF2B5EF4-FFF2-40B4-BE49-F238E27FC236}">
                <a16:creationId xmlns:a16="http://schemas.microsoft.com/office/drawing/2014/main" id="{AA7A2CCF-7751-4654-8910-849947BDAD53}"/>
              </a:ext>
            </a:extLst>
          </p:cNvPr>
          <p:cNvPicPr>
            <a:picLocks noChangeAspect="1"/>
          </p:cNvPicPr>
          <p:nvPr/>
        </p:nvPicPr>
        <p:blipFill>
          <a:blip r:embed="rId2"/>
          <a:stretch>
            <a:fillRect/>
          </a:stretch>
        </p:blipFill>
        <p:spPr>
          <a:xfrm>
            <a:off x="9530080" y="3528964"/>
            <a:ext cx="2174691" cy="1093038"/>
          </a:xfrm>
          <a:prstGeom prst="rect">
            <a:avLst/>
          </a:prstGeom>
        </p:spPr>
      </p:pic>
      <p:pic>
        <p:nvPicPr>
          <p:cNvPr id="5" name="Obraz 4">
            <a:extLst>
              <a:ext uri="{FF2B5EF4-FFF2-40B4-BE49-F238E27FC236}">
                <a16:creationId xmlns:a16="http://schemas.microsoft.com/office/drawing/2014/main" id="{BEAEB6F1-DDFE-46DA-A877-D9615E00823E}"/>
              </a:ext>
            </a:extLst>
          </p:cNvPr>
          <p:cNvPicPr>
            <a:picLocks noChangeAspect="1"/>
          </p:cNvPicPr>
          <p:nvPr/>
        </p:nvPicPr>
        <p:blipFill>
          <a:blip r:embed="rId3"/>
          <a:stretch>
            <a:fillRect/>
          </a:stretch>
        </p:blipFill>
        <p:spPr>
          <a:xfrm>
            <a:off x="238540" y="3493526"/>
            <a:ext cx="2643813" cy="1245433"/>
          </a:xfrm>
          <a:prstGeom prst="rect">
            <a:avLst/>
          </a:prstGeom>
        </p:spPr>
      </p:pic>
    </p:spTree>
    <p:extLst>
      <p:ext uri="{BB962C8B-B14F-4D97-AF65-F5344CB8AC3E}">
        <p14:creationId xmlns:p14="http://schemas.microsoft.com/office/powerpoint/2010/main" val="121432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SP survey results</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1828014" y="1243290"/>
            <a:ext cx="8258667" cy="811753"/>
          </a:xfrm>
        </p:spPr>
        <p:txBody>
          <a:bodyPr>
            <a:normAutofit/>
          </a:bodyPr>
          <a:lstStyle/>
          <a:p>
            <a:pPr marL="0" indent="0" algn="ctr">
              <a:spcBef>
                <a:spcPts val="300"/>
              </a:spcBef>
              <a:buNone/>
            </a:pPr>
            <a:r>
              <a:rPr lang="pl-PL" sz="2400" b="1">
                <a:latin typeface="Times New Roman" panose="02020603050405020304" pitchFamily="18" charset="0"/>
                <a:cs typeface="Times New Roman" panose="02020603050405020304" pitchFamily="18" charset="0"/>
              </a:rPr>
              <a:t>General results – stated willingness-to-wait </a:t>
            </a:r>
          </a:p>
          <a:p>
            <a:pPr marL="0" indent="0" algn="ctr">
              <a:spcBef>
                <a:spcPts val="300"/>
              </a:spcBef>
              <a:buNone/>
            </a:pPr>
            <a:r>
              <a:rPr lang="pl-PL" sz="2400" b="1">
                <a:latin typeface="Times New Roman" panose="02020603050405020304" pitchFamily="18" charset="0"/>
                <a:cs typeface="Times New Roman" panose="02020603050405020304" pitchFamily="18" charset="0"/>
              </a:rPr>
              <a:t>with crowding information on 1st and 2nd departure…:</a:t>
            </a:r>
            <a:endParaRPr lang="en-US" sz="2400" b="1">
              <a:latin typeface="Times New Roman" panose="02020603050405020304" pitchFamily="18" charset="0"/>
              <a:cs typeface="Times New Roman" panose="02020603050405020304" pitchFamily="18" charset="0"/>
            </a:endParaRPr>
          </a:p>
        </p:txBody>
      </p:sp>
      <p:pic>
        <p:nvPicPr>
          <p:cNvPr id="3" name="Obraz 2">
            <a:extLst>
              <a:ext uri="{FF2B5EF4-FFF2-40B4-BE49-F238E27FC236}">
                <a16:creationId xmlns:a16="http://schemas.microsoft.com/office/drawing/2014/main" id="{9387085E-4C0F-4098-8051-BD7848D8C2AF}"/>
              </a:ext>
            </a:extLst>
          </p:cNvPr>
          <p:cNvPicPr>
            <a:picLocks noChangeAspect="1"/>
          </p:cNvPicPr>
          <p:nvPr/>
        </p:nvPicPr>
        <p:blipFill>
          <a:blip r:embed="rId3"/>
          <a:stretch>
            <a:fillRect/>
          </a:stretch>
        </p:blipFill>
        <p:spPr>
          <a:xfrm>
            <a:off x="6488348" y="2167915"/>
            <a:ext cx="5145932" cy="3909180"/>
          </a:xfrm>
          <a:prstGeom prst="rect">
            <a:avLst/>
          </a:prstGeom>
        </p:spPr>
      </p:pic>
      <p:pic>
        <p:nvPicPr>
          <p:cNvPr id="5" name="Obraz 4">
            <a:extLst>
              <a:ext uri="{FF2B5EF4-FFF2-40B4-BE49-F238E27FC236}">
                <a16:creationId xmlns:a16="http://schemas.microsoft.com/office/drawing/2014/main" id="{1F3B0EB9-972F-410D-8FC7-E0E7753642BC}"/>
              </a:ext>
            </a:extLst>
          </p:cNvPr>
          <p:cNvPicPr>
            <a:picLocks noChangeAspect="1"/>
          </p:cNvPicPr>
          <p:nvPr/>
        </p:nvPicPr>
        <p:blipFill>
          <a:blip r:embed="rId4"/>
          <a:stretch>
            <a:fillRect/>
          </a:stretch>
        </p:blipFill>
        <p:spPr>
          <a:xfrm>
            <a:off x="1527744" y="3205207"/>
            <a:ext cx="4108857" cy="1187683"/>
          </a:xfrm>
          <a:prstGeom prst="rect">
            <a:avLst/>
          </a:prstGeom>
        </p:spPr>
      </p:pic>
      <p:pic>
        <p:nvPicPr>
          <p:cNvPr id="2" name="Obraz 1">
            <a:extLst>
              <a:ext uri="{FF2B5EF4-FFF2-40B4-BE49-F238E27FC236}">
                <a16:creationId xmlns:a16="http://schemas.microsoft.com/office/drawing/2014/main" id="{9970D0BE-1DB8-4152-8692-13716DD3BA94}"/>
              </a:ext>
            </a:extLst>
          </p:cNvPr>
          <p:cNvPicPr>
            <a:picLocks noChangeAspect="1"/>
          </p:cNvPicPr>
          <p:nvPr/>
        </p:nvPicPr>
        <p:blipFill>
          <a:blip r:embed="rId5"/>
          <a:stretch>
            <a:fillRect/>
          </a:stretch>
        </p:blipFill>
        <p:spPr>
          <a:xfrm>
            <a:off x="6488154" y="2173733"/>
            <a:ext cx="5167429" cy="3925510"/>
          </a:xfrm>
          <a:prstGeom prst="rect">
            <a:avLst/>
          </a:prstGeom>
        </p:spPr>
      </p:pic>
      <p:pic>
        <p:nvPicPr>
          <p:cNvPr id="12" name="Obraz 11">
            <a:extLst>
              <a:ext uri="{FF2B5EF4-FFF2-40B4-BE49-F238E27FC236}">
                <a16:creationId xmlns:a16="http://schemas.microsoft.com/office/drawing/2014/main" id="{5B60BD46-02F3-4B35-8C88-43FE2620D2FC}"/>
              </a:ext>
            </a:extLst>
          </p:cNvPr>
          <p:cNvPicPr>
            <a:picLocks noChangeAspect="1"/>
          </p:cNvPicPr>
          <p:nvPr/>
        </p:nvPicPr>
        <p:blipFill>
          <a:blip r:embed="rId6"/>
          <a:stretch>
            <a:fillRect/>
          </a:stretch>
        </p:blipFill>
        <p:spPr>
          <a:xfrm>
            <a:off x="7830211" y="4587436"/>
            <a:ext cx="1715679" cy="494873"/>
          </a:xfrm>
          <a:prstGeom prst="rect">
            <a:avLst/>
          </a:prstGeom>
        </p:spPr>
      </p:pic>
      <p:sp>
        <p:nvSpPr>
          <p:cNvPr id="11" name="pole tekstowe 10">
            <a:extLst>
              <a:ext uri="{FF2B5EF4-FFF2-40B4-BE49-F238E27FC236}">
                <a16:creationId xmlns:a16="http://schemas.microsoft.com/office/drawing/2014/main" id="{5B8B986B-F7E3-4824-9086-593A4319F9AE}"/>
              </a:ext>
            </a:extLst>
          </p:cNvPr>
          <p:cNvSpPr txBox="1"/>
          <p:nvPr/>
        </p:nvSpPr>
        <p:spPr>
          <a:xfrm>
            <a:off x="1291472" y="2318993"/>
            <a:ext cx="4496744" cy="746358"/>
          </a:xfrm>
          <a:prstGeom prst="rect">
            <a:avLst/>
          </a:prstGeom>
          <a:noFill/>
          <a:ln w="38100">
            <a:solidFill>
              <a:srgbClr val="FF0000"/>
            </a:solidFill>
          </a:ln>
        </p:spPr>
        <p:txBody>
          <a:bodyPr wrap="none" rtlCol="0">
            <a:spAutoFit/>
          </a:bodyPr>
          <a:lstStyle/>
          <a:p>
            <a:pPr>
              <a:spcAft>
                <a:spcPts val="300"/>
              </a:spcAft>
            </a:pPr>
            <a:r>
              <a:rPr lang="pl-PL" sz="2000" b="1">
                <a:latin typeface="Times New Roman" panose="02020603050405020304" pitchFamily="18" charset="0"/>
                <a:cs typeface="Times New Roman" panose="02020603050405020304" pitchFamily="18" charset="0"/>
              </a:rPr>
              <a:t>1st dep: </a:t>
            </a:r>
            <a:r>
              <a:rPr lang="pl-PL" sz="2000">
                <a:latin typeface="Times New Roman" panose="02020603050405020304" pitchFamily="18" charset="0"/>
                <a:cs typeface="Times New Roman" panose="02020603050405020304" pitchFamily="18" charset="0"/>
              </a:rPr>
              <a:t>overcrowded, could barely board</a:t>
            </a:r>
          </a:p>
          <a:p>
            <a:pPr>
              <a:spcAft>
                <a:spcPts val="300"/>
              </a:spcAft>
            </a:pPr>
            <a:r>
              <a:rPr lang="pl-PL" sz="2000" b="1">
                <a:latin typeface="Times New Roman" panose="02020603050405020304" pitchFamily="18" charset="0"/>
                <a:cs typeface="Times New Roman" panose="02020603050405020304" pitchFamily="18" charset="0"/>
              </a:rPr>
              <a:t>2nd dep:</a:t>
            </a:r>
            <a:r>
              <a:rPr lang="pl-PL" sz="2000">
                <a:latin typeface="Times New Roman" panose="02020603050405020304" pitchFamily="18" charset="0"/>
                <a:cs typeface="Times New Roman" panose="02020603050405020304" pitchFamily="18" charset="0"/>
              </a:rPr>
              <a:t> can stand comfortably</a:t>
            </a:r>
            <a:endParaRPr lang="en-US" sz="2000">
              <a:latin typeface="Times New Roman" panose="02020603050405020304" pitchFamily="18" charset="0"/>
              <a:cs typeface="Times New Roman" panose="02020603050405020304" pitchFamily="18" charset="0"/>
            </a:endParaRPr>
          </a:p>
        </p:txBody>
      </p:sp>
      <p:sp>
        <p:nvSpPr>
          <p:cNvPr id="14" name="Strzałka: w prawo 13">
            <a:extLst>
              <a:ext uri="{FF2B5EF4-FFF2-40B4-BE49-F238E27FC236}">
                <a16:creationId xmlns:a16="http://schemas.microsoft.com/office/drawing/2014/main" id="{0097C167-E080-465C-802A-32ABFF498622}"/>
              </a:ext>
            </a:extLst>
          </p:cNvPr>
          <p:cNvSpPr/>
          <p:nvPr/>
        </p:nvSpPr>
        <p:spPr>
          <a:xfrm rot="10800000">
            <a:off x="5926972" y="3129022"/>
            <a:ext cx="748148" cy="506977"/>
          </a:xfrm>
          <a:prstGeom prst="rightArrow">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le tekstowe 12">
            <a:extLst>
              <a:ext uri="{FF2B5EF4-FFF2-40B4-BE49-F238E27FC236}">
                <a16:creationId xmlns:a16="http://schemas.microsoft.com/office/drawing/2014/main" id="{9B55C281-B272-4F81-B360-A3DAAD1CA891}"/>
              </a:ext>
            </a:extLst>
          </p:cNvPr>
          <p:cNvSpPr txBox="1"/>
          <p:nvPr/>
        </p:nvSpPr>
        <p:spPr>
          <a:xfrm>
            <a:off x="292232" y="3403076"/>
            <a:ext cx="1046375" cy="830997"/>
          </a:xfrm>
          <a:prstGeom prst="rect">
            <a:avLst/>
          </a:prstGeom>
          <a:solidFill>
            <a:schemeClr val="bg1">
              <a:lumMod val="95000"/>
            </a:schemeClr>
          </a:solidFill>
          <a:ln w="28575">
            <a:solidFill>
              <a:schemeClr val="bg1">
                <a:lumMod val="85000"/>
              </a:schemeClr>
            </a:solidFill>
          </a:ln>
        </p:spPr>
        <p:txBody>
          <a:bodyPr wrap="square" rtlCol="0">
            <a:spAutoFit/>
          </a:bodyPr>
          <a:lstStyle/>
          <a:p>
            <a:pPr algn="ctr"/>
            <a:r>
              <a:rPr lang="en-US" sz="2400">
                <a:latin typeface="Times New Roman" panose="02020603050405020304" pitchFamily="18" charset="0"/>
                <a:cs typeface="Times New Roman" panose="02020603050405020304" pitchFamily="18" charset="0"/>
              </a:rPr>
              <a:t>case no. 2</a:t>
            </a:r>
          </a:p>
        </p:txBody>
      </p:sp>
    </p:spTree>
    <p:extLst>
      <p:ext uri="{BB962C8B-B14F-4D97-AF65-F5344CB8AC3E}">
        <p14:creationId xmlns:p14="http://schemas.microsoft.com/office/powerpoint/2010/main" val="333315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SP survey results</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1828014" y="1243290"/>
            <a:ext cx="8258667" cy="811753"/>
          </a:xfrm>
        </p:spPr>
        <p:txBody>
          <a:bodyPr>
            <a:normAutofit/>
          </a:bodyPr>
          <a:lstStyle/>
          <a:p>
            <a:pPr marL="0" indent="0" algn="ctr">
              <a:spcBef>
                <a:spcPts val="300"/>
              </a:spcBef>
              <a:buNone/>
            </a:pPr>
            <a:r>
              <a:rPr lang="pl-PL" sz="2400" b="1">
                <a:latin typeface="Times New Roman" panose="02020603050405020304" pitchFamily="18" charset="0"/>
                <a:cs typeface="Times New Roman" panose="02020603050405020304" pitchFamily="18" charset="0"/>
              </a:rPr>
              <a:t>General results – stated willingness-to-wait </a:t>
            </a:r>
          </a:p>
          <a:p>
            <a:pPr marL="0" indent="0" algn="ctr">
              <a:spcBef>
                <a:spcPts val="300"/>
              </a:spcBef>
              <a:buNone/>
            </a:pPr>
            <a:r>
              <a:rPr lang="pl-PL" sz="2400" b="1">
                <a:latin typeface="Times New Roman" panose="02020603050405020304" pitchFamily="18" charset="0"/>
                <a:cs typeface="Times New Roman" panose="02020603050405020304" pitchFamily="18" charset="0"/>
              </a:rPr>
              <a:t>with crowding information on 1st and 2nd departure…:</a:t>
            </a:r>
            <a:endParaRPr lang="en-US" sz="2400" b="1">
              <a:latin typeface="Times New Roman" panose="02020603050405020304" pitchFamily="18" charset="0"/>
              <a:cs typeface="Times New Roman" panose="02020603050405020304" pitchFamily="18" charset="0"/>
            </a:endParaRPr>
          </a:p>
        </p:txBody>
      </p:sp>
      <p:pic>
        <p:nvPicPr>
          <p:cNvPr id="3" name="Obraz 2">
            <a:extLst>
              <a:ext uri="{FF2B5EF4-FFF2-40B4-BE49-F238E27FC236}">
                <a16:creationId xmlns:a16="http://schemas.microsoft.com/office/drawing/2014/main" id="{9387085E-4C0F-4098-8051-BD7848D8C2AF}"/>
              </a:ext>
            </a:extLst>
          </p:cNvPr>
          <p:cNvPicPr>
            <a:picLocks noChangeAspect="1"/>
          </p:cNvPicPr>
          <p:nvPr/>
        </p:nvPicPr>
        <p:blipFill>
          <a:blip r:embed="rId2"/>
          <a:stretch>
            <a:fillRect/>
          </a:stretch>
        </p:blipFill>
        <p:spPr>
          <a:xfrm>
            <a:off x="6488348" y="2167915"/>
            <a:ext cx="5145932" cy="3909180"/>
          </a:xfrm>
          <a:prstGeom prst="rect">
            <a:avLst/>
          </a:prstGeom>
        </p:spPr>
      </p:pic>
      <p:pic>
        <p:nvPicPr>
          <p:cNvPr id="13" name="Obraz 12">
            <a:extLst>
              <a:ext uri="{FF2B5EF4-FFF2-40B4-BE49-F238E27FC236}">
                <a16:creationId xmlns:a16="http://schemas.microsoft.com/office/drawing/2014/main" id="{2A14633C-0D49-4F3F-9C96-C338B40060C1}"/>
              </a:ext>
            </a:extLst>
          </p:cNvPr>
          <p:cNvPicPr>
            <a:picLocks noChangeAspect="1"/>
          </p:cNvPicPr>
          <p:nvPr/>
        </p:nvPicPr>
        <p:blipFill>
          <a:blip r:embed="rId3"/>
          <a:stretch>
            <a:fillRect/>
          </a:stretch>
        </p:blipFill>
        <p:spPr>
          <a:xfrm>
            <a:off x="1556323" y="3205948"/>
            <a:ext cx="4130525" cy="1196369"/>
          </a:xfrm>
          <a:prstGeom prst="rect">
            <a:avLst/>
          </a:prstGeom>
        </p:spPr>
      </p:pic>
      <p:pic>
        <p:nvPicPr>
          <p:cNvPr id="2" name="Obraz 1">
            <a:extLst>
              <a:ext uri="{FF2B5EF4-FFF2-40B4-BE49-F238E27FC236}">
                <a16:creationId xmlns:a16="http://schemas.microsoft.com/office/drawing/2014/main" id="{0EF6D6C5-D211-4C7E-B1B6-278C534F6C28}"/>
              </a:ext>
            </a:extLst>
          </p:cNvPr>
          <p:cNvPicPr>
            <a:picLocks noChangeAspect="1"/>
          </p:cNvPicPr>
          <p:nvPr/>
        </p:nvPicPr>
        <p:blipFill>
          <a:blip r:embed="rId4"/>
          <a:stretch>
            <a:fillRect/>
          </a:stretch>
        </p:blipFill>
        <p:spPr>
          <a:xfrm>
            <a:off x="6490461" y="2167916"/>
            <a:ext cx="5153547" cy="3914964"/>
          </a:xfrm>
          <a:prstGeom prst="rect">
            <a:avLst/>
          </a:prstGeom>
        </p:spPr>
      </p:pic>
      <p:pic>
        <p:nvPicPr>
          <p:cNvPr id="12" name="Obraz 11">
            <a:extLst>
              <a:ext uri="{FF2B5EF4-FFF2-40B4-BE49-F238E27FC236}">
                <a16:creationId xmlns:a16="http://schemas.microsoft.com/office/drawing/2014/main" id="{5B60BD46-02F3-4B35-8C88-43FE2620D2FC}"/>
              </a:ext>
            </a:extLst>
          </p:cNvPr>
          <p:cNvPicPr>
            <a:picLocks noChangeAspect="1"/>
          </p:cNvPicPr>
          <p:nvPr/>
        </p:nvPicPr>
        <p:blipFill>
          <a:blip r:embed="rId5"/>
          <a:stretch>
            <a:fillRect/>
          </a:stretch>
        </p:blipFill>
        <p:spPr>
          <a:xfrm>
            <a:off x="7814820" y="4580157"/>
            <a:ext cx="1715679" cy="494873"/>
          </a:xfrm>
          <a:prstGeom prst="rect">
            <a:avLst/>
          </a:prstGeom>
        </p:spPr>
      </p:pic>
      <p:pic>
        <p:nvPicPr>
          <p:cNvPr id="5" name="Obraz 4">
            <a:extLst>
              <a:ext uri="{FF2B5EF4-FFF2-40B4-BE49-F238E27FC236}">
                <a16:creationId xmlns:a16="http://schemas.microsoft.com/office/drawing/2014/main" id="{1F3B0EB9-972F-410D-8FC7-E0E7753642BC}"/>
              </a:ext>
            </a:extLst>
          </p:cNvPr>
          <p:cNvPicPr>
            <a:picLocks noChangeAspect="1"/>
          </p:cNvPicPr>
          <p:nvPr/>
        </p:nvPicPr>
        <p:blipFill>
          <a:blip r:embed="rId6"/>
          <a:stretch>
            <a:fillRect/>
          </a:stretch>
        </p:blipFill>
        <p:spPr>
          <a:xfrm>
            <a:off x="7805996" y="3572191"/>
            <a:ext cx="1743357" cy="503925"/>
          </a:xfrm>
          <a:prstGeom prst="rect">
            <a:avLst/>
          </a:prstGeom>
        </p:spPr>
      </p:pic>
      <p:sp>
        <p:nvSpPr>
          <p:cNvPr id="11" name="pole tekstowe 10">
            <a:extLst>
              <a:ext uri="{FF2B5EF4-FFF2-40B4-BE49-F238E27FC236}">
                <a16:creationId xmlns:a16="http://schemas.microsoft.com/office/drawing/2014/main" id="{0CEEAFDD-AC4B-46B5-A9A6-B9735E74506A}"/>
              </a:ext>
            </a:extLst>
          </p:cNvPr>
          <p:cNvSpPr txBox="1"/>
          <p:nvPr/>
        </p:nvSpPr>
        <p:spPr>
          <a:xfrm>
            <a:off x="1348032" y="2281285"/>
            <a:ext cx="4496744" cy="746358"/>
          </a:xfrm>
          <a:prstGeom prst="rect">
            <a:avLst/>
          </a:prstGeom>
          <a:noFill/>
          <a:ln w="38100">
            <a:solidFill>
              <a:srgbClr val="C00000"/>
            </a:solidFill>
          </a:ln>
        </p:spPr>
        <p:txBody>
          <a:bodyPr wrap="none" rtlCol="0">
            <a:spAutoFit/>
          </a:bodyPr>
          <a:lstStyle/>
          <a:p>
            <a:pPr>
              <a:spcAft>
                <a:spcPts val="300"/>
              </a:spcAft>
            </a:pPr>
            <a:r>
              <a:rPr lang="pl-PL" sz="2000" b="1">
                <a:latin typeface="Times New Roman" panose="02020603050405020304" pitchFamily="18" charset="0"/>
                <a:cs typeface="Times New Roman" panose="02020603050405020304" pitchFamily="18" charset="0"/>
              </a:rPr>
              <a:t>1st dep: </a:t>
            </a:r>
            <a:r>
              <a:rPr lang="pl-PL" sz="2000">
                <a:latin typeface="Times New Roman" panose="02020603050405020304" pitchFamily="18" charset="0"/>
                <a:cs typeface="Times New Roman" panose="02020603050405020304" pitchFamily="18" charset="0"/>
              </a:rPr>
              <a:t>overcrowded, could barely board</a:t>
            </a:r>
          </a:p>
          <a:p>
            <a:pPr>
              <a:spcAft>
                <a:spcPts val="300"/>
              </a:spcAft>
            </a:pPr>
            <a:r>
              <a:rPr lang="pl-PL" sz="2000" b="1">
                <a:latin typeface="Times New Roman" panose="02020603050405020304" pitchFamily="18" charset="0"/>
                <a:cs typeface="Times New Roman" panose="02020603050405020304" pitchFamily="18" charset="0"/>
              </a:rPr>
              <a:t>2nd dep:</a:t>
            </a:r>
            <a:r>
              <a:rPr lang="pl-PL" sz="2000">
                <a:latin typeface="Times New Roman" panose="02020603050405020304" pitchFamily="18" charset="0"/>
                <a:cs typeface="Times New Roman" panose="02020603050405020304" pitchFamily="18" charset="0"/>
              </a:rPr>
              <a:t> seats available</a:t>
            </a:r>
            <a:endParaRPr lang="en-US" sz="2000">
              <a:latin typeface="Times New Roman" panose="02020603050405020304" pitchFamily="18" charset="0"/>
              <a:cs typeface="Times New Roman" panose="02020603050405020304" pitchFamily="18" charset="0"/>
            </a:endParaRPr>
          </a:p>
        </p:txBody>
      </p:sp>
      <p:sp>
        <p:nvSpPr>
          <p:cNvPr id="14" name="Strzałka: w prawo 13">
            <a:extLst>
              <a:ext uri="{FF2B5EF4-FFF2-40B4-BE49-F238E27FC236}">
                <a16:creationId xmlns:a16="http://schemas.microsoft.com/office/drawing/2014/main" id="{1F261F3E-5B9C-45AB-8EFC-72DD997B3733}"/>
              </a:ext>
            </a:extLst>
          </p:cNvPr>
          <p:cNvSpPr/>
          <p:nvPr/>
        </p:nvSpPr>
        <p:spPr>
          <a:xfrm rot="10800000">
            <a:off x="5926972" y="3129022"/>
            <a:ext cx="748148" cy="506977"/>
          </a:xfrm>
          <a:prstGeom prst="rightArrow">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ole tekstowe 5">
            <a:extLst>
              <a:ext uri="{FF2B5EF4-FFF2-40B4-BE49-F238E27FC236}">
                <a16:creationId xmlns:a16="http://schemas.microsoft.com/office/drawing/2014/main" id="{7B728603-958B-44A4-9C21-A6D04A1F1D67}"/>
              </a:ext>
            </a:extLst>
          </p:cNvPr>
          <p:cNvSpPr txBox="1"/>
          <p:nvPr/>
        </p:nvSpPr>
        <p:spPr>
          <a:xfrm>
            <a:off x="320513" y="3421930"/>
            <a:ext cx="1046375" cy="830997"/>
          </a:xfrm>
          <a:prstGeom prst="rect">
            <a:avLst/>
          </a:prstGeom>
          <a:solidFill>
            <a:schemeClr val="bg1">
              <a:lumMod val="95000"/>
            </a:schemeClr>
          </a:solidFill>
          <a:ln w="28575">
            <a:solidFill>
              <a:schemeClr val="bg1">
                <a:lumMod val="85000"/>
              </a:schemeClr>
            </a:solidFill>
          </a:ln>
        </p:spPr>
        <p:txBody>
          <a:bodyPr wrap="square" rtlCol="0">
            <a:spAutoFit/>
          </a:bodyPr>
          <a:lstStyle/>
          <a:p>
            <a:pPr algn="ctr"/>
            <a:r>
              <a:rPr lang="en-US" sz="2400">
                <a:latin typeface="Times New Roman" panose="02020603050405020304" pitchFamily="18" charset="0"/>
                <a:cs typeface="Times New Roman" panose="02020603050405020304" pitchFamily="18" charset="0"/>
              </a:rPr>
              <a:t>case no. 3</a:t>
            </a:r>
          </a:p>
        </p:txBody>
      </p:sp>
    </p:spTree>
    <p:extLst>
      <p:ext uri="{BB962C8B-B14F-4D97-AF65-F5344CB8AC3E}">
        <p14:creationId xmlns:p14="http://schemas.microsoft.com/office/powerpoint/2010/main" val="406140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EF7FFEED-0DDA-4D75-B9EB-CF5202134E78}"/>
              </a:ext>
            </a:extLst>
          </p:cNvPr>
          <p:cNvPicPr>
            <a:picLocks noChangeAspect="1"/>
          </p:cNvPicPr>
          <p:nvPr/>
        </p:nvPicPr>
        <p:blipFill>
          <a:blip r:embed="rId2"/>
          <a:stretch>
            <a:fillRect/>
          </a:stretch>
        </p:blipFill>
        <p:spPr>
          <a:xfrm>
            <a:off x="1541272" y="1566187"/>
            <a:ext cx="5292474" cy="2864411"/>
          </a:xfrm>
          <a:prstGeom prst="rect">
            <a:avLst/>
          </a:prstGeom>
        </p:spPr>
      </p:pic>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SP survey results</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424207" y="4565281"/>
            <a:ext cx="6358477" cy="1998181"/>
          </a:xfrm>
        </p:spPr>
        <p:txBody>
          <a:bodyPr>
            <a:normAutofit/>
          </a:bodyPr>
          <a:lstStyle/>
          <a:p>
            <a:pPr marL="0" indent="0">
              <a:buNone/>
            </a:pPr>
            <a:r>
              <a:rPr lang="pl-PL" sz="2400" b="1">
                <a:latin typeface="Times New Roman" panose="02020603050405020304" pitchFamily="18" charset="0"/>
                <a:cs typeface="Times New Roman" panose="02020603050405020304" pitchFamily="18" charset="0"/>
              </a:rPr>
              <a:t>Relevance of trip purpose and time-criticality </a:t>
            </a:r>
            <a:r>
              <a:rPr lang="pl-PL" sz="2400">
                <a:latin typeface="Times New Roman" panose="02020603050405020304" pitchFamily="18" charset="0"/>
                <a:cs typeface="Times New Roman" panose="02020603050405020304" pitchFamily="18" charset="0"/>
              </a:rPr>
              <a:t>– higher (stated) willingness-to-wait for:</a:t>
            </a:r>
          </a:p>
          <a:p>
            <a:r>
              <a:rPr lang="pl-PL" sz="2000">
                <a:latin typeface="Times New Roman" panose="02020603050405020304" pitchFamily="18" charset="0"/>
                <a:cs typeface="Times New Roman" panose="02020603050405020304" pitchFamily="18" charset="0"/>
              </a:rPr>
              <a:t>non-time-critical trips (</a:t>
            </a:r>
            <a:r>
              <a:rPr lang="en-US" sz="2000">
                <a:latin typeface="Times New Roman" panose="02020603050405020304" pitchFamily="18" charset="0"/>
                <a:cs typeface="Times New Roman" panose="02020603050405020304" pitchFamily="18" charset="0"/>
              </a:rPr>
              <a:t>‘</a:t>
            </a:r>
            <a:r>
              <a:rPr lang="pl-PL" sz="2000" i="1">
                <a:latin typeface="Times New Roman" panose="02020603050405020304" pitchFamily="18" charset="0"/>
                <a:cs typeface="Times New Roman" panose="02020603050405020304" pitchFamily="18" charset="0"/>
              </a:rPr>
              <a:t>I don’t need to arrive on-time</a:t>
            </a:r>
            <a:r>
              <a:rPr lang="en-US" sz="2000" i="1">
                <a:latin typeface="Times New Roman" panose="02020603050405020304" pitchFamily="18" charset="0"/>
                <a:cs typeface="Times New Roman" panose="02020603050405020304" pitchFamily="18" charset="0"/>
              </a:rPr>
              <a:t>’</a:t>
            </a:r>
            <a:r>
              <a:rPr lang="pl-PL" sz="2000">
                <a:latin typeface="Times New Roman" panose="02020603050405020304" pitchFamily="18" charset="0"/>
                <a:cs typeface="Times New Roman" panose="02020603050405020304" pitchFamily="18" charset="0"/>
              </a:rPr>
              <a:t>)</a:t>
            </a:r>
          </a:p>
          <a:p>
            <a:r>
              <a:rPr lang="pl-PL" sz="2000" b="1">
                <a:solidFill>
                  <a:schemeClr val="accent2">
                    <a:lumMod val="75000"/>
                  </a:schemeClr>
                </a:solidFill>
                <a:latin typeface="Times New Roman" panose="02020603050405020304" pitchFamily="18" charset="0"/>
                <a:cs typeface="Times New Roman" panose="02020603050405020304" pitchFamily="18" charset="0"/>
              </a:rPr>
              <a:t>non-obligatory trips</a:t>
            </a:r>
          </a:p>
          <a:p>
            <a:r>
              <a:rPr lang="pl-PL" sz="2000">
                <a:latin typeface="Times New Roman" panose="02020603050405020304" pitchFamily="18" charset="0"/>
                <a:cs typeface="Times New Roman" panose="02020603050405020304" pitchFamily="18" charset="0"/>
              </a:rPr>
              <a:t>home-return trips</a:t>
            </a:r>
            <a:endParaRPr lang="en-US" sz="2400">
              <a:latin typeface="Times New Roman" panose="02020603050405020304" pitchFamily="18" charset="0"/>
              <a:cs typeface="Times New Roman" panose="02020603050405020304" pitchFamily="18" charset="0"/>
            </a:endParaRPr>
          </a:p>
        </p:txBody>
      </p:sp>
      <p:pic>
        <p:nvPicPr>
          <p:cNvPr id="8" name="Obraz 7">
            <a:extLst>
              <a:ext uri="{FF2B5EF4-FFF2-40B4-BE49-F238E27FC236}">
                <a16:creationId xmlns:a16="http://schemas.microsoft.com/office/drawing/2014/main" id="{3B20F69F-0AE8-4AC5-8E0E-6222191DA23E}"/>
              </a:ext>
            </a:extLst>
          </p:cNvPr>
          <p:cNvPicPr>
            <a:picLocks noChangeAspect="1"/>
          </p:cNvPicPr>
          <p:nvPr/>
        </p:nvPicPr>
        <p:blipFill>
          <a:blip r:embed="rId3"/>
          <a:stretch>
            <a:fillRect/>
          </a:stretch>
        </p:blipFill>
        <p:spPr>
          <a:xfrm>
            <a:off x="7099003" y="1874833"/>
            <a:ext cx="4545173" cy="3572655"/>
          </a:xfrm>
          <a:prstGeom prst="rect">
            <a:avLst/>
          </a:prstGeom>
        </p:spPr>
      </p:pic>
      <p:pic>
        <p:nvPicPr>
          <p:cNvPr id="12" name="Obraz 11">
            <a:extLst>
              <a:ext uri="{FF2B5EF4-FFF2-40B4-BE49-F238E27FC236}">
                <a16:creationId xmlns:a16="http://schemas.microsoft.com/office/drawing/2014/main" id="{F57DEA53-A37B-459A-9BF7-E353CA02130B}"/>
              </a:ext>
            </a:extLst>
          </p:cNvPr>
          <p:cNvPicPr>
            <a:picLocks noChangeAspect="1"/>
          </p:cNvPicPr>
          <p:nvPr/>
        </p:nvPicPr>
        <p:blipFill>
          <a:blip r:embed="rId4"/>
          <a:stretch>
            <a:fillRect/>
          </a:stretch>
        </p:blipFill>
        <p:spPr>
          <a:xfrm>
            <a:off x="10181618" y="1387743"/>
            <a:ext cx="1451058" cy="889145"/>
          </a:xfrm>
          <a:prstGeom prst="rect">
            <a:avLst/>
          </a:prstGeom>
        </p:spPr>
      </p:pic>
      <p:pic>
        <p:nvPicPr>
          <p:cNvPr id="5" name="Obraz 4">
            <a:extLst>
              <a:ext uri="{FF2B5EF4-FFF2-40B4-BE49-F238E27FC236}">
                <a16:creationId xmlns:a16="http://schemas.microsoft.com/office/drawing/2014/main" id="{26CE4749-B0CC-48A8-8CFB-35F7D6536810}"/>
              </a:ext>
            </a:extLst>
          </p:cNvPr>
          <p:cNvPicPr>
            <a:picLocks noChangeAspect="1"/>
          </p:cNvPicPr>
          <p:nvPr/>
        </p:nvPicPr>
        <p:blipFill>
          <a:blip r:embed="rId5"/>
          <a:stretch>
            <a:fillRect/>
          </a:stretch>
        </p:blipFill>
        <p:spPr>
          <a:xfrm>
            <a:off x="289468" y="1245071"/>
            <a:ext cx="1481357" cy="895547"/>
          </a:xfrm>
          <a:prstGeom prst="rect">
            <a:avLst/>
          </a:prstGeom>
        </p:spPr>
      </p:pic>
      <p:pic>
        <p:nvPicPr>
          <p:cNvPr id="6" name="Obraz 5">
            <a:extLst>
              <a:ext uri="{FF2B5EF4-FFF2-40B4-BE49-F238E27FC236}">
                <a16:creationId xmlns:a16="http://schemas.microsoft.com/office/drawing/2014/main" id="{85B191D0-FF72-4E18-B2EB-86C901CD2150}"/>
              </a:ext>
            </a:extLst>
          </p:cNvPr>
          <p:cNvPicPr>
            <a:picLocks noChangeAspect="1"/>
          </p:cNvPicPr>
          <p:nvPr/>
        </p:nvPicPr>
        <p:blipFill>
          <a:blip r:embed="rId4"/>
          <a:stretch>
            <a:fillRect/>
          </a:stretch>
        </p:blipFill>
        <p:spPr>
          <a:xfrm>
            <a:off x="297886" y="3661503"/>
            <a:ext cx="1456333" cy="892377"/>
          </a:xfrm>
          <a:prstGeom prst="rect">
            <a:avLst/>
          </a:prstGeom>
        </p:spPr>
      </p:pic>
      <p:sp>
        <p:nvSpPr>
          <p:cNvPr id="13" name="Prostokąt: zaokrąglone rogi 12">
            <a:extLst>
              <a:ext uri="{FF2B5EF4-FFF2-40B4-BE49-F238E27FC236}">
                <a16:creationId xmlns:a16="http://schemas.microsoft.com/office/drawing/2014/main" id="{59F4A993-30C1-41A3-842B-B50280D1D761}"/>
              </a:ext>
            </a:extLst>
          </p:cNvPr>
          <p:cNvSpPr/>
          <p:nvPr/>
        </p:nvSpPr>
        <p:spPr>
          <a:xfrm>
            <a:off x="7081520" y="2752627"/>
            <a:ext cx="4343767" cy="348792"/>
          </a:xfrm>
          <a:prstGeom prst="roundRect">
            <a:avLst/>
          </a:prstGeom>
          <a:noFill/>
          <a:ln w="38100">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rostokąt: zaokrąglone rogi 13">
            <a:extLst>
              <a:ext uri="{FF2B5EF4-FFF2-40B4-BE49-F238E27FC236}">
                <a16:creationId xmlns:a16="http://schemas.microsoft.com/office/drawing/2014/main" id="{1D24F074-A9B5-4BC8-B5DC-930DD33524BA}"/>
              </a:ext>
            </a:extLst>
          </p:cNvPr>
          <p:cNvSpPr/>
          <p:nvPr/>
        </p:nvSpPr>
        <p:spPr>
          <a:xfrm>
            <a:off x="7079530" y="3725159"/>
            <a:ext cx="4356755" cy="348792"/>
          </a:xfrm>
          <a:prstGeom prst="roundRect">
            <a:avLst/>
          </a:prstGeom>
          <a:noFill/>
          <a:ln w="38100">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Łącznik prosty 14">
            <a:extLst>
              <a:ext uri="{FF2B5EF4-FFF2-40B4-BE49-F238E27FC236}">
                <a16:creationId xmlns:a16="http://schemas.microsoft.com/office/drawing/2014/main" id="{0BE48C67-3F70-44FB-93E3-1BFD18EF76DD}"/>
              </a:ext>
            </a:extLst>
          </p:cNvPr>
          <p:cNvCxnSpPr>
            <a:cxnSpLocks/>
          </p:cNvCxnSpPr>
          <p:nvPr/>
        </p:nvCxnSpPr>
        <p:spPr>
          <a:xfrm>
            <a:off x="113122" y="2935496"/>
            <a:ext cx="6749591" cy="0"/>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pole tekstowe 15">
            <a:extLst>
              <a:ext uri="{FF2B5EF4-FFF2-40B4-BE49-F238E27FC236}">
                <a16:creationId xmlns:a16="http://schemas.microsoft.com/office/drawing/2014/main" id="{ADFEA394-5444-4BAD-BEDB-5220E14D0A93}"/>
              </a:ext>
            </a:extLst>
          </p:cNvPr>
          <p:cNvSpPr txBox="1"/>
          <p:nvPr/>
        </p:nvSpPr>
        <p:spPr>
          <a:xfrm>
            <a:off x="229806" y="3245649"/>
            <a:ext cx="1233234" cy="369332"/>
          </a:xfrm>
          <a:prstGeom prst="rect">
            <a:avLst/>
          </a:prstGeom>
          <a:solidFill>
            <a:schemeClr val="bg1">
              <a:lumMod val="95000"/>
            </a:schemeClr>
          </a:solidFill>
          <a:ln w="28575">
            <a:solidFill>
              <a:schemeClr val="bg1">
                <a:lumMod val="85000"/>
              </a:schemeClr>
            </a:solidFill>
          </a:ln>
        </p:spPr>
        <p:txBody>
          <a:bodyPr wrap="square" rtlCol="0">
            <a:spAutoFit/>
          </a:bodyPr>
          <a:lstStyle/>
          <a:p>
            <a:pPr algn="ctr"/>
            <a:r>
              <a:rPr lang="en-US">
                <a:latin typeface="Times New Roman" panose="02020603050405020304" pitchFamily="18" charset="0"/>
                <a:cs typeface="Times New Roman" panose="02020603050405020304" pitchFamily="18" charset="0"/>
              </a:rPr>
              <a:t>case no. 1</a:t>
            </a:r>
          </a:p>
        </p:txBody>
      </p:sp>
      <p:sp>
        <p:nvSpPr>
          <p:cNvPr id="17" name="pole tekstowe 16">
            <a:extLst>
              <a:ext uri="{FF2B5EF4-FFF2-40B4-BE49-F238E27FC236}">
                <a16:creationId xmlns:a16="http://schemas.microsoft.com/office/drawing/2014/main" id="{BB4D71DE-2C47-4821-9E73-590FAADB39FA}"/>
              </a:ext>
            </a:extLst>
          </p:cNvPr>
          <p:cNvSpPr txBox="1"/>
          <p:nvPr/>
        </p:nvSpPr>
        <p:spPr>
          <a:xfrm>
            <a:off x="247194" y="2178849"/>
            <a:ext cx="1233234" cy="369332"/>
          </a:xfrm>
          <a:prstGeom prst="rect">
            <a:avLst/>
          </a:prstGeom>
          <a:solidFill>
            <a:schemeClr val="bg1">
              <a:lumMod val="95000"/>
            </a:schemeClr>
          </a:solidFill>
          <a:ln w="28575">
            <a:solidFill>
              <a:schemeClr val="bg1">
                <a:lumMod val="85000"/>
              </a:schemeClr>
            </a:solidFill>
          </a:ln>
        </p:spPr>
        <p:txBody>
          <a:bodyPr wrap="square" rtlCol="0">
            <a:spAutoFit/>
          </a:bodyPr>
          <a:lstStyle/>
          <a:p>
            <a:pPr algn="ctr"/>
            <a:r>
              <a:rPr lang="en-US">
                <a:latin typeface="Times New Roman" panose="02020603050405020304" pitchFamily="18" charset="0"/>
                <a:cs typeface="Times New Roman" panose="02020603050405020304" pitchFamily="18" charset="0"/>
              </a:rPr>
              <a:t>case no. 2</a:t>
            </a:r>
          </a:p>
        </p:txBody>
      </p:sp>
      <p:sp>
        <p:nvSpPr>
          <p:cNvPr id="18" name="pole tekstowe 17">
            <a:extLst>
              <a:ext uri="{FF2B5EF4-FFF2-40B4-BE49-F238E27FC236}">
                <a16:creationId xmlns:a16="http://schemas.microsoft.com/office/drawing/2014/main" id="{C3A2DB9D-64BD-42D5-9B42-A7B933732665}"/>
              </a:ext>
            </a:extLst>
          </p:cNvPr>
          <p:cNvSpPr txBox="1"/>
          <p:nvPr/>
        </p:nvSpPr>
        <p:spPr>
          <a:xfrm>
            <a:off x="8886126" y="1427009"/>
            <a:ext cx="1233234" cy="369332"/>
          </a:xfrm>
          <a:prstGeom prst="rect">
            <a:avLst/>
          </a:prstGeom>
          <a:solidFill>
            <a:schemeClr val="bg1">
              <a:lumMod val="95000"/>
            </a:schemeClr>
          </a:solidFill>
          <a:ln w="28575">
            <a:solidFill>
              <a:schemeClr val="bg1">
                <a:lumMod val="85000"/>
              </a:schemeClr>
            </a:solidFill>
          </a:ln>
        </p:spPr>
        <p:txBody>
          <a:bodyPr wrap="square" rtlCol="0">
            <a:spAutoFit/>
          </a:bodyPr>
          <a:lstStyle/>
          <a:p>
            <a:pPr algn="ctr"/>
            <a:r>
              <a:rPr lang="en-US">
                <a:latin typeface="Times New Roman" panose="02020603050405020304" pitchFamily="18" charset="0"/>
                <a:cs typeface="Times New Roman" panose="02020603050405020304" pitchFamily="18" charset="0"/>
              </a:rPr>
              <a:t>case no. 1</a:t>
            </a:r>
          </a:p>
        </p:txBody>
      </p:sp>
    </p:spTree>
    <p:extLst>
      <p:ext uri="{BB962C8B-B14F-4D97-AF65-F5344CB8AC3E}">
        <p14:creationId xmlns:p14="http://schemas.microsoft.com/office/powerpoint/2010/main" val="394784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C7D88EA1-B4BE-48BC-9223-03AD02870B56}"/>
              </a:ext>
            </a:extLst>
          </p:cNvPr>
          <p:cNvPicPr>
            <a:picLocks noChangeAspect="1"/>
          </p:cNvPicPr>
          <p:nvPr/>
        </p:nvPicPr>
        <p:blipFill>
          <a:blip r:embed="rId3"/>
          <a:stretch>
            <a:fillRect/>
          </a:stretch>
        </p:blipFill>
        <p:spPr>
          <a:xfrm>
            <a:off x="6744868" y="1713834"/>
            <a:ext cx="5124196" cy="4630405"/>
          </a:xfrm>
          <a:prstGeom prst="rect">
            <a:avLst/>
          </a:prstGeom>
        </p:spPr>
      </p:pic>
      <p:pic>
        <p:nvPicPr>
          <p:cNvPr id="4" name="Obraz 3">
            <a:extLst>
              <a:ext uri="{FF2B5EF4-FFF2-40B4-BE49-F238E27FC236}">
                <a16:creationId xmlns:a16="http://schemas.microsoft.com/office/drawing/2014/main" id="{551BDC52-3BA1-4C1C-9D4E-41F5B8A00032}"/>
              </a:ext>
            </a:extLst>
          </p:cNvPr>
          <p:cNvPicPr>
            <a:picLocks noChangeAspect="1"/>
          </p:cNvPicPr>
          <p:nvPr/>
        </p:nvPicPr>
        <p:blipFill>
          <a:blip r:embed="rId4"/>
          <a:stretch>
            <a:fillRect/>
          </a:stretch>
        </p:blipFill>
        <p:spPr>
          <a:xfrm>
            <a:off x="1687398" y="2041973"/>
            <a:ext cx="4877377" cy="3944048"/>
          </a:xfrm>
          <a:prstGeom prst="rect">
            <a:avLst/>
          </a:prstGeom>
        </p:spPr>
      </p:pic>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SP survey results</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609599" y="1422400"/>
            <a:ext cx="5640371" cy="585509"/>
          </a:xfrm>
        </p:spPr>
        <p:txBody>
          <a:bodyPr>
            <a:normAutofit/>
          </a:bodyPr>
          <a:lstStyle/>
          <a:p>
            <a:pPr marL="0" indent="0">
              <a:buNone/>
            </a:pPr>
            <a:r>
              <a:rPr lang="pl-PL" sz="2400" b="1">
                <a:latin typeface="Times New Roman" panose="02020603050405020304" pitchFamily="18" charset="0"/>
                <a:cs typeface="Times New Roman" panose="02020603050405020304" pitchFamily="18" charset="0"/>
              </a:rPr>
              <a:t>Trip duration – relatively minor impact:</a:t>
            </a:r>
          </a:p>
          <a:p>
            <a:endParaRPr lang="en-US" sz="2400">
              <a:latin typeface="Times New Roman" panose="02020603050405020304" pitchFamily="18" charset="0"/>
              <a:cs typeface="Times New Roman" panose="02020603050405020304" pitchFamily="18" charset="0"/>
            </a:endParaRPr>
          </a:p>
        </p:txBody>
      </p:sp>
      <p:pic>
        <p:nvPicPr>
          <p:cNvPr id="7" name="Obraz 6">
            <a:extLst>
              <a:ext uri="{FF2B5EF4-FFF2-40B4-BE49-F238E27FC236}">
                <a16:creationId xmlns:a16="http://schemas.microsoft.com/office/drawing/2014/main" id="{056052FD-FF1E-4DC7-8475-D1DB7F7C6A5D}"/>
              </a:ext>
            </a:extLst>
          </p:cNvPr>
          <p:cNvPicPr>
            <a:picLocks noChangeAspect="1"/>
          </p:cNvPicPr>
          <p:nvPr/>
        </p:nvPicPr>
        <p:blipFill>
          <a:blip r:embed="rId5"/>
          <a:stretch>
            <a:fillRect/>
          </a:stretch>
        </p:blipFill>
        <p:spPr>
          <a:xfrm>
            <a:off x="75329" y="2686639"/>
            <a:ext cx="1606101" cy="970960"/>
          </a:xfrm>
          <a:prstGeom prst="rect">
            <a:avLst/>
          </a:prstGeom>
        </p:spPr>
      </p:pic>
      <p:pic>
        <p:nvPicPr>
          <p:cNvPr id="8" name="Obraz 7">
            <a:extLst>
              <a:ext uri="{FF2B5EF4-FFF2-40B4-BE49-F238E27FC236}">
                <a16:creationId xmlns:a16="http://schemas.microsoft.com/office/drawing/2014/main" id="{08943953-EA43-4382-AED3-F5B27D28D798}"/>
              </a:ext>
            </a:extLst>
          </p:cNvPr>
          <p:cNvPicPr>
            <a:picLocks noChangeAspect="1"/>
          </p:cNvPicPr>
          <p:nvPr/>
        </p:nvPicPr>
        <p:blipFill>
          <a:blip r:embed="rId6"/>
          <a:stretch>
            <a:fillRect/>
          </a:stretch>
        </p:blipFill>
        <p:spPr>
          <a:xfrm>
            <a:off x="84329" y="4227402"/>
            <a:ext cx="1593120" cy="976194"/>
          </a:xfrm>
          <a:prstGeom prst="rect">
            <a:avLst/>
          </a:prstGeom>
        </p:spPr>
      </p:pic>
      <p:cxnSp>
        <p:nvCxnSpPr>
          <p:cNvPr id="5" name="Łącznik prosty 4">
            <a:extLst>
              <a:ext uri="{FF2B5EF4-FFF2-40B4-BE49-F238E27FC236}">
                <a16:creationId xmlns:a16="http://schemas.microsoft.com/office/drawing/2014/main" id="{E15B3736-92CE-44DD-8A6E-5BCB736B0CCA}"/>
              </a:ext>
            </a:extLst>
          </p:cNvPr>
          <p:cNvCxnSpPr>
            <a:cxnSpLocks/>
          </p:cNvCxnSpPr>
          <p:nvPr/>
        </p:nvCxnSpPr>
        <p:spPr>
          <a:xfrm>
            <a:off x="282805" y="3981872"/>
            <a:ext cx="11602722" cy="0"/>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pole tekstowe 11">
            <a:extLst>
              <a:ext uri="{FF2B5EF4-FFF2-40B4-BE49-F238E27FC236}">
                <a16:creationId xmlns:a16="http://schemas.microsoft.com/office/drawing/2014/main" id="{CC0C09D8-BCA0-4606-B762-BB68FCC98E9B}"/>
              </a:ext>
            </a:extLst>
          </p:cNvPr>
          <p:cNvSpPr txBox="1"/>
          <p:nvPr/>
        </p:nvSpPr>
        <p:spPr>
          <a:xfrm>
            <a:off x="7211505" y="6333407"/>
            <a:ext cx="4063933" cy="307777"/>
          </a:xfrm>
          <a:prstGeom prst="rect">
            <a:avLst/>
          </a:prstGeom>
          <a:noFill/>
        </p:spPr>
        <p:txBody>
          <a:bodyPr wrap="none" rtlCol="0">
            <a:spAutoFit/>
          </a:bodyPr>
          <a:lstStyle/>
          <a:p>
            <a:r>
              <a:rPr lang="pl-PL" sz="1400" i="1">
                <a:latin typeface="Times New Roman" panose="02020603050405020304" pitchFamily="18" charset="0"/>
                <a:cs typeface="Times New Roman" panose="02020603050405020304" pitchFamily="18" charset="0"/>
              </a:rPr>
              <a:t>* majority of sampled trips no longer than 30 minutes</a:t>
            </a:r>
            <a:endParaRPr lang="en-US" sz="1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15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SP survey results</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2188800" y="1308545"/>
            <a:ext cx="7554640" cy="967295"/>
          </a:xfrm>
        </p:spPr>
        <p:txBody>
          <a:bodyPr>
            <a:normAutofit/>
          </a:bodyPr>
          <a:lstStyle/>
          <a:p>
            <a:pPr marL="0" indent="0" algn="ctr">
              <a:buNone/>
            </a:pPr>
            <a:r>
              <a:rPr lang="pl-PL" sz="2400" b="1">
                <a:latin typeface="Times New Roman" panose="02020603050405020304" pitchFamily="18" charset="0"/>
                <a:cs typeface="Times New Roman" panose="02020603050405020304" pitchFamily="18" charset="0"/>
              </a:rPr>
              <a:t>The more frequent the</a:t>
            </a:r>
            <a:r>
              <a:rPr lang="en-GB" sz="2400" b="1">
                <a:latin typeface="Times New Roman" panose="02020603050405020304" pitchFamily="18" charset="0"/>
                <a:cs typeface="Times New Roman" panose="02020603050405020304" pitchFamily="18" charset="0"/>
              </a:rPr>
              <a:t> experience of</a:t>
            </a:r>
            <a:r>
              <a:rPr lang="pl-PL" sz="2400" b="1">
                <a:latin typeface="Times New Roman" panose="02020603050405020304" pitchFamily="18" charset="0"/>
                <a:cs typeface="Times New Roman" panose="02020603050405020304" pitchFamily="18" charset="0"/>
              </a:rPr>
              <a:t> </a:t>
            </a:r>
            <a:r>
              <a:rPr lang="en-GB" sz="2400" b="1">
                <a:latin typeface="Times New Roman" panose="02020603050405020304" pitchFamily="18" charset="0"/>
                <a:cs typeface="Times New Roman" panose="02020603050405020304" pitchFamily="18" charset="0"/>
              </a:rPr>
              <a:t>PT over</a:t>
            </a:r>
            <a:r>
              <a:rPr lang="pl-PL" sz="2400" b="1">
                <a:latin typeface="Times New Roman" panose="02020603050405020304" pitchFamily="18" charset="0"/>
                <a:cs typeface="Times New Roman" panose="02020603050405020304" pitchFamily="18" charset="0"/>
              </a:rPr>
              <a:t>crowding, the </a:t>
            </a:r>
            <a:r>
              <a:rPr lang="en-GB" sz="2400" b="1">
                <a:latin typeface="Times New Roman" panose="02020603050405020304" pitchFamily="18" charset="0"/>
                <a:cs typeface="Times New Roman" panose="02020603050405020304" pitchFamily="18" charset="0"/>
              </a:rPr>
              <a:t>lower</a:t>
            </a:r>
            <a:r>
              <a:rPr lang="pl-PL" sz="2400" b="1">
                <a:latin typeface="Times New Roman" panose="02020603050405020304" pitchFamily="18" charset="0"/>
                <a:cs typeface="Times New Roman" panose="02020603050405020304" pitchFamily="18" charset="0"/>
              </a:rPr>
              <a:t> </a:t>
            </a:r>
            <a:r>
              <a:rPr lang="en-GB" sz="2400" b="1">
                <a:latin typeface="Times New Roman" panose="02020603050405020304" pitchFamily="18" charset="0"/>
                <a:cs typeface="Times New Roman" panose="02020603050405020304" pitchFamily="18" charset="0"/>
              </a:rPr>
              <a:t>the passengers’ propensity to avoid it</a:t>
            </a:r>
            <a:r>
              <a:rPr lang="en-US" sz="2400" b="1">
                <a:latin typeface="Times New Roman" panose="02020603050405020304" pitchFamily="18" charset="0"/>
                <a:cs typeface="Times New Roman" panose="02020603050405020304" pitchFamily="18" charset="0"/>
              </a:rPr>
              <a:t>:</a:t>
            </a:r>
          </a:p>
        </p:txBody>
      </p:sp>
      <p:pic>
        <p:nvPicPr>
          <p:cNvPr id="2" name="Obraz 1">
            <a:extLst>
              <a:ext uri="{FF2B5EF4-FFF2-40B4-BE49-F238E27FC236}">
                <a16:creationId xmlns:a16="http://schemas.microsoft.com/office/drawing/2014/main" id="{D9E439B2-48C7-4E9B-9623-81A51B3A6390}"/>
              </a:ext>
            </a:extLst>
          </p:cNvPr>
          <p:cNvPicPr>
            <a:picLocks noChangeAspect="1"/>
          </p:cNvPicPr>
          <p:nvPr/>
        </p:nvPicPr>
        <p:blipFill>
          <a:blip r:embed="rId2"/>
          <a:stretch>
            <a:fillRect/>
          </a:stretch>
        </p:blipFill>
        <p:spPr>
          <a:xfrm>
            <a:off x="6649872" y="2957648"/>
            <a:ext cx="4569843" cy="3525028"/>
          </a:xfrm>
          <a:prstGeom prst="rect">
            <a:avLst/>
          </a:prstGeom>
        </p:spPr>
      </p:pic>
      <p:pic>
        <p:nvPicPr>
          <p:cNvPr id="4" name="Obraz 3">
            <a:extLst>
              <a:ext uri="{FF2B5EF4-FFF2-40B4-BE49-F238E27FC236}">
                <a16:creationId xmlns:a16="http://schemas.microsoft.com/office/drawing/2014/main" id="{59C35E3B-3340-48B8-A442-B31801BDF576}"/>
              </a:ext>
            </a:extLst>
          </p:cNvPr>
          <p:cNvPicPr>
            <a:picLocks noChangeAspect="1"/>
          </p:cNvPicPr>
          <p:nvPr/>
        </p:nvPicPr>
        <p:blipFill>
          <a:blip r:embed="rId3"/>
          <a:stretch>
            <a:fillRect/>
          </a:stretch>
        </p:blipFill>
        <p:spPr>
          <a:xfrm>
            <a:off x="585301" y="2921981"/>
            <a:ext cx="4846357" cy="3647576"/>
          </a:xfrm>
          <a:prstGeom prst="rect">
            <a:avLst/>
          </a:prstGeom>
        </p:spPr>
      </p:pic>
      <p:sp>
        <p:nvSpPr>
          <p:cNvPr id="8" name="Symbol zastępczy zawartości 9">
            <a:extLst>
              <a:ext uri="{FF2B5EF4-FFF2-40B4-BE49-F238E27FC236}">
                <a16:creationId xmlns:a16="http://schemas.microsoft.com/office/drawing/2014/main" id="{3CEFF376-E03A-4C80-9BCF-40D31C7868CB}"/>
              </a:ext>
            </a:extLst>
          </p:cNvPr>
          <p:cNvSpPr txBox="1">
            <a:spLocks/>
          </p:cNvSpPr>
          <p:nvPr/>
        </p:nvSpPr>
        <p:spPr>
          <a:xfrm>
            <a:off x="583452" y="2231814"/>
            <a:ext cx="4308050" cy="706487"/>
          </a:xfrm>
          <a:prstGeom prst="rect">
            <a:avLst/>
          </a:prstGeom>
          <a:solidFill>
            <a:schemeClr val="bg1">
              <a:lumMod val="95000"/>
            </a:schemeClr>
          </a:solidFill>
          <a:ln>
            <a:solidFill>
              <a:schemeClr val="bg1">
                <a:lumMod val="85000"/>
              </a:schemeClr>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Times New Roman" panose="02020603050405020304" pitchFamily="18" charset="0"/>
                <a:cs typeface="Times New Roman" panose="02020603050405020304" pitchFamily="18" charset="0"/>
              </a:rPr>
              <a:t>How often do you </a:t>
            </a:r>
            <a:r>
              <a:rPr lang="en-US" sz="2000" b="1">
                <a:solidFill>
                  <a:srgbClr val="FF0000"/>
                </a:solidFill>
                <a:latin typeface="Times New Roman" panose="02020603050405020304" pitchFamily="18" charset="0"/>
                <a:cs typeface="Times New Roman" panose="02020603050405020304" pitchFamily="18" charset="0"/>
              </a:rPr>
              <a:t>experience</a:t>
            </a:r>
            <a:r>
              <a:rPr lang="en-US" sz="2000">
                <a:solidFill>
                  <a:srgbClr val="FF0000"/>
                </a:solidFill>
                <a:latin typeface="Times New Roman" panose="02020603050405020304" pitchFamily="18" charset="0"/>
                <a:cs typeface="Times New Roman" panose="02020603050405020304" pitchFamily="18" charset="0"/>
              </a:rPr>
              <a:t> </a:t>
            </a:r>
            <a:r>
              <a:rPr lang="en-US" sz="2000" b="1">
                <a:solidFill>
                  <a:srgbClr val="FF0000"/>
                </a:solidFill>
                <a:latin typeface="Times New Roman" panose="02020603050405020304" pitchFamily="18" charset="0"/>
                <a:cs typeface="Times New Roman" panose="02020603050405020304" pitchFamily="18" charset="0"/>
              </a:rPr>
              <a:t>overcrowding</a:t>
            </a:r>
            <a:r>
              <a:rPr lang="en-US" sz="2000">
                <a:latin typeface="Times New Roman" panose="02020603050405020304" pitchFamily="18" charset="0"/>
                <a:cs typeface="Times New Roman" panose="02020603050405020304" pitchFamily="18" charset="0"/>
              </a:rPr>
              <a:t> in your urban PT trips?</a:t>
            </a:r>
          </a:p>
        </p:txBody>
      </p:sp>
      <p:pic>
        <p:nvPicPr>
          <p:cNvPr id="12" name="Obraz 11">
            <a:extLst>
              <a:ext uri="{FF2B5EF4-FFF2-40B4-BE49-F238E27FC236}">
                <a16:creationId xmlns:a16="http://schemas.microsoft.com/office/drawing/2014/main" id="{D8383A5C-407B-4EDB-85C2-53C741470D34}"/>
              </a:ext>
            </a:extLst>
          </p:cNvPr>
          <p:cNvPicPr>
            <a:picLocks noChangeAspect="1"/>
          </p:cNvPicPr>
          <p:nvPr/>
        </p:nvPicPr>
        <p:blipFill>
          <a:blip r:embed="rId4"/>
          <a:stretch>
            <a:fillRect/>
          </a:stretch>
        </p:blipFill>
        <p:spPr>
          <a:xfrm>
            <a:off x="5450510" y="5589268"/>
            <a:ext cx="1668474" cy="1008667"/>
          </a:xfrm>
          <a:prstGeom prst="rect">
            <a:avLst/>
          </a:prstGeom>
        </p:spPr>
      </p:pic>
      <p:sp>
        <p:nvSpPr>
          <p:cNvPr id="13" name="Symbol zastępczy zawartości 9">
            <a:extLst>
              <a:ext uri="{FF2B5EF4-FFF2-40B4-BE49-F238E27FC236}">
                <a16:creationId xmlns:a16="http://schemas.microsoft.com/office/drawing/2014/main" id="{82BACC6C-07DA-4AA4-BEC8-0919DA410DED}"/>
              </a:ext>
            </a:extLst>
          </p:cNvPr>
          <p:cNvSpPr txBox="1">
            <a:spLocks/>
          </p:cNvSpPr>
          <p:nvPr/>
        </p:nvSpPr>
        <p:spPr>
          <a:xfrm>
            <a:off x="6985841" y="2160999"/>
            <a:ext cx="4308050" cy="723770"/>
          </a:xfrm>
          <a:prstGeom prst="rect">
            <a:avLst/>
          </a:prstGeom>
          <a:solidFill>
            <a:schemeClr val="bg1">
              <a:lumMod val="95000"/>
            </a:schemeClr>
          </a:solidFill>
          <a:ln>
            <a:solidFill>
              <a:schemeClr val="bg1">
                <a:lumMod val="85000"/>
              </a:schemeClr>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Times New Roman" panose="02020603050405020304" pitchFamily="18" charset="0"/>
                <a:cs typeface="Times New Roman" panose="02020603050405020304" pitchFamily="18" charset="0"/>
              </a:rPr>
              <a:t>How often are you able to </a:t>
            </a:r>
            <a:r>
              <a:rPr lang="en-US" sz="2000" b="1">
                <a:solidFill>
                  <a:srgbClr val="00B050"/>
                </a:solidFill>
                <a:latin typeface="Times New Roman" panose="02020603050405020304" pitchFamily="18" charset="0"/>
                <a:cs typeface="Times New Roman" panose="02020603050405020304" pitchFamily="18" charset="0"/>
              </a:rPr>
              <a:t>get a seat </a:t>
            </a:r>
            <a:r>
              <a:rPr lang="en-US" sz="2000">
                <a:latin typeface="Times New Roman" panose="02020603050405020304" pitchFamily="18" charset="0"/>
                <a:cs typeface="Times New Roman" panose="02020603050405020304" pitchFamily="18" charset="0"/>
              </a:rPr>
              <a:t>during your urban PT trips?</a:t>
            </a:r>
          </a:p>
        </p:txBody>
      </p:sp>
      <p:sp>
        <p:nvSpPr>
          <p:cNvPr id="14" name="Symbol zastępczy zawartości 9">
            <a:extLst>
              <a:ext uri="{FF2B5EF4-FFF2-40B4-BE49-F238E27FC236}">
                <a16:creationId xmlns:a16="http://schemas.microsoft.com/office/drawing/2014/main" id="{F69EB41B-8449-4016-A888-849FD972BE7F}"/>
              </a:ext>
            </a:extLst>
          </p:cNvPr>
          <p:cNvSpPr txBox="1">
            <a:spLocks/>
          </p:cNvSpPr>
          <p:nvPr/>
        </p:nvSpPr>
        <p:spPr>
          <a:xfrm rot="16200000">
            <a:off x="10344593" y="4281035"/>
            <a:ext cx="2364557" cy="290137"/>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i="1">
                <a:latin typeface="Times New Roman" panose="02020603050405020304" pitchFamily="18" charset="0"/>
                <a:cs typeface="Times New Roman" panose="02020603050405020304" pitchFamily="18" charset="0"/>
              </a:rPr>
              <a:t>[% of respondents]</a:t>
            </a:r>
          </a:p>
        </p:txBody>
      </p:sp>
      <p:sp>
        <p:nvSpPr>
          <p:cNvPr id="15" name="Symbol zastępczy zawartości 9">
            <a:extLst>
              <a:ext uri="{FF2B5EF4-FFF2-40B4-BE49-F238E27FC236}">
                <a16:creationId xmlns:a16="http://schemas.microsoft.com/office/drawing/2014/main" id="{88917138-0773-474B-A48F-723AEF2D708B}"/>
              </a:ext>
            </a:extLst>
          </p:cNvPr>
          <p:cNvSpPr txBox="1">
            <a:spLocks/>
          </p:cNvSpPr>
          <p:nvPr/>
        </p:nvSpPr>
        <p:spPr>
          <a:xfrm rot="16200000">
            <a:off x="-862307" y="4358020"/>
            <a:ext cx="2364557" cy="290137"/>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i="1">
                <a:latin typeface="Times New Roman" panose="02020603050405020304" pitchFamily="18" charset="0"/>
                <a:cs typeface="Times New Roman" panose="02020603050405020304" pitchFamily="18" charset="0"/>
              </a:rPr>
              <a:t>[SP answers]</a:t>
            </a:r>
          </a:p>
        </p:txBody>
      </p:sp>
      <p:sp>
        <p:nvSpPr>
          <p:cNvPr id="6" name="pole tekstowe 5">
            <a:extLst>
              <a:ext uri="{FF2B5EF4-FFF2-40B4-BE49-F238E27FC236}">
                <a16:creationId xmlns:a16="http://schemas.microsoft.com/office/drawing/2014/main" id="{10E3D84E-010B-4F64-BF0D-EF5564271B9D}"/>
              </a:ext>
            </a:extLst>
          </p:cNvPr>
          <p:cNvSpPr txBox="1"/>
          <p:nvPr/>
        </p:nvSpPr>
        <p:spPr>
          <a:xfrm>
            <a:off x="1057623" y="6362265"/>
            <a:ext cx="1544012" cy="338554"/>
          </a:xfrm>
          <a:prstGeom prst="rect">
            <a:avLst/>
          </a:prstGeom>
          <a:noFill/>
          <a:ln>
            <a:solidFill>
              <a:schemeClr val="accent2">
                <a:lumMod val="75000"/>
              </a:schemeClr>
            </a:solidFill>
          </a:ln>
        </p:spPr>
        <p:txBody>
          <a:bodyPr wrap="none" rtlCol="0">
            <a:spAutoFit/>
          </a:bodyPr>
          <a:lstStyle/>
          <a:p>
            <a:r>
              <a:rPr lang="en-US" sz="1600" i="1">
                <a:latin typeface="Times New Roman" panose="02020603050405020304" pitchFamily="18" charset="0"/>
                <a:cs typeface="Times New Roman" panose="02020603050405020304" pitchFamily="18" charset="0"/>
              </a:rPr>
              <a:t>* limited sample</a:t>
            </a:r>
          </a:p>
        </p:txBody>
      </p:sp>
      <p:sp>
        <p:nvSpPr>
          <p:cNvPr id="16" name="pole tekstowe 15">
            <a:extLst>
              <a:ext uri="{FF2B5EF4-FFF2-40B4-BE49-F238E27FC236}">
                <a16:creationId xmlns:a16="http://schemas.microsoft.com/office/drawing/2014/main" id="{2F5E2F61-B359-4350-B60E-3BEAAA6F5147}"/>
              </a:ext>
            </a:extLst>
          </p:cNvPr>
          <p:cNvSpPr txBox="1"/>
          <p:nvPr/>
        </p:nvSpPr>
        <p:spPr>
          <a:xfrm>
            <a:off x="1839800" y="5374849"/>
            <a:ext cx="287258" cy="338554"/>
          </a:xfrm>
          <a:prstGeom prst="rect">
            <a:avLst/>
          </a:prstGeom>
          <a:noFill/>
        </p:spPr>
        <p:txBody>
          <a:bodyPr wrap="none" rtlCol="0">
            <a:spAutoFit/>
          </a:bodyPr>
          <a:lstStyle/>
          <a:p>
            <a:r>
              <a:rPr lang="en-US" sz="1600" i="1">
                <a:latin typeface="Times New Roman" panose="02020603050405020304" pitchFamily="18" charset="0"/>
                <a:cs typeface="Times New Roman" panose="02020603050405020304" pitchFamily="18" charset="0"/>
              </a:rPr>
              <a:t>*</a:t>
            </a:r>
          </a:p>
        </p:txBody>
      </p:sp>
      <p:sp>
        <p:nvSpPr>
          <p:cNvPr id="7" name="Prostokąt 6">
            <a:extLst>
              <a:ext uri="{FF2B5EF4-FFF2-40B4-BE49-F238E27FC236}">
                <a16:creationId xmlns:a16="http://schemas.microsoft.com/office/drawing/2014/main" id="{9F3E2A8E-EA1E-4C8F-9DF4-AD53B1504C89}"/>
              </a:ext>
            </a:extLst>
          </p:cNvPr>
          <p:cNvSpPr/>
          <p:nvPr/>
        </p:nvSpPr>
        <p:spPr>
          <a:xfrm>
            <a:off x="1755204" y="3157152"/>
            <a:ext cx="575035" cy="2366128"/>
          </a:xfrm>
          <a:prstGeom prst="rect">
            <a:avLst/>
          </a:prstGeom>
          <a:noFill/>
          <a:ln w="38100">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58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3DAE155D-4505-410D-9415-6B524FE34A1D}"/>
              </a:ext>
            </a:extLst>
          </p:cNvPr>
          <p:cNvPicPr>
            <a:picLocks noChangeAspect="1"/>
          </p:cNvPicPr>
          <p:nvPr/>
        </p:nvPicPr>
        <p:blipFill>
          <a:blip r:embed="rId2"/>
          <a:stretch>
            <a:fillRect/>
          </a:stretch>
        </p:blipFill>
        <p:spPr>
          <a:xfrm>
            <a:off x="6179259" y="2392715"/>
            <a:ext cx="5552199" cy="3307694"/>
          </a:xfrm>
          <a:prstGeom prst="rect">
            <a:avLst/>
          </a:prstGeom>
        </p:spPr>
      </p:pic>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SP survey results</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165912" y="1249681"/>
            <a:ext cx="6082488" cy="1447118"/>
          </a:xfrm>
        </p:spPr>
        <p:txBody>
          <a:bodyPr>
            <a:normAutofit/>
          </a:bodyPr>
          <a:lstStyle/>
          <a:p>
            <a:pPr marL="0" indent="0" algn="just">
              <a:buNone/>
            </a:pPr>
            <a:r>
              <a:rPr lang="pl-PL" sz="2400" b="1">
                <a:latin typeface="Times New Roman" panose="02020603050405020304" pitchFamily="18" charset="0"/>
                <a:cs typeface="Times New Roman" panose="02020603050405020304" pitchFamily="18" charset="0"/>
              </a:rPr>
              <a:t>Sociodemographic characteristics:</a:t>
            </a:r>
          </a:p>
          <a:p>
            <a:pPr algn="just"/>
            <a:r>
              <a:rPr lang="pl-PL" sz="2100">
                <a:latin typeface="Times New Roman" panose="02020603050405020304" pitchFamily="18" charset="0"/>
                <a:cs typeface="Times New Roman" panose="02020603050405020304" pitchFamily="18" charset="0"/>
              </a:rPr>
              <a:t>limited propensity to wait to reduce crowding among PT commuters and</a:t>
            </a:r>
            <a:r>
              <a:rPr lang="en-GB" sz="2100">
                <a:latin typeface="Times New Roman" panose="02020603050405020304" pitchFamily="18" charset="0"/>
                <a:cs typeface="Times New Roman" panose="02020603050405020304" pitchFamily="18" charset="0"/>
              </a:rPr>
              <a:t> those under the age of 50</a:t>
            </a:r>
            <a:endParaRPr lang="pl-PL" sz="2100">
              <a:latin typeface="Times New Roman" panose="02020603050405020304" pitchFamily="18" charset="0"/>
              <a:cs typeface="Times New Roman" panose="02020603050405020304" pitchFamily="18" charset="0"/>
            </a:endParaRPr>
          </a:p>
        </p:txBody>
      </p:sp>
      <p:pic>
        <p:nvPicPr>
          <p:cNvPr id="3" name="Obraz 2">
            <a:extLst>
              <a:ext uri="{FF2B5EF4-FFF2-40B4-BE49-F238E27FC236}">
                <a16:creationId xmlns:a16="http://schemas.microsoft.com/office/drawing/2014/main" id="{52ED6C7C-69D4-4393-8245-62321D42A922}"/>
              </a:ext>
            </a:extLst>
          </p:cNvPr>
          <p:cNvPicPr>
            <a:picLocks noChangeAspect="1"/>
          </p:cNvPicPr>
          <p:nvPr/>
        </p:nvPicPr>
        <p:blipFill>
          <a:blip r:embed="rId3"/>
          <a:stretch>
            <a:fillRect/>
          </a:stretch>
        </p:blipFill>
        <p:spPr>
          <a:xfrm>
            <a:off x="213920" y="3144398"/>
            <a:ext cx="5746664" cy="3305040"/>
          </a:xfrm>
          <a:prstGeom prst="rect">
            <a:avLst/>
          </a:prstGeom>
        </p:spPr>
      </p:pic>
      <p:pic>
        <p:nvPicPr>
          <p:cNvPr id="7" name="Obraz 6">
            <a:extLst>
              <a:ext uri="{FF2B5EF4-FFF2-40B4-BE49-F238E27FC236}">
                <a16:creationId xmlns:a16="http://schemas.microsoft.com/office/drawing/2014/main" id="{56E96EA6-F744-4CD8-810A-30FCCD27FB44}"/>
              </a:ext>
            </a:extLst>
          </p:cNvPr>
          <p:cNvPicPr>
            <a:picLocks noChangeAspect="1"/>
          </p:cNvPicPr>
          <p:nvPr/>
        </p:nvPicPr>
        <p:blipFill>
          <a:blip r:embed="rId4"/>
          <a:stretch>
            <a:fillRect/>
          </a:stretch>
        </p:blipFill>
        <p:spPr>
          <a:xfrm>
            <a:off x="4207932" y="2682977"/>
            <a:ext cx="1513635" cy="927489"/>
          </a:xfrm>
          <a:prstGeom prst="rect">
            <a:avLst/>
          </a:prstGeom>
        </p:spPr>
      </p:pic>
      <p:pic>
        <p:nvPicPr>
          <p:cNvPr id="8" name="Obraz 7">
            <a:extLst>
              <a:ext uri="{FF2B5EF4-FFF2-40B4-BE49-F238E27FC236}">
                <a16:creationId xmlns:a16="http://schemas.microsoft.com/office/drawing/2014/main" id="{ECB4F434-5EF3-405F-83C8-BD3149DAF2F0}"/>
              </a:ext>
            </a:extLst>
          </p:cNvPr>
          <p:cNvPicPr>
            <a:picLocks noChangeAspect="1"/>
          </p:cNvPicPr>
          <p:nvPr/>
        </p:nvPicPr>
        <p:blipFill>
          <a:blip r:embed="rId4"/>
          <a:stretch>
            <a:fillRect/>
          </a:stretch>
        </p:blipFill>
        <p:spPr>
          <a:xfrm>
            <a:off x="10071329" y="1937941"/>
            <a:ext cx="1482831" cy="908614"/>
          </a:xfrm>
          <a:prstGeom prst="rect">
            <a:avLst/>
          </a:prstGeom>
        </p:spPr>
      </p:pic>
    </p:spTree>
    <p:extLst>
      <p:ext uri="{BB962C8B-B14F-4D97-AF65-F5344CB8AC3E}">
        <p14:creationId xmlns:p14="http://schemas.microsoft.com/office/powerpoint/2010/main" val="426485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a:ln>
            <a:solidFill>
              <a:schemeClr val="bg1">
                <a:lumMod val="75000"/>
              </a:schemeClr>
            </a:solidFill>
          </a:ln>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C</a:t>
            </a:r>
            <a:r>
              <a:rPr lang="en-US" sz="3200" b="1">
                <a:solidFill>
                  <a:schemeClr val="bg1"/>
                </a:solidFill>
                <a:latin typeface="Times New Roman" panose="02020603050405020304" pitchFamily="18" charset="0"/>
                <a:cs typeface="Times New Roman" panose="02020603050405020304" pitchFamily="18" charset="0"/>
              </a:rPr>
              <a:t>hoice modelling</a:t>
            </a: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1265705" y="1569386"/>
            <a:ext cx="8305015" cy="2058736"/>
          </a:xfrm>
        </p:spPr>
        <p:txBody>
          <a:bodyPr>
            <a:normAutofit/>
          </a:bodyPr>
          <a:lstStyle/>
          <a:p>
            <a:pPr marL="0" indent="0">
              <a:buNone/>
            </a:pPr>
            <a:r>
              <a:rPr lang="pl-PL" sz="2400" b="1">
                <a:latin typeface="Times New Roman" panose="02020603050405020304" pitchFamily="18" charset="0"/>
                <a:cs typeface="Times New Roman" panose="02020603050405020304" pitchFamily="18" charset="0"/>
              </a:rPr>
              <a:t>Discrete choice model </a:t>
            </a:r>
            <a:r>
              <a:rPr lang="pl-PL" sz="2400">
                <a:latin typeface="Times New Roman" panose="02020603050405020304" pitchFamily="18" charset="0"/>
                <a:cs typeface="Times New Roman" panose="02020603050405020304" pitchFamily="18" charset="0"/>
              </a:rPr>
              <a:t>estimation based on SP results:</a:t>
            </a:r>
          </a:p>
          <a:p>
            <a:pPr lvl="1"/>
            <a:r>
              <a:rPr lang="pl-PL" sz="2000">
                <a:latin typeface="Times New Roman" panose="02020603050405020304" pitchFamily="18" charset="0"/>
                <a:cs typeface="Times New Roman" panose="02020603050405020304" pitchFamily="18" charset="0"/>
              </a:rPr>
              <a:t>BIOGEME package </a:t>
            </a:r>
            <a:r>
              <a:rPr lang="pl-PL" sz="2000" i="1">
                <a:latin typeface="Times New Roman" panose="02020603050405020304" pitchFamily="18" charset="0"/>
                <a:cs typeface="Times New Roman" panose="02020603050405020304" pitchFamily="18" charset="0"/>
              </a:rPr>
              <a:t>(Bierlaire, 2009)</a:t>
            </a:r>
          </a:p>
          <a:p>
            <a:pPr lvl="1"/>
            <a:r>
              <a:rPr lang="pl-PL" sz="2000">
                <a:latin typeface="Times New Roman" panose="02020603050405020304" pitchFamily="18" charset="0"/>
                <a:cs typeface="Times New Roman" panose="02020603050405020304" pitchFamily="18" charset="0"/>
              </a:rPr>
              <a:t>MNL (multinomial logit) model</a:t>
            </a:r>
          </a:p>
          <a:p>
            <a:r>
              <a:rPr lang="pl-PL" sz="2400">
                <a:latin typeface="Times New Roman" panose="02020603050405020304" pitchFamily="18" charset="0"/>
                <a:cs typeface="Times New Roman" panose="02020603050405020304" pitchFamily="18" charset="0"/>
              </a:rPr>
              <a:t>objective – choice probability between 2 alternatives:</a:t>
            </a:r>
          </a:p>
        </p:txBody>
      </p:sp>
      <p:sp>
        <p:nvSpPr>
          <p:cNvPr id="2" name="pole tekstowe 1">
            <a:extLst>
              <a:ext uri="{FF2B5EF4-FFF2-40B4-BE49-F238E27FC236}">
                <a16:creationId xmlns:a16="http://schemas.microsoft.com/office/drawing/2014/main" id="{FBA53EC0-2051-4C88-A7F2-FD96DBF7E64C}"/>
              </a:ext>
            </a:extLst>
          </p:cNvPr>
          <p:cNvSpPr txBox="1"/>
          <p:nvPr/>
        </p:nvSpPr>
        <p:spPr>
          <a:xfrm>
            <a:off x="1206630" y="3474409"/>
            <a:ext cx="2102177" cy="83099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pl-PL" sz="2400" b="1">
                <a:latin typeface="Times New Roman" panose="02020603050405020304" pitchFamily="18" charset="0"/>
                <a:cs typeface="Times New Roman" panose="02020603050405020304" pitchFamily="18" charset="0"/>
              </a:rPr>
              <a:t>depart [NOW]</a:t>
            </a:r>
          </a:p>
          <a:p>
            <a:pPr algn="ctr"/>
            <a:r>
              <a:rPr lang="pl-PL" sz="2400" i="1">
                <a:latin typeface="Times New Roman" panose="02020603050405020304" pitchFamily="18" charset="0"/>
                <a:cs typeface="Times New Roman" panose="02020603050405020304" pitchFamily="18" charset="0"/>
              </a:rPr>
              <a:t>utility </a:t>
            </a:r>
            <a:r>
              <a:rPr lang="pl-PL" sz="2400" b="1" i="1">
                <a:latin typeface="Times New Roman" panose="02020603050405020304" pitchFamily="18" charset="0"/>
                <a:cs typeface="Times New Roman" panose="02020603050405020304" pitchFamily="18" charset="0"/>
              </a:rPr>
              <a:t>U</a:t>
            </a:r>
            <a:r>
              <a:rPr lang="pl-PL" sz="2400" b="1" i="1" baseline="-25000">
                <a:latin typeface="Times New Roman" panose="02020603050405020304" pitchFamily="18" charset="0"/>
                <a:cs typeface="Times New Roman" panose="02020603050405020304" pitchFamily="18" charset="0"/>
              </a:rPr>
              <a:t>0</a:t>
            </a:r>
            <a:endParaRPr lang="en-US" sz="2400" b="1" i="1" baseline="-25000">
              <a:latin typeface="Times New Roman" panose="02020603050405020304" pitchFamily="18" charset="0"/>
              <a:cs typeface="Times New Roman" panose="02020603050405020304" pitchFamily="18" charset="0"/>
            </a:endParaRPr>
          </a:p>
        </p:txBody>
      </p:sp>
      <p:sp>
        <p:nvSpPr>
          <p:cNvPr id="6" name="pole tekstowe 5">
            <a:extLst>
              <a:ext uri="{FF2B5EF4-FFF2-40B4-BE49-F238E27FC236}">
                <a16:creationId xmlns:a16="http://schemas.microsoft.com/office/drawing/2014/main" id="{1B5C99F3-1A40-4F67-A53E-6D1831D2A1AC}"/>
              </a:ext>
            </a:extLst>
          </p:cNvPr>
          <p:cNvSpPr txBox="1"/>
          <p:nvPr/>
        </p:nvSpPr>
        <p:spPr>
          <a:xfrm>
            <a:off x="5384275" y="3513686"/>
            <a:ext cx="3627749" cy="83099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pl-PL" sz="2400" b="1">
                <a:latin typeface="Times New Roman" panose="02020603050405020304" pitchFamily="18" charset="0"/>
                <a:cs typeface="Times New Roman" panose="02020603050405020304" pitchFamily="18" charset="0"/>
              </a:rPr>
              <a:t>[WAIT] and depart later</a:t>
            </a:r>
          </a:p>
          <a:p>
            <a:pPr algn="ctr"/>
            <a:r>
              <a:rPr lang="pl-PL" sz="2400" i="1">
                <a:latin typeface="Times New Roman" panose="02020603050405020304" pitchFamily="18" charset="0"/>
                <a:cs typeface="Times New Roman" panose="02020603050405020304" pitchFamily="18" charset="0"/>
              </a:rPr>
              <a:t>utility </a:t>
            </a:r>
            <a:r>
              <a:rPr lang="pl-PL" sz="2400" b="1" i="1">
                <a:latin typeface="Times New Roman" panose="02020603050405020304" pitchFamily="18" charset="0"/>
                <a:cs typeface="Times New Roman" panose="02020603050405020304" pitchFamily="18" charset="0"/>
              </a:rPr>
              <a:t>U</a:t>
            </a:r>
            <a:r>
              <a:rPr lang="pl-PL" sz="2400" b="1" i="1" baseline="-25000">
                <a:latin typeface="Times New Roman" panose="02020603050405020304" pitchFamily="18" charset="0"/>
                <a:cs typeface="Times New Roman" panose="02020603050405020304" pitchFamily="18" charset="0"/>
              </a:rPr>
              <a:t>1</a:t>
            </a:r>
            <a:endParaRPr lang="en-US" sz="2400" b="1" i="1" baseline="-25000">
              <a:latin typeface="Times New Roman" panose="02020603050405020304" pitchFamily="18" charset="0"/>
              <a:cs typeface="Times New Roman" panose="02020603050405020304" pitchFamily="18" charset="0"/>
            </a:endParaRPr>
          </a:p>
        </p:txBody>
      </p:sp>
      <p:sp>
        <p:nvSpPr>
          <p:cNvPr id="3" name="Strzałka: w prawo 2">
            <a:extLst>
              <a:ext uri="{FF2B5EF4-FFF2-40B4-BE49-F238E27FC236}">
                <a16:creationId xmlns:a16="http://schemas.microsoft.com/office/drawing/2014/main" id="{0E3CC183-AAB0-47DB-8BA2-1A9A1986528A}"/>
              </a:ext>
            </a:extLst>
          </p:cNvPr>
          <p:cNvSpPr/>
          <p:nvPr/>
        </p:nvSpPr>
        <p:spPr>
          <a:xfrm rot="2637380">
            <a:off x="4712332" y="3495188"/>
            <a:ext cx="518971" cy="467971"/>
          </a:xfrm>
          <a:prstGeom prst="rightArrow">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załka: w prawo 7">
            <a:extLst>
              <a:ext uri="{FF2B5EF4-FFF2-40B4-BE49-F238E27FC236}">
                <a16:creationId xmlns:a16="http://schemas.microsoft.com/office/drawing/2014/main" id="{D16D9761-F15D-449F-8569-AA7DBAC5D5D8}"/>
              </a:ext>
            </a:extLst>
          </p:cNvPr>
          <p:cNvSpPr/>
          <p:nvPr/>
        </p:nvSpPr>
        <p:spPr>
          <a:xfrm rot="8121749">
            <a:off x="3516700" y="3506183"/>
            <a:ext cx="518971" cy="467971"/>
          </a:xfrm>
          <a:prstGeom prst="rightArrow">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Obiekt 4">
            <a:extLst>
              <a:ext uri="{FF2B5EF4-FFF2-40B4-BE49-F238E27FC236}">
                <a16:creationId xmlns:a16="http://schemas.microsoft.com/office/drawing/2014/main" id="{9435C9C6-EFAE-4434-BB2A-12AD86D0E576}"/>
              </a:ext>
            </a:extLst>
          </p:cNvPr>
          <p:cNvGraphicFramePr>
            <a:graphicFrameLocks noChangeAspect="1"/>
          </p:cNvGraphicFramePr>
          <p:nvPr>
            <p:extLst>
              <p:ext uri="{D42A27DB-BD31-4B8C-83A1-F6EECF244321}">
                <p14:modId xmlns:p14="http://schemas.microsoft.com/office/powerpoint/2010/main" val="1615491340"/>
              </p:ext>
            </p:extLst>
          </p:nvPr>
        </p:nvGraphicFramePr>
        <p:xfrm>
          <a:off x="9270869" y="2716386"/>
          <a:ext cx="1871614" cy="935807"/>
        </p:xfrm>
        <a:graphic>
          <a:graphicData uri="http://schemas.openxmlformats.org/presentationml/2006/ole">
            <mc:AlternateContent xmlns:mc="http://schemas.openxmlformats.org/markup-compatibility/2006">
              <mc:Choice xmlns:v="urn:schemas-microsoft-com:vml" Requires="v">
                <p:oleObj spid="_x0000_s1112" name="Equation" r:id="rId3" imgW="787320" imgH="393480" progId="Equation.DSMT4">
                  <p:embed/>
                </p:oleObj>
              </mc:Choice>
              <mc:Fallback>
                <p:oleObj name="Equation" r:id="rId3" imgW="787320" imgH="393480" progId="Equation.DSMT4">
                  <p:embed/>
                  <p:pic>
                    <p:nvPicPr>
                      <p:cNvPr id="0" name=""/>
                      <p:cNvPicPr/>
                      <p:nvPr/>
                    </p:nvPicPr>
                    <p:blipFill>
                      <a:blip r:embed="rId4"/>
                      <a:stretch>
                        <a:fillRect/>
                      </a:stretch>
                    </p:blipFill>
                    <p:spPr>
                      <a:xfrm>
                        <a:off x="9270869" y="2716386"/>
                        <a:ext cx="1871614" cy="935807"/>
                      </a:xfrm>
                      <a:prstGeom prst="rect">
                        <a:avLst/>
                      </a:prstGeom>
                      <a:ln>
                        <a:solidFill>
                          <a:schemeClr val="bg1">
                            <a:lumMod val="85000"/>
                          </a:schemeClr>
                        </a:solidFill>
                      </a:ln>
                    </p:spPr>
                  </p:pic>
                </p:oleObj>
              </mc:Fallback>
            </mc:AlternateContent>
          </a:graphicData>
        </a:graphic>
      </p:graphicFrame>
      <p:sp>
        <p:nvSpPr>
          <p:cNvPr id="4" name="pole tekstowe 3">
            <a:extLst>
              <a:ext uri="{FF2B5EF4-FFF2-40B4-BE49-F238E27FC236}">
                <a16:creationId xmlns:a16="http://schemas.microsoft.com/office/drawing/2014/main" id="{93C3B7C1-D826-4A2F-84E1-FD5AECD1B324}"/>
              </a:ext>
            </a:extLst>
          </p:cNvPr>
          <p:cNvSpPr txBox="1"/>
          <p:nvPr/>
        </p:nvSpPr>
        <p:spPr>
          <a:xfrm>
            <a:off x="4091232" y="3794917"/>
            <a:ext cx="542136" cy="400110"/>
          </a:xfrm>
          <a:prstGeom prst="rect">
            <a:avLst/>
          </a:prstGeom>
          <a:noFill/>
        </p:spPr>
        <p:txBody>
          <a:bodyPr wrap="none" rtlCol="0">
            <a:spAutoFit/>
          </a:bodyPr>
          <a:lstStyle/>
          <a:p>
            <a:pPr algn="ctr"/>
            <a:r>
              <a:rPr lang="pl-PL" sz="2000">
                <a:latin typeface="Times New Roman" panose="02020603050405020304" pitchFamily="18" charset="0"/>
                <a:cs typeface="Times New Roman" panose="02020603050405020304" pitchFamily="18" charset="0"/>
              </a:rPr>
              <a:t>OR</a:t>
            </a:r>
            <a:endParaRPr lang="en-US" sz="2000">
              <a:latin typeface="Times New Roman" panose="02020603050405020304" pitchFamily="18" charset="0"/>
              <a:cs typeface="Times New Roman" panose="02020603050405020304" pitchFamily="18" charset="0"/>
            </a:endParaRPr>
          </a:p>
        </p:txBody>
      </p:sp>
      <p:sp>
        <p:nvSpPr>
          <p:cNvPr id="11" name="pole tekstowe 10">
            <a:extLst>
              <a:ext uri="{FF2B5EF4-FFF2-40B4-BE49-F238E27FC236}">
                <a16:creationId xmlns:a16="http://schemas.microsoft.com/office/drawing/2014/main" id="{8593CAA0-95F8-4AED-96DE-DB76B8BC2FBB}"/>
              </a:ext>
            </a:extLst>
          </p:cNvPr>
          <p:cNvSpPr txBox="1"/>
          <p:nvPr/>
        </p:nvSpPr>
        <p:spPr>
          <a:xfrm>
            <a:off x="1051560" y="4738748"/>
            <a:ext cx="7985760" cy="1561966"/>
          </a:xfrm>
          <a:prstGeom prst="rect">
            <a:avLst/>
          </a:prstGeom>
          <a:noFill/>
        </p:spPr>
        <p:txBody>
          <a:bodyPr wrap="square" rtlCol="0">
            <a:spAutoFit/>
          </a:bodyPr>
          <a:lstStyle/>
          <a:p>
            <a:pPr algn="just">
              <a:spcAft>
                <a:spcPts val="300"/>
              </a:spcAft>
            </a:pPr>
            <a:r>
              <a:rPr lang="pl-PL" sz="2400">
                <a:latin typeface="Times New Roman" panose="02020603050405020304" pitchFamily="18" charset="0"/>
                <a:cs typeface="Times New Roman" panose="02020603050405020304" pitchFamily="18" charset="0"/>
              </a:rPr>
              <a:t>Waiting utility </a:t>
            </a:r>
            <a:r>
              <a:rPr lang="pl-PL" sz="2400" i="1">
                <a:latin typeface="Times New Roman" panose="02020603050405020304" pitchFamily="18" charset="0"/>
                <a:cs typeface="Times New Roman" panose="02020603050405020304" pitchFamily="18" charset="0"/>
              </a:rPr>
              <a:t>U</a:t>
            </a:r>
            <a:r>
              <a:rPr lang="pl-PL" sz="2400" i="1" baseline="-25000">
                <a:latin typeface="Times New Roman" panose="02020603050405020304" pitchFamily="18" charset="0"/>
                <a:cs typeface="Times New Roman" panose="02020603050405020304" pitchFamily="18" charset="0"/>
              </a:rPr>
              <a:t>1</a:t>
            </a:r>
            <a:r>
              <a:rPr lang="pl-PL" sz="2400" i="1">
                <a:latin typeface="Times New Roman" panose="02020603050405020304" pitchFamily="18" charset="0"/>
                <a:cs typeface="Times New Roman" panose="02020603050405020304" pitchFamily="18" charset="0"/>
              </a:rPr>
              <a:t> </a:t>
            </a:r>
            <a:r>
              <a:rPr lang="pl-PL" sz="2400">
                <a:latin typeface="Times New Roman" panose="02020603050405020304" pitchFamily="18" charset="0"/>
                <a:cs typeface="Times New Roman" panose="02020603050405020304" pitchFamily="18" charset="0"/>
              </a:rPr>
              <a:t>calculated as a function of:</a:t>
            </a:r>
          </a:p>
          <a:p>
            <a:pPr marL="342900" indent="-342900" algn="just">
              <a:spcAft>
                <a:spcPts val="3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 </a:t>
            </a:r>
            <a:r>
              <a:rPr lang="pl-PL" sz="2400">
                <a:latin typeface="Times New Roman" panose="02020603050405020304" pitchFamily="18" charset="0"/>
                <a:cs typeface="Times New Roman" panose="02020603050405020304" pitchFamily="18" charset="0"/>
              </a:rPr>
              <a:t>temporal utilities</a:t>
            </a:r>
          </a:p>
          <a:p>
            <a:pPr marL="800100" lvl="1" indent="-342900" algn="just">
              <a:spcAft>
                <a:spcPts val="300"/>
              </a:spcAft>
              <a:buFont typeface="Arial" panose="020B0604020202020204" pitchFamily="34" charset="0"/>
              <a:buChar char="•"/>
            </a:pPr>
            <a:r>
              <a:rPr lang="pl-PL" sz="2000">
                <a:latin typeface="Times New Roman" panose="02020603050405020304" pitchFamily="18" charset="0"/>
                <a:cs typeface="Times New Roman" panose="02020603050405020304" pitchFamily="18" charset="0"/>
              </a:rPr>
              <a:t>in-vehicle time</a:t>
            </a:r>
          </a:p>
          <a:p>
            <a:pPr marL="800100" lvl="1" indent="-342900" algn="just">
              <a:spcAft>
                <a:spcPts val="300"/>
              </a:spcAft>
              <a:buFont typeface="Arial" panose="020B0604020202020204" pitchFamily="34" charset="0"/>
              <a:buChar char="•"/>
            </a:pPr>
            <a:r>
              <a:rPr lang="pl-PL" sz="2000">
                <a:latin typeface="Times New Roman" panose="02020603050405020304" pitchFamily="18" charset="0"/>
                <a:cs typeface="Times New Roman" panose="02020603050405020304" pitchFamily="18" charset="0"/>
              </a:rPr>
              <a:t>waiting time</a:t>
            </a:r>
          </a:p>
        </p:txBody>
      </p:sp>
      <p:sp>
        <p:nvSpPr>
          <p:cNvPr id="12" name="pole tekstowe 11">
            <a:extLst>
              <a:ext uri="{FF2B5EF4-FFF2-40B4-BE49-F238E27FC236}">
                <a16:creationId xmlns:a16="http://schemas.microsoft.com/office/drawing/2014/main" id="{C60048C7-F7D9-4CEA-BD61-6DC41AD9BD0C}"/>
              </a:ext>
            </a:extLst>
          </p:cNvPr>
          <p:cNvSpPr txBox="1"/>
          <p:nvPr/>
        </p:nvSpPr>
        <p:spPr>
          <a:xfrm>
            <a:off x="4907858" y="5134216"/>
            <a:ext cx="6261712" cy="1154162"/>
          </a:xfrm>
          <a:prstGeom prst="rect">
            <a:avLst/>
          </a:prstGeom>
          <a:noFill/>
        </p:spPr>
        <p:txBody>
          <a:bodyPr wrap="square" rtlCol="0">
            <a:spAutoFit/>
          </a:bodyPr>
          <a:lstStyle/>
          <a:p>
            <a:pPr marL="342900" indent="-342900" algn="just">
              <a:spcAft>
                <a:spcPts val="300"/>
              </a:spcAft>
              <a:buFont typeface="Arial" panose="020B0604020202020204" pitchFamily="34" charset="0"/>
              <a:buChar char="•"/>
            </a:pPr>
            <a:r>
              <a:rPr lang="pl-PL" sz="2400">
                <a:latin typeface="Times New Roman" panose="02020603050405020304" pitchFamily="18" charset="0"/>
                <a:cs typeface="Times New Roman" panose="02020603050405020304" pitchFamily="18" charset="0"/>
              </a:rPr>
              <a:t>Boolean attributes</a:t>
            </a:r>
          </a:p>
          <a:p>
            <a:pPr marL="800100" lvl="1" indent="-342900" algn="just">
              <a:spcAft>
                <a:spcPts val="300"/>
              </a:spcAft>
              <a:buFont typeface="Arial" panose="020B0604020202020204" pitchFamily="34" charset="0"/>
              <a:buChar char="•"/>
            </a:pPr>
            <a:r>
              <a:rPr lang="pl-PL" sz="2000" b="1">
                <a:solidFill>
                  <a:srgbClr val="FF0000"/>
                </a:solidFill>
                <a:latin typeface="Times New Roman" panose="02020603050405020304" pitchFamily="18" charset="0"/>
                <a:cs typeface="Times New Roman" panose="02020603050405020304" pitchFamily="18" charset="0"/>
              </a:rPr>
              <a:t>RTCI of 1st vs. 2nd departure</a:t>
            </a:r>
          </a:p>
          <a:p>
            <a:pPr marL="800100" lvl="1" indent="-342900" algn="just">
              <a:spcAft>
                <a:spcPts val="300"/>
              </a:spcAft>
              <a:buFont typeface="Arial" panose="020B0604020202020204" pitchFamily="34" charset="0"/>
              <a:buChar char="•"/>
            </a:pPr>
            <a:r>
              <a:rPr lang="pl-PL" sz="2000">
                <a:latin typeface="Times New Roman" panose="02020603050405020304" pitchFamily="18" charset="0"/>
                <a:cs typeface="Times New Roman" panose="02020603050405020304" pitchFamily="18" charset="0"/>
              </a:rPr>
              <a:t>other trip- and population-related characteristics</a:t>
            </a:r>
          </a:p>
        </p:txBody>
      </p:sp>
    </p:spTree>
    <p:extLst>
      <p:ext uri="{BB962C8B-B14F-4D97-AF65-F5344CB8AC3E}">
        <p14:creationId xmlns:p14="http://schemas.microsoft.com/office/powerpoint/2010/main" val="93357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Choice modelling (</a:t>
            </a:r>
            <a:r>
              <a:rPr lang="en-GB" sz="3200" b="1">
                <a:solidFill>
                  <a:schemeClr val="bg1"/>
                </a:solidFill>
                <a:latin typeface="Times New Roman" panose="02020603050405020304" pitchFamily="18" charset="0"/>
                <a:cs typeface="Times New Roman" panose="02020603050405020304" pitchFamily="18" charset="0"/>
              </a:rPr>
              <a:t>a</a:t>
            </a:r>
            <a:r>
              <a:rPr lang="pl-PL" sz="3200" b="1">
                <a:solidFill>
                  <a:schemeClr val="bg1"/>
                </a:solidFill>
                <a:latin typeface="Times New Roman" panose="02020603050405020304" pitchFamily="18" charset="0"/>
                <a:cs typeface="Times New Roman" panose="02020603050405020304" pitchFamily="18" charset="0"/>
              </a:rPr>
              <a:t>) – general model</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5" name="pole tekstowe 4">
            <a:extLst>
              <a:ext uri="{FF2B5EF4-FFF2-40B4-BE49-F238E27FC236}">
                <a16:creationId xmlns:a16="http://schemas.microsoft.com/office/drawing/2014/main" id="{1A200422-6FF3-49A6-A5E2-639DA2764FC7}"/>
              </a:ext>
            </a:extLst>
          </p:cNvPr>
          <p:cNvSpPr txBox="1"/>
          <p:nvPr/>
        </p:nvSpPr>
        <p:spPr>
          <a:xfrm>
            <a:off x="471340" y="1319756"/>
            <a:ext cx="2234151" cy="461665"/>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pl-PL" sz="2400" b="1">
                <a:latin typeface="Times New Roman" panose="02020603050405020304" pitchFamily="18" charset="0"/>
                <a:cs typeface="Times New Roman" panose="02020603050405020304" pitchFamily="18" charset="0"/>
              </a:rPr>
              <a:t>depart [NOW]:</a:t>
            </a:r>
          </a:p>
        </p:txBody>
      </p:sp>
      <p:sp>
        <p:nvSpPr>
          <p:cNvPr id="6" name="pole tekstowe 5">
            <a:extLst>
              <a:ext uri="{FF2B5EF4-FFF2-40B4-BE49-F238E27FC236}">
                <a16:creationId xmlns:a16="http://schemas.microsoft.com/office/drawing/2014/main" id="{3967C03A-F040-45E6-85D8-CAD5A80C4517}"/>
              </a:ext>
            </a:extLst>
          </p:cNvPr>
          <p:cNvSpPr txBox="1"/>
          <p:nvPr/>
        </p:nvSpPr>
        <p:spPr>
          <a:xfrm>
            <a:off x="4330465" y="1340178"/>
            <a:ext cx="2243579" cy="461665"/>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pl-PL" sz="2400" b="1">
                <a:latin typeface="Times New Roman" panose="02020603050405020304" pitchFamily="18" charset="0"/>
                <a:cs typeface="Times New Roman" panose="02020603050405020304" pitchFamily="18" charset="0"/>
              </a:rPr>
              <a:t>[WAIT]:</a:t>
            </a:r>
          </a:p>
        </p:txBody>
      </p:sp>
      <p:graphicFrame>
        <p:nvGraphicFramePr>
          <p:cNvPr id="7" name="Obiekt 6">
            <a:extLst>
              <a:ext uri="{FF2B5EF4-FFF2-40B4-BE49-F238E27FC236}">
                <a16:creationId xmlns:a16="http://schemas.microsoft.com/office/drawing/2014/main" id="{DA5E482D-2BBF-4478-85CD-056351BAA3AF}"/>
              </a:ext>
            </a:extLst>
          </p:cNvPr>
          <p:cNvGraphicFramePr>
            <a:graphicFrameLocks noChangeAspect="1"/>
          </p:cNvGraphicFramePr>
          <p:nvPr/>
        </p:nvGraphicFramePr>
        <p:xfrm>
          <a:off x="2803869" y="1320800"/>
          <a:ext cx="912812" cy="455613"/>
        </p:xfrm>
        <a:graphic>
          <a:graphicData uri="http://schemas.openxmlformats.org/presentationml/2006/ole">
            <mc:AlternateContent xmlns:mc="http://schemas.openxmlformats.org/markup-compatibility/2006">
              <mc:Choice xmlns:v="urn:schemas-microsoft-com:vml" Requires="v">
                <p:oleObj spid="_x0000_s5264" name="Equation" r:id="rId3" imgW="406080" imgH="203040" progId="Equation.DSMT4">
                  <p:embed/>
                </p:oleObj>
              </mc:Choice>
              <mc:Fallback>
                <p:oleObj name="Equation" r:id="rId3" imgW="406080" imgH="203040" progId="Equation.DSMT4">
                  <p:embed/>
                  <p:pic>
                    <p:nvPicPr>
                      <p:cNvPr id="7" name="Obiekt 6">
                        <a:extLst>
                          <a:ext uri="{FF2B5EF4-FFF2-40B4-BE49-F238E27FC236}">
                            <a16:creationId xmlns:a16="http://schemas.microsoft.com/office/drawing/2014/main" id="{DA5E482D-2BBF-4478-85CD-056351BAA3AF}"/>
                          </a:ext>
                        </a:extLst>
                      </p:cNvPr>
                      <p:cNvPicPr/>
                      <p:nvPr/>
                    </p:nvPicPr>
                    <p:blipFill>
                      <a:blip r:embed="rId4"/>
                      <a:stretch>
                        <a:fillRect/>
                      </a:stretch>
                    </p:blipFill>
                    <p:spPr>
                      <a:xfrm>
                        <a:off x="2803869" y="1320800"/>
                        <a:ext cx="912812" cy="455613"/>
                      </a:xfrm>
                      <a:prstGeom prst="rect">
                        <a:avLst/>
                      </a:prstGeom>
                      <a:ln>
                        <a:solidFill>
                          <a:schemeClr val="bg1">
                            <a:lumMod val="85000"/>
                          </a:schemeClr>
                        </a:solidFill>
                      </a:ln>
                    </p:spPr>
                  </p:pic>
                </p:oleObj>
              </mc:Fallback>
            </mc:AlternateContent>
          </a:graphicData>
        </a:graphic>
      </p:graphicFrame>
      <p:graphicFrame>
        <p:nvGraphicFramePr>
          <p:cNvPr id="8" name="Obiekt 7">
            <a:extLst>
              <a:ext uri="{FF2B5EF4-FFF2-40B4-BE49-F238E27FC236}">
                <a16:creationId xmlns:a16="http://schemas.microsoft.com/office/drawing/2014/main" id="{AABE27DA-F215-412E-AD57-077D0397255F}"/>
              </a:ext>
            </a:extLst>
          </p:cNvPr>
          <p:cNvGraphicFramePr>
            <a:graphicFrameLocks noChangeAspect="1"/>
          </p:cNvGraphicFramePr>
          <p:nvPr>
            <p:extLst>
              <p:ext uri="{D42A27DB-BD31-4B8C-83A1-F6EECF244321}">
                <p14:modId xmlns:p14="http://schemas.microsoft.com/office/powerpoint/2010/main" val="1879428266"/>
              </p:ext>
            </p:extLst>
          </p:nvPr>
        </p:nvGraphicFramePr>
        <p:xfrm>
          <a:off x="6699250" y="1296988"/>
          <a:ext cx="4703763" cy="542925"/>
        </p:xfrm>
        <a:graphic>
          <a:graphicData uri="http://schemas.openxmlformats.org/presentationml/2006/ole">
            <mc:AlternateContent xmlns:mc="http://schemas.openxmlformats.org/markup-compatibility/2006">
              <mc:Choice xmlns:v="urn:schemas-microsoft-com:vml" Requires="v">
                <p:oleObj spid="_x0000_s5265" name="Equation" r:id="rId5" imgW="2095200" imgH="241200" progId="Equation.DSMT4">
                  <p:embed/>
                </p:oleObj>
              </mc:Choice>
              <mc:Fallback>
                <p:oleObj name="Equation" r:id="rId5" imgW="2095200" imgH="241200" progId="Equation.DSMT4">
                  <p:embed/>
                  <p:pic>
                    <p:nvPicPr>
                      <p:cNvPr id="8" name="Obiekt 7">
                        <a:extLst>
                          <a:ext uri="{FF2B5EF4-FFF2-40B4-BE49-F238E27FC236}">
                            <a16:creationId xmlns:a16="http://schemas.microsoft.com/office/drawing/2014/main" id="{AABE27DA-F215-412E-AD57-077D0397255F}"/>
                          </a:ext>
                        </a:extLst>
                      </p:cNvPr>
                      <p:cNvPicPr/>
                      <p:nvPr/>
                    </p:nvPicPr>
                    <p:blipFill>
                      <a:blip r:embed="rId6"/>
                      <a:stretch>
                        <a:fillRect/>
                      </a:stretch>
                    </p:blipFill>
                    <p:spPr>
                      <a:xfrm>
                        <a:off x="6699250" y="1296988"/>
                        <a:ext cx="4703763" cy="542925"/>
                      </a:xfrm>
                      <a:prstGeom prst="rect">
                        <a:avLst/>
                      </a:prstGeom>
                      <a:solidFill>
                        <a:schemeClr val="bg1"/>
                      </a:solidFill>
                      <a:ln>
                        <a:solidFill>
                          <a:schemeClr val="bg1">
                            <a:lumMod val="85000"/>
                          </a:schemeClr>
                        </a:solidFill>
                      </a:ln>
                    </p:spPr>
                  </p:pic>
                </p:oleObj>
              </mc:Fallback>
            </mc:AlternateContent>
          </a:graphicData>
        </a:graphic>
      </p:graphicFrame>
      <p:graphicFrame>
        <p:nvGraphicFramePr>
          <p:cNvPr id="3" name="Tabela 2">
            <a:extLst>
              <a:ext uri="{FF2B5EF4-FFF2-40B4-BE49-F238E27FC236}">
                <a16:creationId xmlns:a16="http://schemas.microsoft.com/office/drawing/2014/main" id="{7D6CDF15-C4A7-41C2-9FD7-75940E21CC87}"/>
              </a:ext>
            </a:extLst>
          </p:cNvPr>
          <p:cNvGraphicFramePr>
            <a:graphicFrameLocks noGrp="1"/>
          </p:cNvGraphicFramePr>
          <p:nvPr>
            <p:extLst>
              <p:ext uri="{D42A27DB-BD31-4B8C-83A1-F6EECF244321}">
                <p14:modId xmlns:p14="http://schemas.microsoft.com/office/powerpoint/2010/main" val="2186394504"/>
              </p:ext>
            </p:extLst>
          </p:nvPr>
        </p:nvGraphicFramePr>
        <p:xfrm>
          <a:off x="4407136" y="2112456"/>
          <a:ext cx="6960930" cy="4547424"/>
        </p:xfrm>
        <a:graphic>
          <a:graphicData uri="http://schemas.openxmlformats.org/drawingml/2006/table">
            <a:tbl>
              <a:tblPr/>
              <a:tblGrid>
                <a:gridCol w="1061720">
                  <a:extLst>
                    <a:ext uri="{9D8B030D-6E8A-4147-A177-3AD203B41FA5}">
                      <a16:colId xmlns:a16="http://schemas.microsoft.com/office/drawing/2014/main" val="1269158483"/>
                    </a:ext>
                  </a:extLst>
                </a:gridCol>
                <a:gridCol w="1061720">
                  <a:extLst>
                    <a:ext uri="{9D8B030D-6E8A-4147-A177-3AD203B41FA5}">
                      <a16:colId xmlns:a16="http://schemas.microsoft.com/office/drawing/2014/main" val="807816945"/>
                    </a:ext>
                  </a:extLst>
                </a:gridCol>
                <a:gridCol w="1209040">
                  <a:extLst>
                    <a:ext uri="{9D8B030D-6E8A-4147-A177-3AD203B41FA5}">
                      <a16:colId xmlns:a16="http://schemas.microsoft.com/office/drawing/2014/main" val="3031039029"/>
                    </a:ext>
                  </a:extLst>
                </a:gridCol>
                <a:gridCol w="1259840">
                  <a:extLst>
                    <a:ext uri="{9D8B030D-6E8A-4147-A177-3AD203B41FA5}">
                      <a16:colId xmlns:a16="http://schemas.microsoft.com/office/drawing/2014/main" val="3933611133"/>
                    </a:ext>
                  </a:extLst>
                </a:gridCol>
                <a:gridCol w="1178560">
                  <a:extLst>
                    <a:ext uri="{9D8B030D-6E8A-4147-A177-3AD203B41FA5}">
                      <a16:colId xmlns:a16="http://schemas.microsoft.com/office/drawing/2014/main" val="3918074613"/>
                    </a:ext>
                  </a:extLst>
                </a:gridCol>
                <a:gridCol w="1190050">
                  <a:extLst>
                    <a:ext uri="{9D8B030D-6E8A-4147-A177-3AD203B41FA5}">
                      <a16:colId xmlns:a16="http://schemas.microsoft.com/office/drawing/2014/main" val="1253723145"/>
                    </a:ext>
                  </a:extLst>
                </a:gridCol>
              </a:tblGrid>
              <a:tr h="239978">
                <a:tc gridSpan="2">
                  <a:txBody>
                    <a:bodyPr/>
                    <a:lstStyle/>
                    <a:p>
                      <a:pPr algn="ctr"/>
                      <a:r>
                        <a:rPr lang="pl-PL" sz="1600" b="1" i="0">
                          <a:effectLst/>
                          <a:latin typeface="Times New Roman" panose="02020603050405020304" pitchFamily="18" charset="0"/>
                          <a:cs typeface="Times New Roman" panose="02020603050405020304" pitchFamily="18" charset="0"/>
                        </a:rPr>
                        <a:t>all trips</a:t>
                      </a:r>
                      <a:endParaRPr lang="en-US" sz="1600" b="1" i="0">
                        <a:effectLst/>
                        <a:latin typeface="Times New Roman" panose="02020603050405020304" pitchFamily="18" charset="0"/>
                        <a:cs typeface="Times New Roman" panose="02020603050405020304" pitchFamily="18" charset="0"/>
                      </a:endParaRPr>
                    </a:p>
                  </a:txBody>
                  <a:tcPr marL="87027" marR="87027" marT="43513" marB="43513" anchor="ctr">
                    <a:lnL>
                      <a:noFill/>
                    </a:lnL>
                    <a:lnR w="9525" cap="flat" cmpd="sng" algn="ctr">
                      <a:solidFill>
                        <a:schemeClr val="tx1"/>
                      </a:solidFill>
                      <a:prstDash val="solid"/>
                      <a:round/>
                      <a:headEnd type="none" w="med" len="med"/>
                      <a:tailEnd type="none" w="med" len="med"/>
                    </a:lnR>
                    <a:lnT>
                      <a:noFill/>
                    </a:lnT>
                    <a:lnB>
                      <a:noFill/>
                    </a:lnB>
                    <a:solidFill>
                      <a:schemeClr val="bg1">
                        <a:lumMod val="85000"/>
                      </a:schemeClr>
                    </a:solidFill>
                  </a:tcPr>
                </a:tc>
                <a:tc hMerge="1">
                  <a:txBody>
                    <a:bodyPr/>
                    <a:lstStyle/>
                    <a:p>
                      <a:endParaRPr lang="en-US"/>
                    </a:p>
                  </a:txBody>
                  <a:tcPr/>
                </a:tc>
                <a:tc>
                  <a:txBody>
                    <a:bodyPr/>
                    <a:lstStyle/>
                    <a:p>
                      <a:pPr algn="ctr"/>
                      <a:r>
                        <a:rPr lang="pl-PL" sz="1600" b="0" i="0">
                          <a:effectLst/>
                          <a:latin typeface="Times New Roman" panose="02020603050405020304" pitchFamily="18" charset="0"/>
                          <a:cs typeface="Times New Roman" panose="02020603050405020304" pitchFamily="18" charset="0"/>
                        </a:rPr>
                        <a:t>v</a:t>
                      </a:r>
                      <a:r>
                        <a:rPr lang="en-US" sz="1600" b="0" i="0">
                          <a:effectLst/>
                          <a:latin typeface="Times New Roman" panose="02020603050405020304" pitchFamily="18" charset="0"/>
                          <a:cs typeface="Times New Roman" panose="02020603050405020304" pitchFamily="18" charset="0"/>
                        </a:rPr>
                        <a:t>alue</a:t>
                      </a:r>
                    </a:p>
                  </a:txBody>
                  <a:tcPr marL="87027" marR="87027" marT="43513" marB="43513" anchor="ctr">
                    <a:lnL w="9525" cap="flat" cmpd="sng" algn="ctr">
                      <a:solidFill>
                        <a:schemeClr val="tx1"/>
                      </a:solidFill>
                      <a:prstDash val="solid"/>
                      <a:round/>
                      <a:headEnd type="none" w="med" len="med"/>
                      <a:tailEnd type="none" w="med" len="med"/>
                    </a:lnL>
                    <a:lnR>
                      <a:noFill/>
                    </a:lnR>
                    <a:lnT>
                      <a:noFill/>
                    </a:lnT>
                    <a:lnB>
                      <a:noFill/>
                    </a:lnB>
                    <a:solidFill>
                      <a:schemeClr val="bg1">
                        <a:lumMod val="75000"/>
                      </a:schemeClr>
                    </a:solidFill>
                  </a:tcPr>
                </a:tc>
                <a:tc>
                  <a:txBody>
                    <a:bodyPr/>
                    <a:lstStyle/>
                    <a:p>
                      <a:pPr algn="ctr"/>
                      <a:r>
                        <a:rPr lang="pl-PL" sz="1400" b="0" i="0">
                          <a:effectLst/>
                          <a:latin typeface="Times New Roman" panose="02020603050405020304" pitchFamily="18" charset="0"/>
                          <a:cs typeface="Times New Roman" panose="02020603050405020304" pitchFamily="18" charset="0"/>
                        </a:rPr>
                        <a:t>s</a:t>
                      </a:r>
                      <a:r>
                        <a:rPr lang="en-US" sz="1400" b="0" i="0">
                          <a:effectLst/>
                          <a:latin typeface="Times New Roman" panose="02020603050405020304" pitchFamily="18" charset="0"/>
                          <a:cs typeface="Times New Roman" panose="02020603050405020304" pitchFamily="18" charset="0"/>
                        </a:rPr>
                        <a:t>td err</a:t>
                      </a:r>
                    </a:p>
                  </a:txBody>
                  <a:tcPr marL="87027" marR="87027" marT="43513" marB="43513" anchor="ctr">
                    <a:lnL>
                      <a:noFill/>
                    </a:lnL>
                    <a:lnR>
                      <a:noFill/>
                    </a:lnR>
                    <a:lnT>
                      <a:noFill/>
                    </a:lnT>
                    <a:lnB>
                      <a:noFill/>
                    </a:lnB>
                    <a:solidFill>
                      <a:schemeClr val="bg1">
                        <a:lumMod val="75000"/>
                      </a:schemeClr>
                    </a:solidFill>
                  </a:tcPr>
                </a:tc>
                <a:tc>
                  <a:txBody>
                    <a:bodyPr/>
                    <a:lstStyle/>
                    <a:p>
                      <a:pPr algn="ctr"/>
                      <a:r>
                        <a:rPr lang="en-US" sz="1400" b="0" i="0">
                          <a:effectLst/>
                          <a:latin typeface="Times New Roman" panose="02020603050405020304" pitchFamily="18" charset="0"/>
                          <a:cs typeface="Times New Roman" panose="02020603050405020304" pitchFamily="18" charset="0"/>
                        </a:rPr>
                        <a:t>t-test</a:t>
                      </a:r>
                    </a:p>
                  </a:txBody>
                  <a:tcPr marL="87027" marR="87027" marT="43513" marB="43513" anchor="ctr">
                    <a:lnL>
                      <a:noFill/>
                    </a:lnL>
                    <a:lnR>
                      <a:noFill/>
                    </a:lnR>
                    <a:lnT>
                      <a:noFill/>
                    </a:lnT>
                    <a:lnB>
                      <a:noFill/>
                    </a:lnB>
                    <a:solidFill>
                      <a:schemeClr val="bg1">
                        <a:lumMod val="75000"/>
                      </a:schemeClr>
                    </a:solidFill>
                  </a:tcPr>
                </a:tc>
                <a:tc>
                  <a:txBody>
                    <a:bodyPr/>
                    <a:lstStyle/>
                    <a:p>
                      <a:pPr algn="ctr"/>
                      <a:r>
                        <a:rPr lang="en-US" sz="1400" b="0" i="0">
                          <a:effectLst/>
                          <a:latin typeface="Times New Roman" panose="02020603050405020304" pitchFamily="18" charset="0"/>
                          <a:cs typeface="Times New Roman" panose="02020603050405020304" pitchFamily="18" charset="0"/>
                        </a:rPr>
                        <a:t>p-value</a:t>
                      </a:r>
                    </a:p>
                  </a:txBody>
                  <a:tcPr marL="87027" marR="87027" marT="43513" marB="43513" anchor="ctr">
                    <a:lnL>
                      <a:noFill/>
                    </a:lnL>
                    <a:lnR>
                      <a:noFill/>
                    </a:lnR>
                    <a:lnT>
                      <a:noFill/>
                    </a:lnT>
                    <a:lnB>
                      <a:noFill/>
                    </a:lnB>
                    <a:solidFill>
                      <a:schemeClr val="bg1">
                        <a:lumMod val="75000"/>
                      </a:schemeClr>
                    </a:solidFill>
                  </a:tcPr>
                </a:tc>
                <a:extLst>
                  <a:ext uri="{0D108BD9-81ED-4DB2-BD59-A6C34878D82A}">
                    <a16:rowId xmlns:a16="http://schemas.microsoft.com/office/drawing/2014/main" val="30767386"/>
                  </a:ext>
                </a:extLst>
              </a:tr>
              <a:tr h="301504">
                <a:tc>
                  <a:txBody>
                    <a:bodyPr/>
                    <a:lstStyle/>
                    <a:p>
                      <a:pPr algn="ctr">
                        <a:spcAft>
                          <a:spcPts val="300"/>
                        </a:spcAft>
                      </a:pPr>
                      <a:r>
                        <a:rPr lang="el-GR" sz="1800" b="1" i="1">
                          <a:solidFill>
                            <a:schemeClr val="bg1"/>
                          </a:solidFill>
                          <a:latin typeface="Times New Roman" panose="02020603050405020304" pitchFamily="18" charset="0"/>
                          <a:cs typeface="Times New Roman" panose="02020603050405020304" pitchFamily="18" charset="0"/>
                        </a:rPr>
                        <a:t>β</a:t>
                      </a:r>
                      <a:r>
                        <a:rPr lang="en-GB" sz="1800" b="1" i="1" baseline="-25000">
                          <a:solidFill>
                            <a:schemeClr val="bg1"/>
                          </a:solidFill>
                          <a:latin typeface="Times New Roman" panose="02020603050405020304" pitchFamily="18" charset="0"/>
                          <a:cs typeface="Times New Roman" panose="02020603050405020304" pitchFamily="18" charset="0"/>
                        </a:rPr>
                        <a:t>a</a:t>
                      </a:r>
                      <a:r>
                        <a:rPr lang="en-GB" sz="1800" b="1" i="1" baseline="30000">
                          <a:solidFill>
                            <a:schemeClr val="bg1"/>
                          </a:solidFill>
                          <a:latin typeface="Times New Roman" panose="02020603050405020304" pitchFamily="18" charset="0"/>
                          <a:cs typeface="Times New Roman" panose="02020603050405020304" pitchFamily="18" charset="0"/>
                        </a:rPr>
                        <a:t>CR</a:t>
                      </a:r>
                      <a:r>
                        <a:rPr lang="pl-PL" sz="1800" b="1" i="1" baseline="0">
                          <a:solidFill>
                            <a:schemeClr val="bg1"/>
                          </a:solidFill>
                          <a:latin typeface="Times New Roman" panose="02020603050405020304" pitchFamily="18" charset="0"/>
                          <a:cs typeface="Times New Roman" panose="02020603050405020304" pitchFamily="18" charset="0"/>
                        </a:rPr>
                        <a:t> </a:t>
                      </a:r>
                    </a:p>
                    <a:p>
                      <a:pPr algn="ctr"/>
                      <a:r>
                        <a:rPr lang="pl-PL" sz="1600" b="1" i="1" baseline="0">
                          <a:solidFill>
                            <a:schemeClr val="bg1"/>
                          </a:solidFill>
                          <a:latin typeface="Times New Roman" panose="02020603050405020304" pitchFamily="18" charset="0"/>
                          <a:cs typeface="Times New Roman" panose="02020603050405020304" pitchFamily="18" charset="0"/>
                        </a:rPr>
                        <a:t>case 1. </a:t>
                      </a:r>
                      <a:endParaRPr lang="en-US" sz="1600">
                        <a:solidFill>
                          <a:schemeClr val="bg1"/>
                        </a:solidFill>
                      </a:endParaRPr>
                    </a:p>
                  </a:txBody>
                  <a:tcPr marL="87027" marR="87027" marT="43513" marB="43513" anchor="ctr">
                    <a:lnL>
                      <a:noFill/>
                    </a:lnL>
                    <a:lnR w="952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lumMod val="50000"/>
                      </a:schemeClr>
                    </a:solidFill>
                  </a:tcPr>
                </a:tc>
                <a:tc>
                  <a:txBody>
                    <a:bodyPr/>
                    <a:lstStyle/>
                    <a:p>
                      <a:pPr algn="ctr"/>
                      <a:endParaRPr lang="en-US" sz="1600">
                        <a:solidFill>
                          <a:schemeClr val="bg1"/>
                        </a:solidFill>
                      </a:endParaRPr>
                    </a:p>
                  </a:txBody>
                  <a:tcPr marL="87027" marR="87027" marT="43513" marB="43513"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chemeClr val="bg1">
                        <a:lumMod val="85000"/>
                      </a:schemeClr>
                    </a:solidFill>
                  </a:tcPr>
                </a:tc>
                <a:tc>
                  <a:txBody>
                    <a:bodyPr/>
                    <a:lstStyle/>
                    <a:p>
                      <a:pPr algn="ctr" fontAlgn="ctr"/>
                      <a:r>
                        <a:rPr lang="pl-PL" sz="1600" b="0" i="0" u="none" strike="noStrike">
                          <a:solidFill>
                            <a:schemeClr val="bg1"/>
                          </a:solidFill>
                          <a:effectLst/>
                          <a:latin typeface="Times New Roman" panose="02020603050405020304" pitchFamily="18" charset="0"/>
                          <a:cs typeface="Times New Roman" panose="02020603050405020304" pitchFamily="18" charset="0"/>
                        </a:rPr>
                        <a:t>0.439</a:t>
                      </a:r>
                      <a:endParaRPr lang="en-US" sz="1600" b="0" i="0" u="none" strike="noStrike">
                        <a:solidFill>
                          <a:schemeClr val="bg1"/>
                        </a:solidFill>
                        <a:effectLst/>
                        <a:latin typeface="Times New Roman" panose="02020603050405020304" pitchFamily="18" charset="0"/>
                        <a:cs typeface="Times New Roman" panose="02020603050405020304" pitchFamily="18" charset="0"/>
                      </a:endParaRP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tx2">
                        <a:lumMod val="5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0.234</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1.87</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0.0613</a:t>
                      </a:r>
                    </a:p>
                  </a:txBody>
                  <a:tcPr marL="7620" marR="7620" marT="7620" marB="0" anchor="ctr">
                    <a:lnL>
                      <a:noFill/>
                    </a:lnL>
                    <a:lnR>
                      <a:noFill/>
                    </a:lnR>
                    <a:lnT>
                      <a:noFill/>
                    </a:lnT>
                    <a:lnB>
                      <a:noFill/>
                    </a:lnB>
                    <a:noFill/>
                  </a:tcPr>
                </a:tc>
                <a:extLst>
                  <a:ext uri="{0D108BD9-81ED-4DB2-BD59-A6C34878D82A}">
                    <a16:rowId xmlns:a16="http://schemas.microsoft.com/office/drawing/2014/main" val="4058551638"/>
                  </a:ext>
                </a:extLst>
              </a:tr>
              <a:tr h="301504">
                <a:tc>
                  <a:txBody>
                    <a:bodyPr/>
                    <a:lstStyle/>
                    <a:p>
                      <a:pPr algn="ctr">
                        <a:spcAft>
                          <a:spcPts val="300"/>
                        </a:spcAft>
                      </a:pPr>
                      <a:r>
                        <a:rPr lang="el-GR" sz="1800" b="1" i="1">
                          <a:solidFill>
                            <a:schemeClr val="bg1"/>
                          </a:solidFill>
                          <a:latin typeface="Times New Roman" panose="02020603050405020304" pitchFamily="18" charset="0"/>
                          <a:cs typeface="Times New Roman" panose="02020603050405020304" pitchFamily="18" charset="0"/>
                        </a:rPr>
                        <a:t>β</a:t>
                      </a:r>
                      <a:r>
                        <a:rPr lang="pl-PL" sz="1800" b="1" i="1" baseline="-25000">
                          <a:solidFill>
                            <a:schemeClr val="bg1"/>
                          </a:solidFill>
                          <a:latin typeface="Times New Roman" panose="02020603050405020304" pitchFamily="18" charset="0"/>
                          <a:cs typeface="Times New Roman" panose="02020603050405020304" pitchFamily="18" charset="0"/>
                        </a:rPr>
                        <a:t>b</a:t>
                      </a:r>
                      <a:r>
                        <a:rPr lang="en-GB" sz="1800" b="1" i="1" baseline="30000">
                          <a:solidFill>
                            <a:schemeClr val="bg1"/>
                          </a:solidFill>
                          <a:latin typeface="Times New Roman" panose="02020603050405020304" pitchFamily="18" charset="0"/>
                          <a:cs typeface="Times New Roman" panose="02020603050405020304" pitchFamily="18" charset="0"/>
                        </a:rPr>
                        <a:t>CR</a:t>
                      </a:r>
                      <a:r>
                        <a:rPr lang="pl-PL" sz="1800" b="1" i="1" baseline="0">
                          <a:solidFill>
                            <a:schemeClr val="bg1"/>
                          </a:solidFill>
                          <a:latin typeface="Times New Roman" panose="02020603050405020304" pitchFamily="18" charset="0"/>
                          <a:cs typeface="Times New Roman" panose="02020603050405020304" pitchFamily="18" charset="0"/>
                        </a:rPr>
                        <a:t> </a:t>
                      </a:r>
                    </a:p>
                    <a:p>
                      <a:pPr algn="ctr"/>
                      <a:r>
                        <a:rPr lang="pl-PL" sz="1600" b="1" i="1" baseline="0">
                          <a:solidFill>
                            <a:schemeClr val="bg1"/>
                          </a:solidFill>
                          <a:latin typeface="Times New Roman" panose="02020603050405020304" pitchFamily="18" charset="0"/>
                          <a:cs typeface="Times New Roman" panose="02020603050405020304" pitchFamily="18" charset="0"/>
                        </a:rPr>
                        <a:t>case 2. </a:t>
                      </a:r>
                      <a:endParaRPr lang="en-US" sz="1600">
                        <a:solidFill>
                          <a:schemeClr val="bg1"/>
                        </a:solidFill>
                      </a:endParaRPr>
                    </a:p>
                  </a:txBody>
                  <a:tcPr marL="87027" marR="87027" marT="43513" marB="43513" anchor="ctr">
                    <a:lnL>
                      <a:noFill/>
                    </a:lnL>
                    <a:lnR w="952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lumMod val="50000"/>
                      </a:schemeClr>
                    </a:solidFill>
                  </a:tcPr>
                </a:tc>
                <a:tc>
                  <a:txBody>
                    <a:bodyPr/>
                    <a:lstStyle/>
                    <a:p>
                      <a:pPr algn="ctr"/>
                      <a:endParaRPr lang="en-US" sz="1600" b="0" i="0">
                        <a:solidFill>
                          <a:schemeClr val="bg1"/>
                        </a:solidFill>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chemeClr val="bg1">
                        <a:lumMod val="85000"/>
                      </a:schemeClr>
                    </a:solidFill>
                  </a:tcPr>
                </a:tc>
                <a:tc>
                  <a:txBody>
                    <a:bodyPr/>
                    <a:lstStyle/>
                    <a:p>
                      <a:pPr algn="ctr" fontAlgn="ctr"/>
                      <a:r>
                        <a:rPr lang="pl-PL" sz="1600" b="0" i="0" u="none" strike="noStrike">
                          <a:solidFill>
                            <a:schemeClr val="bg1"/>
                          </a:solidFill>
                          <a:effectLst/>
                          <a:latin typeface="Times New Roman" panose="02020603050405020304" pitchFamily="18" charset="0"/>
                          <a:cs typeface="Times New Roman" panose="02020603050405020304" pitchFamily="18" charset="0"/>
                        </a:rPr>
                        <a:t>2.62</a:t>
                      </a:r>
                      <a:endParaRPr lang="en-US" sz="1600" b="0" i="0" u="none" strike="noStrike">
                        <a:solidFill>
                          <a:schemeClr val="bg1"/>
                        </a:solidFill>
                        <a:effectLst/>
                        <a:latin typeface="Times New Roman" panose="02020603050405020304" pitchFamily="18" charset="0"/>
                        <a:cs typeface="Times New Roman" panose="02020603050405020304" pitchFamily="18" charset="0"/>
                      </a:endParaRP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tx2">
                        <a:lumMod val="5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0.245</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10.7</a:t>
                      </a:r>
                    </a:p>
                  </a:txBody>
                  <a:tcPr marL="7620" marR="7620" marT="7620" marB="0" anchor="ctr">
                    <a:lnL>
                      <a:noFill/>
                    </a:lnL>
                    <a:lnR>
                      <a:noFill/>
                    </a:lnR>
                    <a:lnT>
                      <a:noFill/>
                    </a:lnT>
                    <a:lnB>
                      <a:noFill/>
                    </a:lnB>
                    <a:noFill/>
                  </a:tcPr>
                </a:tc>
                <a:tc>
                  <a:txBody>
                    <a:bodyPr/>
                    <a:lstStyle/>
                    <a:p>
                      <a:pPr algn="ctr" fontAlgn="ctr"/>
                      <a:r>
                        <a:rPr lang="pl-PL" sz="1200" b="0" i="0" u="none" strike="noStrike">
                          <a:solidFill>
                            <a:srgbClr val="000000"/>
                          </a:solidFill>
                          <a:effectLst/>
                          <a:latin typeface="Times New Roman" panose="02020603050405020304" pitchFamily="18" charset="0"/>
                          <a:cs typeface="Times New Roman" panose="02020603050405020304" pitchFamily="18" charset="0"/>
                        </a:rPr>
                        <a:t>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a:noFill/>
                    </a:lnL>
                    <a:lnR>
                      <a:noFill/>
                    </a:lnR>
                    <a:lnT>
                      <a:noFill/>
                    </a:lnT>
                    <a:lnB>
                      <a:noFill/>
                    </a:lnB>
                    <a:noFill/>
                  </a:tcPr>
                </a:tc>
                <a:extLst>
                  <a:ext uri="{0D108BD9-81ED-4DB2-BD59-A6C34878D82A}">
                    <a16:rowId xmlns:a16="http://schemas.microsoft.com/office/drawing/2014/main" val="4217670861"/>
                  </a:ext>
                </a:extLst>
              </a:tr>
              <a:tr h="301504">
                <a:tc>
                  <a:txBody>
                    <a:bodyPr/>
                    <a:lstStyle/>
                    <a:p>
                      <a:pPr algn="ctr">
                        <a:spcAft>
                          <a:spcPts val="300"/>
                        </a:spcAft>
                      </a:pPr>
                      <a:r>
                        <a:rPr lang="el-GR" sz="1800" b="1" i="1">
                          <a:solidFill>
                            <a:schemeClr val="bg1"/>
                          </a:solidFill>
                          <a:latin typeface="Times New Roman" panose="02020603050405020304" pitchFamily="18" charset="0"/>
                          <a:cs typeface="Times New Roman" panose="02020603050405020304" pitchFamily="18" charset="0"/>
                        </a:rPr>
                        <a:t>β</a:t>
                      </a:r>
                      <a:r>
                        <a:rPr lang="pl-PL" sz="1800" b="1" i="1" baseline="-25000">
                          <a:solidFill>
                            <a:schemeClr val="bg1"/>
                          </a:solidFill>
                          <a:latin typeface="Times New Roman" panose="02020603050405020304" pitchFamily="18" charset="0"/>
                          <a:cs typeface="Times New Roman" panose="02020603050405020304" pitchFamily="18" charset="0"/>
                        </a:rPr>
                        <a:t>c</a:t>
                      </a:r>
                      <a:r>
                        <a:rPr lang="en-GB" sz="1800" b="1" i="1" baseline="30000">
                          <a:solidFill>
                            <a:schemeClr val="bg1"/>
                          </a:solidFill>
                          <a:latin typeface="Times New Roman" panose="02020603050405020304" pitchFamily="18" charset="0"/>
                          <a:cs typeface="Times New Roman" panose="02020603050405020304" pitchFamily="18" charset="0"/>
                        </a:rPr>
                        <a:t>CR</a:t>
                      </a:r>
                      <a:r>
                        <a:rPr lang="pl-PL" sz="1800" b="1" i="1" baseline="0">
                          <a:solidFill>
                            <a:schemeClr val="bg1"/>
                          </a:solidFill>
                          <a:latin typeface="Times New Roman" panose="02020603050405020304" pitchFamily="18" charset="0"/>
                          <a:cs typeface="Times New Roman" panose="02020603050405020304" pitchFamily="18" charset="0"/>
                        </a:rPr>
                        <a:t> </a:t>
                      </a:r>
                    </a:p>
                    <a:p>
                      <a:pPr algn="ctr"/>
                      <a:r>
                        <a:rPr lang="pl-PL" sz="1600" b="1" i="1" baseline="0">
                          <a:solidFill>
                            <a:schemeClr val="bg1"/>
                          </a:solidFill>
                          <a:latin typeface="Times New Roman" panose="02020603050405020304" pitchFamily="18" charset="0"/>
                          <a:cs typeface="Times New Roman" panose="02020603050405020304" pitchFamily="18" charset="0"/>
                        </a:rPr>
                        <a:t>case 3. </a:t>
                      </a:r>
                      <a:endParaRPr lang="en-US" sz="1600">
                        <a:solidFill>
                          <a:schemeClr val="bg1"/>
                        </a:solidFill>
                      </a:endParaRPr>
                    </a:p>
                  </a:txBody>
                  <a:tcPr marL="87027" marR="87027" marT="43513" marB="43513" anchor="ctr">
                    <a:lnL>
                      <a:noFill/>
                    </a:lnL>
                    <a:lnR w="952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lumMod val="50000"/>
                      </a:schemeClr>
                    </a:solidFill>
                  </a:tcPr>
                </a:tc>
                <a:tc>
                  <a:txBody>
                    <a:bodyPr/>
                    <a:lstStyle/>
                    <a:p>
                      <a:pPr algn="ctr"/>
                      <a:endParaRPr lang="en-US" sz="1600" b="0" i="0">
                        <a:solidFill>
                          <a:schemeClr val="bg1"/>
                        </a:solidFill>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chemeClr val="bg1">
                        <a:lumMod val="85000"/>
                      </a:schemeClr>
                    </a:solidFill>
                  </a:tcPr>
                </a:tc>
                <a:tc>
                  <a:txBody>
                    <a:bodyPr/>
                    <a:lstStyle/>
                    <a:p>
                      <a:pPr algn="ctr" fontAlgn="ctr"/>
                      <a:r>
                        <a:rPr lang="pl-PL" sz="1600" b="0" i="0" u="none" strike="noStrike">
                          <a:solidFill>
                            <a:schemeClr val="bg1"/>
                          </a:solidFill>
                          <a:effectLst/>
                          <a:latin typeface="Times New Roman" panose="02020603050405020304" pitchFamily="18" charset="0"/>
                          <a:cs typeface="Times New Roman" panose="02020603050405020304" pitchFamily="18" charset="0"/>
                        </a:rPr>
                        <a:t>2.69</a:t>
                      </a:r>
                      <a:endParaRPr lang="en-US" sz="1600" b="0" i="0" u="none" strike="noStrike">
                        <a:solidFill>
                          <a:schemeClr val="bg1"/>
                        </a:solidFill>
                        <a:effectLst/>
                        <a:latin typeface="Times New Roman" panose="02020603050405020304" pitchFamily="18" charset="0"/>
                        <a:cs typeface="Times New Roman" panose="02020603050405020304" pitchFamily="18" charset="0"/>
                      </a:endParaRP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tx2">
                        <a:lumMod val="5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0.246</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10.9</a:t>
                      </a:r>
                    </a:p>
                  </a:txBody>
                  <a:tcPr marL="7620" marR="7620" marT="7620" marB="0" anchor="ctr">
                    <a:lnL>
                      <a:noFill/>
                    </a:lnL>
                    <a:lnR>
                      <a:noFill/>
                    </a:lnR>
                    <a:lnT>
                      <a:noFill/>
                    </a:lnT>
                    <a:lnB>
                      <a:noFill/>
                    </a:lnB>
                    <a:noFill/>
                  </a:tcPr>
                </a:tc>
                <a:tc>
                  <a:txBody>
                    <a:bodyPr/>
                    <a:lstStyle/>
                    <a:p>
                      <a:pPr algn="ctr" fontAlgn="ctr"/>
                      <a:r>
                        <a:rPr lang="pl-PL" sz="1200" b="0" i="0" u="none" strike="noStrike">
                          <a:solidFill>
                            <a:srgbClr val="000000"/>
                          </a:solidFill>
                          <a:effectLst/>
                          <a:latin typeface="Times New Roman" panose="02020603050405020304" pitchFamily="18" charset="0"/>
                          <a:cs typeface="Times New Roman" panose="02020603050405020304" pitchFamily="18" charset="0"/>
                        </a:rPr>
                        <a:t>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a:noFill/>
                    </a:lnL>
                    <a:lnR>
                      <a:noFill/>
                    </a:lnR>
                    <a:lnT>
                      <a:noFill/>
                    </a:lnT>
                    <a:lnB>
                      <a:noFill/>
                    </a:lnB>
                    <a:noFill/>
                  </a:tcPr>
                </a:tc>
                <a:extLst>
                  <a:ext uri="{0D108BD9-81ED-4DB2-BD59-A6C34878D82A}">
                    <a16:rowId xmlns:a16="http://schemas.microsoft.com/office/drawing/2014/main" val="154913355"/>
                  </a:ext>
                </a:extLst>
              </a:tr>
              <a:tr h="172288">
                <a:tc gridSpan="2">
                  <a:txBody>
                    <a:bodyPr/>
                    <a:lstStyle/>
                    <a:p>
                      <a:pPr algn="ctr"/>
                      <a:r>
                        <a:rPr lang="el-GR" sz="1600" b="1" i="1">
                          <a:latin typeface="Times New Roman" panose="02020603050405020304" pitchFamily="18" charset="0"/>
                          <a:cs typeface="Times New Roman" panose="02020603050405020304" pitchFamily="18" charset="0"/>
                        </a:rPr>
                        <a:t>β</a:t>
                      </a:r>
                      <a:r>
                        <a:rPr lang="pl-PL" sz="1600" b="1" i="1">
                          <a:latin typeface="Times New Roman" panose="02020603050405020304" pitchFamily="18" charset="0"/>
                          <a:cs typeface="Times New Roman" panose="02020603050405020304" pitchFamily="18" charset="0"/>
                        </a:rPr>
                        <a:t> </a:t>
                      </a:r>
                      <a:r>
                        <a:rPr lang="pl-PL" sz="1600" b="1" i="1" baseline="30000">
                          <a:latin typeface="Times New Roman" panose="02020603050405020304" pitchFamily="18" charset="0"/>
                          <a:cs typeface="Times New Roman" panose="02020603050405020304" pitchFamily="18" charset="0"/>
                        </a:rPr>
                        <a:t>IVT</a:t>
                      </a:r>
                      <a:r>
                        <a:rPr lang="pl-PL" sz="1600" b="1" i="1">
                          <a:latin typeface="Times New Roman" panose="02020603050405020304" pitchFamily="18" charset="0"/>
                          <a:cs typeface="Times New Roman" panose="02020603050405020304" pitchFamily="18" charset="0"/>
                        </a:rPr>
                        <a:t> </a:t>
                      </a: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w="9525" cap="flat" cmpd="sng" algn="ctr">
                      <a:solidFill>
                        <a:schemeClr val="tx1"/>
                      </a:solidFill>
                      <a:prstDash val="solid"/>
                      <a:round/>
                      <a:headEnd type="none" w="med" len="med"/>
                      <a:tailEnd type="none" w="med" len="med"/>
                    </a:lnR>
                    <a:lnT>
                      <a:noFill/>
                    </a:lnT>
                    <a:lnB>
                      <a:noFill/>
                    </a:lnB>
                    <a:solidFill>
                      <a:schemeClr val="accent1">
                        <a:lumMod val="40000"/>
                        <a:lumOff val="60000"/>
                      </a:schemeClr>
                    </a:solidFill>
                  </a:tcPr>
                </a:tc>
                <a:tc hMerge="1">
                  <a:txBody>
                    <a:bodyPr/>
                    <a:lstStyle/>
                    <a:p>
                      <a:endParaRPr lang="en-US"/>
                    </a:p>
                  </a:txBody>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0.0237</a:t>
                      </a: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accent1">
                        <a:lumMod val="40000"/>
                        <a:lumOff val="6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0.00441</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5.37</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8.00E-08</a:t>
                      </a:r>
                    </a:p>
                  </a:txBody>
                  <a:tcPr marL="7620" marR="7620" marT="7620" marB="0" anchor="ctr">
                    <a:lnL>
                      <a:noFill/>
                    </a:lnL>
                    <a:lnR>
                      <a:noFill/>
                    </a:lnR>
                    <a:lnT>
                      <a:noFill/>
                    </a:lnT>
                    <a:lnB>
                      <a:noFill/>
                    </a:lnB>
                    <a:noFill/>
                  </a:tcPr>
                </a:tc>
                <a:extLst>
                  <a:ext uri="{0D108BD9-81ED-4DB2-BD59-A6C34878D82A}">
                    <a16:rowId xmlns:a16="http://schemas.microsoft.com/office/drawing/2014/main" val="2424801808"/>
                  </a:ext>
                </a:extLst>
              </a:tr>
              <a:tr h="172288">
                <a:tc gridSpan="2">
                  <a:txBody>
                    <a:bodyPr/>
                    <a:lstStyle/>
                    <a:p>
                      <a:pPr algn="ctr"/>
                      <a:r>
                        <a:rPr lang="el-GR" sz="1600" b="1" i="1">
                          <a:latin typeface="Times New Roman" panose="02020603050405020304" pitchFamily="18" charset="0"/>
                          <a:cs typeface="Times New Roman" panose="02020603050405020304" pitchFamily="18" charset="0"/>
                        </a:rPr>
                        <a:t>β</a:t>
                      </a:r>
                      <a:r>
                        <a:rPr lang="en-GB" sz="1600" b="1" i="1" baseline="-25000">
                          <a:latin typeface="Times New Roman" panose="02020603050405020304" pitchFamily="18" charset="0"/>
                          <a:cs typeface="Times New Roman" panose="02020603050405020304" pitchFamily="18" charset="0"/>
                        </a:rPr>
                        <a:t>1</a:t>
                      </a:r>
                      <a:r>
                        <a:rPr lang="pl-PL" sz="1600" b="1" i="1">
                          <a:latin typeface="Times New Roman" panose="02020603050405020304" pitchFamily="18" charset="0"/>
                          <a:cs typeface="Times New Roman" panose="02020603050405020304" pitchFamily="18" charset="0"/>
                        </a:rPr>
                        <a:t> </a:t>
                      </a:r>
                      <a:r>
                        <a:rPr lang="pl-PL" sz="1600" b="1" i="1" baseline="30000">
                          <a:latin typeface="Times New Roman" panose="02020603050405020304" pitchFamily="18" charset="0"/>
                          <a:cs typeface="Times New Roman" panose="02020603050405020304" pitchFamily="18" charset="0"/>
                        </a:rPr>
                        <a:t>WT</a:t>
                      </a: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w="9525" cap="flat" cmpd="sng" algn="ctr">
                      <a:solidFill>
                        <a:schemeClr val="tx1"/>
                      </a:solidFill>
                      <a:prstDash val="solid"/>
                      <a:round/>
                      <a:headEnd type="none" w="med" len="med"/>
                      <a:tailEnd type="none" w="med" len="med"/>
                    </a:lnR>
                    <a:lnT>
                      <a:noFill/>
                    </a:lnT>
                    <a:lnB>
                      <a:noFill/>
                    </a:lnB>
                    <a:solidFill>
                      <a:schemeClr val="accent1">
                        <a:lumMod val="40000"/>
                        <a:lumOff val="60000"/>
                      </a:schemeClr>
                    </a:solidFill>
                  </a:tcPr>
                </a:tc>
                <a:tc hMerge="1">
                  <a:txBody>
                    <a:bodyPr/>
                    <a:lstStyle/>
                    <a:p>
                      <a:endParaRPr lang="en-US"/>
                    </a:p>
                  </a:txBody>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-0.29</a:t>
                      </a: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accent1">
                        <a:lumMod val="40000"/>
                        <a:lumOff val="6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0.0215</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-13.5</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lnL>
                      <a:noFill/>
                    </a:lnL>
                    <a:lnR>
                      <a:noFill/>
                    </a:lnR>
                    <a:lnT>
                      <a:noFill/>
                    </a:lnT>
                    <a:lnB>
                      <a:noFill/>
                    </a:lnB>
                    <a:noFill/>
                  </a:tcPr>
                </a:tc>
                <a:extLst>
                  <a:ext uri="{0D108BD9-81ED-4DB2-BD59-A6C34878D82A}">
                    <a16:rowId xmlns:a16="http://schemas.microsoft.com/office/drawing/2014/main" val="1570854570"/>
                  </a:ext>
                </a:extLst>
              </a:tr>
              <a:tr h="301504">
                <a:tc gridSpan="2">
                  <a:txBody>
                    <a:bodyPr/>
                    <a:lstStyle/>
                    <a:p>
                      <a:pPr algn="ctr"/>
                      <a:r>
                        <a:rPr lang="el-GR" sz="1600" b="1" i="1">
                          <a:latin typeface="Times New Roman" panose="02020603050405020304" pitchFamily="18" charset="0"/>
                          <a:cs typeface="Times New Roman" panose="02020603050405020304" pitchFamily="18" charset="0"/>
                        </a:rPr>
                        <a:t>β</a:t>
                      </a:r>
                      <a:r>
                        <a:rPr lang="pl-PL" sz="1600" b="1" i="1">
                          <a:latin typeface="Times New Roman" panose="02020603050405020304" pitchFamily="18" charset="0"/>
                          <a:cs typeface="Times New Roman" panose="02020603050405020304" pitchFamily="18" charset="0"/>
                        </a:rPr>
                        <a:t> </a:t>
                      </a:r>
                      <a:r>
                        <a:rPr lang="pl-PL" sz="1600" b="1" i="1" baseline="30000">
                          <a:latin typeface="Times New Roman" panose="02020603050405020304" pitchFamily="18" charset="0"/>
                          <a:cs typeface="Times New Roman" panose="02020603050405020304" pitchFamily="18" charset="0"/>
                        </a:rPr>
                        <a:t>TCRIT</a:t>
                      </a: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w="9525" cap="flat" cmpd="sng" algn="ctr">
                      <a:solidFill>
                        <a:schemeClr val="tx1"/>
                      </a:solidFill>
                      <a:prstDash val="solid"/>
                      <a:round/>
                      <a:headEnd type="none" w="med" len="med"/>
                      <a:tailEnd type="none" w="med" len="med"/>
                    </a:lnR>
                    <a:lnT>
                      <a:noFill/>
                    </a:lnT>
                    <a:lnB>
                      <a:noFill/>
                    </a:lnB>
                    <a:solidFill>
                      <a:schemeClr val="bg1">
                        <a:lumMod val="95000"/>
                      </a:schemeClr>
                    </a:solidFill>
                  </a:tcPr>
                </a:tc>
                <a:tc hMerge="1">
                  <a:txBody>
                    <a:bodyPr/>
                    <a:lstStyle/>
                    <a:p>
                      <a:endParaRPr lang="en-US"/>
                    </a:p>
                  </a:txBody>
                  <a:tcPr/>
                </a:tc>
                <a:tc>
                  <a:txBody>
                    <a:bodyPr/>
                    <a:lstStyle/>
                    <a:p>
                      <a:pPr algn="ctr" fontAlgn="ctr"/>
                      <a:r>
                        <a:rPr lang="en-US" sz="1600" b="1" i="0" u="none" strike="noStrike">
                          <a:solidFill>
                            <a:srgbClr val="000000"/>
                          </a:solidFill>
                          <a:effectLst/>
                          <a:latin typeface="Times New Roman" panose="02020603050405020304" pitchFamily="18" charset="0"/>
                          <a:cs typeface="Times New Roman" panose="02020603050405020304" pitchFamily="18" charset="0"/>
                        </a:rPr>
                        <a:t>-1.41</a:t>
                      </a: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accent4">
                        <a:lumMod val="40000"/>
                        <a:lumOff val="6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0.109</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-13</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lnL>
                      <a:noFill/>
                    </a:lnL>
                    <a:lnR>
                      <a:noFill/>
                    </a:lnR>
                    <a:lnT>
                      <a:noFill/>
                    </a:lnT>
                    <a:lnB>
                      <a:noFill/>
                    </a:lnB>
                    <a:noFill/>
                  </a:tcPr>
                </a:tc>
                <a:extLst>
                  <a:ext uri="{0D108BD9-81ED-4DB2-BD59-A6C34878D82A}">
                    <a16:rowId xmlns:a16="http://schemas.microsoft.com/office/drawing/2014/main" val="2228822303"/>
                  </a:ext>
                </a:extLst>
              </a:tr>
              <a:tr h="30150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600" b="1" i="1">
                          <a:latin typeface="Times New Roman" panose="02020603050405020304" pitchFamily="18" charset="0"/>
                          <a:cs typeface="Times New Roman" panose="02020603050405020304" pitchFamily="18" charset="0"/>
                        </a:rPr>
                        <a:t>β</a:t>
                      </a:r>
                      <a:r>
                        <a:rPr lang="pl-PL" sz="1600" b="1" i="1">
                          <a:latin typeface="Times New Roman" panose="02020603050405020304" pitchFamily="18" charset="0"/>
                          <a:cs typeface="Times New Roman" panose="02020603050405020304" pitchFamily="18" charset="0"/>
                        </a:rPr>
                        <a:t> </a:t>
                      </a:r>
                      <a:r>
                        <a:rPr lang="pl-PL" sz="1600" b="1" i="1" baseline="30000">
                          <a:latin typeface="Times New Roman" panose="02020603050405020304" pitchFamily="18" charset="0"/>
                          <a:cs typeface="Times New Roman" panose="02020603050405020304" pitchFamily="18" charset="0"/>
                        </a:rPr>
                        <a:t>PTC</a:t>
                      </a: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w="9525" cap="flat" cmpd="sng" algn="ctr">
                      <a:solidFill>
                        <a:schemeClr val="tx1"/>
                      </a:solidFill>
                      <a:prstDash val="solid"/>
                      <a:round/>
                      <a:headEnd type="none" w="med" len="med"/>
                      <a:tailEnd type="none" w="med" len="med"/>
                    </a:lnR>
                    <a:lnT>
                      <a:noFill/>
                    </a:lnT>
                    <a:lnB>
                      <a:noFill/>
                    </a:lnB>
                    <a:solidFill>
                      <a:schemeClr val="bg1">
                        <a:lumMod val="95000"/>
                      </a:schemeClr>
                    </a:solidFill>
                  </a:tcPr>
                </a:tc>
                <a:tc hMerge="1">
                  <a:txBody>
                    <a:bodyPr/>
                    <a:lstStyle/>
                    <a:p>
                      <a:endParaRPr lang="en-US"/>
                    </a:p>
                  </a:txBody>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-0.14</a:t>
                      </a:r>
                      <a:r>
                        <a:rPr lang="pl-PL" sz="1600" b="0" i="0" u="none" strike="noStrike">
                          <a:solidFill>
                            <a:srgbClr val="000000"/>
                          </a:solidFill>
                          <a:effectLst/>
                          <a:latin typeface="Times New Roman" panose="02020603050405020304" pitchFamily="18" charset="0"/>
                          <a:cs typeface="Times New Roman" panose="02020603050405020304" pitchFamily="18" charset="0"/>
                        </a:rPr>
                        <a:t>4</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accent4">
                        <a:lumMod val="40000"/>
                        <a:lumOff val="6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0.141</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-1.0</a:t>
                      </a:r>
                      <a:r>
                        <a:rPr lang="pl-PL" sz="1200" b="0" i="0" u="none" strike="noStrike">
                          <a:solidFill>
                            <a:srgbClr val="000000"/>
                          </a:solidFill>
                          <a:effectLst/>
                          <a:latin typeface="Times New Roman" panose="02020603050405020304" pitchFamily="18" charset="0"/>
                          <a:cs typeface="Times New Roman" panose="02020603050405020304" pitchFamily="18" charset="0"/>
                        </a:rPr>
                        <a:t>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FF0000"/>
                          </a:solidFill>
                          <a:effectLst/>
                          <a:latin typeface="Times New Roman" panose="02020603050405020304" pitchFamily="18" charset="0"/>
                          <a:cs typeface="Times New Roman" panose="02020603050405020304" pitchFamily="18" charset="0"/>
                        </a:rPr>
                        <a:t>0.30</a:t>
                      </a:r>
                      <a:r>
                        <a:rPr lang="pl-PL" sz="1200" b="0" i="0" u="none" strike="noStrike">
                          <a:solidFill>
                            <a:srgbClr val="FF0000"/>
                          </a:solidFill>
                          <a:effectLst/>
                          <a:latin typeface="Times New Roman" panose="02020603050405020304" pitchFamily="18" charset="0"/>
                          <a:cs typeface="Times New Roman" panose="02020603050405020304" pitchFamily="18" charset="0"/>
                        </a:rPr>
                        <a:t>6</a:t>
                      </a:r>
                      <a:endParaRPr lang="en-US" sz="1200" b="0" i="0" u="none" strike="noStrike">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lnL>
                      <a:noFill/>
                    </a:lnL>
                    <a:lnR>
                      <a:noFill/>
                    </a:lnR>
                    <a:lnT>
                      <a:noFill/>
                    </a:lnT>
                    <a:lnB>
                      <a:noFill/>
                    </a:lnB>
                    <a:noFill/>
                  </a:tcPr>
                </a:tc>
                <a:extLst>
                  <a:ext uri="{0D108BD9-81ED-4DB2-BD59-A6C34878D82A}">
                    <a16:rowId xmlns:a16="http://schemas.microsoft.com/office/drawing/2014/main" val="1376420577"/>
                  </a:ext>
                </a:extLst>
              </a:tr>
              <a:tr h="30150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600" b="1" i="1">
                          <a:latin typeface="Times New Roman" panose="02020603050405020304" pitchFamily="18" charset="0"/>
                          <a:cs typeface="Times New Roman" panose="02020603050405020304" pitchFamily="18" charset="0"/>
                        </a:rPr>
                        <a:t>β</a:t>
                      </a:r>
                      <a:r>
                        <a:rPr lang="pl-PL" sz="1600" b="1" i="1">
                          <a:latin typeface="Times New Roman" panose="02020603050405020304" pitchFamily="18" charset="0"/>
                          <a:cs typeface="Times New Roman" panose="02020603050405020304" pitchFamily="18" charset="0"/>
                        </a:rPr>
                        <a:t> </a:t>
                      </a:r>
                      <a:r>
                        <a:rPr lang="pl-PL" sz="1600" b="1" i="1" baseline="30000">
                          <a:latin typeface="Times New Roman" panose="02020603050405020304" pitchFamily="18" charset="0"/>
                          <a:cs typeface="Times New Roman" panose="02020603050405020304" pitchFamily="18" charset="0"/>
                        </a:rPr>
                        <a:t>65</a:t>
                      </a: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w="9525" cap="flat" cmpd="sng" algn="ctr">
                      <a:solidFill>
                        <a:schemeClr val="tx1"/>
                      </a:solidFill>
                      <a:prstDash val="solid"/>
                      <a:round/>
                      <a:headEnd type="none" w="med" len="med"/>
                      <a:tailEnd type="none" w="med" len="med"/>
                    </a:lnR>
                    <a:lnT>
                      <a:noFill/>
                    </a:lnT>
                    <a:lnB>
                      <a:noFill/>
                    </a:lnB>
                    <a:solidFill>
                      <a:schemeClr val="bg1">
                        <a:lumMod val="95000"/>
                      </a:schemeClr>
                    </a:solidFill>
                  </a:tcPr>
                </a:tc>
                <a:tc hMerge="1">
                  <a:txBody>
                    <a:bodyPr/>
                    <a:lstStyle/>
                    <a:p>
                      <a:endParaRPr lang="en-US"/>
                    </a:p>
                  </a:txBody>
                  <a:tcPr/>
                </a:tc>
                <a:tc>
                  <a:txBody>
                    <a:bodyPr/>
                    <a:lstStyle/>
                    <a:p>
                      <a:pPr algn="ctr" fontAlgn="ctr"/>
                      <a:r>
                        <a:rPr lang="en-US" sz="1600" b="1" i="0" u="none" strike="noStrike">
                          <a:solidFill>
                            <a:srgbClr val="000000"/>
                          </a:solidFill>
                          <a:effectLst/>
                          <a:latin typeface="Times New Roman" panose="02020603050405020304" pitchFamily="18" charset="0"/>
                          <a:cs typeface="Times New Roman" panose="02020603050405020304" pitchFamily="18" charset="0"/>
                        </a:rPr>
                        <a:t>1.92</a:t>
                      </a: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accent4">
                        <a:lumMod val="40000"/>
                        <a:lumOff val="6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0.23</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8.35</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lnL>
                      <a:noFill/>
                    </a:lnL>
                    <a:lnR>
                      <a:noFill/>
                    </a:lnR>
                    <a:lnT>
                      <a:noFill/>
                    </a:lnT>
                    <a:lnB>
                      <a:noFill/>
                    </a:lnB>
                    <a:noFill/>
                  </a:tcPr>
                </a:tc>
                <a:extLst>
                  <a:ext uri="{0D108BD9-81ED-4DB2-BD59-A6C34878D82A}">
                    <a16:rowId xmlns:a16="http://schemas.microsoft.com/office/drawing/2014/main" val="1385905663"/>
                  </a:ext>
                </a:extLst>
              </a:tr>
              <a:tr h="30150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600" b="1" i="1">
                          <a:latin typeface="Times New Roman" panose="02020603050405020304" pitchFamily="18" charset="0"/>
                          <a:cs typeface="Times New Roman" panose="02020603050405020304" pitchFamily="18" charset="0"/>
                        </a:rPr>
                        <a:t>β</a:t>
                      </a:r>
                      <a:r>
                        <a:rPr lang="pl-PL" sz="1600" b="1" i="1">
                          <a:latin typeface="Times New Roman" panose="02020603050405020304" pitchFamily="18" charset="0"/>
                          <a:cs typeface="Times New Roman" panose="02020603050405020304" pitchFamily="18" charset="0"/>
                        </a:rPr>
                        <a:t> </a:t>
                      </a:r>
                      <a:r>
                        <a:rPr lang="pl-PL" sz="1600" b="1" i="1" baseline="30000">
                          <a:latin typeface="Times New Roman" panose="02020603050405020304" pitchFamily="18" charset="0"/>
                          <a:cs typeface="Times New Roman" panose="02020603050405020304" pitchFamily="18" charset="0"/>
                        </a:rPr>
                        <a:t>50-65</a:t>
                      </a: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0.72</a:t>
                      </a:r>
                    </a:p>
                  </a:txBody>
                  <a:tcPr marL="7620" marR="7620" marT="7620" marB="0" anchor="ctr">
                    <a:lnL w="9525" cap="flat" cmpd="sng" algn="ctr">
                      <a:solidFill>
                        <a:schemeClr val="tx1"/>
                      </a:solidFill>
                      <a:prstDash val="solid"/>
                      <a:round/>
                      <a:headEnd type="none" w="med" len="med"/>
                      <a:tailEnd type="none" w="med" len="med"/>
                    </a:lnL>
                    <a:lnR>
                      <a:noFill/>
                    </a:lnR>
                    <a:lnT>
                      <a:noFill/>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0.242</a:t>
                      </a:r>
                    </a:p>
                  </a:txBody>
                  <a:tcPr marL="7620" marR="7620" marT="7620" marB="0" anchor="ctr">
                    <a:lnL>
                      <a:noFill/>
                    </a:lnL>
                    <a:lnR>
                      <a:noFill/>
                    </a:lnR>
                    <a:lnT>
                      <a:noFill/>
                    </a:lnT>
                    <a:lnB w="9525"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2.97</a:t>
                      </a:r>
                    </a:p>
                  </a:txBody>
                  <a:tcPr marL="7620" marR="7620" marT="7620" marB="0" anchor="ctr">
                    <a:lnL>
                      <a:noFill/>
                    </a:lnL>
                    <a:lnR>
                      <a:noFill/>
                    </a:lnR>
                    <a:lnT>
                      <a:noFill/>
                    </a:lnT>
                    <a:lnB w="9525"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0.00295</a:t>
                      </a:r>
                    </a:p>
                  </a:txBody>
                  <a:tcPr marL="7620" marR="7620" marT="7620" marB="0" anchor="ctr">
                    <a:lnL>
                      <a:noFill/>
                    </a:lnL>
                    <a:lnR>
                      <a:noFill/>
                    </a:lnR>
                    <a:lnT>
                      <a:noFill/>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8288321"/>
                  </a:ext>
                </a:extLst>
              </a:tr>
              <a:tr h="301504">
                <a:tc gridSpan="3">
                  <a:txBody>
                    <a:bodyPr/>
                    <a:lstStyle/>
                    <a:p>
                      <a:pPr algn="ctr"/>
                      <a:r>
                        <a:rPr lang="pl-PL" sz="1200" b="0" i="0">
                          <a:effectLst/>
                          <a:latin typeface="Times New Roman" panose="02020603050405020304" pitchFamily="18" charset="0"/>
                          <a:cs typeface="Times New Roman" panose="02020603050405020304" pitchFamily="18" charset="0"/>
                        </a:rPr>
                        <a:t>n = 2,280</a:t>
                      </a: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w="9525" cap="flat" cmpd="sng" algn="ctr">
                      <a:solidFill>
                        <a:schemeClr val="tx1"/>
                      </a:solidFill>
                      <a:prstDash val="solid"/>
                      <a:round/>
                      <a:headEnd type="none" w="med" len="med"/>
                      <a:tailEnd type="none" w="med" len="med"/>
                    </a:lnT>
                    <a:lnB>
                      <a:noFill/>
                    </a:lnB>
                    <a:noFill/>
                  </a:tcPr>
                </a:tc>
                <a:tc hMerge="1">
                  <a:txBody>
                    <a:bodyPr/>
                    <a:lstStyle/>
                    <a:p>
                      <a:endParaRPr lang="en-US"/>
                    </a:p>
                  </a:txBody>
                  <a:tcPr/>
                </a:tc>
                <a:tc hMerge="1">
                  <a:txBody>
                    <a:bodyPr/>
                    <a:lstStyle/>
                    <a:p>
                      <a:pPr algn="ctr"/>
                      <a:endParaRPr lang="en-US" sz="14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a:noFill/>
                    </a:lnT>
                    <a:lnB>
                      <a:noFill/>
                    </a:lnB>
                    <a:solidFill>
                      <a:schemeClr val="accent4">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200" b="0" i="0">
                          <a:effectLst/>
                          <a:latin typeface="Times New Roman" panose="02020603050405020304" pitchFamily="18" charset="0"/>
                          <a:cs typeface="Times New Roman" panose="02020603050405020304" pitchFamily="18" charset="0"/>
                        </a:rPr>
                        <a:t>Rho-square:</a:t>
                      </a: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w="9525" cap="flat" cmpd="sng" algn="ctr">
                      <a:solidFill>
                        <a:schemeClr val="tx1"/>
                      </a:solidFill>
                      <a:prstDash val="solid"/>
                      <a:round/>
                      <a:headEnd type="none" w="med" len="med"/>
                      <a:tailEnd type="none" w="med" len="med"/>
                    </a:lnT>
                    <a:lnB>
                      <a:noFill/>
                    </a:lnB>
                    <a:noFill/>
                  </a:tcPr>
                </a:tc>
                <a:tc hMerge="1">
                  <a:txBody>
                    <a:bodyPr/>
                    <a:lstStyle/>
                    <a:p>
                      <a:pPr algn="ct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a:noFill/>
                    </a:lnT>
                    <a:lnB>
                      <a:noFill/>
                    </a:lnB>
                    <a:solidFill>
                      <a:schemeClr val="bg1">
                        <a:lumMod val="95000"/>
                      </a:schemeClr>
                    </a:solidFill>
                  </a:tcPr>
                </a:tc>
                <a:tc>
                  <a:txBody>
                    <a:bodyPr/>
                    <a:lstStyle/>
                    <a:p>
                      <a:pPr algn="ctr"/>
                      <a:r>
                        <a:rPr lang="pl-PL" sz="1200" b="0" i="0">
                          <a:effectLst/>
                          <a:latin typeface="Times New Roman" panose="02020603050405020304" pitchFamily="18" charset="0"/>
                          <a:cs typeface="Times New Roman" panose="02020603050405020304" pitchFamily="18" charset="0"/>
                        </a:rPr>
                        <a:t>0.277</a:t>
                      </a: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w="9525"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621219214"/>
                  </a:ext>
                </a:extLst>
              </a:tr>
            </a:tbl>
          </a:graphicData>
        </a:graphic>
      </p:graphicFrame>
      <p:graphicFrame>
        <p:nvGraphicFramePr>
          <p:cNvPr id="16" name="Tabela 15">
            <a:extLst>
              <a:ext uri="{FF2B5EF4-FFF2-40B4-BE49-F238E27FC236}">
                <a16:creationId xmlns:a16="http://schemas.microsoft.com/office/drawing/2014/main" id="{399DDEDB-E26F-4000-9980-4664098F252E}"/>
              </a:ext>
            </a:extLst>
          </p:cNvPr>
          <p:cNvGraphicFramePr>
            <a:graphicFrameLocks noGrp="1"/>
          </p:cNvGraphicFramePr>
          <p:nvPr>
            <p:extLst>
              <p:ext uri="{D42A27DB-BD31-4B8C-83A1-F6EECF244321}">
                <p14:modId xmlns:p14="http://schemas.microsoft.com/office/powerpoint/2010/main" val="1210110419"/>
              </p:ext>
            </p:extLst>
          </p:nvPr>
        </p:nvGraphicFramePr>
        <p:xfrm>
          <a:off x="1452827" y="2437242"/>
          <a:ext cx="2273064" cy="3996542"/>
        </p:xfrm>
        <a:graphic>
          <a:graphicData uri="http://schemas.openxmlformats.org/drawingml/2006/table">
            <a:tbl>
              <a:tblPr/>
              <a:tblGrid>
                <a:gridCol w="2273064">
                  <a:extLst>
                    <a:ext uri="{9D8B030D-6E8A-4147-A177-3AD203B41FA5}">
                      <a16:colId xmlns:a16="http://schemas.microsoft.com/office/drawing/2014/main" val="3080064475"/>
                    </a:ext>
                  </a:extLst>
                </a:gridCol>
              </a:tblGrid>
              <a:tr h="1729285">
                <a:tc>
                  <a:txBody>
                    <a:bodyPr/>
                    <a:lstStyle/>
                    <a:p>
                      <a:pPr algn="ctr"/>
                      <a:endParaRPr lang="pl-PL" sz="1600" b="1" i="0">
                        <a:effectLst/>
                        <a:latin typeface="Times New Roman" panose="02020603050405020304" pitchFamily="18" charset="0"/>
                        <a:cs typeface="Times New Roman" panose="02020603050405020304" pitchFamily="18" charset="0"/>
                      </a:endParaRPr>
                    </a:p>
                    <a:p>
                      <a:pPr algn="ctr"/>
                      <a:endParaRPr lang="pl-PL" sz="1600" b="1" i="0">
                        <a:solidFill>
                          <a:schemeClr val="bg1"/>
                        </a:solidFill>
                        <a:effectLst/>
                        <a:latin typeface="Times New Roman" panose="02020603050405020304" pitchFamily="18" charset="0"/>
                        <a:cs typeface="Times New Roman" panose="02020603050405020304" pitchFamily="18" charset="0"/>
                      </a:endParaRPr>
                    </a:p>
                    <a:p>
                      <a:pPr algn="ctr"/>
                      <a:r>
                        <a:rPr lang="pl-PL" sz="1600" b="1" i="0">
                          <a:solidFill>
                            <a:schemeClr val="bg1"/>
                          </a:solidFill>
                          <a:effectLst/>
                          <a:latin typeface="Times New Roman" panose="02020603050405020304" pitchFamily="18" charset="0"/>
                          <a:cs typeface="Times New Roman" panose="02020603050405020304" pitchFamily="18" charset="0"/>
                        </a:rPr>
                        <a:t>crowding level (RTCI) of 1st vs. 2nd departure</a:t>
                      </a:r>
                    </a:p>
                    <a:p>
                      <a:pPr algn="ctr"/>
                      <a:endParaRPr lang="pl-PL" sz="1600" b="1" i="0">
                        <a:solidFill>
                          <a:schemeClr val="bg1"/>
                        </a:solidFill>
                        <a:effectLst/>
                        <a:latin typeface="Times New Roman" panose="02020603050405020304" pitchFamily="18" charset="0"/>
                        <a:cs typeface="Times New Roman" panose="02020603050405020304" pitchFamily="18" charset="0"/>
                      </a:endParaRPr>
                    </a:p>
                    <a:p>
                      <a:pPr algn="ctr"/>
                      <a:r>
                        <a:rPr lang="pl-PL" sz="1600" b="1" i="1">
                          <a:solidFill>
                            <a:schemeClr val="bg1"/>
                          </a:solidFill>
                          <a:effectLst/>
                          <a:latin typeface="Times New Roman" panose="02020603050405020304" pitchFamily="18" charset="0"/>
                          <a:cs typeface="Times New Roman" panose="02020603050405020304" pitchFamily="18" charset="0"/>
                        </a:rPr>
                        <a:t>(case-specific)</a:t>
                      </a:r>
                    </a:p>
                    <a:p>
                      <a:pPr algn="ctr"/>
                      <a:endParaRPr lang="pl-PL" sz="1600" b="1"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a:noFill/>
                    </a:lnT>
                    <a:lnB>
                      <a:noFill/>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2171391184"/>
                  </a:ext>
                </a:extLst>
              </a:tr>
              <a:tr h="367106">
                <a:tc>
                  <a:txBody>
                    <a:bodyPr/>
                    <a:lstStyle/>
                    <a:p>
                      <a:pPr algn="ctr"/>
                      <a:r>
                        <a:rPr lang="pl-PL" sz="1600" b="1" i="0">
                          <a:latin typeface="Times New Roman" panose="02020603050405020304" pitchFamily="18" charset="0"/>
                          <a:cs typeface="Times New Roman" panose="02020603050405020304" pitchFamily="18" charset="0"/>
                        </a:rPr>
                        <a:t>in-vehicle time</a:t>
                      </a: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a:noFill/>
                    </a:lnT>
                    <a:lnB>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056070352"/>
                  </a:ext>
                </a:extLst>
              </a:tr>
              <a:tr h="367106">
                <a:tc>
                  <a:txBody>
                    <a:bodyPr/>
                    <a:lstStyle/>
                    <a:p>
                      <a:pPr algn="ctr"/>
                      <a:r>
                        <a:rPr lang="pl-PL" sz="1600" b="1" i="0">
                          <a:latin typeface="Times New Roman" panose="02020603050405020304" pitchFamily="18" charset="0"/>
                          <a:cs typeface="Times New Roman" panose="02020603050405020304" pitchFamily="18" charset="0"/>
                        </a:rPr>
                        <a:t>wait time</a:t>
                      </a: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a:noFill/>
                    </a:lnT>
                    <a:lnB>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12057723"/>
                  </a:ext>
                </a:extLst>
              </a:tr>
              <a:tr h="367106">
                <a:tc>
                  <a:txBody>
                    <a:bodyPr/>
                    <a:lstStyle/>
                    <a:p>
                      <a:pPr algn="ctr"/>
                      <a:r>
                        <a:rPr lang="pl-PL" sz="1600" b="1" i="0">
                          <a:latin typeface="Times New Roman" panose="02020603050405020304" pitchFamily="18" charset="0"/>
                          <a:cs typeface="Times New Roman" panose="02020603050405020304" pitchFamily="18" charset="0"/>
                        </a:rPr>
                        <a:t>time-criticality</a:t>
                      </a: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496888133"/>
                  </a:ext>
                </a:extLst>
              </a:tr>
              <a:tr h="367106">
                <a:tc>
                  <a:txBody>
                    <a:bodyPr/>
                    <a:lstStyle/>
                    <a:p>
                      <a:pPr algn="ctr"/>
                      <a:r>
                        <a:rPr lang="pl-PL" sz="1600" b="1" i="0">
                          <a:effectLst/>
                          <a:latin typeface="Times New Roman" panose="02020603050405020304" pitchFamily="18" charset="0"/>
                          <a:cs typeface="Times New Roman" panose="02020603050405020304" pitchFamily="18" charset="0"/>
                        </a:rPr>
                        <a:t>commuter </a:t>
                      </a:r>
                      <a:r>
                        <a:rPr lang="pl-PL" sz="1200" b="1" i="0">
                          <a:effectLst/>
                          <a:latin typeface="Times New Roman" panose="02020603050405020304" pitchFamily="18" charset="0"/>
                          <a:cs typeface="Times New Roman" panose="02020603050405020304" pitchFamily="18" charset="0"/>
                        </a:rPr>
                        <a:t>(2+ trips / week)</a:t>
                      </a:r>
                      <a:endParaRPr lang="en-US" sz="1600" b="1" i="0">
                        <a:effectLst/>
                        <a:latin typeface="Times New Roman" panose="02020603050405020304" pitchFamily="18" charset="0"/>
                        <a:cs typeface="Times New Roman" panose="02020603050405020304" pitchFamily="18" charset="0"/>
                      </a:endParaRPr>
                    </a:p>
                  </a:txBody>
                  <a:tcPr marL="87027" marR="87027" marT="43513" marB="4351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278592542"/>
                  </a:ext>
                </a:extLst>
              </a:tr>
              <a:tr h="367106">
                <a:tc>
                  <a:txBody>
                    <a:bodyPr/>
                    <a:lstStyle/>
                    <a:p>
                      <a:pPr algn="ctr"/>
                      <a:r>
                        <a:rPr lang="pl-PL" sz="1600" b="1" i="0">
                          <a:effectLst/>
                          <a:latin typeface="Times New Roman" panose="02020603050405020304" pitchFamily="18" charset="0"/>
                          <a:cs typeface="Times New Roman" panose="02020603050405020304" pitchFamily="18" charset="0"/>
                        </a:rPr>
                        <a:t>age 65+</a:t>
                      </a:r>
                      <a:endParaRPr lang="en-US" sz="1600" b="1" i="0">
                        <a:effectLst/>
                        <a:latin typeface="Times New Roman" panose="02020603050405020304" pitchFamily="18" charset="0"/>
                        <a:cs typeface="Times New Roman" panose="02020603050405020304" pitchFamily="18" charset="0"/>
                      </a:endParaRPr>
                    </a:p>
                  </a:txBody>
                  <a:tcPr marL="87027" marR="87027" marT="43513" marB="4351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805710599"/>
                  </a:ext>
                </a:extLst>
              </a:tr>
              <a:tr h="367106">
                <a:tc>
                  <a:txBody>
                    <a:bodyPr/>
                    <a:lstStyle/>
                    <a:p>
                      <a:pPr algn="ctr"/>
                      <a:r>
                        <a:rPr lang="pl-PL" sz="1600" b="1" i="0">
                          <a:effectLst/>
                          <a:latin typeface="Times New Roman" panose="02020603050405020304" pitchFamily="18" charset="0"/>
                          <a:cs typeface="Times New Roman" panose="02020603050405020304" pitchFamily="18" charset="0"/>
                        </a:rPr>
                        <a:t>age 50 -65</a:t>
                      </a:r>
                      <a:endParaRPr lang="en-US" sz="1600" b="1" i="0">
                        <a:effectLst/>
                        <a:latin typeface="Times New Roman" panose="02020603050405020304" pitchFamily="18" charset="0"/>
                        <a:cs typeface="Times New Roman" panose="02020603050405020304" pitchFamily="18" charset="0"/>
                      </a:endParaRPr>
                    </a:p>
                  </a:txBody>
                  <a:tcPr marL="87027" marR="87027" marT="43513" marB="43513"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045048161"/>
                  </a:ext>
                </a:extLst>
              </a:tr>
            </a:tbl>
          </a:graphicData>
        </a:graphic>
      </p:graphicFrame>
      <p:sp>
        <p:nvSpPr>
          <p:cNvPr id="2" name="pole tekstowe 1">
            <a:extLst>
              <a:ext uri="{FF2B5EF4-FFF2-40B4-BE49-F238E27FC236}">
                <a16:creationId xmlns:a16="http://schemas.microsoft.com/office/drawing/2014/main" id="{9E5502A4-3600-4B8D-9A62-A4D55F782E3B}"/>
              </a:ext>
            </a:extLst>
          </p:cNvPr>
          <p:cNvSpPr txBox="1"/>
          <p:nvPr/>
        </p:nvSpPr>
        <p:spPr>
          <a:xfrm rot="16200000">
            <a:off x="540732" y="5515722"/>
            <a:ext cx="1010213" cy="400110"/>
          </a:xfrm>
          <a:prstGeom prst="rect">
            <a:avLst/>
          </a:prstGeom>
          <a:noFill/>
        </p:spPr>
        <p:txBody>
          <a:bodyPr wrap="none" rtlCol="0">
            <a:spAutoFit/>
          </a:bodyPr>
          <a:lstStyle/>
          <a:p>
            <a:r>
              <a:rPr lang="pl-PL" sz="2000" i="1">
                <a:latin typeface="Times New Roman" panose="02020603050405020304" pitchFamily="18" charset="0"/>
                <a:cs typeface="Times New Roman" panose="02020603050405020304" pitchFamily="18" charset="0"/>
              </a:rPr>
              <a:t>boolean</a:t>
            </a:r>
            <a:endParaRPr lang="en-US" sz="2000" i="1">
              <a:latin typeface="Times New Roman" panose="02020603050405020304" pitchFamily="18" charset="0"/>
              <a:cs typeface="Times New Roman" panose="02020603050405020304" pitchFamily="18" charset="0"/>
            </a:endParaRPr>
          </a:p>
        </p:txBody>
      </p:sp>
      <p:sp>
        <p:nvSpPr>
          <p:cNvPr id="18" name="pole tekstowe 17">
            <a:extLst>
              <a:ext uri="{FF2B5EF4-FFF2-40B4-BE49-F238E27FC236}">
                <a16:creationId xmlns:a16="http://schemas.microsoft.com/office/drawing/2014/main" id="{F6AD2FCB-8A8D-4BEB-A252-9DBB547E7951}"/>
              </a:ext>
            </a:extLst>
          </p:cNvPr>
          <p:cNvSpPr txBox="1"/>
          <p:nvPr/>
        </p:nvSpPr>
        <p:spPr>
          <a:xfrm rot="16200000">
            <a:off x="733093" y="4372722"/>
            <a:ext cx="625492" cy="400110"/>
          </a:xfrm>
          <a:prstGeom prst="rect">
            <a:avLst/>
          </a:prstGeom>
          <a:noFill/>
        </p:spPr>
        <p:txBody>
          <a:bodyPr wrap="none" rtlCol="0">
            <a:spAutoFit/>
          </a:bodyPr>
          <a:lstStyle/>
          <a:p>
            <a:r>
              <a:rPr lang="pl-PL" sz="2000" i="1">
                <a:latin typeface="Times New Roman" panose="02020603050405020304" pitchFamily="18" charset="0"/>
                <a:cs typeface="Times New Roman" panose="02020603050405020304" pitchFamily="18" charset="0"/>
              </a:rPr>
              <a:t>time</a:t>
            </a:r>
            <a:endParaRPr lang="en-US" sz="2000" i="1">
              <a:latin typeface="Times New Roman" panose="02020603050405020304" pitchFamily="18" charset="0"/>
              <a:cs typeface="Times New Roman" panose="02020603050405020304" pitchFamily="18" charset="0"/>
            </a:endParaRPr>
          </a:p>
        </p:txBody>
      </p:sp>
      <p:sp>
        <p:nvSpPr>
          <p:cNvPr id="19" name="pole tekstowe 18">
            <a:extLst>
              <a:ext uri="{FF2B5EF4-FFF2-40B4-BE49-F238E27FC236}">
                <a16:creationId xmlns:a16="http://schemas.microsoft.com/office/drawing/2014/main" id="{0CD6D09A-13AF-41BA-A17A-113E17D7E3F1}"/>
              </a:ext>
            </a:extLst>
          </p:cNvPr>
          <p:cNvSpPr txBox="1"/>
          <p:nvPr/>
        </p:nvSpPr>
        <p:spPr>
          <a:xfrm rot="16200000">
            <a:off x="525492" y="3092562"/>
            <a:ext cx="1010213" cy="400110"/>
          </a:xfrm>
          <a:prstGeom prst="rect">
            <a:avLst/>
          </a:prstGeom>
          <a:noFill/>
        </p:spPr>
        <p:txBody>
          <a:bodyPr wrap="none" rtlCol="0">
            <a:spAutoFit/>
          </a:bodyPr>
          <a:lstStyle/>
          <a:p>
            <a:r>
              <a:rPr lang="pl-PL" sz="2000" i="1">
                <a:latin typeface="Times New Roman" panose="02020603050405020304" pitchFamily="18" charset="0"/>
                <a:cs typeface="Times New Roman" panose="02020603050405020304" pitchFamily="18" charset="0"/>
              </a:rPr>
              <a:t>boolean</a:t>
            </a:r>
            <a:endParaRPr lang="en-US" sz="2000" i="1">
              <a:latin typeface="Times New Roman" panose="02020603050405020304" pitchFamily="18" charset="0"/>
              <a:cs typeface="Times New Roman" panose="02020603050405020304" pitchFamily="18" charset="0"/>
            </a:endParaRPr>
          </a:p>
        </p:txBody>
      </p:sp>
      <p:pic>
        <p:nvPicPr>
          <p:cNvPr id="20" name="Obraz 19">
            <a:extLst>
              <a:ext uri="{FF2B5EF4-FFF2-40B4-BE49-F238E27FC236}">
                <a16:creationId xmlns:a16="http://schemas.microsoft.com/office/drawing/2014/main" id="{8F0FCAA5-DA00-4C47-B56B-13A8B6DED869}"/>
              </a:ext>
            </a:extLst>
          </p:cNvPr>
          <p:cNvPicPr>
            <a:picLocks noChangeAspect="1"/>
          </p:cNvPicPr>
          <p:nvPr/>
        </p:nvPicPr>
        <p:blipFill>
          <a:blip r:embed="rId7"/>
          <a:stretch>
            <a:fillRect/>
          </a:stretch>
        </p:blipFill>
        <p:spPr>
          <a:xfrm>
            <a:off x="5566787" y="2506278"/>
            <a:ext cx="814664" cy="499190"/>
          </a:xfrm>
          <a:prstGeom prst="rect">
            <a:avLst/>
          </a:prstGeom>
        </p:spPr>
      </p:pic>
      <p:pic>
        <p:nvPicPr>
          <p:cNvPr id="21" name="Obraz 20">
            <a:extLst>
              <a:ext uri="{FF2B5EF4-FFF2-40B4-BE49-F238E27FC236}">
                <a16:creationId xmlns:a16="http://schemas.microsoft.com/office/drawing/2014/main" id="{5F8E628A-1AEB-4E43-A3E7-273FD47B598E}"/>
              </a:ext>
            </a:extLst>
          </p:cNvPr>
          <p:cNvPicPr>
            <a:picLocks noChangeAspect="1"/>
          </p:cNvPicPr>
          <p:nvPr/>
        </p:nvPicPr>
        <p:blipFill>
          <a:blip r:embed="rId8"/>
          <a:stretch>
            <a:fillRect/>
          </a:stretch>
        </p:blipFill>
        <p:spPr>
          <a:xfrm>
            <a:off x="5550323" y="3137640"/>
            <a:ext cx="833821" cy="504082"/>
          </a:xfrm>
          <a:prstGeom prst="rect">
            <a:avLst/>
          </a:prstGeom>
        </p:spPr>
      </p:pic>
      <p:pic>
        <p:nvPicPr>
          <p:cNvPr id="22" name="Obraz 21">
            <a:extLst>
              <a:ext uri="{FF2B5EF4-FFF2-40B4-BE49-F238E27FC236}">
                <a16:creationId xmlns:a16="http://schemas.microsoft.com/office/drawing/2014/main" id="{7C8D0492-3F64-41CC-B0F0-B7ED75AEB133}"/>
              </a:ext>
            </a:extLst>
          </p:cNvPr>
          <p:cNvPicPr>
            <a:picLocks noChangeAspect="1"/>
          </p:cNvPicPr>
          <p:nvPr/>
        </p:nvPicPr>
        <p:blipFill>
          <a:blip r:embed="rId9"/>
          <a:stretch>
            <a:fillRect/>
          </a:stretch>
        </p:blipFill>
        <p:spPr>
          <a:xfrm>
            <a:off x="5545232" y="3779332"/>
            <a:ext cx="842231" cy="509167"/>
          </a:xfrm>
          <a:prstGeom prst="rect">
            <a:avLst/>
          </a:prstGeom>
        </p:spPr>
      </p:pic>
    </p:spTree>
    <p:extLst>
      <p:ext uri="{BB962C8B-B14F-4D97-AF65-F5344CB8AC3E}">
        <p14:creationId xmlns:p14="http://schemas.microsoft.com/office/powerpoint/2010/main" val="2285201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Choice modelling (</a:t>
            </a:r>
            <a:r>
              <a:rPr lang="en-GB" sz="3200" b="1">
                <a:solidFill>
                  <a:schemeClr val="bg1"/>
                </a:solidFill>
                <a:latin typeface="Times New Roman" panose="02020603050405020304" pitchFamily="18" charset="0"/>
                <a:cs typeface="Times New Roman" panose="02020603050405020304" pitchFamily="18" charset="0"/>
              </a:rPr>
              <a:t>b</a:t>
            </a:r>
            <a:r>
              <a:rPr lang="pl-PL" sz="3200" b="1">
                <a:solidFill>
                  <a:schemeClr val="bg1"/>
                </a:solidFill>
                <a:latin typeface="Times New Roman" panose="02020603050405020304" pitchFamily="18" charset="0"/>
                <a:cs typeface="Times New Roman" panose="02020603050405020304" pitchFamily="18" charset="0"/>
              </a:rPr>
              <a:t>) – time-criticality distinguished</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5" name="pole tekstowe 4">
            <a:extLst>
              <a:ext uri="{FF2B5EF4-FFF2-40B4-BE49-F238E27FC236}">
                <a16:creationId xmlns:a16="http://schemas.microsoft.com/office/drawing/2014/main" id="{A3D1986D-E1FC-43D2-8D12-7C1EFA6E8D30}"/>
              </a:ext>
            </a:extLst>
          </p:cNvPr>
          <p:cNvSpPr txBox="1"/>
          <p:nvPr/>
        </p:nvSpPr>
        <p:spPr>
          <a:xfrm>
            <a:off x="1003775" y="1389204"/>
            <a:ext cx="2234151" cy="461665"/>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pl-PL" sz="2400" b="1">
                <a:latin typeface="Times New Roman" panose="02020603050405020304" pitchFamily="18" charset="0"/>
                <a:cs typeface="Times New Roman" panose="02020603050405020304" pitchFamily="18" charset="0"/>
              </a:rPr>
              <a:t>depart [NOW]:</a:t>
            </a:r>
          </a:p>
        </p:txBody>
      </p:sp>
      <p:sp>
        <p:nvSpPr>
          <p:cNvPr id="6" name="pole tekstowe 5">
            <a:extLst>
              <a:ext uri="{FF2B5EF4-FFF2-40B4-BE49-F238E27FC236}">
                <a16:creationId xmlns:a16="http://schemas.microsoft.com/office/drawing/2014/main" id="{26DED66A-6F13-4081-8FE8-ED9C5B11E480}"/>
              </a:ext>
            </a:extLst>
          </p:cNvPr>
          <p:cNvSpPr txBox="1"/>
          <p:nvPr/>
        </p:nvSpPr>
        <p:spPr>
          <a:xfrm>
            <a:off x="1001031" y="1982864"/>
            <a:ext cx="2243579" cy="461665"/>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pl-PL" sz="2400" b="1">
                <a:latin typeface="Times New Roman" panose="02020603050405020304" pitchFamily="18" charset="0"/>
                <a:cs typeface="Times New Roman" panose="02020603050405020304" pitchFamily="18" charset="0"/>
              </a:rPr>
              <a:t>[WAIT]:</a:t>
            </a:r>
          </a:p>
        </p:txBody>
      </p:sp>
      <p:graphicFrame>
        <p:nvGraphicFramePr>
          <p:cNvPr id="7" name="Obiekt 6">
            <a:extLst>
              <a:ext uri="{FF2B5EF4-FFF2-40B4-BE49-F238E27FC236}">
                <a16:creationId xmlns:a16="http://schemas.microsoft.com/office/drawing/2014/main" id="{9A4399F6-606A-48AD-A09E-F7F7F6CA58F2}"/>
              </a:ext>
            </a:extLst>
          </p:cNvPr>
          <p:cNvGraphicFramePr>
            <a:graphicFrameLocks noChangeAspect="1"/>
          </p:cNvGraphicFramePr>
          <p:nvPr>
            <p:extLst>
              <p:ext uri="{D42A27DB-BD31-4B8C-83A1-F6EECF244321}">
                <p14:modId xmlns:p14="http://schemas.microsoft.com/office/powerpoint/2010/main" val="96623959"/>
              </p:ext>
            </p:extLst>
          </p:nvPr>
        </p:nvGraphicFramePr>
        <p:xfrm>
          <a:off x="3336304" y="1390248"/>
          <a:ext cx="912812" cy="455613"/>
        </p:xfrm>
        <a:graphic>
          <a:graphicData uri="http://schemas.openxmlformats.org/presentationml/2006/ole">
            <mc:AlternateContent xmlns:mc="http://schemas.openxmlformats.org/markup-compatibility/2006">
              <mc:Choice xmlns:v="urn:schemas-microsoft-com:vml" Requires="v">
                <p:oleObj spid="_x0000_s6262" name="Equation" r:id="rId3" imgW="406080" imgH="203040" progId="Equation.DSMT4">
                  <p:embed/>
                </p:oleObj>
              </mc:Choice>
              <mc:Fallback>
                <p:oleObj name="Equation" r:id="rId3" imgW="406080" imgH="203040" progId="Equation.DSMT4">
                  <p:embed/>
                  <p:pic>
                    <p:nvPicPr>
                      <p:cNvPr id="7" name="Obiekt 6">
                        <a:extLst>
                          <a:ext uri="{FF2B5EF4-FFF2-40B4-BE49-F238E27FC236}">
                            <a16:creationId xmlns:a16="http://schemas.microsoft.com/office/drawing/2014/main" id="{DA5E482D-2BBF-4478-85CD-056351BAA3AF}"/>
                          </a:ext>
                        </a:extLst>
                      </p:cNvPr>
                      <p:cNvPicPr/>
                      <p:nvPr/>
                    </p:nvPicPr>
                    <p:blipFill>
                      <a:blip r:embed="rId4"/>
                      <a:stretch>
                        <a:fillRect/>
                      </a:stretch>
                    </p:blipFill>
                    <p:spPr>
                      <a:xfrm>
                        <a:off x="3336304" y="1390248"/>
                        <a:ext cx="912812" cy="455613"/>
                      </a:xfrm>
                      <a:prstGeom prst="rect">
                        <a:avLst/>
                      </a:prstGeom>
                      <a:ln>
                        <a:solidFill>
                          <a:schemeClr val="bg1">
                            <a:lumMod val="85000"/>
                          </a:schemeClr>
                        </a:solidFill>
                      </a:ln>
                    </p:spPr>
                  </p:pic>
                </p:oleObj>
              </mc:Fallback>
            </mc:AlternateContent>
          </a:graphicData>
        </a:graphic>
      </p:graphicFrame>
      <p:graphicFrame>
        <p:nvGraphicFramePr>
          <p:cNvPr id="8" name="Obiekt 7">
            <a:extLst>
              <a:ext uri="{FF2B5EF4-FFF2-40B4-BE49-F238E27FC236}">
                <a16:creationId xmlns:a16="http://schemas.microsoft.com/office/drawing/2014/main" id="{25AA0CF9-085D-4EF5-84FD-ACA1BA40EC5A}"/>
              </a:ext>
            </a:extLst>
          </p:cNvPr>
          <p:cNvGraphicFramePr>
            <a:graphicFrameLocks noChangeAspect="1"/>
          </p:cNvGraphicFramePr>
          <p:nvPr>
            <p:extLst>
              <p:ext uri="{D42A27DB-BD31-4B8C-83A1-F6EECF244321}">
                <p14:modId xmlns:p14="http://schemas.microsoft.com/office/powerpoint/2010/main" val="3990795345"/>
              </p:ext>
            </p:extLst>
          </p:nvPr>
        </p:nvGraphicFramePr>
        <p:xfrm>
          <a:off x="3358515" y="1985328"/>
          <a:ext cx="5502275" cy="485775"/>
        </p:xfrm>
        <a:graphic>
          <a:graphicData uri="http://schemas.openxmlformats.org/presentationml/2006/ole">
            <mc:AlternateContent xmlns:mc="http://schemas.openxmlformats.org/markup-compatibility/2006">
              <mc:Choice xmlns:v="urn:schemas-microsoft-com:vml" Requires="v">
                <p:oleObj spid="_x0000_s6263" name="Equation" r:id="rId5" imgW="2450880" imgH="215640" progId="Equation.DSMT4">
                  <p:embed/>
                </p:oleObj>
              </mc:Choice>
              <mc:Fallback>
                <p:oleObj name="Equation" r:id="rId5" imgW="2450880" imgH="215640" progId="Equation.DSMT4">
                  <p:embed/>
                  <p:pic>
                    <p:nvPicPr>
                      <p:cNvPr id="8" name="Obiekt 7">
                        <a:extLst>
                          <a:ext uri="{FF2B5EF4-FFF2-40B4-BE49-F238E27FC236}">
                            <a16:creationId xmlns:a16="http://schemas.microsoft.com/office/drawing/2014/main" id="{AABE27DA-F215-412E-AD57-077D0397255F}"/>
                          </a:ext>
                        </a:extLst>
                      </p:cNvPr>
                      <p:cNvPicPr/>
                      <p:nvPr/>
                    </p:nvPicPr>
                    <p:blipFill>
                      <a:blip r:embed="rId6"/>
                      <a:stretch>
                        <a:fillRect/>
                      </a:stretch>
                    </p:blipFill>
                    <p:spPr>
                      <a:xfrm>
                        <a:off x="3358515" y="1985328"/>
                        <a:ext cx="5502275" cy="485775"/>
                      </a:xfrm>
                      <a:prstGeom prst="rect">
                        <a:avLst/>
                      </a:prstGeom>
                      <a:noFill/>
                      <a:ln>
                        <a:solidFill>
                          <a:schemeClr val="bg1">
                            <a:lumMod val="85000"/>
                          </a:schemeClr>
                        </a:solidFill>
                      </a:ln>
                    </p:spPr>
                  </p:pic>
                </p:oleObj>
              </mc:Fallback>
            </mc:AlternateContent>
          </a:graphicData>
        </a:graphic>
      </p:graphicFrame>
      <p:graphicFrame>
        <p:nvGraphicFramePr>
          <p:cNvPr id="13" name="Tabela 12">
            <a:extLst>
              <a:ext uri="{FF2B5EF4-FFF2-40B4-BE49-F238E27FC236}">
                <a16:creationId xmlns:a16="http://schemas.microsoft.com/office/drawing/2014/main" id="{94B72D06-47F4-43E3-A2CE-24BC56A9B3E1}"/>
              </a:ext>
            </a:extLst>
          </p:cNvPr>
          <p:cNvGraphicFramePr>
            <a:graphicFrameLocks noGrp="1"/>
          </p:cNvGraphicFramePr>
          <p:nvPr>
            <p:extLst>
              <p:ext uri="{D42A27DB-BD31-4B8C-83A1-F6EECF244321}">
                <p14:modId xmlns:p14="http://schemas.microsoft.com/office/powerpoint/2010/main" val="3865687103"/>
              </p:ext>
            </p:extLst>
          </p:nvPr>
        </p:nvGraphicFramePr>
        <p:xfrm>
          <a:off x="556951" y="3214438"/>
          <a:ext cx="5403674" cy="2965302"/>
        </p:xfrm>
        <a:graphic>
          <a:graphicData uri="http://schemas.openxmlformats.org/drawingml/2006/table">
            <a:tbl>
              <a:tblPr/>
              <a:tblGrid>
                <a:gridCol w="1263090">
                  <a:extLst>
                    <a:ext uri="{9D8B030D-6E8A-4147-A177-3AD203B41FA5}">
                      <a16:colId xmlns:a16="http://schemas.microsoft.com/office/drawing/2014/main" val="1269158483"/>
                    </a:ext>
                  </a:extLst>
                </a:gridCol>
                <a:gridCol w="1263090">
                  <a:extLst>
                    <a:ext uri="{9D8B030D-6E8A-4147-A177-3AD203B41FA5}">
                      <a16:colId xmlns:a16="http://schemas.microsoft.com/office/drawing/2014/main" val="4181480477"/>
                    </a:ext>
                  </a:extLst>
                </a:gridCol>
                <a:gridCol w="719176">
                  <a:extLst>
                    <a:ext uri="{9D8B030D-6E8A-4147-A177-3AD203B41FA5}">
                      <a16:colId xmlns:a16="http://schemas.microsoft.com/office/drawing/2014/main" val="3031039029"/>
                    </a:ext>
                  </a:extLst>
                </a:gridCol>
                <a:gridCol w="749393">
                  <a:extLst>
                    <a:ext uri="{9D8B030D-6E8A-4147-A177-3AD203B41FA5}">
                      <a16:colId xmlns:a16="http://schemas.microsoft.com/office/drawing/2014/main" val="3933611133"/>
                    </a:ext>
                  </a:extLst>
                </a:gridCol>
                <a:gridCol w="701044">
                  <a:extLst>
                    <a:ext uri="{9D8B030D-6E8A-4147-A177-3AD203B41FA5}">
                      <a16:colId xmlns:a16="http://schemas.microsoft.com/office/drawing/2014/main" val="3918074613"/>
                    </a:ext>
                  </a:extLst>
                </a:gridCol>
                <a:gridCol w="707881">
                  <a:extLst>
                    <a:ext uri="{9D8B030D-6E8A-4147-A177-3AD203B41FA5}">
                      <a16:colId xmlns:a16="http://schemas.microsoft.com/office/drawing/2014/main" val="1253723145"/>
                    </a:ext>
                  </a:extLst>
                </a:gridCol>
              </a:tblGrid>
              <a:tr h="372594">
                <a:tc gridSpan="2">
                  <a:txBody>
                    <a:bodyPr/>
                    <a:lstStyle/>
                    <a:p>
                      <a:pPr algn="ctr"/>
                      <a:r>
                        <a:rPr lang="pl-PL" sz="1800" b="1" i="0">
                          <a:effectLst/>
                          <a:latin typeface="Times New Roman" panose="02020603050405020304" pitchFamily="18" charset="0"/>
                          <a:cs typeface="Times New Roman" panose="02020603050405020304" pitchFamily="18" charset="0"/>
                        </a:rPr>
                        <a:t>time-critical trips</a:t>
                      </a:r>
                      <a:endParaRPr lang="en-US" sz="1800" b="1"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a:noFill/>
                    </a:lnB>
                    <a:solidFill>
                      <a:srgbClr val="FFFF00"/>
                    </a:solidFill>
                  </a:tcPr>
                </a:tc>
                <a:tc hMerge="1">
                  <a:txBody>
                    <a:bodyPr/>
                    <a:lstStyle/>
                    <a:p>
                      <a:pPr algn="ctr"/>
                      <a:endParaRPr lang="en-US" sz="1800" b="1"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a:r>
                        <a:rPr lang="pl-PL" sz="1600" b="0" i="0">
                          <a:effectLst/>
                          <a:latin typeface="Times New Roman" panose="02020603050405020304" pitchFamily="18" charset="0"/>
                          <a:cs typeface="Times New Roman" panose="02020603050405020304" pitchFamily="18" charset="0"/>
                        </a:rPr>
                        <a:t>v</a:t>
                      </a:r>
                      <a:r>
                        <a:rPr lang="en-US" sz="1600" b="0" i="0">
                          <a:effectLst/>
                          <a:latin typeface="Times New Roman" panose="02020603050405020304" pitchFamily="18" charset="0"/>
                          <a:cs typeface="Times New Roman" panose="02020603050405020304" pitchFamily="18" charset="0"/>
                        </a:rPr>
                        <a:t>alue</a:t>
                      </a:r>
                    </a:p>
                  </a:txBody>
                  <a:tcPr marL="87027" marR="87027" marT="43513" marB="43513" anchor="ctr">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a:noFill/>
                    </a:lnB>
                    <a:solidFill>
                      <a:schemeClr val="bg1">
                        <a:lumMod val="75000"/>
                      </a:schemeClr>
                    </a:solidFill>
                  </a:tcPr>
                </a:tc>
                <a:tc>
                  <a:txBody>
                    <a:bodyPr/>
                    <a:lstStyle/>
                    <a:p>
                      <a:pPr algn="ctr"/>
                      <a:r>
                        <a:rPr lang="pl-PL" sz="1400" b="0" i="0">
                          <a:effectLst/>
                          <a:latin typeface="Times New Roman" panose="02020603050405020304" pitchFamily="18" charset="0"/>
                          <a:cs typeface="Times New Roman" panose="02020603050405020304" pitchFamily="18" charset="0"/>
                        </a:rPr>
                        <a:t>s</a:t>
                      </a:r>
                      <a:r>
                        <a:rPr lang="en-US" sz="1400" b="0" i="0">
                          <a:effectLst/>
                          <a:latin typeface="Times New Roman" panose="02020603050405020304" pitchFamily="18" charset="0"/>
                          <a:cs typeface="Times New Roman" panose="02020603050405020304" pitchFamily="18" charset="0"/>
                        </a:rPr>
                        <a:t>td err</a:t>
                      </a:r>
                    </a:p>
                  </a:txBody>
                  <a:tcPr marL="87027" marR="87027" marT="43513" marB="43513" anchor="ctr">
                    <a:lnL>
                      <a:noFill/>
                    </a:lnL>
                    <a:lnR>
                      <a:noFill/>
                    </a:lnR>
                    <a:lnT w="9525" cap="flat" cmpd="sng" algn="ctr">
                      <a:solidFill>
                        <a:schemeClr val="tx1"/>
                      </a:solidFill>
                      <a:prstDash val="solid"/>
                      <a:round/>
                      <a:headEnd type="none" w="med" len="med"/>
                      <a:tailEnd type="none" w="med" len="med"/>
                    </a:lnT>
                    <a:lnB>
                      <a:noFill/>
                    </a:lnB>
                    <a:solidFill>
                      <a:schemeClr val="bg1">
                        <a:lumMod val="75000"/>
                      </a:schemeClr>
                    </a:solidFill>
                  </a:tcPr>
                </a:tc>
                <a:tc>
                  <a:txBody>
                    <a:bodyPr/>
                    <a:lstStyle/>
                    <a:p>
                      <a:pPr algn="ctr"/>
                      <a:r>
                        <a:rPr lang="en-US" sz="1400" b="0" i="0">
                          <a:effectLst/>
                          <a:latin typeface="Times New Roman" panose="02020603050405020304" pitchFamily="18" charset="0"/>
                          <a:cs typeface="Times New Roman" panose="02020603050405020304" pitchFamily="18" charset="0"/>
                        </a:rPr>
                        <a:t>t-test</a:t>
                      </a:r>
                    </a:p>
                  </a:txBody>
                  <a:tcPr marL="87027" marR="87027" marT="43513" marB="43513" anchor="ctr">
                    <a:lnL>
                      <a:noFill/>
                    </a:lnL>
                    <a:lnR>
                      <a:noFill/>
                    </a:lnR>
                    <a:lnT w="9525" cap="flat" cmpd="sng" algn="ctr">
                      <a:solidFill>
                        <a:schemeClr val="tx1"/>
                      </a:solidFill>
                      <a:prstDash val="solid"/>
                      <a:round/>
                      <a:headEnd type="none" w="med" len="med"/>
                      <a:tailEnd type="none" w="med" len="med"/>
                    </a:lnT>
                    <a:lnB>
                      <a:noFill/>
                    </a:lnB>
                    <a:solidFill>
                      <a:schemeClr val="bg1">
                        <a:lumMod val="75000"/>
                      </a:schemeClr>
                    </a:solidFill>
                  </a:tcPr>
                </a:tc>
                <a:tc>
                  <a:txBody>
                    <a:bodyPr/>
                    <a:lstStyle/>
                    <a:p>
                      <a:pPr algn="ctr"/>
                      <a:r>
                        <a:rPr lang="en-US" sz="1400" b="0" i="0">
                          <a:effectLst/>
                          <a:latin typeface="Times New Roman" panose="02020603050405020304" pitchFamily="18" charset="0"/>
                          <a:cs typeface="Times New Roman" panose="02020603050405020304" pitchFamily="18" charset="0"/>
                        </a:rPr>
                        <a:t>p-value</a:t>
                      </a:r>
                    </a:p>
                  </a:txBody>
                  <a:tcPr marL="87027" marR="87027" marT="43513" marB="43513"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a:noFill/>
                    </a:lnB>
                    <a:solidFill>
                      <a:schemeClr val="bg1">
                        <a:lumMod val="75000"/>
                      </a:schemeClr>
                    </a:solidFill>
                  </a:tcPr>
                </a:tc>
                <a:extLst>
                  <a:ext uri="{0D108BD9-81ED-4DB2-BD59-A6C34878D82A}">
                    <a16:rowId xmlns:a16="http://schemas.microsoft.com/office/drawing/2014/main" val="30767386"/>
                  </a:ext>
                </a:extLst>
              </a:tr>
              <a:tr h="498079">
                <a:tc>
                  <a:txBody>
                    <a:bodyPr/>
                    <a:lstStyle/>
                    <a:p>
                      <a:pPr algn="ctr">
                        <a:spcAft>
                          <a:spcPts val="300"/>
                        </a:spcAft>
                      </a:pPr>
                      <a:r>
                        <a:rPr lang="el-GR" sz="1800" b="1" i="1">
                          <a:latin typeface="Times New Roman" panose="02020603050405020304" pitchFamily="18" charset="0"/>
                          <a:cs typeface="Times New Roman" panose="02020603050405020304" pitchFamily="18" charset="0"/>
                        </a:rPr>
                        <a:t>β</a:t>
                      </a:r>
                      <a:r>
                        <a:rPr lang="en-GB" sz="1800" b="1" i="1" baseline="-25000">
                          <a:latin typeface="Times New Roman" panose="02020603050405020304" pitchFamily="18" charset="0"/>
                          <a:cs typeface="Times New Roman" panose="02020603050405020304" pitchFamily="18" charset="0"/>
                        </a:rPr>
                        <a:t>a</a:t>
                      </a:r>
                      <a:r>
                        <a:rPr lang="en-GB" sz="1800" b="1" i="1" baseline="30000">
                          <a:latin typeface="Times New Roman" panose="02020603050405020304" pitchFamily="18" charset="0"/>
                          <a:cs typeface="Times New Roman" panose="02020603050405020304" pitchFamily="18" charset="0"/>
                        </a:rPr>
                        <a:t>CR</a:t>
                      </a:r>
                      <a:r>
                        <a:rPr lang="pl-PL" sz="1800" b="1" i="1" baseline="0">
                          <a:latin typeface="Times New Roman" panose="02020603050405020304" pitchFamily="18" charset="0"/>
                          <a:cs typeface="Times New Roman" panose="02020603050405020304" pitchFamily="18" charset="0"/>
                        </a:rPr>
                        <a:t> </a:t>
                      </a:r>
                    </a:p>
                    <a:p>
                      <a:pPr algn="ctr"/>
                      <a:r>
                        <a:rPr lang="pl-PL" sz="1600" b="1" i="1" baseline="0">
                          <a:latin typeface="Times New Roman" panose="02020603050405020304" pitchFamily="18" charset="0"/>
                          <a:cs typeface="Times New Roman" panose="02020603050405020304" pitchFamily="18" charset="0"/>
                        </a:rPr>
                        <a:t>case 1. </a:t>
                      </a:r>
                      <a:endParaRPr lang="en-US" sz="1600"/>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-0.218</a:t>
                      </a: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accent4">
                        <a:lumMod val="20000"/>
                        <a:lumOff val="8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0.267</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-0.819</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FF0000"/>
                          </a:solidFill>
                          <a:effectLst/>
                          <a:latin typeface="Times New Roman" panose="02020603050405020304" pitchFamily="18" charset="0"/>
                          <a:cs typeface="Times New Roman" panose="02020603050405020304" pitchFamily="18" charset="0"/>
                        </a:rPr>
                        <a:t>0.413</a:t>
                      </a:r>
                    </a:p>
                  </a:txBody>
                  <a:tcPr marL="7620" marR="7620" marT="7620" marB="0" anchor="ctr">
                    <a:lnL>
                      <a:noFill/>
                    </a:lnL>
                    <a:lnR w="9525"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058551638"/>
                  </a:ext>
                </a:extLst>
              </a:tr>
              <a:tr h="301504">
                <a:tc>
                  <a:txBody>
                    <a:bodyPr/>
                    <a:lstStyle/>
                    <a:p>
                      <a:pPr algn="ctr">
                        <a:spcAft>
                          <a:spcPts val="300"/>
                        </a:spcAft>
                      </a:pPr>
                      <a:r>
                        <a:rPr lang="el-GR" sz="1800" b="1" i="1">
                          <a:latin typeface="Times New Roman" panose="02020603050405020304" pitchFamily="18" charset="0"/>
                          <a:cs typeface="Times New Roman" panose="02020603050405020304" pitchFamily="18" charset="0"/>
                        </a:rPr>
                        <a:t>β</a:t>
                      </a:r>
                      <a:r>
                        <a:rPr lang="en-GB" sz="1800" b="1" i="1" baseline="-25000">
                          <a:latin typeface="Times New Roman" panose="02020603050405020304" pitchFamily="18" charset="0"/>
                          <a:cs typeface="Times New Roman" panose="02020603050405020304" pitchFamily="18" charset="0"/>
                        </a:rPr>
                        <a:t>b</a:t>
                      </a:r>
                      <a:r>
                        <a:rPr lang="en-GB" sz="1800" b="1" i="1" baseline="30000">
                          <a:latin typeface="Times New Roman" panose="02020603050405020304" pitchFamily="18" charset="0"/>
                          <a:cs typeface="Times New Roman" panose="02020603050405020304" pitchFamily="18" charset="0"/>
                        </a:rPr>
                        <a:t>CR</a:t>
                      </a:r>
                      <a:r>
                        <a:rPr lang="pl-PL" sz="1800" b="1" i="1" baseline="0">
                          <a:latin typeface="Times New Roman" panose="02020603050405020304" pitchFamily="18" charset="0"/>
                          <a:cs typeface="Times New Roman" panose="02020603050405020304" pitchFamily="18" charset="0"/>
                        </a:rPr>
                        <a:t> </a:t>
                      </a:r>
                    </a:p>
                    <a:p>
                      <a:pPr algn="ctr"/>
                      <a:r>
                        <a:rPr lang="pl-PL" sz="1600" b="1" i="1" baseline="0">
                          <a:latin typeface="Times New Roman" panose="02020603050405020304" pitchFamily="18" charset="0"/>
                          <a:cs typeface="Times New Roman" panose="02020603050405020304" pitchFamily="18" charset="0"/>
                        </a:rPr>
                        <a:t>case 2. </a:t>
                      </a:r>
                      <a:endParaRPr lang="en-US" sz="1600"/>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1.7</a:t>
                      </a: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accent4">
                        <a:lumMod val="20000"/>
                        <a:lumOff val="8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0.252</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6.78</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1.23E-11</a:t>
                      </a:r>
                    </a:p>
                  </a:txBody>
                  <a:tcPr marL="7620" marR="7620" marT="7620" marB="0" anchor="ctr">
                    <a:lnL>
                      <a:noFill/>
                    </a:lnL>
                    <a:lnR w="9525"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217670861"/>
                  </a:ext>
                </a:extLst>
              </a:tr>
              <a:tr h="301504">
                <a:tc>
                  <a:txBody>
                    <a:bodyPr/>
                    <a:lstStyle/>
                    <a:p>
                      <a:pPr algn="ctr">
                        <a:spcAft>
                          <a:spcPts val="300"/>
                        </a:spcAft>
                      </a:pPr>
                      <a:r>
                        <a:rPr lang="el-GR" sz="1800" b="1" i="1">
                          <a:latin typeface="Times New Roman" panose="02020603050405020304" pitchFamily="18" charset="0"/>
                          <a:cs typeface="Times New Roman" panose="02020603050405020304" pitchFamily="18" charset="0"/>
                        </a:rPr>
                        <a:t>β</a:t>
                      </a:r>
                      <a:r>
                        <a:rPr lang="en-GB" sz="1800" b="1" i="1" baseline="-25000">
                          <a:latin typeface="Times New Roman" panose="02020603050405020304" pitchFamily="18" charset="0"/>
                          <a:cs typeface="Times New Roman" panose="02020603050405020304" pitchFamily="18" charset="0"/>
                        </a:rPr>
                        <a:t>c</a:t>
                      </a:r>
                      <a:r>
                        <a:rPr lang="en-GB" sz="1800" b="1" i="1" baseline="30000">
                          <a:latin typeface="Times New Roman" panose="02020603050405020304" pitchFamily="18" charset="0"/>
                          <a:cs typeface="Times New Roman" panose="02020603050405020304" pitchFamily="18" charset="0"/>
                        </a:rPr>
                        <a:t>CR</a:t>
                      </a:r>
                      <a:r>
                        <a:rPr lang="pl-PL" sz="1800" b="1" i="1" baseline="0">
                          <a:latin typeface="Times New Roman" panose="02020603050405020304" pitchFamily="18" charset="0"/>
                          <a:cs typeface="Times New Roman" panose="02020603050405020304" pitchFamily="18" charset="0"/>
                        </a:rPr>
                        <a:t> </a:t>
                      </a:r>
                    </a:p>
                    <a:p>
                      <a:pPr algn="ctr"/>
                      <a:r>
                        <a:rPr lang="pl-PL" sz="1600" b="1" i="1" baseline="0">
                          <a:latin typeface="Times New Roman" panose="02020603050405020304" pitchFamily="18" charset="0"/>
                          <a:cs typeface="Times New Roman" panose="02020603050405020304" pitchFamily="18" charset="0"/>
                        </a:rPr>
                        <a:t>case 3. </a:t>
                      </a:r>
                      <a:endParaRPr lang="en-US" sz="1600"/>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1.76</a:t>
                      </a:r>
                    </a:p>
                  </a:txBody>
                  <a:tcPr marL="7620" marR="7620" marT="7620" marB="0" anchor="ctr">
                    <a:lnL w="9525" cap="flat" cmpd="sng" algn="ctr">
                      <a:solidFill>
                        <a:schemeClr val="tx1"/>
                      </a:solidFill>
                      <a:prstDash val="solid"/>
                      <a:round/>
                      <a:headEnd type="none" w="med" len="med"/>
                      <a:tailEnd type="none" w="med" len="med"/>
                    </a:lnL>
                    <a:lnR>
                      <a:noFill/>
                    </a:lnR>
                    <a:lnT>
                      <a:noFill/>
                    </a:lnT>
                    <a:lnB w="952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0.253</a:t>
                      </a:r>
                    </a:p>
                  </a:txBody>
                  <a:tcPr marL="7620" marR="7620" marT="7620" marB="0" anchor="ctr">
                    <a:lnL>
                      <a:noFill/>
                    </a:lnL>
                    <a:lnR>
                      <a:noFill/>
                    </a:lnR>
                    <a:lnT>
                      <a:noFill/>
                    </a:lnT>
                    <a:lnB w="9525"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6.97</a:t>
                      </a:r>
                    </a:p>
                  </a:txBody>
                  <a:tcPr marL="7620" marR="7620" marT="7620" marB="0" anchor="ctr">
                    <a:lnL>
                      <a:noFill/>
                    </a:lnL>
                    <a:lnR>
                      <a:noFill/>
                    </a:lnR>
                    <a:lnT>
                      <a:noFill/>
                    </a:lnT>
                    <a:lnB w="9525"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3.24E-12</a:t>
                      </a:r>
                    </a:p>
                  </a:txBody>
                  <a:tcPr marL="7620" marR="7620" marT="7620" marB="0" anchor="ctr">
                    <a:lnL>
                      <a:noFill/>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0255598"/>
                  </a:ext>
                </a:extLst>
              </a:tr>
              <a:tr h="301504">
                <a:tc gridSpan="2">
                  <a:txBody>
                    <a:bodyPr/>
                    <a:lstStyle/>
                    <a:p>
                      <a:pPr algn="ctr"/>
                      <a:r>
                        <a:rPr lang="el-GR" sz="1800" b="1" i="1">
                          <a:latin typeface="Times New Roman" panose="02020603050405020304" pitchFamily="18" charset="0"/>
                          <a:cs typeface="Times New Roman" panose="02020603050405020304" pitchFamily="18" charset="0"/>
                        </a:rPr>
                        <a:t>β</a:t>
                      </a:r>
                      <a:r>
                        <a:rPr lang="pl-PL" sz="1800" b="1" i="1">
                          <a:latin typeface="Times New Roman" panose="02020603050405020304" pitchFamily="18" charset="0"/>
                          <a:cs typeface="Times New Roman" panose="02020603050405020304" pitchFamily="18" charset="0"/>
                        </a:rPr>
                        <a:t> </a:t>
                      </a:r>
                      <a:r>
                        <a:rPr lang="pl-PL" sz="1800" b="1" i="1" baseline="30000">
                          <a:latin typeface="Times New Roman" panose="02020603050405020304" pitchFamily="18" charset="0"/>
                          <a:cs typeface="Times New Roman" panose="02020603050405020304" pitchFamily="18" charset="0"/>
                        </a:rPr>
                        <a:t>WT</a:t>
                      </a:r>
                      <a:endParaRPr lang="en-US" sz="18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a:noFill/>
                    </a:lnB>
                    <a:solidFill>
                      <a:schemeClr val="bg1">
                        <a:lumMod val="95000"/>
                      </a:schemeClr>
                    </a:solidFill>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-0.292</a:t>
                      </a:r>
                    </a:p>
                  </a:txBody>
                  <a:tcPr marL="7620" marR="7620" marT="7620" marB="0" anchor="ctr">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0.0314</a:t>
                      </a:r>
                    </a:p>
                  </a:txBody>
                  <a:tcPr marL="7620" marR="7620" marT="7620" marB="0" anchor="ctr">
                    <a:lnL>
                      <a:noFill/>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-9.31</a:t>
                      </a:r>
                    </a:p>
                  </a:txBody>
                  <a:tcPr marL="7620" marR="7620" marT="7620" marB="0" anchor="ctr">
                    <a:lnL>
                      <a:noFill/>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8822303"/>
                  </a:ext>
                </a:extLst>
              </a:tr>
              <a:tr h="301504">
                <a:tc gridSpan="3">
                  <a:txBody>
                    <a:bodyPr/>
                    <a:lstStyle/>
                    <a:p>
                      <a:pPr algn="ctr"/>
                      <a:r>
                        <a:rPr lang="pl-PL" sz="1200" b="0" i="0">
                          <a:effectLst/>
                          <a:latin typeface="Times New Roman" panose="02020603050405020304" pitchFamily="18" charset="0"/>
                          <a:cs typeface="Times New Roman" panose="02020603050405020304" pitchFamily="18" charset="0"/>
                        </a:rPr>
                        <a:t>n = 1,026</a:t>
                      </a: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a:endParaRPr lang="en-US" sz="14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a:noFill/>
                    </a:lnT>
                    <a:lnB>
                      <a:noFill/>
                    </a:lnB>
                    <a:solidFill>
                      <a:schemeClr val="accent4">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200" b="0" i="0">
                          <a:effectLst/>
                          <a:latin typeface="Times New Roman" panose="02020603050405020304" pitchFamily="18" charset="0"/>
                          <a:cs typeface="Times New Roman" panose="02020603050405020304" pitchFamily="18" charset="0"/>
                        </a:rPr>
                        <a:t>Rho-square:</a:t>
                      </a: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hMerge="1">
                  <a:txBody>
                    <a:bodyPr/>
                    <a:lstStyle/>
                    <a:p>
                      <a:pPr algn="ct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a:noFill/>
                    </a:lnT>
                    <a:lnB>
                      <a:noFill/>
                    </a:lnB>
                    <a:solidFill>
                      <a:schemeClr val="bg1">
                        <a:lumMod val="95000"/>
                      </a:schemeClr>
                    </a:solidFill>
                  </a:tcPr>
                </a:tc>
                <a:tc>
                  <a:txBody>
                    <a:bodyPr/>
                    <a:lstStyle/>
                    <a:p>
                      <a:pPr algn="ctr"/>
                      <a:r>
                        <a:rPr lang="pl-PL" sz="1200" b="0" i="0">
                          <a:effectLst/>
                          <a:latin typeface="Times New Roman" panose="02020603050405020304" pitchFamily="18" charset="0"/>
                          <a:cs typeface="Times New Roman" panose="02020603050405020304" pitchFamily="18" charset="0"/>
                        </a:rPr>
                        <a:t>0.264</a:t>
                      </a: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1219214"/>
                  </a:ext>
                </a:extLst>
              </a:tr>
            </a:tbl>
          </a:graphicData>
        </a:graphic>
      </p:graphicFrame>
      <p:pic>
        <p:nvPicPr>
          <p:cNvPr id="14" name="Obraz 13">
            <a:extLst>
              <a:ext uri="{FF2B5EF4-FFF2-40B4-BE49-F238E27FC236}">
                <a16:creationId xmlns:a16="http://schemas.microsoft.com/office/drawing/2014/main" id="{326F6EE6-81F4-42FF-9C57-4EAD9AF62781}"/>
              </a:ext>
            </a:extLst>
          </p:cNvPr>
          <p:cNvPicPr>
            <a:picLocks noChangeAspect="1"/>
          </p:cNvPicPr>
          <p:nvPr/>
        </p:nvPicPr>
        <p:blipFill>
          <a:blip r:embed="rId7"/>
          <a:stretch>
            <a:fillRect/>
          </a:stretch>
        </p:blipFill>
        <p:spPr>
          <a:xfrm>
            <a:off x="2053967" y="3649278"/>
            <a:ext cx="814664" cy="499190"/>
          </a:xfrm>
          <a:prstGeom prst="rect">
            <a:avLst/>
          </a:prstGeom>
        </p:spPr>
      </p:pic>
      <p:pic>
        <p:nvPicPr>
          <p:cNvPr id="15" name="Obraz 14">
            <a:extLst>
              <a:ext uri="{FF2B5EF4-FFF2-40B4-BE49-F238E27FC236}">
                <a16:creationId xmlns:a16="http://schemas.microsoft.com/office/drawing/2014/main" id="{2F966A95-A9E2-4286-BABA-8FEBB8C067B7}"/>
              </a:ext>
            </a:extLst>
          </p:cNvPr>
          <p:cNvPicPr>
            <a:picLocks noChangeAspect="1"/>
          </p:cNvPicPr>
          <p:nvPr/>
        </p:nvPicPr>
        <p:blipFill>
          <a:blip r:embed="rId8"/>
          <a:stretch>
            <a:fillRect/>
          </a:stretch>
        </p:blipFill>
        <p:spPr>
          <a:xfrm>
            <a:off x="2037503" y="4280640"/>
            <a:ext cx="833821" cy="504082"/>
          </a:xfrm>
          <a:prstGeom prst="rect">
            <a:avLst/>
          </a:prstGeom>
        </p:spPr>
      </p:pic>
      <p:pic>
        <p:nvPicPr>
          <p:cNvPr id="16" name="Obraz 15">
            <a:extLst>
              <a:ext uri="{FF2B5EF4-FFF2-40B4-BE49-F238E27FC236}">
                <a16:creationId xmlns:a16="http://schemas.microsoft.com/office/drawing/2014/main" id="{2419A03D-A422-4ABB-B690-9FE766419052}"/>
              </a:ext>
            </a:extLst>
          </p:cNvPr>
          <p:cNvPicPr>
            <a:picLocks noChangeAspect="1"/>
          </p:cNvPicPr>
          <p:nvPr/>
        </p:nvPicPr>
        <p:blipFill>
          <a:blip r:embed="rId9"/>
          <a:stretch>
            <a:fillRect/>
          </a:stretch>
        </p:blipFill>
        <p:spPr>
          <a:xfrm>
            <a:off x="2032412" y="4922332"/>
            <a:ext cx="842231" cy="509167"/>
          </a:xfrm>
          <a:prstGeom prst="rect">
            <a:avLst/>
          </a:prstGeom>
        </p:spPr>
      </p:pic>
      <p:graphicFrame>
        <p:nvGraphicFramePr>
          <p:cNvPr id="17" name="Tabela 16">
            <a:extLst>
              <a:ext uri="{FF2B5EF4-FFF2-40B4-BE49-F238E27FC236}">
                <a16:creationId xmlns:a16="http://schemas.microsoft.com/office/drawing/2014/main" id="{22660705-FC31-4266-AB63-8CF4B3565BBC}"/>
              </a:ext>
            </a:extLst>
          </p:cNvPr>
          <p:cNvGraphicFramePr>
            <a:graphicFrameLocks noGrp="1"/>
          </p:cNvGraphicFramePr>
          <p:nvPr>
            <p:extLst>
              <p:ext uri="{D42A27DB-BD31-4B8C-83A1-F6EECF244321}">
                <p14:modId xmlns:p14="http://schemas.microsoft.com/office/powerpoint/2010/main" val="2504257075"/>
              </p:ext>
            </p:extLst>
          </p:nvPr>
        </p:nvGraphicFramePr>
        <p:xfrm>
          <a:off x="6316321" y="3216368"/>
          <a:ext cx="5403674" cy="2954054"/>
        </p:xfrm>
        <a:graphic>
          <a:graphicData uri="http://schemas.openxmlformats.org/drawingml/2006/table">
            <a:tbl>
              <a:tblPr/>
              <a:tblGrid>
                <a:gridCol w="1263090">
                  <a:extLst>
                    <a:ext uri="{9D8B030D-6E8A-4147-A177-3AD203B41FA5}">
                      <a16:colId xmlns:a16="http://schemas.microsoft.com/office/drawing/2014/main" val="1269158483"/>
                    </a:ext>
                  </a:extLst>
                </a:gridCol>
                <a:gridCol w="1263090">
                  <a:extLst>
                    <a:ext uri="{9D8B030D-6E8A-4147-A177-3AD203B41FA5}">
                      <a16:colId xmlns:a16="http://schemas.microsoft.com/office/drawing/2014/main" val="4181480477"/>
                    </a:ext>
                  </a:extLst>
                </a:gridCol>
                <a:gridCol w="719176">
                  <a:extLst>
                    <a:ext uri="{9D8B030D-6E8A-4147-A177-3AD203B41FA5}">
                      <a16:colId xmlns:a16="http://schemas.microsoft.com/office/drawing/2014/main" val="3031039029"/>
                    </a:ext>
                  </a:extLst>
                </a:gridCol>
                <a:gridCol w="749393">
                  <a:extLst>
                    <a:ext uri="{9D8B030D-6E8A-4147-A177-3AD203B41FA5}">
                      <a16:colId xmlns:a16="http://schemas.microsoft.com/office/drawing/2014/main" val="3933611133"/>
                    </a:ext>
                  </a:extLst>
                </a:gridCol>
                <a:gridCol w="701044">
                  <a:extLst>
                    <a:ext uri="{9D8B030D-6E8A-4147-A177-3AD203B41FA5}">
                      <a16:colId xmlns:a16="http://schemas.microsoft.com/office/drawing/2014/main" val="3918074613"/>
                    </a:ext>
                  </a:extLst>
                </a:gridCol>
                <a:gridCol w="707881">
                  <a:extLst>
                    <a:ext uri="{9D8B030D-6E8A-4147-A177-3AD203B41FA5}">
                      <a16:colId xmlns:a16="http://schemas.microsoft.com/office/drawing/2014/main" val="1253723145"/>
                    </a:ext>
                  </a:extLst>
                </a:gridCol>
              </a:tblGrid>
              <a:tr h="239978">
                <a:tc gridSpan="2">
                  <a:txBody>
                    <a:bodyPr/>
                    <a:lstStyle/>
                    <a:p>
                      <a:pPr algn="ctr"/>
                      <a:r>
                        <a:rPr lang="pl-PL" sz="1800" b="1" i="0">
                          <a:effectLst/>
                          <a:latin typeface="Times New Roman" panose="02020603050405020304" pitchFamily="18" charset="0"/>
                          <a:cs typeface="Times New Roman" panose="02020603050405020304" pitchFamily="18" charset="0"/>
                        </a:rPr>
                        <a:t>non-time-critical trips</a:t>
                      </a:r>
                      <a:endParaRPr lang="en-US" sz="1800" b="1"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a:noFill/>
                    </a:lnB>
                    <a:solidFill>
                      <a:srgbClr val="FFFF00"/>
                    </a:solidFill>
                  </a:tcPr>
                </a:tc>
                <a:tc hMerge="1">
                  <a:txBody>
                    <a:bodyPr/>
                    <a:lstStyle/>
                    <a:p>
                      <a:pPr algn="ctr"/>
                      <a:endParaRPr lang="en-US" sz="1800" b="1"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a:r>
                        <a:rPr lang="pl-PL" sz="1600" b="0" i="0">
                          <a:effectLst/>
                          <a:latin typeface="Times New Roman" panose="02020603050405020304" pitchFamily="18" charset="0"/>
                          <a:cs typeface="Times New Roman" panose="02020603050405020304" pitchFamily="18" charset="0"/>
                        </a:rPr>
                        <a:t>v</a:t>
                      </a:r>
                      <a:r>
                        <a:rPr lang="en-US" sz="1600" b="0" i="0">
                          <a:effectLst/>
                          <a:latin typeface="Times New Roman" panose="02020603050405020304" pitchFamily="18" charset="0"/>
                          <a:cs typeface="Times New Roman" panose="02020603050405020304" pitchFamily="18" charset="0"/>
                        </a:rPr>
                        <a:t>alue</a:t>
                      </a:r>
                    </a:p>
                  </a:txBody>
                  <a:tcPr marL="87027" marR="87027" marT="43513" marB="43513" anchor="ctr">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a:noFill/>
                    </a:lnB>
                    <a:solidFill>
                      <a:schemeClr val="bg1">
                        <a:lumMod val="75000"/>
                      </a:schemeClr>
                    </a:solidFill>
                  </a:tcPr>
                </a:tc>
                <a:tc>
                  <a:txBody>
                    <a:bodyPr/>
                    <a:lstStyle/>
                    <a:p>
                      <a:pPr algn="ctr"/>
                      <a:r>
                        <a:rPr lang="pl-PL" sz="1400" b="0" i="0">
                          <a:effectLst/>
                          <a:latin typeface="Times New Roman" panose="02020603050405020304" pitchFamily="18" charset="0"/>
                          <a:cs typeface="Times New Roman" panose="02020603050405020304" pitchFamily="18" charset="0"/>
                        </a:rPr>
                        <a:t>s</a:t>
                      </a:r>
                      <a:r>
                        <a:rPr lang="en-US" sz="1400" b="0" i="0">
                          <a:effectLst/>
                          <a:latin typeface="Times New Roman" panose="02020603050405020304" pitchFamily="18" charset="0"/>
                          <a:cs typeface="Times New Roman" panose="02020603050405020304" pitchFamily="18" charset="0"/>
                        </a:rPr>
                        <a:t>td err</a:t>
                      </a:r>
                    </a:p>
                  </a:txBody>
                  <a:tcPr marL="87027" marR="87027" marT="43513" marB="43513" anchor="ctr">
                    <a:lnL>
                      <a:noFill/>
                    </a:lnL>
                    <a:lnR>
                      <a:noFill/>
                    </a:lnR>
                    <a:lnT w="9525" cap="flat" cmpd="sng" algn="ctr">
                      <a:solidFill>
                        <a:schemeClr val="tx1"/>
                      </a:solidFill>
                      <a:prstDash val="solid"/>
                      <a:round/>
                      <a:headEnd type="none" w="med" len="med"/>
                      <a:tailEnd type="none" w="med" len="med"/>
                    </a:lnT>
                    <a:lnB>
                      <a:noFill/>
                    </a:lnB>
                    <a:solidFill>
                      <a:schemeClr val="bg1">
                        <a:lumMod val="75000"/>
                      </a:schemeClr>
                    </a:solidFill>
                  </a:tcPr>
                </a:tc>
                <a:tc>
                  <a:txBody>
                    <a:bodyPr/>
                    <a:lstStyle/>
                    <a:p>
                      <a:pPr algn="ctr"/>
                      <a:r>
                        <a:rPr lang="en-US" sz="1400" b="0" i="0">
                          <a:effectLst/>
                          <a:latin typeface="Times New Roman" panose="02020603050405020304" pitchFamily="18" charset="0"/>
                          <a:cs typeface="Times New Roman" panose="02020603050405020304" pitchFamily="18" charset="0"/>
                        </a:rPr>
                        <a:t>t-test</a:t>
                      </a:r>
                    </a:p>
                  </a:txBody>
                  <a:tcPr marL="87027" marR="87027" marT="43513" marB="43513" anchor="ctr">
                    <a:lnL>
                      <a:noFill/>
                    </a:lnL>
                    <a:lnR>
                      <a:noFill/>
                    </a:lnR>
                    <a:lnT w="9525" cap="flat" cmpd="sng" algn="ctr">
                      <a:solidFill>
                        <a:schemeClr val="tx1"/>
                      </a:solidFill>
                      <a:prstDash val="solid"/>
                      <a:round/>
                      <a:headEnd type="none" w="med" len="med"/>
                      <a:tailEnd type="none" w="med" len="med"/>
                    </a:lnT>
                    <a:lnB>
                      <a:noFill/>
                    </a:lnB>
                    <a:solidFill>
                      <a:schemeClr val="bg1">
                        <a:lumMod val="75000"/>
                      </a:schemeClr>
                    </a:solidFill>
                  </a:tcPr>
                </a:tc>
                <a:tc>
                  <a:txBody>
                    <a:bodyPr/>
                    <a:lstStyle/>
                    <a:p>
                      <a:pPr algn="ctr"/>
                      <a:r>
                        <a:rPr lang="en-US" sz="1400" b="0" i="0">
                          <a:effectLst/>
                          <a:latin typeface="Times New Roman" panose="02020603050405020304" pitchFamily="18" charset="0"/>
                          <a:cs typeface="Times New Roman" panose="02020603050405020304" pitchFamily="18" charset="0"/>
                        </a:rPr>
                        <a:t>p-value</a:t>
                      </a:r>
                    </a:p>
                  </a:txBody>
                  <a:tcPr marL="87027" marR="87027" marT="43513" marB="43513"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a:noFill/>
                    </a:lnB>
                    <a:solidFill>
                      <a:schemeClr val="bg1">
                        <a:lumMod val="75000"/>
                      </a:schemeClr>
                    </a:solidFill>
                  </a:tcPr>
                </a:tc>
                <a:extLst>
                  <a:ext uri="{0D108BD9-81ED-4DB2-BD59-A6C34878D82A}">
                    <a16:rowId xmlns:a16="http://schemas.microsoft.com/office/drawing/2014/main" val="30767386"/>
                  </a:ext>
                </a:extLst>
              </a:tr>
              <a:tr h="498079">
                <a:tc>
                  <a:txBody>
                    <a:bodyPr/>
                    <a:lstStyle/>
                    <a:p>
                      <a:pPr algn="ctr">
                        <a:spcAft>
                          <a:spcPts val="300"/>
                        </a:spcAft>
                      </a:pPr>
                      <a:r>
                        <a:rPr lang="el-GR" sz="1800" b="1" i="1">
                          <a:latin typeface="Times New Roman" panose="02020603050405020304" pitchFamily="18" charset="0"/>
                          <a:cs typeface="Times New Roman" panose="02020603050405020304" pitchFamily="18" charset="0"/>
                        </a:rPr>
                        <a:t>β</a:t>
                      </a:r>
                      <a:r>
                        <a:rPr lang="en-GB" sz="1800" b="1" i="1" baseline="-25000">
                          <a:latin typeface="Times New Roman" panose="02020603050405020304" pitchFamily="18" charset="0"/>
                          <a:cs typeface="Times New Roman" panose="02020603050405020304" pitchFamily="18" charset="0"/>
                        </a:rPr>
                        <a:t>a</a:t>
                      </a:r>
                      <a:r>
                        <a:rPr lang="en-GB" sz="1800" b="1" i="1" baseline="30000">
                          <a:latin typeface="Times New Roman" panose="02020603050405020304" pitchFamily="18" charset="0"/>
                          <a:cs typeface="Times New Roman" panose="02020603050405020304" pitchFamily="18" charset="0"/>
                        </a:rPr>
                        <a:t>CR</a:t>
                      </a:r>
                      <a:r>
                        <a:rPr lang="pl-PL" sz="1800" b="1" i="1" baseline="0">
                          <a:latin typeface="Times New Roman" panose="02020603050405020304" pitchFamily="18" charset="0"/>
                          <a:cs typeface="Times New Roman" panose="02020603050405020304" pitchFamily="18" charset="0"/>
                        </a:rPr>
                        <a:t> </a:t>
                      </a:r>
                    </a:p>
                    <a:p>
                      <a:pPr algn="ctr"/>
                      <a:r>
                        <a:rPr lang="pl-PL" sz="1600" b="1" i="1" baseline="0">
                          <a:latin typeface="Times New Roman" panose="02020603050405020304" pitchFamily="18" charset="0"/>
                          <a:cs typeface="Times New Roman" panose="02020603050405020304" pitchFamily="18" charset="0"/>
                        </a:rPr>
                        <a:t>case 1. </a:t>
                      </a:r>
                      <a:endParaRPr lang="en-US" sz="1600"/>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0.926</a:t>
                      </a: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accent4">
                        <a:lumMod val="20000"/>
                        <a:lumOff val="8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0.217</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4.26</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2.07E-05</a:t>
                      </a:r>
                    </a:p>
                  </a:txBody>
                  <a:tcPr marL="7620" marR="7620" marT="7620" marB="0" anchor="ctr">
                    <a:lnL>
                      <a:noFill/>
                    </a:lnL>
                    <a:lnR w="9525"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058551638"/>
                  </a:ext>
                </a:extLst>
              </a:tr>
              <a:tr h="301504">
                <a:tc>
                  <a:txBody>
                    <a:bodyPr/>
                    <a:lstStyle/>
                    <a:p>
                      <a:pPr algn="ctr">
                        <a:spcAft>
                          <a:spcPts val="300"/>
                        </a:spcAft>
                      </a:pPr>
                      <a:r>
                        <a:rPr lang="el-GR" sz="1800" b="1" i="1">
                          <a:latin typeface="Times New Roman" panose="02020603050405020304" pitchFamily="18" charset="0"/>
                          <a:cs typeface="Times New Roman" panose="02020603050405020304" pitchFamily="18" charset="0"/>
                        </a:rPr>
                        <a:t>β</a:t>
                      </a:r>
                      <a:r>
                        <a:rPr lang="en-GB" sz="1800" b="1" i="1" baseline="-25000">
                          <a:latin typeface="Times New Roman" panose="02020603050405020304" pitchFamily="18" charset="0"/>
                          <a:cs typeface="Times New Roman" panose="02020603050405020304" pitchFamily="18" charset="0"/>
                        </a:rPr>
                        <a:t>b</a:t>
                      </a:r>
                      <a:r>
                        <a:rPr lang="en-GB" sz="1800" b="1" i="1" baseline="30000">
                          <a:latin typeface="Times New Roman" panose="02020603050405020304" pitchFamily="18" charset="0"/>
                          <a:cs typeface="Times New Roman" panose="02020603050405020304" pitchFamily="18" charset="0"/>
                        </a:rPr>
                        <a:t>CR</a:t>
                      </a:r>
                      <a:r>
                        <a:rPr lang="pl-PL" sz="1800" b="1" i="1" baseline="0">
                          <a:latin typeface="Times New Roman" panose="02020603050405020304" pitchFamily="18" charset="0"/>
                          <a:cs typeface="Times New Roman" panose="02020603050405020304" pitchFamily="18" charset="0"/>
                        </a:rPr>
                        <a:t> </a:t>
                      </a:r>
                    </a:p>
                    <a:p>
                      <a:pPr algn="ctr"/>
                      <a:r>
                        <a:rPr lang="pl-PL" sz="1600" b="1" i="1" baseline="0">
                          <a:latin typeface="Times New Roman" panose="02020603050405020304" pitchFamily="18" charset="0"/>
                          <a:cs typeface="Times New Roman" panose="02020603050405020304" pitchFamily="18" charset="0"/>
                        </a:rPr>
                        <a:t>case 2. </a:t>
                      </a:r>
                      <a:endParaRPr lang="en-US" sz="1600"/>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solidFill>
                      <a:schemeClr val="bg1">
                        <a:lumMod val="95000"/>
                      </a:schemeClr>
                    </a:solidFill>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2.93</a:t>
                      </a:r>
                    </a:p>
                  </a:txBody>
                  <a:tcPr marL="7620" marR="7620" marT="7620" marB="0" anchor="ctr">
                    <a:lnL w="9525" cap="flat" cmpd="sng" algn="ctr">
                      <a:solidFill>
                        <a:schemeClr val="tx1"/>
                      </a:solidFill>
                      <a:prstDash val="solid"/>
                      <a:round/>
                      <a:headEnd type="none" w="med" len="med"/>
                      <a:tailEnd type="none" w="med" len="med"/>
                    </a:lnL>
                    <a:lnR>
                      <a:noFill/>
                    </a:lnR>
                    <a:lnT>
                      <a:noFill/>
                    </a:lnT>
                    <a:lnB>
                      <a:noFill/>
                    </a:lnB>
                    <a:solidFill>
                      <a:schemeClr val="accent4">
                        <a:lumMod val="20000"/>
                        <a:lumOff val="8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0.251</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11.7</a:t>
                      </a:r>
                    </a:p>
                  </a:txBody>
                  <a:tcPr marL="7620" marR="7620" marT="7620" marB="0" anchor="ctr">
                    <a:lnL>
                      <a:noFill/>
                    </a:lnL>
                    <a:lnR>
                      <a:noFill/>
                    </a:lnR>
                    <a:lnT>
                      <a:noFill/>
                    </a:lnT>
                    <a:lnB>
                      <a:noFill/>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lnL>
                      <a:noFill/>
                    </a:lnL>
                    <a:lnR w="9525"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217670861"/>
                  </a:ext>
                </a:extLst>
              </a:tr>
              <a:tr h="301504">
                <a:tc>
                  <a:txBody>
                    <a:bodyPr/>
                    <a:lstStyle/>
                    <a:p>
                      <a:pPr algn="ctr">
                        <a:spcAft>
                          <a:spcPts val="300"/>
                        </a:spcAft>
                      </a:pPr>
                      <a:r>
                        <a:rPr lang="el-GR" sz="1800" b="1" i="1">
                          <a:latin typeface="Times New Roman" panose="02020603050405020304" pitchFamily="18" charset="0"/>
                          <a:cs typeface="Times New Roman" panose="02020603050405020304" pitchFamily="18" charset="0"/>
                        </a:rPr>
                        <a:t>β</a:t>
                      </a:r>
                      <a:r>
                        <a:rPr lang="pl-PL" sz="1800" b="1" i="1" baseline="-25000">
                          <a:latin typeface="Times New Roman" panose="02020603050405020304" pitchFamily="18" charset="0"/>
                          <a:cs typeface="Times New Roman" panose="02020603050405020304" pitchFamily="18" charset="0"/>
                        </a:rPr>
                        <a:t>c</a:t>
                      </a:r>
                      <a:r>
                        <a:rPr lang="en-GB" sz="1800" b="1" i="1" baseline="30000">
                          <a:latin typeface="Times New Roman" panose="02020603050405020304" pitchFamily="18" charset="0"/>
                          <a:cs typeface="Times New Roman" panose="02020603050405020304" pitchFamily="18" charset="0"/>
                        </a:rPr>
                        <a:t>CR</a:t>
                      </a:r>
                      <a:r>
                        <a:rPr lang="pl-PL" sz="1800" b="1" i="1" baseline="0">
                          <a:latin typeface="Times New Roman" panose="02020603050405020304" pitchFamily="18" charset="0"/>
                          <a:cs typeface="Times New Roman" panose="02020603050405020304" pitchFamily="18" charset="0"/>
                        </a:rPr>
                        <a:t> </a:t>
                      </a:r>
                    </a:p>
                    <a:p>
                      <a:pPr algn="ctr"/>
                      <a:r>
                        <a:rPr lang="pl-PL" sz="1600" b="1" i="1" baseline="0">
                          <a:latin typeface="Times New Roman" panose="02020603050405020304" pitchFamily="18" charset="0"/>
                          <a:cs typeface="Times New Roman" panose="02020603050405020304" pitchFamily="18" charset="0"/>
                        </a:rPr>
                        <a:t>case 3. </a:t>
                      </a:r>
                      <a:endParaRPr lang="en-US" sz="1600"/>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3.02</a:t>
                      </a:r>
                    </a:p>
                  </a:txBody>
                  <a:tcPr marL="7620" marR="7620" marT="7620" marB="0" anchor="ctr">
                    <a:lnL w="9525" cap="flat" cmpd="sng" algn="ctr">
                      <a:solidFill>
                        <a:schemeClr val="tx1"/>
                      </a:solidFill>
                      <a:prstDash val="solid"/>
                      <a:round/>
                      <a:headEnd type="none" w="med" len="med"/>
                      <a:tailEnd type="none" w="med" len="med"/>
                    </a:lnL>
                    <a:lnR>
                      <a:noFill/>
                    </a:lnR>
                    <a:lnT>
                      <a:noFill/>
                    </a:lnT>
                    <a:lnB w="952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0.253</a:t>
                      </a:r>
                    </a:p>
                  </a:txBody>
                  <a:tcPr marL="7620" marR="7620" marT="7620" marB="0" anchor="ctr">
                    <a:lnL>
                      <a:noFill/>
                    </a:lnL>
                    <a:lnR>
                      <a:noFill/>
                    </a:lnR>
                    <a:lnT>
                      <a:noFill/>
                    </a:lnT>
                    <a:lnB w="9525"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11.9</a:t>
                      </a:r>
                    </a:p>
                  </a:txBody>
                  <a:tcPr marL="7620" marR="7620" marT="7620" marB="0" anchor="ctr">
                    <a:lnL>
                      <a:noFill/>
                    </a:lnL>
                    <a:lnR>
                      <a:noFill/>
                    </a:lnR>
                    <a:lnT>
                      <a:noFill/>
                    </a:lnT>
                    <a:lnB w="9525"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lnL>
                      <a:noFill/>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0255598"/>
                  </a:ext>
                </a:extLst>
              </a:tr>
              <a:tr h="301504">
                <a:tc gridSpan="2">
                  <a:txBody>
                    <a:bodyPr/>
                    <a:lstStyle/>
                    <a:p>
                      <a:pPr algn="ctr"/>
                      <a:r>
                        <a:rPr lang="el-GR" sz="1800" b="1" i="1">
                          <a:latin typeface="Times New Roman" panose="02020603050405020304" pitchFamily="18" charset="0"/>
                          <a:cs typeface="Times New Roman" panose="02020603050405020304" pitchFamily="18" charset="0"/>
                        </a:rPr>
                        <a:t>β</a:t>
                      </a:r>
                      <a:r>
                        <a:rPr lang="pl-PL" sz="1800" b="1" i="1">
                          <a:latin typeface="Times New Roman" panose="02020603050405020304" pitchFamily="18" charset="0"/>
                          <a:cs typeface="Times New Roman" panose="02020603050405020304" pitchFamily="18" charset="0"/>
                        </a:rPr>
                        <a:t> </a:t>
                      </a:r>
                      <a:r>
                        <a:rPr lang="pl-PL" sz="1800" b="1" i="1" baseline="30000">
                          <a:latin typeface="Times New Roman" panose="02020603050405020304" pitchFamily="18" charset="0"/>
                          <a:cs typeface="Times New Roman" panose="02020603050405020304" pitchFamily="18" charset="0"/>
                        </a:rPr>
                        <a:t>WT</a:t>
                      </a:r>
                      <a:endParaRPr lang="en-US" sz="18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a:endParaRPr lang="en-US" sz="16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a:noFill/>
                    </a:lnB>
                    <a:solidFill>
                      <a:schemeClr val="bg1">
                        <a:lumMod val="95000"/>
                      </a:schemeClr>
                    </a:solidFill>
                  </a:tcPr>
                </a:tc>
                <a:tc>
                  <a:txBody>
                    <a:bodyPr/>
                    <a:lstStyle/>
                    <a:p>
                      <a:pPr algn="ct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-0.253</a:t>
                      </a:r>
                    </a:p>
                  </a:txBody>
                  <a:tcPr marL="7620" marR="7620" marT="7620" marB="0" anchor="ctr">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0.0273</a:t>
                      </a:r>
                    </a:p>
                  </a:txBody>
                  <a:tcPr marL="7620" marR="7620" marT="7620" marB="0" anchor="ctr">
                    <a:lnL>
                      <a:noFill/>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-9.25</a:t>
                      </a:r>
                    </a:p>
                  </a:txBody>
                  <a:tcPr marL="7620" marR="7620" marT="7620" marB="0" anchor="ctr">
                    <a:lnL>
                      <a:noFill/>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8822303"/>
                  </a:ext>
                </a:extLst>
              </a:tr>
              <a:tr h="301504">
                <a:tc gridSpan="3">
                  <a:txBody>
                    <a:bodyPr/>
                    <a:lstStyle/>
                    <a:p>
                      <a:pPr algn="ctr"/>
                      <a:r>
                        <a:rPr lang="pl-PL" sz="1200" b="0" i="0">
                          <a:effectLst/>
                          <a:latin typeface="Times New Roman" panose="02020603050405020304" pitchFamily="18" charset="0"/>
                          <a:cs typeface="Times New Roman" panose="02020603050405020304" pitchFamily="18" charset="0"/>
                        </a:rPr>
                        <a:t>n = 1,254</a:t>
                      </a: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a:endParaRPr lang="en-US" sz="14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a:noFill/>
                    </a:lnT>
                    <a:lnB>
                      <a:noFill/>
                    </a:lnB>
                    <a:solidFill>
                      <a:schemeClr val="accent4">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200" b="0" i="0">
                          <a:effectLst/>
                          <a:latin typeface="Times New Roman" panose="02020603050405020304" pitchFamily="18" charset="0"/>
                          <a:cs typeface="Times New Roman" panose="02020603050405020304" pitchFamily="18" charset="0"/>
                        </a:rPr>
                        <a:t>Rho-square:</a:t>
                      </a: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hMerge="1">
                  <a:txBody>
                    <a:bodyPr/>
                    <a:lstStyle/>
                    <a:p>
                      <a:pPr algn="ct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a:noFill/>
                    </a:lnR>
                    <a:lnT>
                      <a:noFill/>
                    </a:lnT>
                    <a:lnB>
                      <a:noFill/>
                    </a:lnB>
                    <a:solidFill>
                      <a:schemeClr val="bg1">
                        <a:lumMod val="95000"/>
                      </a:schemeClr>
                    </a:solidFill>
                  </a:tcPr>
                </a:tc>
                <a:tc>
                  <a:txBody>
                    <a:bodyPr/>
                    <a:lstStyle/>
                    <a:p>
                      <a:pPr algn="ctr"/>
                      <a:r>
                        <a:rPr lang="pl-PL" sz="1200" b="0" i="0">
                          <a:effectLst/>
                          <a:latin typeface="Times New Roman" panose="02020603050405020304" pitchFamily="18" charset="0"/>
                          <a:cs typeface="Times New Roman" panose="02020603050405020304" pitchFamily="18" charset="0"/>
                        </a:rPr>
                        <a:t>0.201</a:t>
                      </a:r>
                      <a:endParaRPr lang="en-US" sz="1200" b="0" i="0">
                        <a:effectLst/>
                        <a:latin typeface="Times New Roman" panose="02020603050405020304" pitchFamily="18" charset="0"/>
                        <a:cs typeface="Times New Roman" panose="02020603050405020304" pitchFamily="18" charset="0"/>
                      </a:endParaRPr>
                    </a:p>
                  </a:txBody>
                  <a:tcPr marL="87027" marR="87027" marT="43513" marB="43513"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1219214"/>
                  </a:ext>
                </a:extLst>
              </a:tr>
            </a:tbl>
          </a:graphicData>
        </a:graphic>
      </p:graphicFrame>
      <p:pic>
        <p:nvPicPr>
          <p:cNvPr id="18" name="Obraz 17">
            <a:extLst>
              <a:ext uri="{FF2B5EF4-FFF2-40B4-BE49-F238E27FC236}">
                <a16:creationId xmlns:a16="http://schemas.microsoft.com/office/drawing/2014/main" id="{ADCA9D42-F852-4FF4-A84A-79ED06AC332D}"/>
              </a:ext>
            </a:extLst>
          </p:cNvPr>
          <p:cNvPicPr>
            <a:picLocks noChangeAspect="1"/>
          </p:cNvPicPr>
          <p:nvPr/>
        </p:nvPicPr>
        <p:blipFill>
          <a:blip r:embed="rId7"/>
          <a:stretch>
            <a:fillRect/>
          </a:stretch>
        </p:blipFill>
        <p:spPr>
          <a:xfrm>
            <a:off x="7813337" y="3651208"/>
            <a:ext cx="814664" cy="499190"/>
          </a:xfrm>
          <a:prstGeom prst="rect">
            <a:avLst/>
          </a:prstGeom>
        </p:spPr>
      </p:pic>
      <p:pic>
        <p:nvPicPr>
          <p:cNvPr id="19" name="Obraz 18">
            <a:extLst>
              <a:ext uri="{FF2B5EF4-FFF2-40B4-BE49-F238E27FC236}">
                <a16:creationId xmlns:a16="http://schemas.microsoft.com/office/drawing/2014/main" id="{F0E74687-430C-443B-85E3-54D0AC8DE31C}"/>
              </a:ext>
            </a:extLst>
          </p:cNvPr>
          <p:cNvPicPr>
            <a:picLocks noChangeAspect="1"/>
          </p:cNvPicPr>
          <p:nvPr/>
        </p:nvPicPr>
        <p:blipFill>
          <a:blip r:embed="rId8"/>
          <a:stretch>
            <a:fillRect/>
          </a:stretch>
        </p:blipFill>
        <p:spPr>
          <a:xfrm>
            <a:off x="7796873" y="4282570"/>
            <a:ext cx="833821" cy="504082"/>
          </a:xfrm>
          <a:prstGeom prst="rect">
            <a:avLst/>
          </a:prstGeom>
        </p:spPr>
      </p:pic>
      <p:pic>
        <p:nvPicPr>
          <p:cNvPr id="20" name="Obraz 19">
            <a:extLst>
              <a:ext uri="{FF2B5EF4-FFF2-40B4-BE49-F238E27FC236}">
                <a16:creationId xmlns:a16="http://schemas.microsoft.com/office/drawing/2014/main" id="{7A43ADA5-13B0-4365-8A4A-6032E249013C}"/>
              </a:ext>
            </a:extLst>
          </p:cNvPr>
          <p:cNvPicPr>
            <a:picLocks noChangeAspect="1"/>
          </p:cNvPicPr>
          <p:nvPr/>
        </p:nvPicPr>
        <p:blipFill>
          <a:blip r:embed="rId9"/>
          <a:stretch>
            <a:fillRect/>
          </a:stretch>
        </p:blipFill>
        <p:spPr>
          <a:xfrm>
            <a:off x="7791782" y="4924262"/>
            <a:ext cx="842231" cy="509167"/>
          </a:xfrm>
          <a:prstGeom prst="rect">
            <a:avLst/>
          </a:prstGeom>
        </p:spPr>
      </p:pic>
      <p:sp>
        <p:nvSpPr>
          <p:cNvPr id="2" name="pole tekstowe 1">
            <a:extLst>
              <a:ext uri="{FF2B5EF4-FFF2-40B4-BE49-F238E27FC236}">
                <a16:creationId xmlns:a16="http://schemas.microsoft.com/office/drawing/2014/main" id="{116C81C3-BDFE-4252-B11A-79C4B2D3E326}"/>
              </a:ext>
            </a:extLst>
          </p:cNvPr>
          <p:cNvSpPr txBox="1"/>
          <p:nvPr/>
        </p:nvSpPr>
        <p:spPr>
          <a:xfrm>
            <a:off x="7716520" y="2580640"/>
            <a:ext cx="1470274" cy="400110"/>
          </a:xfrm>
          <a:prstGeom prst="rect">
            <a:avLst/>
          </a:prstGeom>
          <a:solidFill>
            <a:schemeClr val="accent1">
              <a:lumMod val="40000"/>
              <a:lumOff val="60000"/>
            </a:schemeClr>
          </a:solidFill>
        </p:spPr>
        <p:txBody>
          <a:bodyPr wrap="none" rtlCol="0">
            <a:spAutoFit/>
          </a:bodyPr>
          <a:lstStyle/>
          <a:p>
            <a:r>
              <a:rPr lang="pl-PL" sz="2000" i="1">
                <a:latin typeface="Times New Roman" panose="02020603050405020304" pitchFamily="18" charset="0"/>
                <a:cs typeface="Times New Roman" panose="02020603050405020304" pitchFamily="18" charset="0"/>
              </a:rPr>
              <a:t>waiting time</a:t>
            </a:r>
            <a:endParaRPr lang="en-US" sz="2000" i="1">
              <a:latin typeface="Times New Roman" panose="02020603050405020304" pitchFamily="18" charset="0"/>
              <a:cs typeface="Times New Roman" panose="02020603050405020304" pitchFamily="18" charset="0"/>
            </a:endParaRPr>
          </a:p>
        </p:txBody>
      </p:sp>
      <p:sp>
        <p:nvSpPr>
          <p:cNvPr id="21" name="pole tekstowe 20">
            <a:extLst>
              <a:ext uri="{FF2B5EF4-FFF2-40B4-BE49-F238E27FC236}">
                <a16:creationId xmlns:a16="http://schemas.microsoft.com/office/drawing/2014/main" id="{806429CA-3EED-40A1-B0CA-68E2D32B6AF2}"/>
              </a:ext>
            </a:extLst>
          </p:cNvPr>
          <p:cNvSpPr txBox="1"/>
          <p:nvPr/>
        </p:nvSpPr>
        <p:spPr>
          <a:xfrm>
            <a:off x="3883660" y="2575560"/>
            <a:ext cx="3446780" cy="400110"/>
          </a:xfrm>
          <a:prstGeom prst="rect">
            <a:avLst/>
          </a:prstGeom>
          <a:solidFill>
            <a:schemeClr val="accent4">
              <a:lumMod val="40000"/>
              <a:lumOff val="60000"/>
            </a:schemeClr>
          </a:solidFill>
        </p:spPr>
        <p:txBody>
          <a:bodyPr wrap="square" rtlCol="0">
            <a:spAutoFit/>
          </a:bodyPr>
          <a:lstStyle/>
          <a:p>
            <a:pPr algn="ctr"/>
            <a:r>
              <a:rPr lang="pl-PL" sz="2000" i="1">
                <a:latin typeface="Times New Roman" panose="02020603050405020304" pitchFamily="18" charset="0"/>
                <a:cs typeface="Times New Roman" panose="02020603050405020304" pitchFamily="18" charset="0"/>
              </a:rPr>
              <a:t>RTCI of 1st vs. 2nd departure</a:t>
            </a:r>
            <a:endParaRPr lang="en-US" sz="2000" i="1">
              <a:latin typeface="Times New Roman" panose="02020603050405020304" pitchFamily="18" charset="0"/>
              <a:cs typeface="Times New Roman" panose="02020603050405020304" pitchFamily="18" charset="0"/>
            </a:endParaRPr>
          </a:p>
        </p:txBody>
      </p:sp>
      <p:sp>
        <p:nvSpPr>
          <p:cNvPr id="3" name="pole tekstowe 2">
            <a:extLst>
              <a:ext uri="{FF2B5EF4-FFF2-40B4-BE49-F238E27FC236}">
                <a16:creationId xmlns:a16="http://schemas.microsoft.com/office/drawing/2014/main" id="{67822D47-7AAD-4DAF-A315-A7A9819D73A2}"/>
              </a:ext>
            </a:extLst>
          </p:cNvPr>
          <p:cNvSpPr txBox="1"/>
          <p:nvPr/>
        </p:nvSpPr>
        <p:spPr>
          <a:xfrm>
            <a:off x="7317740" y="2542540"/>
            <a:ext cx="355600" cy="461665"/>
          </a:xfrm>
          <a:prstGeom prst="rect">
            <a:avLst/>
          </a:prstGeom>
          <a:noFill/>
        </p:spPr>
        <p:txBody>
          <a:bodyPr wrap="square" rtlCol="0">
            <a:spAutoFit/>
          </a:bodyPr>
          <a:lstStyle/>
          <a:p>
            <a:r>
              <a:rPr lang="pl-PL" sz="2400" b="1">
                <a:latin typeface="Times New Roman" panose="02020603050405020304" pitchFamily="18" charset="0"/>
                <a:cs typeface="Times New Roman" panose="02020603050405020304" pitchFamily="18" charset="0"/>
              </a:rPr>
              <a:t>+</a:t>
            </a:r>
            <a:endParaRPr lang="en-US" b="1">
              <a:latin typeface="Times New Roman" panose="02020603050405020304" pitchFamily="18" charset="0"/>
              <a:cs typeface="Times New Roman" panose="02020603050405020304" pitchFamily="18" charset="0"/>
            </a:endParaRPr>
          </a:p>
        </p:txBody>
      </p:sp>
      <p:sp>
        <p:nvSpPr>
          <p:cNvPr id="4" name="Prostokąt 3">
            <a:extLst>
              <a:ext uri="{FF2B5EF4-FFF2-40B4-BE49-F238E27FC236}">
                <a16:creationId xmlns:a16="http://schemas.microsoft.com/office/drawing/2014/main" id="{D34856E8-B4A4-46E9-8C03-1055F0C23EF2}"/>
              </a:ext>
            </a:extLst>
          </p:cNvPr>
          <p:cNvSpPr/>
          <p:nvPr/>
        </p:nvSpPr>
        <p:spPr>
          <a:xfrm>
            <a:off x="7719060" y="1971040"/>
            <a:ext cx="1140460" cy="505460"/>
          </a:xfrm>
          <a:prstGeom prst="rect">
            <a:avLst/>
          </a:pr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rostokąt 21">
            <a:extLst>
              <a:ext uri="{FF2B5EF4-FFF2-40B4-BE49-F238E27FC236}">
                <a16:creationId xmlns:a16="http://schemas.microsoft.com/office/drawing/2014/main" id="{DB249FE0-77BE-44AB-8FC3-250BAFDAD893}"/>
              </a:ext>
            </a:extLst>
          </p:cNvPr>
          <p:cNvSpPr/>
          <p:nvPr/>
        </p:nvSpPr>
        <p:spPr>
          <a:xfrm>
            <a:off x="4000500" y="1981200"/>
            <a:ext cx="3467100" cy="50292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ole tekstowe 22">
            <a:extLst>
              <a:ext uri="{FF2B5EF4-FFF2-40B4-BE49-F238E27FC236}">
                <a16:creationId xmlns:a16="http://schemas.microsoft.com/office/drawing/2014/main" id="{EF4BB1B6-A44E-4882-940E-B33B0DF00624}"/>
              </a:ext>
            </a:extLst>
          </p:cNvPr>
          <p:cNvSpPr txBox="1"/>
          <p:nvPr/>
        </p:nvSpPr>
        <p:spPr>
          <a:xfrm rot="16200000">
            <a:off x="-183130" y="4267202"/>
            <a:ext cx="1010213" cy="400110"/>
          </a:xfrm>
          <a:prstGeom prst="rect">
            <a:avLst/>
          </a:prstGeom>
          <a:noFill/>
        </p:spPr>
        <p:txBody>
          <a:bodyPr wrap="none" rtlCol="0">
            <a:spAutoFit/>
          </a:bodyPr>
          <a:lstStyle/>
          <a:p>
            <a:r>
              <a:rPr lang="pl-PL" sz="2000" i="1">
                <a:latin typeface="Times New Roman" panose="02020603050405020304" pitchFamily="18" charset="0"/>
                <a:cs typeface="Times New Roman" panose="02020603050405020304" pitchFamily="18" charset="0"/>
              </a:rPr>
              <a:t>boolean</a:t>
            </a:r>
            <a:endParaRPr lang="en-US" sz="2000" i="1">
              <a:latin typeface="Times New Roman" panose="02020603050405020304" pitchFamily="18" charset="0"/>
              <a:cs typeface="Times New Roman" panose="02020603050405020304" pitchFamily="18" charset="0"/>
            </a:endParaRPr>
          </a:p>
        </p:txBody>
      </p:sp>
      <p:sp>
        <p:nvSpPr>
          <p:cNvPr id="24" name="pole tekstowe 23">
            <a:extLst>
              <a:ext uri="{FF2B5EF4-FFF2-40B4-BE49-F238E27FC236}">
                <a16:creationId xmlns:a16="http://schemas.microsoft.com/office/drawing/2014/main" id="{BA1EA3D0-51F2-4241-996B-4CB1F6DCC4C1}"/>
              </a:ext>
            </a:extLst>
          </p:cNvPr>
          <p:cNvSpPr txBox="1"/>
          <p:nvPr/>
        </p:nvSpPr>
        <p:spPr>
          <a:xfrm rot="16200000">
            <a:off x="9232" y="5471163"/>
            <a:ext cx="625492" cy="400110"/>
          </a:xfrm>
          <a:prstGeom prst="rect">
            <a:avLst/>
          </a:prstGeom>
          <a:noFill/>
        </p:spPr>
        <p:txBody>
          <a:bodyPr wrap="none" rtlCol="0">
            <a:spAutoFit/>
          </a:bodyPr>
          <a:lstStyle/>
          <a:p>
            <a:r>
              <a:rPr lang="pl-PL" sz="2000" i="1">
                <a:latin typeface="Times New Roman" panose="02020603050405020304" pitchFamily="18" charset="0"/>
                <a:cs typeface="Times New Roman" panose="02020603050405020304" pitchFamily="18" charset="0"/>
              </a:rPr>
              <a:t>time</a:t>
            </a:r>
            <a:endParaRPr lang="en-US" sz="20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928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Estimation results - willingness-to-wait</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1016578" y="1380604"/>
            <a:ext cx="4173639" cy="498997"/>
          </a:xfrm>
        </p:spPr>
        <p:txBody>
          <a:bodyPr>
            <a:normAutofit/>
          </a:bodyPr>
          <a:lstStyle/>
          <a:p>
            <a:pPr marL="0" indent="0" algn="ctr">
              <a:buNone/>
            </a:pPr>
            <a:r>
              <a:rPr lang="pl-PL" sz="2400">
                <a:latin typeface="Times New Roman" panose="02020603050405020304" pitchFamily="18" charset="0"/>
                <a:cs typeface="Times New Roman" panose="02020603050405020304" pitchFamily="18" charset="0"/>
              </a:rPr>
              <a:t>MNL estimation results:</a:t>
            </a:r>
            <a:endParaRPr lang="en-US" sz="2400">
              <a:latin typeface="Times New Roman" panose="02020603050405020304" pitchFamily="18" charset="0"/>
              <a:cs typeface="Times New Roman" panose="02020603050405020304" pitchFamily="18" charset="0"/>
            </a:endParaRPr>
          </a:p>
        </p:txBody>
      </p:sp>
      <p:pic>
        <p:nvPicPr>
          <p:cNvPr id="6" name="Obraz 5">
            <a:extLst>
              <a:ext uri="{FF2B5EF4-FFF2-40B4-BE49-F238E27FC236}">
                <a16:creationId xmlns:a16="http://schemas.microsoft.com/office/drawing/2014/main" id="{C5964B97-5403-4F23-8F04-07FE0424543E}"/>
              </a:ext>
            </a:extLst>
          </p:cNvPr>
          <p:cNvPicPr>
            <a:picLocks noChangeAspect="1"/>
          </p:cNvPicPr>
          <p:nvPr/>
        </p:nvPicPr>
        <p:blipFill>
          <a:blip r:embed="rId2"/>
          <a:stretch>
            <a:fillRect/>
          </a:stretch>
        </p:blipFill>
        <p:spPr>
          <a:xfrm>
            <a:off x="903003" y="5456639"/>
            <a:ext cx="1057373" cy="647911"/>
          </a:xfrm>
          <a:prstGeom prst="rect">
            <a:avLst/>
          </a:prstGeom>
        </p:spPr>
      </p:pic>
      <p:pic>
        <p:nvPicPr>
          <p:cNvPr id="7" name="Obraz 6">
            <a:extLst>
              <a:ext uri="{FF2B5EF4-FFF2-40B4-BE49-F238E27FC236}">
                <a16:creationId xmlns:a16="http://schemas.microsoft.com/office/drawing/2014/main" id="{E6CE2A0E-58AF-4EFE-BE62-21CEFCF3AD00}"/>
              </a:ext>
            </a:extLst>
          </p:cNvPr>
          <p:cNvPicPr>
            <a:picLocks noChangeAspect="1"/>
          </p:cNvPicPr>
          <p:nvPr/>
        </p:nvPicPr>
        <p:blipFill>
          <a:blip r:embed="rId3"/>
          <a:stretch>
            <a:fillRect/>
          </a:stretch>
        </p:blipFill>
        <p:spPr>
          <a:xfrm>
            <a:off x="2502582" y="5481322"/>
            <a:ext cx="1020267" cy="616797"/>
          </a:xfrm>
          <a:prstGeom prst="rect">
            <a:avLst/>
          </a:prstGeom>
        </p:spPr>
      </p:pic>
      <p:pic>
        <p:nvPicPr>
          <p:cNvPr id="8" name="Obraz 7">
            <a:extLst>
              <a:ext uri="{FF2B5EF4-FFF2-40B4-BE49-F238E27FC236}">
                <a16:creationId xmlns:a16="http://schemas.microsoft.com/office/drawing/2014/main" id="{5FB561D1-E806-4101-8591-0644D4F9AB31}"/>
              </a:ext>
            </a:extLst>
          </p:cNvPr>
          <p:cNvPicPr>
            <a:picLocks noChangeAspect="1"/>
          </p:cNvPicPr>
          <p:nvPr/>
        </p:nvPicPr>
        <p:blipFill>
          <a:blip r:embed="rId4"/>
          <a:stretch>
            <a:fillRect/>
          </a:stretch>
        </p:blipFill>
        <p:spPr>
          <a:xfrm>
            <a:off x="4082625" y="5472479"/>
            <a:ext cx="997778" cy="603202"/>
          </a:xfrm>
          <a:prstGeom prst="rect">
            <a:avLst/>
          </a:prstGeom>
        </p:spPr>
      </p:pic>
      <p:sp>
        <p:nvSpPr>
          <p:cNvPr id="12" name="Symbol zastępczy zawartości 9">
            <a:extLst>
              <a:ext uri="{FF2B5EF4-FFF2-40B4-BE49-F238E27FC236}">
                <a16:creationId xmlns:a16="http://schemas.microsoft.com/office/drawing/2014/main" id="{717CC684-A2CC-48F1-BC6D-4153E92D1E91}"/>
              </a:ext>
            </a:extLst>
          </p:cNvPr>
          <p:cNvSpPr txBox="1">
            <a:spLocks/>
          </p:cNvSpPr>
          <p:nvPr/>
        </p:nvSpPr>
        <p:spPr>
          <a:xfrm>
            <a:off x="5721546" y="4468305"/>
            <a:ext cx="6024880" cy="1873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l-PL" sz="2400">
                <a:latin typeface="Times New Roman" panose="02020603050405020304" pitchFamily="18" charset="0"/>
                <a:cs typeface="Times New Roman" panose="02020603050405020304" pitchFamily="18" charset="0"/>
              </a:rPr>
              <a:t>SP findings among UK </a:t>
            </a:r>
            <a:r>
              <a:rPr lang="pl-PL" sz="2400" b="1">
                <a:latin typeface="Times New Roman" panose="02020603050405020304" pitchFamily="18" charset="0"/>
                <a:cs typeface="Times New Roman" panose="02020603050405020304" pitchFamily="18" charset="0"/>
              </a:rPr>
              <a:t>rail passengers </a:t>
            </a:r>
          </a:p>
          <a:p>
            <a:pPr marL="0" indent="0" algn="just">
              <a:buNone/>
            </a:pPr>
            <a:r>
              <a:rPr lang="pl-PL" sz="2400" i="1">
                <a:latin typeface="Times New Roman" panose="02020603050405020304" pitchFamily="18" charset="0"/>
                <a:cs typeface="Times New Roman" panose="02020603050405020304" pitchFamily="18" charset="0"/>
              </a:rPr>
              <a:t>- (Preston et al., 2017)</a:t>
            </a:r>
            <a:r>
              <a:rPr lang="pl-PL" sz="2400">
                <a:latin typeface="Times New Roman" panose="02020603050405020304" pitchFamily="18" charset="0"/>
                <a:cs typeface="Times New Roman" panose="02020603050405020304" pitchFamily="18" charset="0"/>
              </a:rPr>
              <a:t>: </a:t>
            </a:r>
          </a:p>
          <a:p>
            <a:pPr algn="just"/>
            <a:r>
              <a:rPr lang="pl-PL" sz="2000">
                <a:latin typeface="Times New Roman" panose="02020603050405020304" pitchFamily="18" charset="0"/>
                <a:cs typeface="Times New Roman" panose="02020603050405020304" pitchFamily="18" charset="0"/>
              </a:rPr>
              <a:t>acceptable wait ca. 15 – 22 [mins]</a:t>
            </a:r>
          </a:p>
          <a:p>
            <a:pPr algn="just"/>
            <a:r>
              <a:rPr lang="pl-PL" sz="2000">
                <a:latin typeface="Times New Roman" panose="02020603050405020304" pitchFamily="18" charset="0"/>
                <a:cs typeface="Times New Roman" panose="02020603050405020304" pitchFamily="18" charset="0"/>
              </a:rPr>
              <a:t>VoT multipliers ~ 1.25 – 1.75 (JRT = 30 [mins])</a:t>
            </a:r>
          </a:p>
          <a:p>
            <a:pPr marL="0" indent="0" algn="just">
              <a:buFont typeface="Arial" panose="020B0604020202020204" pitchFamily="34" charset="0"/>
              <a:buNone/>
            </a:pPr>
            <a:endParaRPr lang="pl-PL" sz="2400">
              <a:latin typeface="Times New Roman" panose="02020603050405020304" pitchFamily="18" charset="0"/>
              <a:cs typeface="Times New Roman" panose="02020603050405020304" pitchFamily="18" charset="0"/>
            </a:endParaRPr>
          </a:p>
        </p:txBody>
      </p:sp>
      <p:graphicFrame>
        <p:nvGraphicFramePr>
          <p:cNvPr id="3" name="Tabela 2">
            <a:extLst>
              <a:ext uri="{FF2B5EF4-FFF2-40B4-BE49-F238E27FC236}">
                <a16:creationId xmlns:a16="http://schemas.microsoft.com/office/drawing/2014/main" id="{E2DF80B1-0E70-487E-A8DC-BBAF10A8FB0A}"/>
              </a:ext>
            </a:extLst>
          </p:cNvPr>
          <p:cNvGraphicFramePr>
            <a:graphicFrameLocks noGrp="1"/>
          </p:cNvGraphicFramePr>
          <p:nvPr>
            <p:extLst>
              <p:ext uri="{D42A27DB-BD31-4B8C-83A1-F6EECF244321}">
                <p14:modId xmlns:p14="http://schemas.microsoft.com/office/powerpoint/2010/main" val="2677930836"/>
              </p:ext>
            </p:extLst>
          </p:nvPr>
        </p:nvGraphicFramePr>
        <p:xfrm>
          <a:off x="5769205" y="1730820"/>
          <a:ext cx="5722069" cy="2171879"/>
        </p:xfrm>
        <a:graphic>
          <a:graphicData uri="http://schemas.openxmlformats.org/drawingml/2006/table">
            <a:tbl>
              <a:tblPr>
                <a:tableStyleId>{5C22544A-7EE6-4342-B048-85BDC9FD1C3A}</a:tableStyleId>
              </a:tblPr>
              <a:tblGrid>
                <a:gridCol w="2791254">
                  <a:extLst>
                    <a:ext uri="{9D8B030D-6E8A-4147-A177-3AD203B41FA5}">
                      <a16:colId xmlns:a16="http://schemas.microsoft.com/office/drawing/2014/main" val="2396190254"/>
                    </a:ext>
                  </a:extLst>
                </a:gridCol>
                <a:gridCol w="1442147">
                  <a:extLst>
                    <a:ext uri="{9D8B030D-6E8A-4147-A177-3AD203B41FA5}">
                      <a16:colId xmlns:a16="http://schemas.microsoft.com/office/drawing/2014/main" val="2859516085"/>
                    </a:ext>
                  </a:extLst>
                </a:gridCol>
                <a:gridCol w="1488668">
                  <a:extLst>
                    <a:ext uri="{9D8B030D-6E8A-4147-A177-3AD203B41FA5}">
                      <a16:colId xmlns:a16="http://schemas.microsoft.com/office/drawing/2014/main" val="2949113704"/>
                    </a:ext>
                  </a:extLst>
                </a:gridCol>
              </a:tblGrid>
              <a:tr h="731318">
                <a:tc>
                  <a:txBody>
                    <a:bodyPr/>
                    <a:lstStyle/>
                    <a:p>
                      <a:pPr algn="ctr" fontAlgn="ctr">
                        <a:spcAft>
                          <a:spcPts val="300"/>
                        </a:spcAft>
                      </a:pPr>
                      <a:r>
                        <a:rPr lang="pl-PL" sz="2000" b="1" i="0" u="none" strike="noStrike">
                          <a:solidFill>
                            <a:srgbClr val="000000"/>
                          </a:solidFill>
                          <a:effectLst/>
                          <a:latin typeface="Times New Roman" panose="02020603050405020304" pitchFamily="18" charset="0"/>
                          <a:cs typeface="Times New Roman" panose="02020603050405020304" pitchFamily="18" charset="0"/>
                        </a:rPr>
                        <a:t>value of time multipliers</a:t>
                      </a:r>
                    </a:p>
                    <a:p>
                      <a:pPr algn="ctr" fontAlgn="ctr"/>
                      <a:r>
                        <a:rPr lang="pl-PL" sz="1800" b="1" i="1" u="none" strike="noStrike">
                          <a:solidFill>
                            <a:srgbClr val="000000"/>
                          </a:solidFill>
                          <a:effectLst/>
                          <a:latin typeface="Times New Roman" panose="02020603050405020304" pitchFamily="18" charset="0"/>
                          <a:cs typeface="Times New Roman" panose="02020603050405020304" pitchFamily="18" charset="0"/>
                        </a:rPr>
                        <a:t>journey time = 20 [mins]</a:t>
                      </a:r>
                      <a:endParaRPr lang="en-US" sz="1800" b="1" i="1"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bg1">
                        <a:lumMod val="95000"/>
                      </a:schemeClr>
                    </a:solidFill>
                  </a:tcPr>
                </a:tc>
                <a:tc>
                  <a:txBody>
                    <a:bodyPr/>
                    <a:lstStyle/>
                    <a:p>
                      <a:pPr algn="ctr" fontAlgn="ctr"/>
                      <a:r>
                        <a:rPr lang="pl-PL" sz="2000" b="1" u="none" strike="noStrike">
                          <a:effectLst/>
                          <a:latin typeface="Times New Roman" panose="02020603050405020304" pitchFamily="18" charset="0"/>
                          <a:cs typeface="Times New Roman" panose="02020603050405020304" pitchFamily="18" charset="0"/>
                        </a:rPr>
                        <a:t>time</a:t>
                      </a:r>
                    </a:p>
                    <a:p>
                      <a:pPr algn="ctr" fontAlgn="ctr"/>
                      <a:r>
                        <a:rPr lang="pl-PL" sz="2000" b="1" u="none" strike="noStrike">
                          <a:effectLst/>
                          <a:latin typeface="Times New Roman" panose="02020603050405020304" pitchFamily="18" charset="0"/>
                          <a:cs typeface="Times New Roman" panose="02020603050405020304" pitchFamily="18" charset="0"/>
                        </a:rPr>
                        <a:t>-critical</a:t>
                      </a:r>
                      <a:endParaRPr lang="en-US"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bg1">
                        <a:lumMod val="85000"/>
                      </a:schemeClr>
                    </a:solidFill>
                  </a:tcPr>
                </a:tc>
                <a:tc>
                  <a:txBody>
                    <a:bodyPr/>
                    <a:lstStyle/>
                    <a:p>
                      <a:pPr algn="ctr" fontAlgn="ctr"/>
                      <a:r>
                        <a:rPr lang="en-US" sz="2000" b="1" u="none" strike="noStrike">
                          <a:effectLst/>
                          <a:latin typeface="Times New Roman" panose="02020603050405020304" pitchFamily="18" charset="0"/>
                          <a:cs typeface="Times New Roman" panose="02020603050405020304" pitchFamily="18" charset="0"/>
                        </a:rPr>
                        <a:t>non-time-crit</a:t>
                      </a:r>
                      <a:r>
                        <a:rPr lang="pl-PL" sz="2000" b="1" u="none" strike="noStrike">
                          <a:effectLst/>
                          <a:latin typeface="Times New Roman" panose="02020603050405020304" pitchFamily="18" charset="0"/>
                          <a:cs typeface="Times New Roman" panose="02020603050405020304" pitchFamily="18" charset="0"/>
                        </a:rPr>
                        <a:t>ical</a:t>
                      </a:r>
                      <a:endParaRPr lang="en-US"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bg1">
                        <a:lumMod val="85000"/>
                      </a:schemeClr>
                    </a:solidFill>
                  </a:tcPr>
                </a:tc>
                <a:extLst>
                  <a:ext uri="{0D108BD9-81ED-4DB2-BD59-A6C34878D82A}">
                    <a16:rowId xmlns:a16="http://schemas.microsoft.com/office/drawing/2014/main" val="2040409871"/>
                  </a:ext>
                </a:extLst>
              </a:tr>
              <a:tr h="480187">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case 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0.96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4">
                        <a:lumMod val="20000"/>
                        <a:lumOff val="80000"/>
                      </a:schemeClr>
                    </a:solidFill>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1.18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20000"/>
                        <a:lumOff val="80000"/>
                      </a:schemeClr>
                    </a:solidFill>
                  </a:tcPr>
                </a:tc>
                <a:extLst>
                  <a:ext uri="{0D108BD9-81ED-4DB2-BD59-A6C34878D82A}">
                    <a16:rowId xmlns:a16="http://schemas.microsoft.com/office/drawing/2014/main" val="2375891899"/>
                  </a:ext>
                </a:extLst>
              </a:tr>
              <a:tr h="480187">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case 2.</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1.29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4">
                        <a:lumMod val="20000"/>
                        <a:lumOff val="80000"/>
                      </a:schemeClr>
                    </a:solidFill>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1.58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20000"/>
                        <a:lumOff val="80000"/>
                      </a:schemeClr>
                    </a:solidFill>
                  </a:tcPr>
                </a:tc>
                <a:extLst>
                  <a:ext uri="{0D108BD9-81ED-4DB2-BD59-A6C34878D82A}">
                    <a16:rowId xmlns:a16="http://schemas.microsoft.com/office/drawing/2014/main" val="3435030832"/>
                  </a:ext>
                </a:extLst>
              </a:tr>
              <a:tr h="480187">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case 3.</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1.30</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4">
                        <a:lumMod val="20000"/>
                        <a:lumOff val="80000"/>
                      </a:schemeClr>
                    </a:solidFill>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1.60</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1">
                        <a:lumMod val="20000"/>
                        <a:lumOff val="80000"/>
                      </a:schemeClr>
                    </a:solidFill>
                  </a:tcPr>
                </a:tc>
                <a:extLst>
                  <a:ext uri="{0D108BD9-81ED-4DB2-BD59-A6C34878D82A}">
                    <a16:rowId xmlns:a16="http://schemas.microsoft.com/office/drawing/2014/main" val="3286129585"/>
                  </a:ext>
                </a:extLst>
              </a:tr>
            </a:tbl>
          </a:graphicData>
        </a:graphic>
      </p:graphicFrame>
      <p:pic>
        <p:nvPicPr>
          <p:cNvPr id="4" name="Obraz 3">
            <a:extLst>
              <a:ext uri="{FF2B5EF4-FFF2-40B4-BE49-F238E27FC236}">
                <a16:creationId xmlns:a16="http://schemas.microsoft.com/office/drawing/2014/main" id="{D7BB8F78-8665-4D6D-902F-EE54E68907B6}"/>
              </a:ext>
            </a:extLst>
          </p:cNvPr>
          <p:cNvPicPr>
            <a:picLocks noChangeAspect="1"/>
          </p:cNvPicPr>
          <p:nvPr/>
        </p:nvPicPr>
        <p:blipFill>
          <a:blip r:embed="rId5"/>
          <a:stretch>
            <a:fillRect/>
          </a:stretch>
        </p:blipFill>
        <p:spPr>
          <a:xfrm>
            <a:off x="273377" y="1889452"/>
            <a:ext cx="5127948" cy="3483826"/>
          </a:xfrm>
          <a:prstGeom prst="rect">
            <a:avLst/>
          </a:prstGeom>
        </p:spPr>
      </p:pic>
    </p:spTree>
    <p:extLst>
      <p:ext uri="{BB962C8B-B14F-4D97-AF65-F5344CB8AC3E}">
        <p14:creationId xmlns:p14="http://schemas.microsoft.com/office/powerpoint/2010/main" val="154143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Introduction</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734799" y="1554930"/>
            <a:ext cx="6768938" cy="4754563"/>
          </a:xfrm>
        </p:spPr>
        <p:txBody>
          <a:bodyPr>
            <a:normAutofit/>
          </a:bodyPr>
          <a:lstStyle/>
          <a:p>
            <a:pPr algn="just"/>
            <a:r>
              <a:rPr lang="pl-PL" sz="2400" b="1">
                <a:latin typeface="Times New Roman" panose="02020603050405020304" pitchFamily="18" charset="0"/>
                <a:cs typeface="Times New Roman" panose="02020603050405020304" pitchFamily="18" charset="0"/>
              </a:rPr>
              <a:t>Overcrowding (passenger congestion) </a:t>
            </a:r>
            <a:r>
              <a:rPr lang="pl-PL" sz="2400">
                <a:latin typeface="Times New Roman" panose="02020603050405020304" pitchFamily="18" charset="0"/>
                <a:cs typeface="Times New Roman" panose="02020603050405020304" pitchFamily="18" charset="0"/>
              </a:rPr>
              <a:t>– notorious and recurrent </a:t>
            </a:r>
            <a:r>
              <a:rPr lang="en-GB" sz="2400">
                <a:latin typeface="Times New Roman" panose="02020603050405020304" pitchFamily="18" charset="0"/>
                <a:cs typeface="Times New Roman" panose="02020603050405020304" pitchFamily="18" charset="0"/>
              </a:rPr>
              <a:t>issue</a:t>
            </a:r>
            <a:r>
              <a:rPr lang="pl-PL" sz="2400">
                <a:latin typeface="Times New Roman" panose="02020603050405020304" pitchFamily="18" charset="0"/>
                <a:cs typeface="Times New Roman" panose="02020603050405020304" pitchFamily="18" charset="0"/>
              </a:rPr>
              <a:t> in public transport networks</a:t>
            </a:r>
          </a:p>
          <a:p>
            <a:pPr algn="just"/>
            <a:r>
              <a:rPr lang="pl-PL" sz="2400">
                <a:latin typeface="Times New Roman" panose="02020603050405020304" pitchFamily="18" charset="0"/>
                <a:cs typeface="Times New Roman" panose="02020603050405020304" pitchFamily="18" charset="0"/>
              </a:rPr>
              <a:t>Despite </a:t>
            </a:r>
            <a:r>
              <a:rPr lang="en-GB" sz="2400" i="1">
                <a:latin typeface="Times New Roman" panose="02020603050405020304" pitchFamily="18" charset="0"/>
                <a:cs typeface="Times New Roman" panose="02020603050405020304" pitchFamily="18" charset="0"/>
              </a:rPr>
              <a:t>‘</a:t>
            </a:r>
            <a:r>
              <a:rPr lang="pl-PL" sz="2400" i="1">
                <a:latin typeface="Times New Roman" panose="02020603050405020304" pitchFamily="18" charset="0"/>
                <a:cs typeface="Times New Roman" panose="02020603050405020304" pitchFamily="18" charset="0"/>
              </a:rPr>
              <a:t>hard</a:t>
            </a:r>
            <a:r>
              <a:rPr lang="en-GB" sz="2400" i="1">
                <a:latin typeface="Times New Roman" panose="02020603050405020304" pitchFamily="18" charset="0"/>
                <a:cs typeface="Times New Roman" panose="02020603050405020304" pitchFamily="18" charset="0"/>
              </a:rPr>
              <a:t>’</a:t>
            </a:r>
            <a:r>
              <a:rPr lang="pl-PL" sz="2400" i="1">
                <a:latin typeface="Times New Roman" panose="02020603050405020304" pitchFamily="18" charset="0"/>
                <a:cs typeface="Times New Roman" panose="02020603050405020304" pitchFamily="18" charset="0"/>
              </a:rPr>
              <a:t> </a:t>
            </a:r>
            <a:r>
              <a:rPr lang="pl-PL" sz="2400">
                <a:latin typeface="Times New Roman" panose="02020603050405020304" pitchFamily="18" charset="0"/>
                <a:cs typeface="Times New Roman" panose="02020603050405020304" pitchFamily="18" charset="0"/>
              </a:rPr>
              <a:t>investment programmes – capacity expansion becomes eventually outstripped by the ever increasing demand pressure…</a:t>
            </a:r>
          </a:p>
          <a:p>
            <a:pPr algn="just"/>
            <a:r>
              <a:rPr lang="pl-PL" sz="2400">
                <a:latin typeface="Times New Roman" panose="02020603050405020304" pitchFamily="18" charset="0"/>
                <a:cs typeface="Times New Roman" panose="02020603050405020304" pitchFamily="18" charset="0"/>
              </a:rPr>
              <a:t>… instead – growing emphasis on </a:t>
            </a:r>
            <a:r>
              <a:rPr lang="en-GB" sz="2400" i="1">
                <a:latin typeface="Times New Roman" panose="02020603050405020304" pitchFamily="18" charset="0"/>
                <a:cs typeface="Times New Roman" panose="02020603050405020304" pitchFamily="18" charset="0"/>
              </a:rPr>
              <a:t>‘</a:t>
            </a:r>
            <a:r>
              <a:rPr lang="pl-PL" sz="2400" i="1">
                <a:latin typeface="Times New Roman" panose="02020603050405020304" pitchFamily="18" charset="0"/>
                <a:cs typeface="Times New Roman" panose="02020603050405020304" pitchFamily="18" charset="0"/>
              </a:rPr>
              <a:t>soft</a:t>
            </a:r>
            <a:r>
              <a:rPr lang="en-GB" sz="2400" i="1">
                <a:latin typeface="Times New Roman" panose="02020603050405020304" pitchFamily="18" charset="0"/>
                <a:cs typeface="Times New Roman" panose="02020603050405020304" pitchFamily="18" charset="0"/>
              </a:rPr>
              <a:t>’</a:t>
            </a:r>
            <a:r>
              <a:rPr lang="pl-PL" sz="2400" i="1">
                <a:latin typeface="Times New Roman" panose="02020603050405020304" pitchFamily="18" charset="0"/>
                <a:cs typeface="Times New Roman" panose="02020603050405020304" pitchFamily="18" charset="0"/>
              </a:rPr>
              <a:t> </a:t>
            </a:r>
            <a:r>
              <a:rPr lang="pl-PL" sz="2400">
                <a:latin typeface="Times New Roman" panose="02020603050405020304" pitchFamily="18" charset="0"/>
                <a:cs typeface="Times New Roman" panose="02020603050405020304" pitchFamily="18" charset="0"/>
              </a:rPr>
              <a:t>travel demand management strategies</a:t>
            </a:r>
          </a:p>
          <a:p>
            <a:pPr algn="just"/>
            <a:endParaRPr lang="pl-PL" sz="2400" b="1">
              <a:latin typeface="Times New Roman" panose="02020603050405020304" pitchFamily="18" charset="0"/>
              <a:cs typeface="Times New Roman" panose="02020603050405020304" pitchFamily="18" charset="0"/>
            </a:endParaRPr>
          </a:p>
          <a:p>
            <a:pPr algn="just"/>
            <a:r>
              <a:rPr lang="pl-PL" sz="2400" b="1">
                <a:latin typeface="Times New Roman" panose="02020603050405020304" pitchFamily="18" charset="0"/>
                <a:cs typeface="Times New Roman" panose="02020603050405020304" pitchFamily="18" charset="0"/>
              </a:rPr>
              <a:t>ITS-fed data </a:t>
            </a:r>
            <a:r>
              <a:rPr lang="pl-PL" sz="2400">
                <a:latin typeface="Times New Roman" panose="02020603050405020304" pitchFamily="18" charset="0"/>
                <a:cs typeface="Times New Roman" panose="02020603050405020304" pitchFamily="18" charset="0"/>
              </a:rPr>
              <a:t>could be provided to passengers:</a:t>
            </a:r>
          </a:p>
          <a:p>
            <a:pPr lvl="1" algn="just">
              <a:buFont typeface="Wingdings" panose="05000000000000000000" pitchFamily="2" charset="2"/>
              <a:buChar char="è"/>
            </a:pPr>
            <a:r>
              <a:rPr lang="pl-PL">
                <a:latin typeface="Times New Roman" panose="02020603050405020304" pitchFamily="18" charset="0"/>
                <a:cs typeface="Times New Roman" panose="02020603050405020304" pitchFamily="18" charset="0"/>
              </a:rPr>
              <a:t> to help them </a:t>
            </a:r>
            <a:r>
              <a:rPr lang="pl-PL" b="1">
                <a:latin typeface="Times New Roman" panose="02020603050405020304" pitchFamily="18" charset="0"/>
                <a:cs typeface="Times New Roman" panose="02020603050405020304" pitchFamily="18" charset="0"/>
              </a:rPr>
              <a:t>make more informed choices</a:t>
            </a:r>
          </a:p>
          <a:p>
            <a:pPr lvl="1" algn="just">
              <a:buFont typeface="Wingdings" panose="05000000000000000000" pitchFamily="2" charset="2"/>
              <a:buChar char="è"/>
            </a:pPr>
            <a:r>
              <a:rPr lang="pl-PL">
                <a:latin typeface="Times New Roman" panose="02020603050405020304" pitchFamily="18" charset="0"/>
                <a:cs typeface="Times New Roman" panose="02020603050405020304" pitchFamily="18" charset="0"/>
              </a:rPr>
              <a:t> and thus improve journey experience</a:t>
            </a:r>
          </a:p>
        </p:txBody>
      </p:sp>
      <p:sp>
        <p:nvSpPr>
          <p:cNvPr id="3" name="Prostokąt 2">
            <a:extLst>
              <a:ext uri="{FF2B5EF4-FFF2-40B4-BE49-F238E27FC236}">
                <a16:creationId xmlns:a16="http://schemas.microsoft.com/office/drawing/2014/main" id="{3BE028BA-17EF-43B7-BBC9-8CE062B50BFF}"/>
              </a:ext>
            </a:extLst>
          </p:cNvPr>
          <p:cNvSpPr/>
          <p:nvPr/>
        </p:nvSpPr>
        <p:spPr>
          <a:xfrm>
            <a:off x="7737901" y="1596527"/>
            <a:ext cx="3718807" cy="2523768"/>
          </a:xfrm>
          <a:prstGeom prst="rect">
            <a:avLst/>
          </a:prstGeom>
          <a:solidFill>
            <a:schemeClr val="bg1">
              <a:lumMod val="95000"/>
            </a:schemeClr>
          </a:solidFill>
        </p:spPr>
        <p:txBody>
          <a:bodyPr wrap="square">
            <a:spAutoFit/>
          </a:bodyPr>
          <a:lstStyle/>
          <a:p>
            <a:pPr algn="just"/>
            <a:r>
              <a:rPr lang="pl-PL" sz="1600" i="1">
                <a:solidFill>
                  <a:srgbClr val="333333"/>
                </a:solidFill>
                <a:latin typeface="Times New Roman" panose="02020603050405020304" pitchFamily="18" charset="0"/>
                <a:cs typeface="Times New Roman" panose="02020603050405020304" pitchFamily="18" charset="0"/>
              </a:rPr>
              <a:t>„</a:t>
            </a:r>
            <a:r>
              <a:rPr lang="en-US" sz="1600" b="1" i="1">
                <a:solidFill>
                  <a:srgbClr val="333333"/>
                </a:solidFill>
                <a:latin typeface="Times New Roman" panose="02020603050405020304" pitchFamily="18" charset="0"/>
                <a:cs typeface="Times New Roman" panose="02020603050405020304" pitchFamily="18" charset="0"/>
              </a:rPr>
              <a:t>I predict that when Crossrail opens </a:t>
            </a:r>
            <a:r>
              <a:rPr lang="en-US" sz="1600" i="1">
                <a:solidFill>
                  <a:srgbClr val="333333"/>
                </a:solidFill>
                <a:latin typeface="Times New Roman" panose="02020603050405020304" pitchFamily="18" charset="0"/>
                <a:cs typeface="Times New Roman" panose="02020603050405020304" pitchFamily="18" charset="0"/>
              </a:rPr>
              <a:t>in 2018 </a:t>
            </a:r>
            <a:r>
              <a:rPr lang="en-US" sz="1600" b="1" i="1">
                <a:solidFill>
                  <a:srgbClr val="FF0000"/>
                </a:solidFill>
                <a:latin typeface="Times New Roman" panose="02020603050405020304" pitchFamily="18" charset="0"/>
                <a:cs typeface="Times New Roman" panose="02020603050405020304" pitchFamily="18" charset="0"/>
              </a:rPr>
              <a:t>it will be immediately full</a:t>
            </a:r>
            <a:r>
              <a:rPr lang="en-US" sz="1600" i="1">
                <a:solidFill>
                  <a:srgbClr val="FF0000"/>
                </a:solidFill>
                <a:latin typeface="Times New Roman" panose="02020603050405020304" pitchFamily="18" charset="0"/>
                <a:cs typeface="Times New Roman" panose="02020603050405020304" pitchFamily="18" charset="0"/>
              </a:rPr>
              <a:t>. </a:t>
            </a:r>
            <a:r>
              <a:rPr lang="en-US" sz="1600" i="1">
                <a:solidFill>
                  <a:srgbClr val="333333"/>
                </a:solidFill>
                <a:latin typeface="Times New Roman" panose="02020603050405020304" pitchFamily="18" charset="0"/>
                <a:cs typeface="Times New Roman" panose="02020603050405020304" pitchFamily="18" charset="0"/>
              </a:rPr>
              <a:t>The people who predicted that it will take all the traffic out of Oxford Street or that we’ll be able to sit down on the Central Line in the rush hour will be wrong. It will just be full up with people.</a:t>
            </a:r>
            <a:r>
              <a:rPr lang="pl-PL" sz="1600" i="1">
                <a:solidFill>
                  <a:srgbClr val="333333"/>
                </a:solidFill>
                <a:latin typeface="Times New Roman" panose="02020603050405020304" pitchFamily="18" charset="0"/>
                <a:cs typeface="Times New Roman" panose="02020603050405020304" pitchFamily="18" charset="0"/>
              </a:rPr>
              <a:t>”</a:t>
            </a:r>
          </a:p>
          <a:p>
            <a:pPr algn="just"/>
            <a:endParaRPr lang="pl-PL" sz="1600" i="1">
              <a:solidFill>
                <a:srgbClr val="333333"/>
              </a:solidFill>
              <a:latin typeface="Times New Roman" panose="02020603050405020304" pitchFamily="18" charset="0"/>
              <a:cs typeface="Times New Roman" panose="02020603050405020304" pitchFamily="18" charset="0"/>
            </a:endParaRPr>
          </a:p>
          <a:p>
            <a:pPr marL="285750" indent="-285750" algn="ctr">
              <a:buFontTx/>
              <a:buChar char="-"/>
            </a:pPr>
            <a:r>
              <a:rPr lang="pl-PL" sz="1600" i="1">
                <a:solidFill>
                  <a:srgbClr val="333333"/>
                </a:solidFill>
                <a:latin typeface="Times New Roman" panose="02020603050405020304" pitchFamily="18" charset="0"/>
                <a:cs typeface="Times New Roman" panose="02020603050405020304" pitchFamily="18" charset="0"/>
              </a:rPr>
              <a:t>Sir Peter Hendy (2013)</a:t>
            </a:r>
          </a:p>
          <a:p>
            <a:pPr algn="ctr"/>
            <a:r>
              <a:rPr lang="pl-PL" sz="1400" i="1">
                <a:latin typeface="Times New Roman" panose="02020603050405020304" pitchFamily="18" charset="0"/>
                <a:cs typeface="Times New Roman" panose="02020603050405020304" pitchFamily="18" charset="0"/>
              </a:rPr>
              <a:t>Former </a:t>
            </a:r>
            <a:r>
              <a:rPr lang="en-US" sz="1400" i="1">
                <a:latin typeface="Times New Roman" panose="02020603050405020304" pitchFamily="18" charset="0"/>
                <a:cs typeface="Times New Roman" panose="02020603050405020304" pitchFamily="18" charset="0"/>
              </a:rPr>
              <a:t>Commissioner of T</a:t>
            </a:r>
            <a:r>
              <a:rPr lang="pl-PL" sz="1400" i="1">
                <a:latin typeface="Times New Roman" panose="02020603050405020304" pitchFamily="18" charset="0"/>
                <a:cs typeface="Times New Roman" panose="02020603050405020304" pitchFamily="18" charset="0"/>
              </a:rPr>
              <a:t>ransport for London</a:t>
            </a:r>
            <a:endParaRPr lang="en-US" sz="1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3921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Conclusions</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876693" y="1423447"/>
            <a:ext cx="10360058" cy="4762944"/>
          </a:xfrm>
        </p:spPr>
        <p:txBody>
          <a:bodyPr>
            <a:normAutofit/>
          </a:bodyPr>
          <a:lstStyle/>
          <a:p>
            <a:pPr>
              <a:spcAft>
                <a:spcPts val="300"/>
              </a:spcAft>
            </a:pPr>
            <a:r>
              <a:rPr lang="pl-PL" sz="2400">
                <a:latin typeface="Times New Roman" panose="02020603050405020304" pitchFamily="18" charset="0"/>
                <a:cs typeface="Times New Roman" panose="02020603050405020304" pitchFamily="18" charset="0"/>
              </a:rPr>
              <a:t>preference towards crowding information (RTCI) in urban PT:</a:t>
            </a:r>
          </a:p>
          <a:p>
            <a:pPr lvl="1">
              <a:spcAft>
                <a:spcPts val="300"/>
              </a:spcAft>
            </a:pPr>
            <a:r>
              <a:rPr lang="pl-PL" sz="2000">
                <a:latin typeface="Times New Roman" panose="02020603050405020304" pitchFamily="18" charset="0"/>
                <a:cs typeface="Times New Roman" panose="02020603050405020304" pitchFamily="18" charset="0"/>
              </a:rPr>
              <a:t>simplified, descriptive representation</a:t>
            </a:r>
          </a:p>
          <a:p>
            <a:pPr>
              <a:spcAft>
                <a:spcPts val="300"/>
              </a:spcAft>
            </a:pPr>
            <a:r>
              <a:rPr lang="pl-PL" sz="2400">
                <a:latin typeface="Times New Roman" panose="02020603050405020304" pitchFamily="18" charset="0"/>
                <a:cs typeface="Times New Roman" panose="02020603050405020304" pitchFamily="18" charset="0"/>
              </a:rPr>
              <a:t>SP results – RTCI could induce willingness-to-wait:</a:t>
            </a:r>
          </a:p>
          <a:p>
            <a:pPr lvl="1">
              <a:spcAft>
                <a:spcPts val="300"/>
              </a:spcAft>
            </a:pPr>
            <a:r>
              <a:rPr lang="pl-PL" sz="2000" b="1">
                <a:latin typeface="Times New Roman" panose="02020603050405020304" pitchFamily="18" charset="0"/>
                <a:cs typeface="Times New Roman" panose="02020603050405020304" pitchFamily="18" charset="0"/>
              </a:rPr>
              <a:t>principal choice </a:t>
            </a:r>
            <a:r>
              <a:rPr lang="en-US" sz="2000" b="1">
                <a:latin typeface="Times New Roman" panose="02020603050405020304" pitchFamily="18" charset="0"/>
                <a:cs typeface="Times New Roman" panose="02020603050405020304" pitchFamily="18" charset="0"/>
              </a:rPr>
              <a:t>‘trigger’</a:t>
            </a:r>
            <a:r>
              <a:rPr lang="pl-PL" sz="2000" b="1">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 avoid </a:t>
            </a:r>
            <a:r>
              <a:rPr lang="pl-PL" sz="2000" b="1">
                <a:latin typeface="Times New Roman" panose="02020603050405020304" pitchFamily="18" charset="0"/>
                <a:cs typeface="Times New Roman" panose="02020603050405020304" pitchFamily="18" charset="0"/>
              </a:rPr>
              <a:t>excessive (over)crowding in the 1st vehicle</a:t>
            </a:r>
            <a:endParaRPr lang="pl-PL" sz="2000">
              <a:latin typeface="Times New Roman" panose="02020603050405020304" pitchFamily="18" charset="0"/>
              <a:cs typeface="Times New Roman" panose="02020603050405020304" pitchFamily="18" charset="0"/>
            </a:endParaRPr>
          </a:p>
          <a:p>
            <a:pPr lvl="1">
              <a:spcAft>
                <a:spcPts val="300"/>
              </a:spcAft>
            </a:pPr>
            <a:r>
              <a:rPr lang="pl-PL" sz="2000">
                <a:latin typeface="Times New Roman" panose="02020603050405020304" pitchFamily="18" charset="0"/>
                <a:cs typeface="Times New Roman" panose="02020603050405020304" pitchFamily="18" charset="0"/>
              </a:rPr>
              <a:t>relevance of: trip purpose, propensity to arrive on-time, </a:t>
            </a:r>
            <a:r>
              <a:rPr lang="en-US" sz="2000">
                <a:latin typeface="Times New Roman" panose="02020603050405020304" pitchFamily="18" charset="0"/>
                <a:cs typeface="Times New Roman" panose="02020603050405020304" pitchFamily="18" charset="0"/>
              </a:rPr>
              <a:t>user characteristics</a:t>
            </a:r>
            <a:r>
              <a:rPr lang="pl-PL" sz="2000">
                <a:latin typeface="Times New Roman" panose="02020603050405020304" pitchFamily="18" charset="0"/>
                <a:cs typeface="Times New Roman" panose="02020603050405020304" pitchFamily="18" charset="0"/>
              </a:rPr>
              <a:t>…</a:t>
            </a:r>
          </a:p>
          <a:p>
            <a:pPr lvl="1">
              <a:spcAft>
                <a:spcPts val="300"/>
              </a:spcAft>
            </a:pPr>
            <a:r>
              <a:rPr lang="pl-PL" sz="2000">
                <a:latin typeface="Times New Roman" panose="02020603050405020304" pitchFamily="18" charset="0"/>
                <a:cs typeface="Times New Roman" panose="02020603050405020304" pitchFamily="18" charset="0"/>
              </a:rPr>
              <a:t>on average, acceptable wait of 6 – 12 [mins] for a less-crowded vehicle</a:t>
            </a:r>
          </a:p>
          <a:p>
            <a:pPr>
              <a:spcAft>
                <a:spcPts val="300"/>
              </a:spcAft>
            </a:pPr>
            <a:r>
              <a:rPr lang="pl-PL" sz="2400">
                <a:latin typeface="Times New Roman" panose="02020603050405020304" pitchFamily="18" charset="0"/>
                <a:cs typeface="Times New Roman" panose="02020603050405020304" pitchFamily="18" charset="0"/>
              </a:rPr>
              <a:t>applicability and future considerations:</a:t>
            </a:r>
          </a:p>
          <a:p>
            <a:pPr lvl="1">
              <a:spcAft>
                <a:spcPts val="300"/>
              </a:spcAft>
            </a:pPr>
            <a:r>
              <a:rPr lang="pl-PL" sz="2000">
                <a:latin typeface="Times New Roman" panose="02020603050405020304" pitchFamily="18" charset="0"/>
                <a:cs typeface="Times New Roman" panose="02020603050405020304" pitchFamily="18" charset="0"/>
              </a:rPr>
              <a:t>RTCI implementation as demand management tool (e.g. mitigat</a:t>
            </a:r>
            <a:r>
              <a:rPr lang="en-US" sz="2000">
                <a:latin typeface="Times New Roman" panose="02020603050405020304" pitchFamily="18" charset="0"/>
                <a:cs typeface="Times New Roman" panose="02020603050405020304" pitchFamily="18" charset="0"/>
              </a:rPr>
              <a:t>ing</a:t>
            </a:r>
            <a:r>
              <a:rPr lang="pl-PL" sz="2000">
                <a:latin typeface="Times New Roman" panose="02020603050405020304" pitchFamily="18" charset="0"/>
                <a:cs typeface="Times New Roman" panose="02020603050405020304" pitchFamily="18" charset="0"/>
              </a:rPr>
              <a:t> the </a:t>
            </a:r>
            <a:r>
              <a:rPr lang="pl-PL" sz="2000" i="1">
                <a:latin typeface="Times New Roman" panose="02020603050405020304" pitchFamily="18" charset="0"/>
                <a:cs typeface="Times New Roman" panose="02020603050405020304" pitchFamily="18" charset="0"/>
              </a:rPr>
              <a:t>bunching </a:t>
            </a:r>
            <a:r>
              <a:rPr lang="pl-PL" sz="2000">
                <a:latin typeface="Times New Roman" panose="02020603050405020304" pitchFamily="18" charset="0"/>
                <a:cs typeface="Times New Roman" panose="02020603050405020304" pitchFamily="18" charset="0"/>
              </a:rPr>
              <a:t>effect</a:t>
            </a:r>
            <a:r>
              <a:rPr lang="en-US" sz="2000">
                <a:latin typeface="Times New Roman" panose="02020603050405020304" pitchFamily="18" charset="0"/>
                <a:cs typeface="Times New Roman" panose="02020603050405020304" pitchFamily="18" charset="0"/>
              </a:rPr>
              <a:t>s</a:t>
            </a:r>
            <a:r>
              <a:rPr lang="pl-PL" sz="2000">
                <a:latin typeface="Times New Roman" panose="02020603050405020304" pitchFamily="18" charset="0"/>
                <a:cs typeface="Times New Roman" panose="02020603050405020304" pitchFamily="18" charset="0"/>
              </a:rPr>
              <a:t>)</a:t>
            </a:r>
          </a:p>
          <a:p>
            <a:pPr lvl="1">
              <a:spcAft>
                <a:spcPts val="300"/>
              </a:spcAft>
            </a:pPr>
            <a:r>
              <a:rPr lang="pl-PL" sz="2000">
                <a:latin typeface="Times New Roman" panose="02020603050405020304" pitchFamily="18" charset="0"/>
                <a:cs typeface="Times New Roman" panose="02020603050405020304" pitchFamily="18" charset="0"/>
              </a:rPr>
              <a:t>simulation models – passengers’ choices and network performance</a:t>
            </a:r>
          </a:p>
          <a:p>
            <a:pPr lvl="1">
              <a:spcAft>
                <a:spcPts val="300"/>
              </a:spcAft>
            </a:pPr>
            <a:r>
              <a:rPr lang="pl-PL" sz="2000" i="1">
                <a:latin typeface="Times New Roman" panose="02020603050405020304" pitchFamily="18" charset="0"/>
                <a:cs typeface="Times New Roman" panose="02020603050405020304" pitchFamily="18" charset="0"/>
              </a:rPr>
              <a:t>stated </a:t>
            </a:r>
            <a:r>
              <a:rPr lang="pl-PL" sz="2000">
                <a:latin typeface="Times New Roman" panose="02020603050405020304" pitchFamily="18" charset="0"/>
                <a:cs typeface="Times New Roman" panose="02020603050405020304" pitchFamily="18" charset="0"/>
              </a:rPr>
              <a:t>vs. </a:t>
            </a:r>
            <a:r>
              <a:rPr lang="pl-PL" sz="2000" i="1">
                <a:latin typeface="Times New Roman" panose="02020603050405020304" pitchFamily="18" charset="0"/>
                <a:cs typeface="Times New Roman" panose="02020603050405020304" pitchFamily="18" charset="0"/>
              </a:rPr>
              <a:t>revealed</a:t>
            </a:r>
            <a:r>
              <a:rPr lang="pl-PL" sz="2000">
                <a:latin typeface="Times New Roman" panose="02020603050405020304" pitchFamily="18" charset="0"/>
                <a:cs typeface="Times New Roman" panose="02020603050405020304" pitchFamily="18" charset="0"/>
              </a:rPr>
              <a:t> choices with RTCI?</a:t>
            </a:r>
          </a:p>
          <a:p>
            <a:pPr lvl="1">
              <a:spcAft>
                <a:spcPts val="300"/>
              </a:spcAft>
            </a:pPr>
            <a:r>
              <a:rPr lang="pl-PL" sz="2000" b="1">
                <a:latin typeface="Times New Roman" panose="02020603050405020304" pitchFamily="18" charset="0"/>
                <a:cs typeface="Times New Roman" panose="02020603050405020304" pitchFamily="18" charset="0"/>
              </a:rPr>
              <a:t>RTCI</a:t>
            </a:r>
            <a:r>
              <a:rPr lang="pl-PL" sz="2000">
                <a:latin typeface="Times New Roman" panose="02020603050405020304" pitchFamily="18" charset="0"/>
                <a:cs typeface="Times New Roman" panose="02020603050405020304" pitchFamily="18" charset="0"/>
              </a:rPr>
              <a:t> </a:t>
            </a:r>
            <a:r>
              <a:rPr lang="pl-PL" sz="2000" b="1">
                <a:latin typeface="Times New Roman" panose="02020603050405020304" pitchFamily="18" charset="0"/>
                <a:cs typeface="Times New Roman" panose="02020603050405020304" pitchFamily="18" charset="0"/>
              </a:rPr>
              <a:t>credibility</a:t>
            </a:r>
            <a:r>
              <a:rPr lang="pl-PL" sz="2000">
                <a:latin typeface="Times New Roman" panose="02020603050405020304" pitchFamily="18" charset="0"/>
                <a:cs typeface="Times New Roman" panose="02020603050405020304" pitchFamily="18" charset="0"/>
              </a:rPr>
              <a:t> – key to its effectiveness</a:t>
            </a:r>
          </a:p>
        </p:txBody>
      </p:sp>
    </p:spTree>
    <p:extLst>
      <p:ext uri="{BB962C8B-B14F-4D97-AF65-F5344CB8AC3E}">
        <p14:creationId xmlns:p14="http://schemas.microsoft.com/office/powerpoint/2010/main" val="652107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09921" y="987293"/>
            <a:ext cx="10515600" cy="1378834"/>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Thank you very much</a:t>
            </a:r>
            <a:br>
              <a:rPr lang="pl-PL" sz="3200" b="1">
                <a:solidFill>
                  <a:schemeClr val="bg1"/>
                </a:solidFill>
                <a:latin typeface="Times New Roman" panose="02020603050405020304" pitchFamily="18" charset="0"/>
                <a:cs typeface="Times New Roman" panose="02020603050405020304" pitchFamily="18" charset="0"/>
              </a:rPr>
            </a:br>
            <a:r>
              <a:rPr lang="pl-PL" sz="3200" b="1">
                <a:solidFill>
                  <a:schemeClr val="bg1"/>
                </a:solidFill>
                <a:latin typeface="Times New Roman" panose="02020603050405020304" pitchFamily="18" charset="0"/>
                <a:cs typeface="Times New Roman" panose="02020603050405020304" pitchFamily="18" charset="0"/>
              </a:rPr>
              <a:t>for your attention!</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5" name="Symbol zastępczy zawartości 9">
            <a:extLst>
              <a:ext uri="{FF2B5EF4-FFF2-40B4-BE49-F238E27FC236}">
                <a16:creationId xmlns:a16="http://schemas.microsoft.com/office/drawing/2014/main" id="{004D74E0-CE17-4517-BC1A-7F32781096EE}"/>
              </a:ext>
            </a:extLst>
          </p:cNvPr>
          <p:cNvSpPr>
            <a:spLocks noGrp="1"/>
          </p:cNvSpPr>
          <p:nvPr>
            <p:ph sz="half" idx="1"/>
          </p:nvPr>
        </p:nvSpPr>
        <p:spPr>
          <a:xfrm>
            <a:off x="3543693" y="2677211"/>
            <a:ext cx="5181600" cy="2055043"/>
          </a:xfrm>
        </p:spPr>
        <p:txBody>
          <a:bodyPr>
            <a:normAutofit/>
          </a:bodyPr>
          <a:lstStyle/>
          <a:p>
            <a:pPr marL="0" indent="0" algn="ctr">
              <a:buNone/>
            </a:pPr>
            <a:r>
              <a:rPr lang="pl-PL" sz="2000">
                <a:latin typeface="Times New Roman" panose="02020603050405020304" pitchFamily="18" charset="0"/>
                <a:cs typeface="Times New Roman" panose="02020603050405020304" pitchFamily="18" charset="0"/>
                <a:hlinkClick r:id="rId2"/>
              </a:rPr>
              <a:t>adrabicki@pk.edu.pl</a:t>
            </a:r>
            <a:endParaRPr lang="pl-PL" sz="2000">
              <a:latin typeface="Times New Roman" panose="02020603050405020304" pitchFamily="18" charset="0"/>
              <a:cs typeface="Times New Roman" panose="02020603050405020304" pitchFamily="18" charset="0"/>
            </a:endParaRPr>
          </a:p>
          <a:p>
            <a:pPr marL="0" indent="0" algn="ctr">
              <a:buNone/>
            </a:pPr>
            <a:r>
              <a:rPr lang="pl-PL" sz="2000">
                <a:latin typeface="Times New Roman" panose="02020603050405020304" pitchFamily="18" charset="0"/>
                <a:cs typeface="Times New Roman" panose="02020603050405020304" pitchFamily="18" charset="0"/>
                <a:hlinkClick r:id="rId3"/>
              </a:rPr>
              <a:t>A.Fonzone@napier.ac.uk</a:t>
            </a:r>
            <a:endParaRPr lang="pl-PL" sz="2000">
              <a:latin typeface="Times New Roman" panose="02020603050405020304" pitchFamily="18" charset="0"/>
              <a:cs typeface="Times New Roman" panose="02020603050405020304" pitchFamily="18" charset="0"/>
            </a:endParaRPr>
          </a:p>
          <a:p>
            <a:pPr marL="0" indent="0" algn="ctr">
              <a:buNone/>
            </a:pPr>
            <a:r>
              <a:rPr lang="pl-PL" sz="2000">
                <a:latin typeface="Times New Roman" panose="02020603050405020304" pitchFamily="18" charset="0"/>
                <a:cs typeface="Times New Roman" panose="02020603050405020304" pitchFamily="18" charset="0"/>
                <a:hlinkClick r:id="rId3"/>
              </a:rPr>
              <a:t>rkucharski@pk.edu.pl</a:t>
            </a:r>
          </a:p>
          <a:p>
            <a:pPr marL="0" indent="0" algn="ctr">
              <a:buNone/>
            </a:pPr>
            <a:r>
              <a:rPr lang="pl-PL" sz="2000">
                <a:latin typeface="Times New Roman" panose="02020603050405020304" pitchFamily="18" charset="0"/>
                <a:cs typeface="Times New Roman" panose="02020603050405020304" pitchFamily="18" charset="0"/>
                <a:hlinkClick r:id="rId4"/>
              </a:rPr>
              <a:t>dawid.doodek@gmail.com</a:t>
            </a:r>
            <a:endParaRPr lang="pl-PL" sz="2000">
              <a:latin typeface="Times New Roman" panose="02020603050405020304" pitchFamily="18" charset="0"/>
              <a:cs typeface="Times New Roman" panose="02020603050405020304" pitchFamily="18" charset="0"/>
            </a:endParaRPr>
          </a:p>
          <a:p>
            <a:pPr marL="0" indent="0" algn="ctr">
              <a:buNone/>
            </a:pPr>
            <a:r>
              <a:rPr lang="pl-PL" sz="2000">
                <a:latin typeface="Times New Roman" panose="02020603050405020304" pitchFamily="18" charset="0"/>
                <a:cs typeface="Times New Roman" panose="02020603050405020304" pitchFamily="18" charset="0"/>
                <a:hlinkClick r:id="rId5"/>
              </a:rPr>
              <a:t>aszarata@pk.edu.pl</a:t>
            </a:r>
            <a:endParaRPr lang="pl-PL" sz="2000">
              <a:latin typeface="Times New Roman" panose="02020603050405020304" pitchFamily="18" charset="0"/>
              <a:cs typeface="Times New Roman" panose="02020603050405020304" pitchFamily="18" charset="0"/>
            </a:endParaRPr>
          </a:p>
        </p:txBody>
      </p:sp>
      <p:pic>
        <p:nvPicPr>
          <p:cNvPr id="7" name="Obraz 6">
            <a:extLst>
              <a:ext uri="{FF2B5EF4-FFF2-40B4-BE49-F238E27FC236}">
                <a16:creationId xmlns:a16="http://schemas.microsoft.com/office/drawing/2014/main" id="{AB709F0A-46ED-4AB3-9BBF-B24E2C02822F}"/>
              </a:ext>
            </a:extLst>
          </p:cNvPr>
          <p:cNvPicPr>
            <a:picLocks noChangeAspect="1"/>
          </p:cNvPicPr>
          <p:nvPr/>
        </p:nvPicPr>
        <p:blipFill>
          <a:blip r:embed="rId6"/>
          <a:stretch>
            <a:fillRect/>
          </a:stretch>
        </p:blipFill>
        <p:spPr>
          <a:xfrm>
            <a:off x="751493" y="3082565"/>
            <a:ext cx="3662543" cy="1008668"/>
          </a:xfrm>
          <a:prstGeom prst="rect">
            <a:avLst/>
          </a:prstGeom>
        </p:spPr>
      </p:pic>
      <p:pic>
        <p:nvPicPr>
          <p:cNvPr id="2" name="Obraz 1">
            <a:extLst>
              <a:ext uri="{FF2B5EF4-FFF2-40B4-BE49-F238E27FC236}">
                <a16:creationId xmlns:a16="http://schemas.microsoft.com/office/drawing/2014/main" id="{E36379BA-B03C-4D19-9E26-9E3724DBF196}"/>
              </a:ext>
            </a:extLst>
          </p:cNvPr>
          <p:cNvPicPr>
            <a:picLocks noChangeAspect="1"/>
          </p:cNvPicPr>
          <p:nvPr/>
        </p:nvPicPr>
        <p:blipFill>
          <a:blip r:embed="rId7"/>
          <a:stretch>
            <a:fillRect/>
          </a:stretch>
        </p:blipFill>
        <p:spPr>
          <a:xfrm>
            <a:off x="7927942" y="3099355"/>
            <a:ext cx="3374796" cy="1004339"/>
          </a:xfrm>
          <a:prstGeom prst="rect">
            <a:avLst/>
          </a:prstGeom>
        </p:spPr>
      </p:pic>
      <p:sp>
        <p:nvSpPr>
          <p:cNvPr id="3" name="pole tekstowe 2">
            <a:extLst>
              <a:ext uri="{FF2B5EF4-FFF2-40B4-BE49-F238E27FC236}">
                <a16:creationId xmlns:a16="http://schemas.microsoft.com/office/drawing/2014/main" id="{FF90EA88-4410-4223-923B-8EE59CA96AD6}"/>
              </a:ext>
            </a:extLst>
          </p:cNvPr>
          <p:cNvSpPr txBox="1"/>
          <p:nvPr/>
        </p:nvSpPr>
        <p:spPr>
          <a:xfrm>
            <a:off x="5085348" y="5053262"/>
            <a:ext cx="4957010" cy="1200329"/>
          </a:xfrm>
          <a:prstGeom prst="rect">
            <a:avLst/>
          </a:prstGeom>
          <a:noFill/>
        </p:spPr>
        <p:txBody>
          <a:bodyPr wrap="square" rtlCol="0">
            <a:spAutoFit/>
          </a:bodyPr>
          <a:lstStyle/>
          <a:p>
            <a:pPr algn="ctr"/>
            <a:r>
              <a:rPr lang="pl-PL" sz="2400" i="1">
                <a:latin typeface="Times New Roman" panose="02020603050405020304" pitchFamily="18" charset="0"/>
                <a:cs typeface="Times New Roman" panose="02020603050405020304" pitchFamily="18" charset="0"/>
              </a:rPr>
              <a:t>This work was supported by the STSM Grant from COST Action TU1305: Social Networks and Travel Behaviour.</a:t>
            </a:r>
            <a:endParaRPr lang="en-US" sz="2400" i="1">
              <a:latin typeface="Times New Roman" panose="02020603050405020304" pitchFamily="18" charset="0"/>
              <a:cs typeface="Times New Roman" panose="02020603050405020304" pitchFamily="18" charset="0"/>
            </a:endParaRPr>
          </a:p>
        </p:txBody>
      </p:sp>
      <p:pic>
        <p:nvPicPr>
          <p:cNvPr id="4" name="Obraz 3">
            <a:extLst>
              <a:ext uri="{FF2B5EF4-FFF2-40B4-BE49-F238E27FC236}">
                <a16:creationId xmlns:a16="http://schemas.microsoft.com/office/drawing/2014/main" id="{F07FA1E1-6D9B-4C8A-A621-A56ABB1DD7CA}"/>
              </a:ext>
            </a:extLst>
          </p:cNvPr>
          <p:cNvPicPr>
            <a:picLocks noChangeAspect="1"/>
          </p:cNvPicPr>
          <p:nvPr/>
        </p:nvPicPr>
        <p:blipFill>
          <a:blip r:embed="rId8"/>
          <a:stretch>
            <a:fillRect/>
          </a:stretch>
        </p:blipFill>
        <p:spPr>
          <a:xfrm>
            <a:off x="1611480" y="5119733"/>
            <a:ext cx="2871912" cy="1124452"/>
          </a:xfrm>
          <a:prstGeom prst="rect">
            <a:avLst/>
          </a:prstGeom>
          <a:ln>
            <a:solidFill>
              <a:schemeClr val="bg1">
                <a:lumMod val="65000"/>
              </a:schemeClr>
            </a:solidFill>
          </a:ln>
        </p:spPr>
      </p:pic>
    </p:spTree>
    <p:extLst>
      <p:ext uri="{BB962C8B-B14F-4D97-AF65-F5344CB8AC3E}">
        <p14:creationId xmlns:p14="http://schemas.microsoft.com/office/powerpoint/2010/main" val="37628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Real-time crowding information - RTCI</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950494" y="3248444"/>
            <a:ext cx="9733548" cy="3328819"/>
          </a:xfrm>
        </p:spPr>
        <p:txBody>
          <a:bodyPr>
            <a:normAutofit/>
          </a:bodyPr>
          <a:lstStyle/>
          <a:p>
            <a:pPr algn="just">
              <a:spcBef>
                <a:spcPts val="600"/>
              </a:spcBef>
            </a:pPr>
            <a:r>
              <a:rPr lang="pl-PL" sz="2400">
                <a:latin typeface="Times New Roman" panose="02020603050405020304" pitchFamily="18" charset="0"/>
                <a:cs typeface="Times New Roman" panose="02020603050405020304" pitchFamily="18" charset="0"/>
              </a:rPr>
              <a:t>ITS data, gathered in real-time, could be simultaneously handled to provide information (or even prediction) on passenger flows</a:t>
            </a:r>
          </a:p>
          <a:p>
            <a:pPr lvl="1" algn="just">
              <a:spcBef>
                <a:spcPts val="600"/>
              </a:spcBef>
            </a:pPr>
            <a:r>
              <a:rPr lang="pl-PL" b="1">
                <a:latin typeface="Times New Roman" panose="02020603050405020304" pitchFamily="18" charset="0"/>
                <a:cs typeface="Times New Roman" panose="02020603050405020304" pitchFamily="18" charset="0"/>
              </a:rPr>
              <a:t>increasingly feasible – APC, AFC, smart-card data, CFD…</a:t>
            </a:r>
          </a:p>
          <a:p>
            <a:pPr algn="just">
              <a:spcBef>
                <a:spcPts val="600"/>
              </a:spcBef>
            </a:pPr>
            <a:endParaRPr lang="pl-PL" sz="2400">
              <a:latin typeface="Times New Roman" panose="02020603050405020304" pitchFamily="18" charset="0"/>
              <a:cs typeface="Times New Roman" panose="02020603050405020304" pitchFamily="18" charset="0"/>
            </a:endParaRPr>
          </a:p>
          <a:p>
            <a:pPr algn="just">
              <a:spcBef>
                <a:spcPts val="600"/>
              </a:spcBef>
            </a:pPr>
            <a:r>
              <a:rPr lang="pl-PL" sz="2400" b="1">
                <a:latin typeface="Times New Roman" panose="02020603050405020304" pitchFamily="18" charset="0"/>
                <a:cs typeface="Times New Roman" panose="02020603050405020304" pitchFamily="18" charset="0"/>
              </a:rPr>
              <a:t>RTCI</a:t>
            </a:r>
            <a:r>
              <a:rPr lang="pl-PL" sz="2400">
                <a:latin typeface="Times New Roman" panose="02020603050405020304" pitchFamily="18" charset="0"/>
                <a:cs typeface="Times New Roman" panose="02020603050405020304" pitchFamily="18" charset="0"/>
              </a:rPr>
              <a:t> – a fairly novel research topic:</a:t>
            </a:r>
          </a:p>
          <a:p>
            <a:pPr lvl="1" algn="just">
              <a:spcBef>
                <a:spcPts val="600"/>
              </a:spcBef>
              <a:buFont typeface="Wingdings" panose="05000000000000000000" pitchFamily="2" charset="2"/>
              <a:buChar char="è"/>
            </a:pPr>
            <a:r>
              <a:rPr lang="pl-PL" b="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impact on travel behaviour…?</a:t>
            </a:r>
          </a:p>
          <a:p>
            <a:pPr lvl="1" algn="just">
              <a:spcBef>
                <a:spcPts val="600"/>
              </a:spcBef>
              <a:buFont typeface="Wingdings" panose="05000000000000000000" pitchFamily="2" charset="2"/>
              <a:buChar char="è"/>
            </a:pPr>
            <a:r>
              <a:rPr lang="pl-PL">
                <a:latin typeface="Times New Roman" panose="02020603050405020304" pitchFamily="18" charset="0"/>
                <a:cs typeface="Times New Roman" panose="02020603050405020304" pitchFamily="18" charset="0"/>
                <a:sym typeface="Wingdings" panose="05000000000000000000" pitchFamily="2" charset="2"/>
              </a:rPr>
              <a:t> proper system architecture / design…?</a:t>
            </a:r>
          </a:p>
          <a:p>
            <a:pPr lvl="1" algn="just">
              <a:spcBef>
                <a:spcPts val="600"/>
              </a:spcBef>
              <a:buFont typeface="Wingdings" panose="05000000000000000000" pitchFamily="2" charset="2"/>
              <a:buChar char="è"/>
            </a:pPr>
            <a:r>
              <a:rPr lang="pl-PL">
                <a:latin typeface="Times New Roman" panose="02020603050405020304" pitchFamily="18" charset="0"/>
                <a:cs typeface="Times New Roman" panose="02020603050405020304" pitchFamily="18" charset="0"/>
                <a:sym typeface="Wingdings" panose="05000000000000000000" pitchFamily="2" charset="2"/>
              </a:rPr>
              <a:t> consequences for PT network effectiveness…?</a:t>
            </a:r>
            <a:endParaRPr lang="en-US">
              <a:latin typeface="Times New Roman" panose="02020603050405020304" pitchFamily="18" charset="0"/>
              <a:cs typeface="Times New Roman" panose="02020603050405020304" pitchFamily="18" charset="0"/>
            </a:endParaRPr>
          </a:p>
        </p:txBody>
      </p:sp>
      <p:sp>
        <p:nvSpPr>
          <p:cNvPr id="5" name="Strzałka: w prawo 4">
            <a:extLst>
              <a:ext uri="{FF2B5EF4-FFF2-40B4-BE49-F238E27FC236}">
                <a16:creationId xmlns:a16="http://schemas.microsoft.com/office/drawing/2014/main" id="{6DC07884-EE22-4EA2-BDF0-ECB92DFCAEC0}"/>
              </a:ext>
            </a:extLst>
          </p:cNvPr>
          <p:cNvSpPr/>
          <p:nvPr/>
        </p:nvSpPr>
        <p:spPr>
          <a:xfrm rot="2089433">
            <a:off x="5663640" y="1567766"/>
            <a:ext cx="783772" cy="606490"/>
          </a:xfrm>
          <a:prstGeom prst="rightArrow">
            <a:avLst/>
          </a:prstGeom>
          <a:solidFill>
            <a:schemeClr val="accent4">
              <a:lumMod val="40000"/>
              <a:lumOff val="6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ole tekstowe 5">
            <a:extLst>
              <a:ext uri="{FF2B5EF4-FFF2-40B4-BE49-F238E27FC236}">
                <a16:creationId xmlns:a16="http://schemas.microsoft.com/office/drawing/2014/main" id="{F06AE0A1-06BD-4D40-9CBC-93187F22714B}"/>
              </a:ext>
            </a:extLst>
          </p:cNvPr>
          <p:cNvSpPr txBox="1"/>
          <p:nvPr/>
        </p:nvSpPr>
        <p:spPr>
          <a:xfrm>
            <a:off x="3510575" y="2443198"/>
            <a:ext cx="907660" cy="523220"/>
          </a:xfrm>
          <a:prstGeom prst="rect">
            <a:avLst/>
          </a:prstGeom>
          <a:solidFill>
            <a:schemeClr val="bg1">
              <a:lumMod val="95000"/>
            </a:schemeClr>
          </a:solidFill>
        </p:spPr>
        <p:txBody>
          <a:bodyPr wrap="square" rtlCol="0">
            <a:spAutoFit/>
          </a:bodyPr>
          <a:lstStyle/>
          <a:p>
            <a:r>
              <a:rPr lang="en-US" sz="2800" b="1">
                <a:latin typeface="Times New Roman" panose="02020603050405020304" pitchFamily="18" charset="0"/>
                <a:cs typeface="Times New Roman" panose="02020603050405020304" pitchFamily="18" charset="0"/>
              </a:rPr>
              <a:t>ITS</a:t>
            </a:r>
            <a:endParaRPr lang="pl-PL" sz="2800">
              <a:latin typeface="Times New Roman" panose="02020603050405020304" pitchFamily="18" charset="0"/>
              <a:cs typeface="Times New Roman" panose="02020603050405020304" pitchFamily="18" charset="0"/>
            </a:endParaRPr>
          </a:p>
        </p:txBody>
      </p:sp>
      <p:sp>
        <p:nvSpPr>
          <p:cNvPr id="7" name="Strzałka: w prawo 6">
            <a:extLst>
              <a:ext uri="{FF2B5EF4-FFF2-40B4-BE49-F238E27FC236}">
                <a16:creationId xmlns:a16="http://schemas.microsoft.com/office/drawing/2014/main" id="{FEE71DBF-166B-4B62-A586-465B2C614828}"/>
              </a:ext>
            </a:extLst>
          </p:cNvPr>
          <p:cNvSpPr/>
          <p:nvPr/>
        </p:nvSpPr>
        <p:spPr>
          <a:xfrm rot="19651764">
            <a:off x="5643995" y="2262487"/>
            <a:ext cx="783772" cy="606490"/>
          </a:xfrm>
          <a:prstGeom prst="rightArrow">
            <a:avLst/>
          </a:prstGeom>
          <a:solidFill>
            <a:schemeClr val="accent4">
              <a:lumMod val="40000"/>
              <a:lumOff val="6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ole tekstowe 7">
            <a:extLst>
              <a:ext uri="{FF2B5EF4-FFF2-40B4-BE49-F238E27FC236}">
                <a16:creationId xmlns:a16="http://schemas.microsoft.com/office/drawing/2014/main" id="{2332BA0C-DA94-40A9-848C-BDD707BA78C1}"/>
              </a:ext>
            </a:extLst>
          </p:cNvPr>
          <p:cNvSpPr txBox="1"/>
          <p:nvPr/>
        </p:nvSpPr>
        <p:spPr>
          <a:xfrm>
            <a:off x="6753002" y="1462646"/>
            <a:ext cx="3250327" cy="1384995"/>
          </a:xfrm>
          <a:prstGeom prst="rect">
            <a:avLst/>
          </a:prstGeom>
          <a:solidFill>
            <a:schemeClr val="accent4">
              <a:lumMod val="40000"/>
              <a:lumOff val="60000"/>
            </a:schemeClr>
          </a:solidFill>
        </p:spPr>
        <p:txBody>
          <a:bodyPr wrap="square" rtlCol="0">
            <a:spAutoFit/>
          </a:bodyPr>
          <a:lstStyle/>
          <a:p>
            <a:pPr algn="ctr"/>
            <a:r>
              <a:rPr lang="en-US" sz="3600" b="1">
                <a:latin typeface="Times New Roman" panose="02020603050405020304" pitchFamily="18" charset="0"/>
                <a:cs typeface="Times New Roman" panose="02020603050405020304" pitchFamily="18" charset="0"/>
              </a:rPr>
              <a:t>RTCI</a:t>
            </a:r>
          </a:p>
          <a:p>
            <a:pPr algn="ctr"/>
            <a:r>
              <a:rPr lang="en-US" sz="2400" b="1">
                <a:latin typeface="Times New Roman" panose="02020603050405020304" pitchFamily="18" charset="0"/>
                <a:cs typeface="Times New Roman" panose="02020603050405020304" pitchFamily="18" charset="0"/>
              </a:rPr>
              <a:t>- real-time</a:t>
            </a:r>
          </a:p>
          <a:p>
            <a:pPr algn="ctr"/>
            <a:r>
              <a:rPr lang="en-US" sz="2400" b="1">
                <a:latin typeface="Times New Roman" panose="02020603050405020304" pitchFamily="18" charset="0"/>
                <a:cs typeface="Times New Roman" panose="02020603050405020304" pitchFamily="18" charset="0"/>
              </a:rPr>
              <a:t>crowding information</a:t>
            </a:r>
            <a:endParaRPr lang="pl-PL" sz="240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B8910E8B-24F5-4D89-A309-8AF8ECD99349}"/>
              </a:ext>
            </a:extLst>
          </p:cNvPr>
          <p:cNvSpPr txBox="1"/>
          <p:nvPr/>
        </p:nvSpPr>
        <p:spPr>
          <a:xfrm>
            <a:off x="2439015" y="1399576"/>
            <a:ext cx="2985795" cy="830997"/>
          </a:xfrm>
          <a:prstGeom prst="rect">
            <a:avLst/>
          </a:prstGeom>
          <a:solidFill>
            <a:schemeClr val="bg1">
              <a:lumMod val="95000"/>
            </a:schemeClr>
          </a:solid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public transport crowding</a:t>
            </a:r>
            <a:endParaRPr lang="pl-PL"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91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RTCI and travel behaviour</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882316" y="1422402"/>
            <a:ext cx="10411326" cy="679116"/>
          </a:xfrm>
        </p:spPr>
        <p:txBody>
          <a:bodyPr>
            <a:normAutofit/>
          </a:bodyPr>
          <a:lstStyle/>
          <a:p>
            <a:pPr marL="0" indent="0" algn="ctr">
              <a:buNone/>
            </a:pPr>
            <a:r>
              <a:rPr lang="pl-PL" b="1">
                <a:latin typeface="Times New Roman" panose="02020603050405020304" pitchFamily="18" charset="0"/>
                <a:cs typeface="Times New Roman" panose="02020603050405020304" pitchFamily="18" charset="0"/>
              </a:rPr>
              <a:t>How could crowding information affect passengers’ travel choices?</a:t>
            </a:r>
            <a:endParaRPr lang="en-US" b="1">
              <a:latin typeface="Times New Roman" panose="02020603050405020304" pitchFamily="18" charset="0"/>
              <a:cs typeface="Times New Roman" panose="02020603050405020304" pitchFamily="18" charset="0"/>
            </a:endParaRPr>
          </a:p>
        </p:txBody>
      </p:sp>
      <p:sp>
        <p:nvSpPr>
          <p:cNvPr id="5" name="Symbol zastępczy zawartości 9">
            <a:extLst>
              <a:ext uri="{FF2B5EF4-FFF2-40B4-BE49-F238E27FC236}">
                <a16:creationId xmlns:a16="http://schemas.microsoft.com/office/drawing/2014/main" id="{E794F2B5-4814-40CB-A8E2-1754F6EA952E}"/>
              </a:ext>
            </a:extLst>
          </p:cNvPr>
          <p:cNvSpPr txBox="1">
            <a:spLocks/>
          </p:cNvSpPr>
          <p:nvPr/>
        </p:nvSpPr>
        <p:spPr>
          <a:xfrm>
            <a:off x="4737382" y="2215989"/>
            <a:ext cx="1828800" cy="57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l-PL" sz="2400" b="1">
                <a:latin typeface="Times New Roman" panose="02020603050405020304" pitchFamily="18" charset="0"/>
                <a:cs typeface="Times New Roman" panose="02020603050405020304" pitchFamily="18" charset="0"/>
              </a:rPr>
              <a:t>AND/OR</a:t>
            </a:r>
          </a:p>
        </p:txBody>
      </p:sp>
      <p:sp>
        <p:nvSpPr>
          <p:cNvPr id="6" name="Symbol zastępczy zawartości 9">
            <a:extLst>
              <a:ext uri="{FF2B5EF4-FFF2-40B4-BE49-F238E27FC236}">
                <a16:creationId xmlns:a16="http://schemas.microsoft.com/office/drawing/2014/main" id="{AF2EC200-B2D8-4A52-B5A9-3A646CA402F9}"/>
              </a:ext>
            </a:extLst>
          </p:cNvPr>
          <p:cNvSpPr txBox="1">
            <a:spLocks/>
          </p:cNvSpPr>
          <p:nvPr/>
        </p:nvSpPr>
        <p:spPr>
          <a:xfrm>
            <a:off x="471340" y="2746662"/>
            <a:ext cx="3902697" cy="10211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pl-PL" sz="2000" b="1" i="1">
                <a:latin typeface="Times New Roman" panose="02020603050405020304" pitchFamily="18" charset="0"/>
                <a:cs typeface="Times New Roman" panose="02020603050405020304" pitchFamily="18" charset="0"/>
              </a:rPr>
              <a:t>willingness to reroute </a:t>
            </a:r>
            <a:r>
              <a:rPr lang="pl-PL" sz="2000" i="1">
                <a:latin typeface="Times New Roman" panose="02020603050405020304" pitchFamily="18" charset="0"/>
                <a:cs typeface="Times New Roman" panose="02020603050405020304" pitchFamily="18" charset="0"/>
              </a:rPr>
              <a:t>towards </a:t>
            </a:r>
          </a:p>
          <a:p>
            <a:pPr marL="0" indent="0" algn="ctr">
              <a:spcBef>
                <a:spcPts val="0"/>
              </a:spcBef>
              <a:buFont typeface="Arial" panose="020B0604020202020204" pitchFamily="34" charset="0"/>
              <a:buNone/>
            </a:pPr>
            <a:r>
              <a:rPr lang="pl-PL" sz="2000" i="1">
                <a:latin typeface="Times New Roman" panose="02020603050405020304" pitchFamily="18" charset="0"/>
                <a:cs typeface="Times New Roman" panose="02020603050405020304" pitchFamily="18" charset="0"/>
              </a:rPr>
              <a:t>a less-crowded PT line</a:t>
            </a:r>
          </a:p>
          <a:p>
            <a:pPr marL="0" indent="0" algn="ctr">
              <a:buFont typeface="Arial" panose="020B0604020202020204" pitchFamily="34" charset="0"/>
              <a:buNone/>
            </a:pPr>
            <a:r>
              <a:rPr lang="pl-PL" sz="2000">
                <a:latin typeface="Times New Roman" panose="02020603050405020304" pitchFamily="18" charset="0"/>
                <a:cs typeface="Times New Roman" panose="02020603050405020304" pitchFamily="18" charset="0"/>
                <a:sym typeface="Wingdings" panose="05000000000000000000" pitchFamily="2" charset="2"/>
              </a:rPr>
              <a:t> trade-off vs. </a:t>
            </a:r>
            <a:r>
              <a:rPr lang="pl-PL" sz="2000">
                <a:latin typeface="Times New Roman" panose="02020603050405020304" pitchFamily="18" charset="0"/>
                <a:cs typeface="Times New Roman" panose="02020603050405020304" pitchFamily="18" charset="0"/>
              </a:rPr>
              <a:t>in-vehicle time</a:t>
            </a:r>
          </a:p>
        </p:txBody>
      </p:sp>
      <p:pic>
        <p:nvPicPr>
          <p:cNvPr id="7" name="Obraz 6">
            <a:extLst>
              <a:ext uri="{FF2B5EF4-FFF2-40B4-BE49-F238E27FC236}">
                <a16:creationId xmlns:a16="http://schemas.microsoft.com/office/drawing/2014/main" id="{4D861FC7-8168-4022-91E1-41652962AA00}"/>
              </a:ext>
            </a:extLst>
          </p:cNvPr>
          <p:cNvPicPr>
            <a:picLocks noChangeAspect="1"/>
          </p:cNvPicPr>
          <p:nvPr/>
        </p:nvPicPr>
        <p:blipFill>
          <a:blip r:embed="rId2"/>
          <a:stretch>
            <a:fillRect/>
          </a:stretch>
        </p:blipFill>
        <p:spPr>
          <a:xfrm>
            <a:off x="856768" y="3827070"/>
            <a:ext cx="3200561" cy="2878147"/>
          </a:xfrm>
          <a:prstGeom prst="rect">
            <a:avLst/>
          </a:prstGeom>
          <a:scene3d>
            <a:camera prst="orthographicFront"/>
            <a:lightRig rig="threePt" dir="t"/>
          </a:scene3d>
          <a:sp3d>
            <a:bevelT w="165100" prst="coolSlant"/>
          </a:sp3d>
        </p:spPr>
      </p:pic>
      <p:sp>
        <p:nvSpPr>
          <p:cNvPr id="2" name="pole tekstowe 1">
            <a:extLst>
              <a:ext uri="{FF2B5EF4-FFF2-40B4-BE49-F238E27FC236}">
                <a16:creationId xmlns:a16="http://schemas.microsoft.com/office/drawing/2014/main" id="{104A2440-B8EA-4D73-AAD8-F8DA0C5FA4EA}"/>
              </a:ext>
            </a:extLst>
          </p:cNvPr>
          <p:cNvSpPr txBox="1"/>
          <p:nvPr/>
        </p:nvSpPr>
        <p:spPr>
          <a:xfrm>
            <a:off x="1549469" y="2189544"/>
            <a:ext cx="1800493" cy="461665"/>
          </a:xfrm>
          <a:prstGeom prst="rect">
            <a:avLst/>
          </a:prstGeom>
          <a:solidFill>
            <a:schemeClr val="accent5">
              <a:lumMod val="20000"/>
              <a:lumOff val="80000"/>
            </a:schemeClr>
          </a:solidFill>
        </p:spPr>
        <p:txBody>
          <a:bodyPr wrap="none" rtlCol="0">
            <a:spAutoFit/>
          </a:bodyPr>
          <a:lstStyle/>
          <a:p>
            <a:r>
              <a:rPr lang="pl-PL" sz="2400" b="1">
                <a:latin typeface="Times New Roman" panose="02020603050405020304" pitchFamily="18" charset="0"/>
                <a:cs typeface="Times New Roman" panose="02020603050405020304" pitchFamily="18" charset="0"/>
              </a:rPr>
              <a:t>spatial</a:t>
            </a:r>
            <a:r>
              <a:rPr lang="pl-PL" sz="2400">
                <a:latin typeface="Times New Roman" panose="02020603050405020304" pitchFamily="18" charset="0"/>
                <a:cs typeface="Times New Roman" panose="02020603050405020304" pitchFamily="18" charset="0"/>
              </a:rPr>
              <a:t> shifts</a:t>
            </a:r>
            <a:endParaRPr lang="en-US" sz="2400">
              <a:latin typeface="Times New Roman" panose="02020603050405020304" pitchFamily="18" charset="0"/>
              <a:cs typeface="Times New Roman" panose="02020603050405020304" pitchFamily="18" charset="0"/>
            </a:endParaRPr>
          </a:p>
        </p:txBody>
      </p:sp>
      <p:sp>
        <p:nvSpPr>
          <p:cNvPr id="13" name="Strzałka: w prawo 12">
            <a:extLst>
              <a:ext uri="{FF2B5EF4-FFF2-40B4-BE49-F238E27FC236}">
                <a16:creationId xmlns:a16="http://schemas.microsoft.com/office/drawing/2014/main" id="{6ABB2A02-5ECB-4D87-A3D2-5666D9843C54}"/>
              </a:ext>
            </a:extLst>
          </p:cNvPr>
          <p:cNvSpPr/>
          <p:nvPr/>
        </p:nvSpPr>
        <p:spPr>
          <a:xfrm rot="8185091">
            <a:off x="3882762" y="2014900"/>
            <a:ext cx="656254" cy="504387"/>
          </a:xfrm>
          <a:prstGeom prst="rightArrow">
            <a:avLst/>
          </a:prstGeom>
          <a:solidFill>
            <a:schemeClr val="accent5">
              <a:lumMod val="20000"/>
              <a:lumOff val="8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rostokąt: zaokrąglone rogi 15">
            <a:extLst>
              <a:ext uri="{FF2B5EF4-FFF2-40B4-BE49-F238E27FC236}">
                <a16:creationId xmlns:a16="http://schemas.microsoft.com/office/drawing/2014/main" id="{309848F2-9B35-4F2E-AB83-D52698C92129}"/>
              </a:ext>
            </a:extLst>
          </p:cNvPr>
          <p:cNvSpPr/>
          <p:nvPr/>
        </p:nvSpPr>
        <p:spPr>
          <a:xfrm>
            <a:off x="6636470" y="1885362"/>
            <a:ext cx="4647414" cy="4656840"/>
          </a:xfrm>
          <a:prstGeom prst="roundRect">
            <a:avLst>
              <a:gd name="adj" fmla="val 11190"/>
            </a:avLst>
          </a:prstGeom>
          <a:noFill/>
          <a:ln w="762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ole tekstowe 11">
            <a:extLst>
              <a:ext uri="{FF2B5EF4-FFF2-40B4-BE49-F238E27FC236}">
                <a16:creationId xmlns:a16="http://schemas.microsoft.com/office/drawing/2014/main" id="{7C8A4BD0-DE04-4AED-8CA0-30BF65008CFA}"/>
              </a:ext>
            </a:extLst>
          </p:cNvPr>
          <p:cNvSpPr txBox="1"/>
          <p:nvPr/>
        </p:nvSpPr>
        <p:spPr>
          <a:xfrm>
            <a:off x="7904705" y="2164302"/>
            <a:ext cx="2124299" cy="461665"/>
          </a:xfrm>
          <a:prstGeom prst="rect">
            <a:avLst/>
          </a:prstGeom>
          <a:solidFill>
            <a:schemeClr val="accent5">
              <a:lumMod val="20000"/>
              <a:lumOff val="80000"/>
            </a:schemeClr>
          </a:solidFill>
        </p:spPr>
        <p:txBody>
          <a:bodyPr wrap="none" rtlCol="0">
            <a:spAutoFit/>
          </a:bodyPr>
          <a:lstStyle/>
          <a:p>
            <a:r>
              <a:rPr lang="pl-PL" sz="2400" b="1">
                <a:latin typeface="Times New Roman" panose="02020603050405020304" pitchFamily="18" charset="0"/>
                <a:cs typeface="Times New Roman" panose="02020603050405020304" pitchFamily="18" charset="0"/>
              </a:rPr>
              <a:t>temporal</a:t>
            </a:r>
            <a:r>
              <a:rPr lang="pl-PL" sz="2400">
                <a:latin typeface="Times New Roman" panose="02020603050405020304" pitchFamily="18" charset="0"/>
                <a:cs typeface="Times New Roman" panose="02020603050405020304" pitchFamily="18" charset="0"/>
              </a:rPr>
              <a:t> shifts</a:t>
            </a:r>
            <a:endParaRPr lang="en-US" sz="2400">
              <a:latin typeface="Times New Roman" panose="02020603050405020304" pitchFamily="18" charset="0"/>
              <a:cs typeface="Times New Roman" panose="02020603050405020304" pitchFamily="18" charset="0"/>
            </a:endParaRPr>
          </a:p>
        </p:txBody>
      </p:sp>
      <p:sp>
        <p:nvSpPr>
          <p:cNvPr id="3" name="Strzałka: w prawo 2">
            <a:extLst>
              <a:ext uri="{FF2B5EF4-FFF2-40B4-BE49-F238E27FC236}">
                <a16:creationId xmlns:a16="http://schemas.microsoft.com/office/drawing/2014/main" id="{FFAC141F-1E9E-4FCE-8DEE-E9F4126EBE4E}"/>
              </a:ext>
            </a:extLst>
          </p:cNvPr>
          <p:cNvSpPr/>
          <p:nvPr/>
        </p:nvSpPr>
        <p:spPr>
          <a:xfrm rot="2675393">
            <a:off x="6831780" y="2041607"/>
            <a:ext cx="656254" cy="504387"/>
          </a:xfrm>
          <a:prstGeom prst="rightArrow">
            <a:avLst/>
          </a:prstGeom>
          <a:solidFill>
            <a:schemeClr val="accent5">
              <a:lumMod val="20000"/>
              <a:lumOff val="8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ymbol zastępczy zawartości 9">
            <a:extLst>
              <a:ext uri="{FF2B5EF4-FFF2-40B4-BE49-F238E27FC236}">
                <a16:creationId xmlns:a16="http://schemas.microsoft.com/office/drawing/2014/main" id="{29E12862-DA2D-4A8F-9753-5146607AB9BB}"/>
              </a:ext>
            </a:extLst>
          </p:cNvPr>
          <p:cNvSpPr txBox="1">
            <a:spLocks/>
          </p:cNvSpPr>
          <p:nvPr/>
        </p:nvSpPr>
        <p:spPr>
          <a:xfrm>
            <a:off x="6834432" y="2732312"/>
            <a:ext cx="4204354" cy="146261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pl-PL" sz="2000" b="1" i="1">
                <a:latin typeface="Times New Roman" panose="02020603050405020304" pitchFamily="18" charset="0"/>
                <a:cs typeface="Times New Roman" panose="02020603050405020304" pitchFamily="18" charset="0"/>
              </a:rPr>
              <a:t>willingness to wait </a:t>
            </a:r>
            <a:r>
              <a:rPr lang="pl-PL" sz="2000" i="1">
                <a:latin typeface="Times New Roman" panose="02020603050405020304" pitchFamily="18" charset="0"/>
                <a:cs typeface="Times New Roman" panose="02020603050405020304" pitchFamily="18" charset="0"/>
              </a:rPr>
              <a:t>for </a:t>
            </a:r>
          </a:p>
          <a:p>
            <a:pPr marL="0" indent="0" algn="ctr">
              <a:spcBef>
                <a:spcPts val="0"/>
              </a:spcBef>
              <a:buFont typeface="Arial" panose="020B0604020202020204" pitchFamily="34" charset="0"/>
              <a:buNone/>
            </a:pPr>
            <a:r>
              <a:rPr lang="pl-PL" sz="2000" i="1">
                <a:latin typeface="Times New Roman" panose="02020603050405020304" pitchFamily="18" charset="0"/>
                <a:cs typeface="Times New Roman" panose="02020603050405020304" pitchFamily="18" charset="0"/>
              </a:rPr>
              <a:t>a less-crowded departure</a:t>
            </a:r>
          </a:p>
          <a:p>
            <a:pPr marL="0" indent="0" algn="ctr">
              <a:spcBef>
                <a:spcPts val="0"/>
              </a:spcBef>
              <a:buFont typeface="Arial" panose="020B0604020202020204" pitchFamily="34" charset="0"/>
              <a:buNone/>
            </a:pPr>
            <a:r>
              <a:rPr lang="pl-PL" sz="2000" i="1">
                <a:latin typeface="Times New Roman" panose="02020603050405020304" pitchFamily="18" charset="0"/>
                <a:cs typeface="Times New Roman" panose="02020603050405020304" pitchFamily="18" charset="0"/>
              </a:rPr>
              <a:t>of this PT line</a:t>
            </a:r>
          </a:p>
          <a:p>
            <a:pPr marL="0" indent="0" algn="ctr">
              <a:buFont typeface="Arial" panose="020B0604020202020204" pitchFamily="34" charset="0"/>
              <a:buNone/>
            </a:pPr>
            <a:r>
              <a:rPr lang="pl-PL" sz="2000">
                <a:latin typeface="Times New Roman" panose="02020603050405020304" pitchFamily="18" charset="0"/>
                <a:cs typeface="Times New Roman" panose="02020603050405020304" pitchFamily="18" charset="0"/>
                <a:sym typeface="Wingdings" panose="05000000000000000000" pitchFamily="2" charset="2"/>
              </a:rPr>
              <a:t> trade-off vs. waiting</a:t>
            </a:r>
            <a:r>
              <a:rPr lang="pl-PL" sz="2000">
                <a:latin typeface="Times New Roman" panose="02020603050405020304" pitchFamily="18" charset="0"/>
                <a:cs typeface="Times New Roman" panose="02020603050405020304" pitchFamily="18" charset="0"/>
              </a:rPr>
              <a:t> time</a:t>
            </a:r>
          </a:p>
        </p:txBody>
      </p:sp>
      <p:pic>
        <p:nvPicPr>
          <p:cNvPr id="8" name="Obraz 7">
            <a:extLst>
              <a:ext uri="{FF2B5EF4-FFF2-40B4-BE49-F238E27FC236}">
                <a16:creationId xmlns:a16="http://schemas.microsoft.com/office/drawing/2014/main" id="{526B2401-7CCD-47B6-A8D1-9257E7AF00EF}"/>
              </a:ext>
            </a:extLst>
          </p:cNvPr>
          <p:cNvPicPr>
            <a:picLocks noChangeAspect="1"/>
          </p:cNvPicPr>
          <p:nvPr/>
        </p:nvPicPr>
        <p:blipFill>
          <a:blip r:embed="rId3"/>
          <a:stretch>
            <a:fillRect/>
          </a:stretch>
        </p:blipFill>
        <p:spPr>
          <a:xfrm>
            <a:off x="7258092" y="4159658"/>
            <a:ext cx="3474720" cy="1039065"/>
          </a:xfrm>
          <a:prstGeom prst="rect">
            <a:avLst/>
          </a:prstGeom>
          <a:ln>
            <a:noFill/>
          </a:ln>
          <a:scene3d>
            <a:camera prst="orthographicFront"/>
            <a:lightRig rig="threePt" dir="t"/>
          </a:scene3d>
          <a:sp3d>
            <a:bevelT w="165100" prst="coolSlant"/>
          </a:sp3d>
        </p:spPr>
      </p:pic>
      <p:sp>
        <p:nvSpPr>
          <p:cNvPr id="17" name="pole tekstowe 16">
            <a:extLst>
              <a:ext uri="{FF2B5EF4-FFF2-40B4-BE49-F238E27FC236}">
                <a16:creationId xmlns:a16="http://schemas.microsoft.com/office/drawing/2014/main" id="{4A068FFC-641B-4A03-88A1-3EC60C71578A}"/>
              </a:ext>
            </a:extLst>
          </p:cNvPr>
          <p:cNvSpPr txBox="1"/>
          <p:nvPr/>
        </p:nvSpPr>
        <p:spPr>
          <a:xfrm>
            <a:off x="8493551" y="5392130"/>
            <a:ext cx="1069524" cy="923330"/>
          </a:xfrm>
          <a:prstGeom prst="rect">
            <a:avLst/>
          </a:prstGeom>
          <a:noFill/>
        </p:spPr>
        <p:txBody>
          <a:bodyPr wrap="none" rtlCol="0">
            <a:spAutoFit/>
          </a:bodyPr>
          <a:lstStyle/>
          <a:p>
            <a:r>
              <a:rPr lang="pl-PL" sz="5400" b="1">
                <a:solidFill>
                  <a:srgbClr val="FF0000"/>
                </a:solidFill>
                <a:latin typeface="Arial Black" panose="020B0A04020102020204" pitchFamily="34" charset="0"/>
                <a:cs typeface="Times New Roman" panose="02020603050405020304" pitchFamily="18" charset="0"/>
              </a:rPr>
              <a:t>- ?</a:t>
            </a:r>
            <a:endParaRPr lang="en-US" sz="5400" b="1">
              <a:solidFill>
                <a:srgbClr val="FF0000"/>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304379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Methodology</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654849" y="1282045"/>
            <a:ext cx="5959311" cy="5448693"/>
          </a:xfrm>
        </p:spPr>
        <p:txBody>
          <a:bodyPr>
            <a:normAutofit/>
          </a:bodyPr>
          <a:lstStyle/>
          <a:p>
            <a:pPr algn="just"/>
            <a:r>
              <a:rPr lang="pl-PL" sz="2400">
                <a:latin typeface="Times New Roman" panose="02020603050405020304" pitchFamily="18" charset="0"/>
                <a:cs typeface="Times New Roman" panose="02020603050405020304" pitchFamily="18" charset="0"/>
              </a:rPr>
              <a:t>Focus-group discussions</a:t>
            </a:r>
          </a:p>
          <a:p>
            <a:pPr algn="just"/>
            <a:r>
              <a:rPr lang="pl-PL" sz="2400">
                <a:latin typeface="Times New Roman" panose="02020603050405020304" pitchFamily="18" charset="0"/>
                <a:cs typeface="Times New Roman" panose="02020603050405020304" pitchFamily="18" charset="0"/>
              </a:rPr>
              <a:t>Passenger surveys at </a:t>
            </a:r>
            <a:r>
              <a:rPr lang="pl-PL" sz="2400" b="1">
                <a:latin typeface="Times New Roman" panose="02020603050405020304" pitchFamily="18" charset="0"/>
                <a:cs typeface="Times New Roman" panose="02020603050405020304" pitchFamily="18" charset="0"/>
              </a:rPr>
              <a:t>bus/tram stops </a:t>
            </a:r>
            <a:r>
              <a:rPr lang="pl-PL" sz="2400">
                <a:latin typeface="Times New Roman" panose="02020603050405020304" pitchFamily="18" charset="0"/>
                <a:cs typeface="Times New Roman" panose="02020603050405020304" pitchFamily="18" charset="0"/>
              </a:rPr>
              <a:t>in the city of Krakow (Poland) </a:t>
            </a:r>
          </a:p>
          <a:p>
            <a:pPr lvl="1" algn="just"/>
            <a:r>
              <a:rPr lang="pl-PL" sz="2000">
                <a:latin typeface="Times New Roman" panose="02020603050405020304" pitchFamily="18" charset="0"/>
                <a:cs typeface="Times New Roman" panose="02020603050405020304" pitchFamily="18" charset="0"/>
              </a:rPr>
              <a:t>~ 380 respondents, ca. 2,280 SP observations</a:t>
            </a:r>
          </a:p>
          <a:p>
            <a:pPr marL="0" indent="0" algn="just">
              <a:buNone/>
            </a:pPr>
            <a:endParaRPr lang="pl-PL" sz="800">
              <a:latin typeface="Times New Roman" panose="02020603050405020304" pitchFamily="18" charset="0"/>
              <a:cs typeface="Times New Roman" panose="02020603050405020304" pitchFamily="18" charset="0"/>
            </a:endParaRPr>
          </a:p>
          <a:p>
            <a:pPr marL="0" indent="0" algn="just">
              <a:buNone/>
            </a:pPr>
            <a:r>
              <a:rPr lang="pl-PL" sz="2400" b="1">
                <a:latin typeface="Times New Roman" panose="02020603050405020304" pitchFamily="18" charset="0"/>
                <a:cs typeface="Times New Roman" panose="02020603050405020304" pitchFamily="18" charset="0"/>
              </a:rPr>
              <a:t>Objectives:</a:t>
            </a:r>
          </a:p>
          <a:p>
            <a:pPr algn="just"/>
            <a:r>
              <a:rPr lang="pl-PL" sz="2400">
                <a:latin typeface="Times New Roman" panose="02020603050405020304" pitchFamily="18" charset="0"/>
                <a:cs typeface="Times New Roman" panose="02020603050405020304" pitchFamily="18" charset="0"/>
              </a:rPr>
              <a:t>attitudes/preferences towards the (future) crowding information systems</a:t>
            </a:r>
          </a:p>
          <a:p>
            <a:pPr lvl="1" algn="just"/>
            <a:r>
              <a:rPr lang="pl-PL" sz="2000">
                <a:latin typeface="Times New Roman" panose="02020603050405020304" pitchFamily="18" charset="0"/>
                <a:cs typeface="Times New Roman" panose="02020603050405020304" pitchFamily="18" charset="0"/>
              </a:rPr>
              <a:t>sample RTCI interpretation</a:t>
            </a:r>
          </a:p>
          <a:p>
            <a:pPr algn="just"/>
            <a:r>
              <a:rPr lang="pl-PL" sz="2400" b="1">
                <a:latin typeface="Times New Roman" panose="02020603050405020304" pitchFamily="18" charset="0"/>
                <a:cs typeface="Times New Roman" panose="02020603050405020304" pitchFamily="18" charset="0"/>
              </a:rPr>
              <a:t>SP choice survey</a:t>
            </a:r>
          </a:p>
          <a:p>
            <a:pPr lvl="1" algn="just"/>
            <a:r>
              <a:rPr lang="pl-PL" sz="2000" b="1">
                <a:latin typeface="Times New Roman" panose="02020603050405020304" pitchFamily="18" charset="0"/>
                <a:cs typeface="Times New Roman" panose="02020603050405020304" pitchFamily="18" charset="0"/>
              </a:rPr>
              <a:t>propensity to wait for a less-crowded vehicle</a:t>
            </a:r>
            <a:endParaRPr lang="pl-PL" sz="1600" b="1">
              <a:latin typeface="Times New Roman" panose="02020603050405020304" pitchFamily="18" charset="0"/>
              <a:cs typeface="Times New Roman" panose="02020603050405020304" pitchFamily="18" charset="0"/>
              <a:sym typeface="Wingdings" panose="05000000000000000000" pitchFamily="2" charset="2"/>
            </a:endParaRPr>
          </a:p>
          <a:p>
            <a:pPr lvl="1" algn="just"/>
            <a:r>
              <a:rPr lang="pl-PL" sz="2000">
                <a:latin typeface="Times New Roman" panose="02020603050405020304" pitchFamily="18" charset="0"/>
                <a:cs typeface="Times New Roman" panose="02020603050405020304" pitchFamily="18" charset="0"/>
                <a:sym typeface="Wingdings" panose="05000000000000000000" pitchFamily="2" charset="2"/>
              </a:rPr>
              <a:t>vs. trip- and population-related characteristics</a:t>
            </a:r>
          </a:p>
          <a:p>
            <a:pPr marL="0" indent="0" algn="just">
              <a:buNone/>
            </a:pPr>
            <a:endParaRPr lang="pl-PL" sz="80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r>
              <a:rPr lang="pl-PL" sz="2400">
                <a:latin typeface="Times New Roman" panose="02020603050405020304" pitchFamily="18" charset="0"/>
                <a:cs typeface="Times New Roman" panose="02020603050405020304" pitchFamily="18" charset="0"/>
                <a:sym typeface="Wingdings" panose="05000000000000000000" pitchFamily="2" charset="2"/>
              </a:rPr>
              <a:t> discrete choice model estimation</a:t>
            </a:r>
            <a:endParaRPr lang="en-US" sz="2400">
              <a:latin typeface="Times New Roman" panose="02020603050405020304" pitchFamily="18" charset="0"/>
              <a:cs typeface="Times New Roman" panose="02020603050405020304" pitchFamily="18" charset="0"/>
            </a:endParaRPr>
          </a:p>
        </p:txBody>
      </p:sp>
      <p:pic>
        <p:nvPicPr>
          <p:cNvPr id="5" name="Obraz 4">
            <a:extLst>
              <a:ext uri="{FF2B5EF4-FFF2-40B4-BE49-F238E27FC236}">
                <a16:creationId xmlns:a16="http://schemas.microsoft.com/office/drawing/2014/main" id="{5A18ED53-608A-4ADC-AE17-25300F85CE64}"/>
              </a:ext>
            </a:extLst>
          </p:cNvPr>
          <p:cNvPicPr/>
          <p:nvPr/>
        </p:nvPicPr>
        <p:blipFill>
          <a:blip r:embed="rId2"/>
          <a:stretch>
            <a:fillRect/>
          </a:stretch>
        </p:blipFill>
        <p:spPr>
          <a:xfrm>
            <a:off x="7635711" y="2165847"/>
            <a:ext cx="3440784" cy="1265510"/>
          </a:xfrm>
          <a:prstGeom prst="rect">
            <a:avLst/>
          </a:prstGeom>
        </p:spPr>
      </p:pic>
      <p:sp>
        <p:nvSpPr>
          <p:cNvPr id="2" name="pole tekstowe 1">
            <a:extLst>
              <a:ext uri="{FF2B5EF4-FFF2-40B4-BE49-F238E27FC236}">
                <a16:creationId xmlns:a16="http://schemas.microsoft.com/office/drawing/2014/main" id="{ED486BB9-99AC-4C93-843A-49D9EA0269FE}"/>
              </a:ext>
            </a:extLst>
          </p:cNvPr>
          <p:cNvSpPr txBox="1"/>
          <p:nvPr/>
        </p:nvSpPr>
        <p:spPr>
          <a:xfrm>
            <a:off x="7411453" y="1428740"/>
            <a:ext cx="3801979" cy="707886"/>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pl-PL" sz="2000" b="1">
                <a:latin typeface="Times New Roman" panose="02020603050405020304" pitchFamily="18" charset="0"/>
                <a:cs typeface="Times New Roman" panose="02020603050405020304" pitchFamily="18" charset="0"/>
              </a:rPr>
              <a:t>Q9. Which of these departures would you be willing to choose?</a:t>
            </a:r>
            <a:endParaRPr lang="en-US" sz="2000" b="1">
              <a:latin typeface="Times New Roman" panose="02020603050405020304" pitchFamily="18" charset="0"/>
              <a:cs typeface="Times New Roman" panose="02020603050405020304" pitchFamily="18" charset="0"/>
            </a:endParaRPr>
          </a:p>
        </p:txBody>
      </p:sp>
      <p:sp>
        <p:nvSpPr>
          <p:cNvPr id="8" name="Symbol zastępczy zawartości 9">
            <a:extLst>
              <a:ext uri="{FF2B5EF4-FFF2-40B4-BE49-F238E27FC236}">
                <a16:creationId xmlns:a16="http://schemas.microsoft.com/office/drawing/2014/main" id="{612390A5-1006-433B-AB30-838BED922EAB}"/>
              </a:ext>
            </a:extLst>
          </p:cNvPr>
          <p:cNvSpPr txBox="1">
            <a:spLocks/>
          </p:cNvSpPr>
          <p:nvPr/>
        </p:nvSpPr>
        <p:spPr>
          <a:xfrm>
            <a:off x="6938127" y="3525626"/>
            <a:ext cx="4741682" cy="3120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spcAft>
                <a:spcPts val="600"/>
              </a:spcAft>
              <a:buNone/>
            </a:pPr>
            <a:r>
              <a:rPr lang="pl-PL" sz="2400" b="1">
                <a:latin typeface="Times New Roman" panose="02020603050405020304" pitchFamily="18" charset="0"/>
                <a:cs typeface="Times New Roman" panose="02020603050405020304" pitchFamily="18" charset="0"/>
              </a:rPr>
              <a:t>attributes:</a:t>
            </a:r>
          </a:p>
          <a:p>
            <a:pPr algn="just">
              <a:spcBef>
                <a:spcPts val="300"/>
              </a:spcBef>
            </a:pPr>
            <a:r>
              <a:rPr lang="pl-PL" sz="2000">
                <a:latin typeface="Times New Roman" panose="02020603050405020304" pitchFamily="18" charset="0"/>
                <a:cs typeface="Times New Roman" panose="02020603050405020304" pitchFamily="18" charset="0"/>
              </a:rPr>
              <a:t>crowding level (1st vs. 2nd trip)</a:t>
            </a:r>
          </a:p>
          <a:p>
            <a:pPr algn="just">
              <a:spcBef>
                <a:spcPts val="300"/>
              </a:spcBef>
            </a:pPr>
            <a:r>
              <a:rPr lang="pl-PL" sz="2000">
                <a:latin typeface="Times New Roman" panose="02020603050405020304" pitchFamily="18" charset="0"/>
                <a:cs typeface="Times New Roman" panose="02020603050405020304" pitchFamily="18" charset="0"/>
              </a:rPr>
              <a:t>waiting time for 2nd trip (5 – 10 minutes)</a:t>
            </a:r>
          </a:p>
          <a:p>
            <a:pPr algn="just">
              <a:spcBef>
                <a:spcPts val="300"/>
              </a:spcBef>
            </a:pPr>
            <a:r>
              <a:rPr lang="pl-PL" sz="2000">
                <a:latin typeface="Times New Roman" panose="02020603050405020304" pitchFamily="18" charset="0"/>
                <a:cs typeface="Times New Roman" panose="02020603050405020304" pitchFamily="18" charset="0"/>
              </a:rPr>
              <a:t>choice context</a:t>
            </a:r>
          </a:p>
          <a:p>
            <a:pPr lvl="1" algn="just">
              <a:spcBef>
                <a:spcPts val="300"/>
              </a:spcBef>
            </a:pPr>
            <a:r>
              <a:rPr lang="pl-PL" sz="1600">
                <a:latin typeface="Times New Roman" panose="02020603050405020304" pitchFamily="18" charset="0"/>
                <a:cs typeface="Times New Roman" panose="02020603050405020304" pitchFamily="18" charset="0"/>
              </a:rPr>
              <a:t>journey time / service frequency</a:t>
            </a:r>
          </a:p>
          <a:p>
            <a:pPr lvl="1" algn="just">
              <a:spcBef>
                <a:spcPts val="300"/>
              </a:spcBef>
            </a:pPr>
            <a:r>
              <a:rPr lang="pl-PL" sz="1600">
                <a:latin typeface="Times New Roman" panose="02020603050405020304" pitchFamily="18" charset="0"/>
                <a:cs typeface="Times New Roman" panose="02020603050405020304" pitchFamily="18" charset="0"/>
              </a:rPr>
              <a:t>time criticality / trip purpose</a:t>
            </a:r>
          </a:p>
          <a:p>
            <a:pPr algn="just">
              <a:spcBef>
                <a:spcPts val="300"/>
              </a:spcBef>
            </a:pPr>
            <a:r>
              <a:rPr lang="pl-PL" sz="2000">
                <a:latin typeface="Times New Roman" panose="02020603050405020304" pitchFamily="18" charset="0"/>
                <a:cs typeface="Times New Roman" panose="02020603050405020304" pitchFamily="18" charset="0"/>
              </a:rPr>
              <a:t>prior experience of PT crowding</a:t>
            </a:r>
          </a:p>
          <a:p>
            <a:pPr algn="just">
              <a:spcBef>
                <a:spcPts val="300"/>
              </a:spcBef>
            </a:pPr>
            <a:r>
              <a:rPr lang="pl-PL" sz="2000">
                <a:latin typeface="Times New Roman" panose="02020603050405020304" pitchFamily="18" charset="0"/>
                <a:cs typeface="Times New Roman" panose="02020603050405020304" pitchFamily="18" charset="0"/>
              </a:rPr>
              <a:t>sociodemographic data</a:t>
            </a:r>
          </a:p>
          <a:p>
            <a:pPr lvl="1" algn="just">
              <a:spcBef>
                <a:spcPts val="300"/>
              </a:spcBef>
            </a:pPr>
            <a:r>
              <a:rPr lang="pl-PL" sz="1600">
                <a:latin typeface="Times New Roman" panose="02020603050405020304" pitchFamily="18" charset="0"/>
                <a:cs typeface="Times New Roman" panose="02020603050405020304" pitchFamily="18" charset="0"/>
              </a:rPr>
              <a:t>age, gender</a:t>
            </a:r>
          </a:p>
        </p:txBody>
      </p:sp>
    </p:spTree>
    <p:extLst>
      <p:ext uri="{BB962C8B-B14F-4D97-AF65-F5344CB8AC3E}">
        <p14:creationId xmlns:p14="http://schemas.microsoft.com/office/powerpoint/2010/main" val="98052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00492" y="346272"/>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Case study</a:t>
            </a:r>
            <a:r>
              <a:rPr lang="en-US" sz="3200" b="1">
                <a:solidFill>
                  <a:schemeClr val="bg1"/>
                </a:solidFill>
                <a:latin typeface="Times New Roman" panose="02020603050405020304" pitchFamily="18" charset="0"/>
                <a:cs typeface="Times New Roman" panose="02020603050405020304" pitchFamily="18" charset="0"/>
              </a:rPr>
              <a:t> – Krakow</a:t>
            </a: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878369" y="4846320"/>
            <a:ext cx="10500831" cy="1853938"/>
          </a:xfrm>
        </p:spPr>
        <p:txBody>
          <a:bodyPr>
            <a:normAutofit/>
          </a:bodyPr>
          <a:lstStyle/>
          <a:p>
            <a:pPr marL="0" indent="0" algn="just">
              <a:buNone/>
            </a:pPr>
            <a:r>
              <a:rPr lang="pl-PL" sz="2400" b="1">
                <a:latin typeface="Times New Roman" panose="02020603050405020304" pitchFamily="18" charset="0"/>
                <a:cs typeface="Times New Roman" panose="02020603050405020304" pitchFamily="18" charset="0"/>
              </a:rPr>
              <a:t>Urban public transport (PT) system in Krakow (Poland):</a:t>
            </a:r>
          </a:p>
          <a:p>
            <a:pPr algn="just"/>
            <a:r>
              <a:rPr lang="pl-PL" sz="2000">
                <a:latin typeface="Times New Roman" panose="02020603050405020304" pitchFamily="18" charset="0"/>
                <a:cs typeface="Times New Roman" panose="02020603050405020304" pitchFamily="18" charset="0"/>
              </a:rPr>
              <a:t>population: 750k (metro area: ~ 1.4m)</a:t>
            </a:r>
          </a:p>
          <a:p>
            <a:pPr algn="just"/>
            <a:r>
              <a:rPr lang="pl-PL" sz="2000">
                <a:latin typeface="Times New Roman" panose="02020603050405020304" pitchFamily="18" charset="0"/>
                <a:cs typeface="Times New Roman" panose="02020603050405020304" pitchFamily="18" charset="0"/>
              </a:rPr>
              <a:t>core PT network: 155 </a:t>
            </a:r>
            <a:r>
              <a:rPr lang="pl-PL" sz="2000" b="1">
                <a:latin typeface="Times New Roman" panose="02020603050405020304" pitchFamily="18" charset="0"/>
                <a:cs typeface="Times New Roman" panose="02020603050405020304" pitchFamily="18" charset="0"/>
              </a:rPr>
              <a:t>[bus] </a:t>
            </a:r>
            <a:r>
              <a:rPr lang="pl-PL" sz="2000">
                <a:latin typeface="Times New Roman" panose="02020603050405020304" pitchFamily="18" charset="0"/>
                <a:cs typeface="Times New Roman" panose="02020603050405020304" pitchFamily="18" charset="0"/>
              </a:rPr>
              <a:t>and 23 </a:t>
            </a:r>
            <a:r>
              <a:rPr lang="pl-PL" sz="2000" b="1">
                <a:latin typeface="Times New Roman" panose="02020603050405020304" pitchFamily="18" charset="0"/>
                <a:cs typeface="Times New Roman" panose="02020603050405020304" pitchFamily="18" charset="0"/>
              </a:rPr>
              <a:t>[tram] </a:t>
            </a:r>
            <a:r>
              <a:rPr lang="pl-PL" sz="2000">
                <a:latin typeface="Times New Roman" panose="02020603050405020304" pitchFamily="18" charset="0"/>
                <a:cs typeface="Times New Roman" panose="02020603050405020304" pitchFamily="18" charset="0"/>
              </a:rPr>
              <a:t>lines, ca. 500k daily trips</a:t>
            </a:r>
          </a:p>
          <a:p>
            <a:pPr algn="just"/>
            <a:r>
              <a:rPr lang="pl-PL" sz="2000">
                <a:latin typeface="Times New Roman" panose="02020603050405020304" pitchFamily="18" charset="0"/>
                <a:cs typeface="Times New Roman" panose="02020603050405020304" pitchFamily="18" charset="0"/>
              </a:rPr>
              <a:t>PT vehicles: </a:t>
            </a:r>
            <a:r>
              <a:rPr lang="en-US" sz="2000">
                <a:latin typeface="Times New Roman" panose="02020603050405020304" pitchFamily="18" charset="0"/>
                <a:cs typeface="Times New Roman" panose="02020603050405020304" pitchFamily="18" charset="0"/>
              </a:rPr>
              <a:t>typically</a:t>
            </a:r>
            <a:r>
              <a:rPr lang="pl-PL" sz="2000">
                <a:latin typeface="Times New Roman" panose="02020603050405020304" pitchFamily="18" charset="0"/>
                <a:cs typeface="Times New Roman" panose="02020603050405020304" pitchFamily="18" charset="0"/>
              </a:rPr>
              <a:t>, increased standing space </a:t>
            </a:r>
            <a:r>
              <a:rPr lang="en-US" sz="2000">
                <a:latin typeface="Times New Roman" panose="02020603050405020304" pitchFamily="18" charset="0"/>
                <a:cs typeface="Times New Roman" panose="02020603050405020304" pitchFamily="18" charset="0"/>
              </a:rPr>
              <a:t>vs.</a:t>
            </a:r>
            <a:r>
              <a:rPr lang="pl-PL" sz="2000">
                <a:latin typeface="Times New Roman" panose="02020603050405020304" pitchFamily="18" charset="0"/>
                <a:cs typeface="Times New Roman" panose="02020603050405020304" pitchFamily="18" charset="0"/>
              </a:rPr>
              <a:t> reduced seating area</a:t>
            </a:r>
            <a:endParaRPr lang="en-US" sz="2000">
              <a:latin typeface="Times New Roman" panose="02020603050405020304" pitchFamily="18" charset="0"/>
              <a:cs typeface="Times New Roman" panose="02020603050405020304" pitchFamily="18" charset="0"/>
            </a:endParaRPr>
          </a:p>
        </p:txBody>
      </p:sp>
      <p:pic>
        <p:nvPicPr>
          <p:cNvPr id="3" name="Obraz 2">
            <a:extLst>
              <a:ext uri="{FF2B5EF4-FFF2-40B4-BE49-F238E27FC236}">
                <a16:creationId xmlns:a16="http://schemas.microsoft.com/office/drawing/2014/main" id="{B2A397AA-A457-47E9-91D2-73A4EB09037F}"/>
              </a:ext>
            </a:extLst>
          </p:cNvPr>
          <p:cNvPicPr>
            <a:picLocks noChangeAspect="1"/>
          </p:cNvPicPr>
          <p:nvPr/>
        </p:nvPicPr>
        <p:blipFill>
          <a:blip r:embed="rId2"/>
          <a:stretch>
            <a:fillRect/>
          </a:stretch>
        </p:blipFill>
        <p:spPr>
          <a:xfrm>
            <a:off x="7063688" y="1608319"/>
            <a:ext cx="3953340" cy="2973841"/>
          </a:xfrm>
          <a:prstGeom prst="rect">
            <a:avLst/>
          </a:prstGeom>
        </p:spPr>
      </p:pic>
      <p:pic>
        <p:nvPicPr>
          <p:cNvPr id="4" name="Obraz 3">
            <a:extLst>
              <a:ext uri="{FF2B5EF4-FFF2-40B4-BE49-F238E27FC236}">
                <a16:creationId xmlns:a16="http://schemas.microsoft.com/office/drawing/2014/main" id="{6A6D9A9E-6BF6-4777-864A-07E009CF0881}"/>
              </a:ext>
            </a:extLst>
          </p:cNvPr>
          <p:cNvPicPr>
            <a:picLocks noChangeAspect="1"/>
          </p:cNvPicPr>
          <p:nvPr/>
        </p:nvPicPr>
        <p:blipFill>
          <a:blip r:embed="rId3"/>
          <a:stretch>
            <a:fillRect/>
          </a:stretch>
        </p:blipFill>
        <p:spPr>
          <a:xfrm>
            <a:off x="1480909" y="1368425"/>
            <a:ext cx="4300131" cy="3331987"/>
          </a:xfrm>
          <a:prstGeom prst="rect">
            <a:avLst/>
          </a:prstGeom>
        </p:spPr>
      </p:pic>
    </p:spTree>
    <p:extLst>
      <p:ext uri="{BB962C8B-B14F-4D97-AF65-F5344CB8AC3E}">
        <p14:creationId xmlns:p14="http://schemas.microsoft.com/office/powerpoint/2010/main" val="253229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Focus groups: how to represent RTCI?</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1" name="Symbol zastępczy zawartości 10">
            <a:extLst>
              <a:ext uri="{FF2B5EF4-FFF2-40B4-BE49-F238E27FC236}">
                <a16:creationId xmlns:a16="http://schemas.microsoft.com/office/drawing/2014/main" id="{223D463C-26AA-4189-BA29-18A13975DB78}"/>
              </a:ext>
            </a:extLst>
          </p:cNvPr>
          <p:cNvSpPr>
            <a:spLocks noGrp="1"/>
          </p:cNvSpPr>
          <p:nvPr>
            <p:ph sz="half" idx="2"/>
          </p:nvPr>
        </p:nvSpPr>
        <p:spPr>
          <a:xfrm>
            <a:off x="2791326" y="1540042"/>
            <a:ext cx="8133347" cy="4892842"/>
          </a:xfrm>
        </p:spPr>
        <p:txBody>
          <a:bodyPr>
            <a:normAutofit/>
          </a:bodyPr>
          <a:lstStyle/>
          <a:p>
            <a:r>
              <a:rPr lang="pl-PL" sz="2400" b="1">
                <a:latin typeface="Times New Roman" panose="02020603050405020304" pitchFamily="18" charset="0"/>
                <a:cs typeface="Times New Roman" panose="02020603050405020304" pitchFamily="18" charset="0"/>
              </a:rPr>
              <a:t>descriptive, rating scale</a:t>
            </a:r>
          </a:p>
          <a:p>
            <a:pPr lvl="1"/>
            <a:r>
              <a:rPr lang="en-US" sz="2000" b="1">
                <a:latin typeface="Times New Roman" panose="02020603050405020304" pitchFamily="18" charset="0"/>
                <a:cs typeface="Times New Roman" panose="02020603050405020304" pitchFamily="18" charset="0"/>
              </a:rPr>
              <a:t>the </a:t>
            </a:r>
            <a:r>
              <a:rPr lang="pl-PL" sz="2000" b="1">
                <a:latin typeface="Times New Roman" panose="02020603050405020304" pitchFamily="18" charset="0"/>
                <a:cs typeface="Times New Roman" panose="02020603050405020304" pitchFamily="18" charset="0"/>
              </a:rPr>
              <a:t>most positive solution</a:t>
            </a:r>
            <a:r>
              <a:rPr lang="pl-PL" sz="2000">
                <a:latin typeface="Times New Roman" panose="02020603050405020304" pitchFamily="18" charset="0"/>
                <a:cs typeface="Times New Roman" panose="02020603050405020304" pitchFamily="18" charset="0"/>
              </a:rPr>
              <a:t> – clear and understandable message</a:t>
            </a:r>
          </a:p>
          <a:p>
            <a:pPr lvl="1"/>
            <a:r>
              <a:rPr lang="pl-PL" sz="2000">
                <a:latin typeface="Times New Roman" panose="02020603050405020304" pitchFamily="18" charset="0"/>
                <a:cs typeface="Times New Roman" panose="02020603050405020304" pitchFamily="18" charset="0"/>
              </a:rPr>
              <a:t>simple </a:t>
            </a:r>
            <a:r>
              <a:rPr lang="en-US" sz="2000">
                <a:latin typeface="Times New Roman" panose="02020603050405020304" pitchFamily="18" charset="0"/>
                <a:cs typeface="Times New Roman" panose="02020603050405020304" pitchFamily="18" charset="0"/>
              </a:rPr>
              <a:t>yet</a:t>
            </a:r>
            <a:r>
              <a:rPr lang="pl-PL" sz="2000">
                <a:latin typeface="Times New Roman" panose="02020603050405020304" pitchFamily="18" charset="0"/>
                <a:cs typeface="Times New Roman" panose="02020603050405020304" pitchFamily="18" charset="0"/>
              </a:rPr>
              <a:t> sufficient enough to make a decision</a:t>
            </a:r>
          </a:p>
          <a:p>
            <a:pPr lvl="1"/>
            <a:r>
              <a:rPr lang="pl-PL" sz="2000">
                <a:latin typeface="Times New Roman" panose="02020603050405020304" pitchFamily="18" charset="0"/>
                <a:cs typeface="Times New Roman" panose="02020603050405020304" pitchFamily="18" charset="0"/>
              </a:rPr>
              <a:t>gives a general idea how </a:t>
            </a:r>
            <a:r>
              <a:rPr lang="en-US" sz="2000">
                <a:latin typeface="Times New Roman" panose="02020603050405020304" pitchFamily="18" charset="0"/>
                <a:cs typeface="Times New Roman" panose="02020603050405020304" pitchFamily="18" charset="0"/>
              </a:rPr>
              <a:t>‘</a:t>
            </a:r>
            <a:r>
              <a:rPr lang="pl-PL" sz="2000">
                <a:latin typeface="Times New Roman" panose="02020603050405020304" pitchFamily="18" charset="0"/>
                <a:cs typeface="Times New Roman" panose="02020603050405020304" pitchFamily="18" charset="0"/>
              </a:rPr>
              <a:t>bad</a:t>
            </a:r>
            <a:r>
              <a:rPr lang="en-US" sz="2000">
                <a:latin typeface="Times New Roman" panose="02020603050405020304" pitchFamily="18" charset="0"/>
                <a:cs typeface="Times New Roman" panose="02020603050405020304" pitchFamily="18" charset="0"/>
              </a:rPr>
              <a:t> </a:t>
            </a:r>
            <a:r>
              <a:rPr lang="pl-PL" sz="20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a:t>
            </a:r>
            <a:r>
              <a:rPr lang="pl-PL" sz="2000">
                <a:latin typeface="Times New Roman" panose="02020603050405020304" pitchFamily="18" charset="0"/>
                <a:cs typeface="Times New Roman" panose="02020603050405020304" pitchFamily="18" charset="0"/>
              </a:rPr>
              <a:t>good</a:t>
            </a:r>
            <a:r>
              <a:rPr lang="en-US" sz="2000">
                <a:latin typeface="Times New Roman" panose="02020603050405020304" pitchFamily="18" charset="0"/>
                <a:cs typeface="Times New Roman" panose="02020603050405020304" pitchFamily="18" charset="0"/>
              </a:rPr>
              <a:t>’</a:t>
            </a:r>
            <a:r>
              <a:rPr lang="pl-PL" sz="2000">
                <a:latin typeface="Times New Roman" panose="02020603050405020304" pitchFamily="18" charset="0"/>
                <a:cs typeface="Times New Roman" panose="02020603050405020304" pitchFamily="18" charset="0"/>
              </a:rPr>
              <a:t> the on-board comfort is</a:t>
            </a:r>
          </a:p>
          <a:p>
            <a:pPr lvl="1"/>
            <a:r>
              <a:rPr lang="pl-PL" sz="2000">
                <a:latin typeface="Times New Roman" panose="02020603050405020304" pitchFamily="18" charset="0"/>
                <a:cs typeface="Times New Roman" panose="02020603050405020304" pitchFamily="18" charset="0"/>
              </a:rPr>
              <a:t>adequate for short, urban PT trips</a:t>
            </a:r>
          </a:p>
          <a:p>
            <a:r>
              <a:rPr lang="pl-PL" sz="2400" b="1">
                <a:latin typeface="Times New Roman" panose="02020603050405020304" pitchFamily="18" charset="0"/>
                <a:cs typeface="Times New Roman" panose="02020603050405020304" pitchFamily="18" charset="0"/>
              </a:rPr>
              <a:t>numerical scale (seats available)</a:t>
            </a:r>
          </a:p>
          <a:p>
            <a:pPr lvl="1"/>
            <a:r>
              <a:rPr lang="pl-PL" sz="2000">
                <a:latin typeface="Times New Roman" panose="02020603050405020304" pitchFamily="18" charset="0"/>
                <a:cs typeface="Times New Roman" panose="02020603050405020304" pitchFamily="18" charset="0"/>
              </a:rPr>
              <a:t>also popular, especially for long-distance trips and rail commuters</a:t>
            </a:r>
          </a:p>
          <a:p>
            <a:pPr lvl="1"/>
            <a:r>
              <a:rPr lang="pl-PL" sz="2000">
                <a:latin typeface="Times New Roman" panose="02020603050405020304" pitchFamily="18" charset="0"/>
                <a:cs typeface="Times New Roman" panose="02020603050405020304" pitchFamily="18" charset="0"/>
              </a:rPr>
              <a:t>certain credibility concerns (e.g. sudden </a:t>
            </a:r>
            <a:r>
              <a:rPr lang="pl-PL" sz="2000" i="1">
                <a:latin typeface="Times New Roman" panose="02020603050405020304" pitchFamily="18" charset="0"/>
                <a:cs typeface="Times New Roman" panose="02020603050405020304" pitchFamily="18" charset="0"/>
              </a:rPr>
              <a:t>fluctuations</a:t>
            </a:r>
            <a:r>
              <a:rPr lang="pl-PL" sz="2000">
                <a:latin typeface="Times New Roman" panose="02020603050405020304" pitchFamily="18" charset="0"/>
                <a:cs typeface="Times New Roman" panose="02020603050405020304" pitchFamily="18" charset="0"/>
              </a:rPr>
              <a:t> in no. of seats)</a:t>
            </a:r>
          </a:p>
          <a:p>
            <a:r>
              <a:rPr lang="pl-PL" sz="2400" b="1">
                <a:latin typeface="Times New Roman" panose="02020603050405020304" pitchFamily="18" charset="0"/>
                <a:cs typeface="Times New Roman" panose="02020603050405020304" pitchFamily="18" charset="0"/>
              </a:rPr>
              <a:t>percentage scale</a:t>
            </a:r>
          </a:p>
          <a:p>
            <a:pPr lvl="1"/>
            <a:r>
              <a:rPr lang="pl-PL" sz="2000" b="1">
                <a:latin typeface="Times New Roman" panose="02020603050405020304" pitchFamily="18" charset="0"/>
                <a:cs typeface="Times New Roman" panose="02020603050405020304" pitchFamily="18" charset="0"/>
              </a:rPr>
              <a:t>in contrast – rather unfavourable reception so far</a:t>
            </a:r>
          </a:p>
          <a:p>
            <a:pPr lvl="1"/>
            <a:r>
              <a:rPr lang="pl-PL" sz="2000">
                <a:latin typeface="Times New Roman" panose="02020603050405020304" pitchFamily="18" charset="0"/>
                <a:cs typeface="Times New Roman" panose="02020603050405020304" pitchFamily="18" charset="0"/>
              </a:rPr>
              <a:t>ambiguous in interpretation – </a:t>
            </a:r>
            <a:r>
              <a:rPr lang="pl-PL" sz="2000" i="1">
                <a:latin typeface="Times New Roman" panose="02020603050405020304" pitchFamily="18" charset="0"/>
                <a:cs typeface="Times New Roman" panose="02020603050405020304" pitchFamily="18" charset="0"/>
              </a:rPr>
              <a:t>what does it exactly mean?</a:t>
            </a:r>
          </a:p>
          <a:p>
            <a:pPr lvl="1"/>
            <a:r>
              <a:rPr lang="pl-PL" sz="2000">
                <a:latin typeface="Times New Roman" panose="02020603050405020304" pitchFamily="18" charset="0"/>
                <a:cs typeface="Times New Roman" panose="02020603050405020304" pitchFamily="18" charset="0"/>
              </a:rPr>
              <a:t>[%] values might be perceived in terms of „gambling” risk</a:t>
            </a:r>
          </a:p>
          <a:p>
            <a:pPr lvl="1"/>
            <a:r>
              <a:rPr lang="pl-PL" sz="2000">
                <a:latin typeface="Times New Roman" panose="02020603050405020304" pitchFamily="18" charset="0"/>
                <a:cs typeface="Times New Roman" panose="02020603050405020304" pitchFamily="18" charset="0"/>
              </a:rPr>
              <a:t>increased complexity for decision-making process</a:t>
            </a:r>
          </a:p>
        </p:txBody>
      </p:sp>
      <p:pic>
        <p:nvPicPr>
          <p:cNvPr id="5" name="Obraz 4">
            <a:extLst>
              <a:ext uri="{FF2B5EF4-FFF2-40B4-BE49-F238E27FC236}">
                <a16:creationId xmlns:a16="http://schemas.microsoft.com/office/drawing/2014/main" id="{64C45CAB-264F-4200-94BF-EA7D70489E58}"/>
              </a:ext>
            </a:extLst>
          </p:cNvPr>
          <p:cNvPicPr>
            <a:picLocks noChangeAspect="1"/>
          </p:cNvPicPr>
          <p:nvPr/>
        </p:nvPicPr>
        <p:blipFill>
          <a:blip r:embed="rId2"/>
          <a:stretch>
            <a:fillRect/>
          </a:stretch>
        </p:blipFill>
        <p:spPr>
          <a:xfrm>
            <a:off x="818147" y="1730795"/>
            <a:ext cx="1402722" cy="1255858"/>
          </a:xfrm>
          <a:prstGeom prst="rect">
            <a:avLst/>
          </a:prstGeom>
        </p:spPr>
      </p:pic>
      <p:pic>
        <p:nvPicPr>
          <p:cNvPr id="6" name="Obraz 5">
            <a:extLst>
              <a:ext uri="{FF2B5EF4-FFF2-40B4-BE49-F238E27FC236}">
                <a16:creationId xmlns:a16="http://schemas.microsoft.com/office/drawing/2014/main" id="{B4E6EB33-7A0D-401E-9560-D6D54B4882EA}"/>
              </a:ext>
            </a:extLst>
          </p:cNvPr>
          <p:cNvPicPr>
            <a:picLocks noChangeAspect="1"/>
          </p:cNvPicPr>
          <p:nvPr/>
        </p:nvPicPr>
        <p:blipFill>
          <a:blip r:embed="rId3"/>
          <a:stretch>
            <a:fillRect/>
          </a:stretch>
        </p:blipFill>
        <p:spPr>
          <a:xfrm>
            <a:off x="925385" y="3523916"/>
            <a:ext cx="764159" cy="685800"/>
          </a:xfrm>
          <a:prstGeom prst="rect">
            <a:avLst/>
          </a:prstGeom>
          <a:ln w="28575">
            <a:solidFill>
              <a:schemeClr val="bg1">
                <a:lumMod val="85000"/>
              </a:schemeClr>
            </a:solidFill>
          </a:ln>
        </p:spPr>
      </p:pic>
      <p:sp>
        <p:nvSpPr>
          <p:cNvPr id="7" name="pole tekstowe 6">
            <a:extLst>
              <a:ext uri="{FF2B5EF4-FFF2-40B4-BE49-F238E27FC236}">
                <a16:creationId xmlns:a16="http://schemas.microsoft.com/office/drawing/2014/main" id="{A1A698FD-6446-4C5B-95CF-895C7204C5B0}"/>
              </a:ext>
            </a:extLst>
          </p:cNvPr>
          <p:cNvSpPr txBox="1"/>
          <p:nvPr/>
        </p:nvSpPr>
        <p:spPr>
          <a:xfrm>
            <a:off x="1723029" y="3510708"/>
            <a:ext cx="441146" cy="707886"/>
          </a:xfrm>
          <a:prstGeom prst="rect">
            <a:avLst/>
          </a:prstGeom>
          <a:noFill/>
          <a:ln w="38100">
            <a:solidFill>
              <a:schemeClr val="bg1">
                <a:lumMod val="85000"/>
              </a:schemeClr>
            </a:solidFill>
          </a:ln>
        </p:spPr>
        <p:txBody>
          <a:bodyPr wrap="none" rtlCol="0">
            <a:spAutoFit/>
          </a:bodyPr>
          <a:lstStyle/>
          <a:p>
            <a:r>
              <a:rPr lang="pl-PL" sz="4000" b="1">
                <a:solidFill>
                  <a:srgbClr val="00B050"/>
                </a:solidFill>
                <a:latin typeface="Times New Roman" panose="02020603050405020304" pitchFamily="18" charset="0"/>
                <a:cs typeface="Times New Roman" panose="02020603050405020304" pitchFamily="18" charset="0"/>
              </a:rPr>
              <a:t>7</a:t>
            </a:r>
            <a:endParaRPr lang="en-GB" sz="4000" b="1">
              <a:solidFill>
                <a:srgbClr val="00B050"/>
              </a:solidFill>
              <a:latin typeface="Times New Roman" panose="02020603050405020304" pitchFamily="18" charset="0"/>
              <a:cs typeface="Times New Roman" panose="02020603050405020304" pitchFamily="18" charset="0"/>
            </a:endParaRPr>
          </a:p>
        </p:txBody>
      </p:sp>
      <p:pic>
        <p:nvPicPr>
          <p:cNvPr id="8" name="Obraz 7">
            <a:extLst>
              <a:ext uri="{FF2B5EF4-FFF2-40B4-BE49-F238E27FC236}">
                <a16:creationId xmlns:a16="http://schemas.microsoft.com/office/drawing/2014/main" id="{E794F844-AE75-4E31-810D-2C959D805E80}"/>
              </a:ext>
            </a:extLst>
          </p:cNvPr>
          <p:cNvPicPr>
            <a:picLocks noChangeAspect="1"/>
          </p:cNvPicPr>
          <p:nvPr/>
        </p:nvPicPr>
        <p:blipFill>
          <a:blip r:embed="rId4"/>
          <a:stretch>
            <a:fillRect/>
          </a:stretch>
        </p:blipFill>
        <p:spPr>
          <a:xfrm>
            <a:off x="689059" y="4834556"/>
            <a:ext cx="1640640" cy="930592"/>
          </a:xfrm>
          <a:prstGeom prst="rect">
            <a:avLst/>
          </a:prstGeom>
        </p:spPr>
      </p:pic>
    </p:spTree>
    <p:extLst>
      <p:ext uri="{BB962C8B-B14F-4D97-AF65-F5344CB8AC3E}">
        <p14:creationId xmlns:p14="http://schemas.microsoft.com/office/powerpoint/2010/main" val="7806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Focus groups: what kind of information from RTCI? </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838199" y="4395538"/>
            <a:ext cx="10631905" cy="2462462"/>
          </a:xfrm>
        </p:spPr>
        <p:txBody>
          <a:bodyPr>
            <a:normAutofit/>
          </a:bodyPr>
          <a:lstStyle/>
          <a:p>
            <a:pPr marL="0" indent="0">
              <a:buNone/>
            </a:pPr>
            <a:r>
              <a:rPr lang="pl-PL" sz="2400" b="1">
                <a:latin typeface="Times New Roman" panose="02020603050405020304" pitchFamily="18" charset="0"/>
                <a:cs typeface="Times New Roman" panose="02020603050405020304" pitchFamily="18" charset="0"/>
              </a:rPr>
              <a:t>travel advice expected from the RTCI:</a:t>
            </a:r>
          </a:p>
          <a:p>
            <a:r>
              <a:rPr lang="pl-PL" sz="2400">
                <a:latin typeface="Times New Roman" panose="02020603050405020304" pitchFamily="18" charset="0"/>
                <a:cs typeface="Times New Roman" panose="02020603050405020304" pitchFamily="18" charset="0"/>
              </a:rPr>
              <a:t>principally related to higher (over)crowd</a:t>
            </a:r>
            <a:r>
              <a:rPr lang="en-US" sz="2400">
                <a:latin typeface="Times New Roman" panose="02020603050405020304" pitchFamily="18" charset="0"/>
                <a:cs typeface="Times New Roman" panose="02020603050405020304" pitchFamily="18" charset="0"/>
              </a:rPr>
              <a:t>ing</a:t>
            </a:r>
            <a:r>
              <a:rPr lang="pl-PL" sz="2400">
                <a:latin typeface="Times New Roman" panose="02020603050405020304" pitchFamily="18" charset="0"/>
                <a:cs typeface="Times New Roman" panose="02020603050405020304" pitchFamily="18" charset="0"/>
              </a:rPr>
              <a:t> conditions:</a:t>
            </a:r>
          </a:p>
          <a:p>
            <a:pPr lvl="1"/>
            <a:r>
              <a:rPr lang="pl-PL" sz="2000">
                <a:latin typeface="Times New Roman" panose="02020603050405020304" pitchFamily="18" charset="0"/>
                <a:cs typeface="Times New Roman" panose="02020603050405020304" pitchFamily="18" charset="0"/>
              </a:rPr>
              <a:t>for </a:t>
            </a:r>
            <a:r>
              <a:rPr lang="pl-PL" sz="2000" b="1">
                <a:latin typeface="Times New Roman" panose="02020603050405020304" pitchFamily="18" charset="0"/>
                <a:cs typeface="Times New Roman" panose="02020603050405020304" pitchFamily="18" charset="0"/>
              </a:rPr>
              <a:t>time-critical </a:t>
            </a:r>
            <a:r>
              <a:rPr lang="pl-PL" sz="2000">
                <a:latin typeface="Times New Roman" panose="02020603050405020304" pitchFamily="18" charset="0"/>
                <a:cs typeface="Times New Roman" panose="02020603050405020304" pitchFamily="18" charset="0"/>
              </a:rPr>
              <a:t>trips: denial-of-boarding risk</a:t>
            </a:r>
          </a:p>
          <a:p>
            <a:pPr lvl="1"/>
            <a:r>
              <a:rPr lang="pl-PL" sz="2000" b="1">
                <a:latin typeface="Times New Roman" panose="02020603050405020304" pitchFamily="18" charset="0"/>
                <a:cs typeface="Times New Roman" panose="02020603050405020304" pitchFamily="18" charset="0"/>
              </a:rPr>
              <a:t>non-time-critical </a:t>
            </a:r>
            <a:r>
              <a:rPr lang="pl-PL" sz="2000">
                <a:latin typeface="Times New Roman" panose="02020603050405020304" pitchFamily="18" charset="0"/>
                <a:cs typeface="Times New Roman" panose="02020603050405020304" pitchFamily="18" charset="0"/>
              </a:rPr>
              <a:t>trips: </a:t>
            </a:r>
            <a:r>
              <a:rPr lang="en-US" sz="2000">
                <a:latin typeface="Times New Roman" panose="02020603050405020304" pitchFamily="18" charset="0"/>
                <a:cs typeface="Times New Roman" panose="02020603050405020304" pitchFamily="18" charset="0"/>
              </a:rPr>
              <a:t>‘</a:t>
            </a:r>
            <a:r>
              <a:rPr lang="pl-PL" sz="2000">
                <a:latin typeface="Times New Roman" panose="02020603050405020304" pitchFamily="18" charset="0"/>
                <a:cs typeface="Times New Roman" panose="02020603050405020304" pitchFamily="18" charset="0"/>
              </a:rPr>
              <a:t>comfortable standing</a:t>
            </a:r>
            <a:r>
              <a:rPr lang="en-US" sz="2000">
                <a:latin typeface="Times New Roman" panose="02020603050405020304" pitchFamily="18" charset="0"/>
                <a:cs typeface="Times New Roman" panose="02020603050405020304" pitchFamily="18" charset="0"/>
              </a:rPr>
              <a:t>’</a:t>
            </a:r>
            <a:r>
              <a:rPr lang="pl-PL" sz="2000">
                <a:latin typeface="Times New Roman" panose="02020603050405020304" pitchFamily="18" charset="0"/>
                <a:cs typeface="Times New Roman" panose="02020603050405020304" pitchFamily="18" charset="0"/>
              </a:rPr>
              <a:t> conditions and/or seats available</a:t>
            </a:r>
          </a:p>
          <a:p>
            <a:r>
              <a:rPr lang="pl-PL" sz="2400" b="1">
                <a:latin typeface="Times New Roman" panose="02020603050405020304" pitchFamily="18" charset="0"/>
                <a:cs typeface="Times New Roman" panose="02020603050405020304" pitchFamily="18" charset="0"/>
              </a:rPr>
              <a:t>accuracy</a:t>
            </a:r>
            <a:r>
              <a:rPr lang="pl-PL" sz="2400">
                <a:latin typeface="Times New Roman" panose="02020603050405020304" pitchFamily="18" charset="0"/>
                <a:cs typeface="Times New Roman" panose="02020603050405020304" pitchFamily="18" charset="0"/>
              </a:rPr>
              <a:t> – </a:t>
            </a:r>
            <a:r>
              <a:rPr lang="pl-PL" sz="2400" b="1">
                <a:solidFill>
                  <a:srgbClr val="FF0000"/>
                </a:solidFill>
                <a:latin typeface="Times New Roman" panose="02020603050405020304" pitchFamily="18" charset="0"/>
                <a:cs typeface="Times New Roman" panose="02020603050405020304" pitchFamily="18" charset="0"/>
              </a:rPr>
              <a:t>key concern </a:t>
            </a:r>
            <a:r>
              <a:rPr lang="pl-PL" sz="2400">
                <a:latin typeface="Times New Roman" panose="02020603050405020304" pitchFamily="18" charset="0"/>
                <a:cs typeface="Times New Roman" panose="02020603050405020304" pitchFamily="18" charset="0"/>
              </a:rPr>
              <a:t>among respondents</a:t>
            </a:r>
          </a:p>
          <a:p>
            <a:pPr lvl="1"/>
            <a:r>
              <a:rPr lang="pl-PL" sz="2000">
                <a:latin typeface="Times New Roman" panose="02020603050405020304" pitchFamily="18" charset="0"/>
                <a:cs typeface="Times New Roman" panose="02020603050405020304" pitchFamily="18" charset="0"/>
              </a:rPr>
              <a:t>would this information still be valid downstream?</a:t>
            </a:r>
            <a:endParaRPr lang="en-US" sz="2000">
              <a:latin typeface="Times New Roman" panose="02020603050405020304" pitchFamily="18" charset="0"/>
              <a:cs typeface="Times New Roman" panose="02020603050405020304" pitchFamily="18" charset="0"/>
            </a:endParaRPr>
          </a:p>
        </p:txBody>
      </p:sp>
      <p:graphicFrame>
        <p:nvGraphicFramePr>
          <p:cNvPr id="5" name="Tabela 4">
            <a:extLst>
              <a:ext uri="{FF2B5EF4-FFF2-40B4-BE49-F238E27FC236}">
                <a16:creationId xmlns:a16="http://schemas.microsoft.com/office/drawing/2014/main" id="{ED23A7D2-7955-486F-B290-3CBC68461BFB}"/>
              </a:ext>
            </a:extLst>
          </p:cNvPr>
          <p:cNvGraphicFramePr>
            <a:graphicFrameLocks noGrp="1"/>
          </p:cNvGraphicFramePr>
          <p:nvPr>
            <p:extLst>
              <p:ext uri="{D42A27DB-BD31-4B8C-83A1-F6EECF244321}">
                <p14:modId xmlns:p14="http://schemas.microsoft.com/office/powerpoint/2010/main" val="2637773666"/>
              </p:ext>
            </p:extLst>
          </p:nvPr>
        </p:nvGraphicFramePr>
        <p:xfrm>
          <a:off x="3128317" y="1358235"/>
          <a:ext cx="8325746" cy="2929820"/>
        </p:xfrm>
        <a:graphic>
          <a:graphicData uri="http://schemas.openxmlformats.org/drawingml/2006/table">
            <a:tbl>
              <a:tblPr firstRow="1" bandRow="1">
                <a:tableStyleId>{00A15C55-8517-42AA-B614-E9B94910E393}</a:tableStyleId>
              </a:tblPr>
              <a:tblGrid>
                <a:gridCol w="4592236">
                  <a:extLst>
                    <a:ext uri="{9D8B030D-6E8A-4147-A177-3AD203B41FA5}">
                      <a16:colId xmlns:a16="http://schemas.microsoft.com/office/drawing/2014/main" val="20000"/>
                    </a:ext>
                  </a:extLst>
                </a:gridCol>
                <a:gridCol w="3733510">
                  <a:extLst>
                    <a:ext uri="{9D8B030D-6E8A-4147-A177-3AD203B41FA5}">
                      <a16:colId xmlns:a16="http://schemas.microsoft.com/office/drawing/2014/main" val="196703331"/>
                    </a:ext>
                  </a:extLst>
                </a:gridCol>
              </a:tblGrid>
              <a:tr h="339888">
                <a:tc>
                  <a:txBody>
                    <a:bodyPr/>
                    <a:lstStyle/>
                    <a:p>
                      <a:pPr marL="0" indent="0" algn="ctr">
                        <a:buFont typeface="Arial" panose="020B0604020202020204" pitchFamily="34" charset="0"/>
                        <a:buNone/>
                      </a:pPr>
                      <a:r>
                        <a:rPr lang="pl-PL" b="1" i="1">
                          <a:solidFill>
                            <a:schemeClr val="tx1"/>
                          </a:solidFill>
                          <a:latin typeface="Times New Roman" panose="02020603050405020304" pitchFamily="18" charset="0"/>
                          <a:cs typeface="Times New Roman" panose="02020603050405020304" pitchFamily="18" charset="0"/>
                        </a:rPr>
                        <a:t>expectations</a:t>
                      </a:r>
                      <a:endParaRPr lang="en-GB" b="1" i="1">
                        <a:solidFill>
                          <a:schemeClr val="tx1"/>
                        </a:solidFill>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marL="0" indent="0" algn="ctr">
                        <a:buFont typeface="Arial" panose="020B0604020202020204" pitchFamily="34" charset="0"/>
                        <a:buNone/>
                      </a:pPr>
                      <a:r>
                        <a:rPr lang="pl-PL" b="1" i="1">
                          <a:solidFill>
                            <a:schemeClr val="tx1"/>
                          </a:solidFill>
                          <a:latin typeface="Times New Roman" panose="02020603050405020304" pitchFamily="18" charset="0"/>
                          <a:cs typeface="Times New Roman" panose="02020603050405020304" pitchFamily="18" charset="0"/>
                        </a:rPr>
                        <a:t>decision attitudes</a:t>
                      </a:r>
                      <a:endParaRPr lang="en-GB" b="1" i="1">
                        <a:solidFill>
                          <a:schemeClr val="tx1"/>
                        </a:solidFill>
                        <a:latin typeface="Times New Roman" panose="02020603050405020304" pitchFamily="18" charset="0"/>
                        <a:cs typeface="Times New Roman" panose="02020603050405020304" pitchFamily="18" charset="0"/>
                      </a:endParaRPr>
                    </a:p>
                  </a:txBody>
                  <a:tcPr anchor="ctr">
                    <a:solidFill>
                      <a:schemeClr val="bg1">
                        <a:lumMod val="85000"/>
                      </a:schemeClr>
                    </a:solidFill>
                  </a:tcPr>
                </a:tc>
                <a:extLst>
                  <a:ext uri="{0D108BD9-81ED-4DB2-BD59-A6C34878D82A}">
                    <a16:rowId xmlns:a16="http://schemas.microsoft.com/office/drawing/2014/main" val="3210234920"/>
                  </a:ext>
                </a:extLst>
              </a:tr>
              <a:tr h="557730">
                <a:tc>
                  <a:txBody>
                    <a:bodyPr/>
                    <a:lstStyle/>
                    <a:p>
                      <a:pPr marL="285750" indent="-285750">
                        <a:buFont typeface="Arial" panose="020B0604020202020204" pitchFamily="34" charset="0"/>
                        <a:buChar char="•"/>
                      </a:pPr>
                      <a:r>
                        <a:rPr lang="pl-PL" sz="1600" b="0">
                          <a:solidFill>
                            <a:schemeClr val="tx1"/>
                          </a:solidFill>
                          <a:latin typeface="Times New Roman" panose="02020603050405020304" pitchFamily="18" charset="0"/>
                          <a:cs typeface="Times New Roman" panose="02020603050405020304" pitchFamily="18" charset="0"/>
                        </a:rPr>
                        <a:t>over 50% of seats available</a:t>
                      </a:r>
                    </a:p>
                    <a:p>
                      <a:pPr marL="285750" indent="-285750">
                        <a:buFont typeface="Arial" panose="020B0604020202020204" pitchFamily="34" charset="0"/>
                        <a:buChar char="•"/>
                      </a:pPr>
                      <a:r>
                        <a:rPr lang="pl-PL" sz="1600" b="0">
                          <a:solidFill>
                            <a:schemeClr val="tx1"/>
                          </a:solidFill>
                          <a:latin typeface="Times New Roman" panose="02020603050405020304" pitchFamily="18" charset="0"/>
                          <a:cs typeface="Times New Roman" panose="02020603050405020304" pitchFamily="18" charset="0"/>
                        </a:rPr>
                        <a:t>expect a double seat just for myself</a:t>
                      </a:r>
                      <a:endParaRPr lang="en-GB" sz="1600" b="0">
                        <a:solidFill>
                          <a:schemeClr val="tx1"/>
                        </a:solidFill>
                        <a:latin typeface="Times New Roman" panose="02020603050405020304" pitchFamily="18" charset="0"/>
                        <a:cs typeface="Times New Roman" panose="02020603050405020304" pitchFamily="18" charset="0"/>
                      </a:endParaRPr>
                    </a:p>
                  </a:txBody>
                  <a:tcPr anchor="ctr">
                    <a:solidFill>
                      <a:schemeClr val="accent6">
                        <a:lumMod val="20000"/>
                        <a:lumOff val="80000"/>
                      </a:schemeClr>
                    </a:solidFill>
                  </a:tcPr>
                </a:tc>
                <a:tc>
                  <a:txBody>
                    <a:bodyPr/>
                    <a:lstStyle/>
                    <a:p>
                      <a:pPr marL="0" indent="0">
                        <a:buFont typeface="Arial" panose="020B0604020202020204" pitchFamily="34" charset="0"/>
                        <a:buNone/>
                      </a:pPr>
                      <a:r>
                        <a:rPr lang="pl-PL" sz="1600" b="0">
                          <a:solidFill>
                            <a:schemeClr val="tx1"/>
                          </a:solidFill>
                          <a:latin typeface="Times New Roman" panose="02020603050405020304" pitchFamily="18" charset="0"/>
                          <a:cs typeface="Times New Roman" panose="02020603050405020304" pitchFamily="18" charset="0"/>
                        </a:rPr>
                        <a:t>would choose this trip </a:t>
                      </a:r>
                      <a:r>
                        <a:rPr lang="en-US" sz="1600" b="0">
                          <a:solidFill>
                            <a:schemeClr val="tx1"/>
                          </a:solidFill>
                          <a:latin typeface="Times New Roman" panose="02020603050405020304" pitchFamily="18" charset="0"/>
                          <a:cs typeface="Times New Roman" panose="02020603050405020304" pitchFamily="18" charset="0"/>
                        </a:rPr>
                        <a:t>‘</a:t>
                      </a:r>
                      <a:r>
                        <a:rPr lang="pl-PL" sz="1600" b="0">
                          <a:solidFill>
                            <a:schemeClr val="tx1"/>
                          </a:solidFill>
                          <a:latin typeface="Times New Roman" panose="02020603050405020304" pitchFamily="18" charset="0"/>
                          <a:cs typeface="Times New Roman" panose="02020603050405020304" pitchFamily="18" charset="0"/>
                        </a:rPr>
                        <a:t>at ease</a:t>
                      </a:r>
                      <a:r>
                        <a:rPr lang="en-US" sz="1600" b="0">
                          <a:solidFill>
                            <a:schemeClr val="tx1"/>
                          </a:solidFill>
                          <a:latin typeface="Times New Roman" panose="02020603050405020304" pitchFamily="18" charset="0"/>
                          <a:cs typeface="Times New Roman" panose="02020603050405020304" pitchFamily="18" charset="0"/>
                        </a:rPr>
                        <a:t>’</a:t>
                      </a:r>
                      <a:endParaRPr lang="en-GB" sz="1600" b="0">
                        <a:solidFill>
                          <a:schemeClr val="tx1"/>
                        </a:solidFill>
                        <a:latin typeface="Times New Roman" panose="02020603050405020304" pitchFamily="18" charset="0"/>
                        <a:cs typeface="Times New Roman" panose="02020603050405020304" pitchFamily="18" charset="0"/>
                      </a:endParaRPr>
                    </a:p>
                  </a:txBody>
                  <a:tcPr anchor="ctr">
                    <a:solidFill>
                      <a:schemeClr val="accent6">
                        <a:lumMod val="20000"/>
                        <a:lumOff val="80000"/>
                      </a:schemeClr>
                    </a:solidFill>
                  </a:tcPr>
                </a:tc>
                <a:extLst>
                  <a:ext uri="{0D108BD9-81ED-4DB2-BD59-A6C34878D82A}">
                    <a16:rowId xmlns:a16="http://schemas.microsoft.com/office/drawing/2014/main" val="10000"/>
                  </a:ext>
                </a:extLst>
              </a:tr>
              <a:tr h="538156">
                <a:tc>
                  <a:txBody>
                    <a:bodyPr/>
                    <a:lstStyle/>
                    <a:p>
                      <a:pPr marL="285750" indent="-285750">
                        <a:buFont typeface="Arial" panose="020B0604020202020204" pitchFamily="34" charset="0"/>
                        <a:buChar char="•"/>
                      </a:pPr>
                      <a:r>
                        <a:rPr lang="pl-PL" sz="1600">
                          <a:solidFill>
                            <a:schemeClr val="tx1"/>
                          </a:solidFill>
                          <a:latin typeface="Times New Roman" panose="02020603050405020304" pitchFamily="18" charset="0"/>
                          <a:cs typeface="Times New Roman" panose="02020603050405020304" pitchFamily="18" charset="0"/>
                        </a:rPr>
                        <a:t>last few seats (&lt; 10%) available</a:t>
                      </a:r>
                    </a:p>
                    <a:p>
                      <a:pPr marL="285750" indent="-285750">
                        <a:buFont typeface="Arial" panose="020B0604020202020204" pitchFamily="34" charset="0"/>
                        <a:buChar char="•"/>
                      </a:pPr>
                      <a:r>
                        <a:rPr lang="pl-PL" sz="1600">
                          <a:solidFill>
                            <a:schemeClr val="tx1"/>
                          </a:solidFill>
                          <a:latin typeface="Times New Roman" panose="02020603050405020304" pitchFamily="18" charset="0"/>
                          <a:cs typeface="Times New Roman" panose="02020603050405020304" pitchFamily="18" charset="0"/>
                        </a:rPr>
                        <a:t>might not get a seat</a:t>
                      </a:r>
                      <a:endParaRPr lang="en-GB" sz="1600">
                        <a:solidFill>
                          <a:schemeClr val="tx1"/>
                        </a:solidFill>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pPr marL="0" indent="0">
                        <a:buFont typeface="Arial" panose="020B0604020202020204" pitchFamily="34" charset="0"/>
                        <a:buNone/>
                      </a:pPr>
                      <a:r>
                        <a:rPr lang="pl-PL" sz="1600">
                          <a:solidFill>
                            <a:schemeClr val="tx1"/>
                          </a:solidFill>
                          <a:latin typeface="Times New Roman" panose="02020603050405020304" pitchFamily="18" charset="0"/>
                          <a:cs typeface="Times New Roman" panose="02020603050405020304" pitchFamily="18" charset="0"/>
                        </a:rPr>
                        <a:t>would board and wouldn’t </a:t>
                      </a:r>
                      <a:r>
                        <a:rPr lang="en-US" sz="1600">
                          <a:solidFill>
                            <a:schemeClr val="tx1"/>
                          </a:solidFill>
                          <a:latin typeface="Times New Roman" panose="02020603050405020304" pitchFamily="18" charset="0"/>
                          <a:cs typeface="Times New Roman" panose="02020603050405020304" pitchFamily="18" charset="0"/>
                        </a:rPr>
                        <a:t>‘</a:t>
                      </a:r>
                      <a:r>
                        <a:rPr lang="pl-PL" sz="1600">
                          <a:solidFill>
                            <a:schemeClr val="tx1"/>
                          </a:solidFill>
                          <a:latin typeface="Times New Roman" panose="02020603050405020304" pitchFamily="18" charset="0"/>
                          <a:cs typeface="Times New Roman" panose="02020603050405020304" pitchFamily="18" charset="0"/>
                        </a:rPr>
                        <a:t>mind</a:t>
                      </a:r>
                      <a:r>
                        <a:rPr lang="en-US" sz="1600">
                          <a:solidFill>
                            <a:schemeClr val="tx1"/>
                          </a:solidFill>
                          <a:latin typeface="Times New Roman" panose="02020603050405020304" pitchFamily="18" charset="0"/>
                          <a:cs typeface="Times New Roman" panose="02020603050405020304" pitchFamily="18" charset="0"/>
                        </a:rPr>
                        <a:t>’</a:t>
                      </a:r>
                      <a:r>
                        <a:rPr lang="pl-PL" sz="1600">
                          <a:solidFill>
                            <a:schemeClr val="tx1"/>
                          </a:solidFill>
                          <a:latin typeface="Times New Roman" panose="02020603050405020304" pitchFamily="18" charset="0"/>
                          <a:cs typeface="Times New Roman" panose="02020603050405020304" pitchFamily="18" charset="0"/>
                        </a:rPr>
                        <a:t> seeking a comfortable standing place</a:t>
                      </a:r>
                      <a:endParaRPr lang="en-GB" sz="1600">
                        <a:solidFill>
                          <a:schemeClr val="tx1"/>
                        </a:solidFill>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extLst>
                  <a:ext uri="{0D108BD9-81ED-4DB2-BD59-A6C34878D82A}">
                    <a16:rowId xmlns:a16="http://schemas.microsoft.com/office/drawing/2014/main" val="10001"/>
                  </a:ext>
                </a:extLst>
              </a:tr>
              <a:tr h="582860">
                <a:tc>
                  <a:txBody>
                    <a:bodyPr/>
                    <a:lstStyle/>
                    <a:p>
                      <a:pPr marL="285750" indent="-285750">
                        <a:buFont typeface="Arial" panose="020B0604020202020204" pitchFamily="34" charset="0"/>
                        <a:buChar char="•"/>
                      </a:pPr>
                      <a:r>
                        <a:rPr lang="pl-PL" sz="1600">
                          <a:solidFill>
                            <a:schemeClr val="tx1"/>
                          </a:solidFill>
                          <a:latin typeface="Times New Roman" panose="02020603050405020304" pitchFamily="18" charset="0"/>
                          <a:cs typeface="Times New Roman" panose="02020603050405020304" pitchFamily="18" charset="0"/>
                        </a:rPr>
                        <a:t>no seats available, but can stand comfortably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sz="1600" b="1">
                          <a:solidFill>
                            <a:schemeClr val="tx1"/>
                          </a:solidFill>
                          <a:latin typeface="Times New Roman" panose="02020603050405020304" pitchFamily="18" charset="0"/>
                          <a:cs typeface="Times New Roman" panose="02020603050405020304" pitchFamily="18" charset="0"/>
                        </a:rPr>
                        <a:t>overcrowding threshold</a:t>
                      </a:r>
                    </a:p>
                  </a:txBody>
                  <a:tcPr anchor="ctr">
                    <a:solidFill>
                      <a:schemeClr val="accent4">
                        <a:lumMod val="60000"/>
                        <a:lumOff val="40000"/>
                      </a:schemeClr>
                    </a:solidFill>
                  </a:tcPr>
                </a:tc>
                <a:tc>
                  <a:txBody>
                    <a:bodyPr/>
                    <a:lstStyle/>
                    <a:p>
                      <a:pPr marL="0" indent="0">
                        <a:buFont typeface="Arial" panose="020B0604020202020204" pitchFamily="34" charset="0"/>
                        <a:buNone/>
                      </a:pPr>
                      <a:r>
                        <a:rPr lang="pl-PL" sz="1600">
                          <a:solidFill>
                            <a:schemeClr val="tx1"/>
                          </a:solidFill>
                          <a:latin typeface="Times New Roman" panose="02020603050405020304" pitchFamily="18" charset="0"/>
                          <a:cs typeface="Times New Roman" panose="02020603050405020304" pitchFamily="18" charset="0"/>
                        </a:rPr>
                        <a:t>would take this trip, but expect some discomfort</a:t>
                      </a:r>
                      <a:endParaRPr lang="en-GB" sz="1600">
                        <a:solidFill>
                          <a:schemeClr val="tx1"/>
                        </a:solidFill>
                        <a:latin typeface="Times New Roman" panose="02020603050405020304" pitchFamily="18" charset="0"/>
                        <a:cs typeface="Times New Roman" panose="02020603050405020304" pitchFamily="18" charset="0"/>
                      </a:endParaRPr>
                    </a:p>
                  </a:txBody>
                  <a:tcPr anchor="ctr">
                    <a:solidFill>
                      <a:schemeClr val="accent4">
                        <a:lumMod val="60000"/>
                        <a:lumOff val="40000"/>
                      </a:schemeClr>
                    </a:solidFill>
                  </a:tcPr>
                </a:tc>
                <a:extLst>
                  <a:ext uri="{0D108BD9-81ED-4DB2-BD59-A6C34878D82A}">
                    <a16:rowId xmlns:a16="http://schemas.microsoft.com/office/drawing/2014/main" val="10002"/>
                  </a:ext>
                </a:extLst>
              </a:tr>
              <a:tr h="722984">
                <a:tc>
                  <a:txBody>
                    <a:bodyPr/>
                    <a:lstStyle/>
                    <a:p>
                      <a:pPr marL="285750" indent="-285750">
                        <a:buFont typeface="Arial" panose="020B0604020202020204" pitchFamily="34" charset="0"/>
                        <a:buChar char="•"/>
                      </a:pPr>
                      <a:r>
                        <a:rPr lang="pl-PL" sz="1600">
                          <a:solidFill>
                            <a:schemeClr val="tx1"/>
                          </a:solidFill>
                          <a:latin typeface="Times New Roman" panose="02020603050405020304" pitchFamily="18" charset="0"/>
                          <a:cs typeface="Times New Roman" panose="02020603050405020304" pitchFamily="18" charset="0"/>
                        </a:rPr>
                        <a:t>severely overcrowded, no grip, hard to stand</a:t>
                      </a:r>
                    </a:p>
                    <a:p>
                      <a:pPr marL="285750" indent="-285750">
                        <a:buFont typeface="Arial" panose="020B0604020202020204" pitchFamily="34" charset="0"/>
                        <a:buChar char="•"/>
                      </a:pPr>
                      <a:r>
                        <a:rPr lang="pl-PL" sz="1600">
                          <a:solidFill>
                            <a:schemeClr val="tx1"/>
                          </a:solidFill>
                          <a:latin typeface="Times New Roman" panose="02020603050405020304" pitchFamily="18" charset="0"/>
                          <a:cs typeface="Times New Roman" panose="02020603050405020304" pitchFamily="18" charset="0"/>
                        </a:rPr>
                        <a:t>need to be lucky to </a:t>
                      </a:r>
                      <a:r>
                        <a:rPr lang="en-US" sz="1600">
                          <a:solidFill>
                            <a:schemeClr val="tx1"/>
                          </a:solidFill>
                          <a:latin typeface="Times New Roman" panose="02020603050405020304" pitchFamily="18" charset="0"/>
                          <a:cs typeface="Times New Roman" panose="02020603050405020304" pitchFamily="18" charset="0"/>
                        </a:rPr>
                        <a:t>‘</a:t>
                      </a:r>
                      <a:r>
                        <a:rPr lang="pl-PL" sz="1600">
                          <a:solidFill>
                            <a:schemeClr val="tx1"/>
                          </a:solidFill>
                          <a:latin typeface="Times New Roman" panose="02020603050405020304" pitchFamily="18" charset="0"/>
                          <a:cs typeface="Times New Roman" panose="02020603050405020304" pitchFamily="18" charset="0"/>
                        </a:rPr>
                        <a:t>squeeze</a:t>
                      </a:r>
                      <a:r>
                        <a:rPr lang="en-US" sz="1600">
                          <a:solidFill>
                            <a:schemeClr val="tx1"/>
                          </a:solidFill>
                          <a:latin typeface="Times New Roman" panose="02020603050405020304" pitchFamily="18" charset="0"/>
                          <a:cs typeface="Times New Roman" panose="02020603050405020304" pitchFamily="18" charset="0"/>
                        </a:rPr>
                        <a:t>’</a:t>
                      </a:r>
                      <a:r>
                        <a:rPr lang="pl-PL" sz="1600">
                          <a:solidFill>
                            <a:schemeClr val="tx1"/>
                          </a:solidFill>
                          <a:latin typeface="Times New Roman" panose="02020603050405020304" pitchFamily="18" charset="0"/>
                          <a:cs typeface="Times New Roman" panose="02020603050405020304" pitchFamily="18" charset="0"/>
                        </a:rPr>
                        <a:t> inside</a:t>
                      </a:r>
                    </a:p>
                    <a:p>
                      <a:pPr marL="285750" indent="-285750">
                        <a:buFont typeface="Arial" panose="020B0604020202020204" pitchFamily="34" charset="0"/>
                        <a:buChar char="•"/>
                      </a:pPr>
                      <a:r>
                        <a:rPr lang="pl-PL" sz="1600">
                          <a:solidFill>
                            <a:schemeClr val="tx1"/>
                          </a:solidFill>
                          <a:latin typeface="Times New Roman" panose="02020603050405020304" pitchFamily="18" charset="0"/>
                          <a:cs typeface="Times New Roman" panose="02020603050405020304" pitchFamily="18" charset="0"/>
                        </a:rPr>
                        <a:t>might not board</a:t>
                      </a:r>
                      <a:endParaRPr lang="en-GB" sz="160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a:txBody>
                    <a:bodyPr/>
                    <a:lstStyle/>
                    <a:p>
                      <a:pPr marL="0" indent="0">
                        <a:buFont typeface="Arial" panose="020B0604020202020204" pitchFamily="34" charset="0"/>
                        <a:buNone/>
                      </a:pPr>
                      <a:r>
                        <a:rPr lang="pl-PL" sz="1600">
                          <a:solidFill>
                            <a:schemeClr val="tx1"/>
                          </a:solidFill>
                          <a:latin typeface="Times New Roman" panose="02020603050405020304" pitchFamily="18" charset="0"/>
                          <a:cs typeface="Times New Roman" panose="02020603050405020304" pitchFamily="18" charset="0"/>
                        </a:rPr>
                        <a:t>unless in a hurry – should consider different travel options</a:t>
                      </a:r>
                      <a:endParaRPr lang="en-GB" sz="160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extLst>
                  <a:ext uri="{0D108BD9-81ED-4DB2-BD59-A6C34878D82A}">
                    <a16:rowId xmlns:a16="http://schemas.microsoft.com/office/drawing/2014/main" val="10003"/>
                  </a:ext>
                </a:extLst>
              </a:tr>
            </a:tbl>
          </a:graphicData>
        </a:graphic>
      </p:graphicFrame>
      <p:pic>
        <p:nvPicPr>
          <p:cNvPr id="6" name="Obraz 5">
            <a:extLst>
              <a:ext uri="{FF2B5EF4-FFF2-40B4-BE49-F238E27FC236}">
                <a16:creationId xmlns:a16="http://schemas.microsoft.com/office/drawing/2014/main" id="{50050385-E357-4DC8-98D9-AEB184CD19A8}"/>
              </a:ext>
            </a:extLst>
          </p:cNvPr>
          <p:cNvPicPr>
            <a:picLocks noChangeAspect="1"/>
          </p:cNvPicPr>
          <p:nvPr/>
        </p:nvPicPr>
        <p:blipFill>
          <a:blip r:embed="rId2"/>
          <a:stretch>
            <a:fillRect/>
          </a:stretch>
        </p:blipFill>
        <p:spPr>
          <a:xfrm>
            <a:off x="537324" y="1718749"/>
            <a:ext cx="2303107" cy="2484281"/>
          </a:xfrm>
          <a:prstGeom prst="rect">
            <a:avLst/>
          </a:prstGeom>
        </p:spPr>
      </p:pic>
    </p:spTree>
    <p:extLst>
      <p:ext uri="{BB962C8B-B14F-4D97-AF65-F5344CB8AC3E}">
        <p14:creationId xmlns:p14="http://schemas.microsoft.com/office/powerpoint/2010/main" val="147105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C402C41-AB4F-4068-A351-4F3765D6CBBD}"/>
              </a:ext>
            </a:extLst>
          </p:cNvPr>
          <p:cNvSpPr>
            <a:spLocks noGrp="1"/>
          </p:cNvSpPr>
          <p:nvPr>
            <p:ph type="title"/>
          </p:nvPr>
        </p:nvSpPr>
        <p:spPr>
          <a:xfrm>
            <a:off x="838200" y="365125"/>
            <a:ext cx="10515600" cy="823595"/>
          </a:xfrm>
          <a:solidFill>
            <a:schemeClr val="tx1"/>
          </a:solidFill>
        </p:spPr>
        <p:txBody>
          <a:bodyPr>
            <a:normAutofit/>
          </a:bodyPr>
          <a:lstStyle/>
          <a:p>
            <a:pPr algn="ctr"/>
            <a:r>
              <a:rPr lang="pl-PL" sz="3200" b="1">
                <a:solidFill>
                  <a:schemeClr val="bg1"/>
                </a:solidFill>
                <a:latin typeface="Times New Roman" panose="02020603050405020304" pitchFamily="18" charset="0"/>
                <a:cs typeface="Times New Roman" panose="02020603050405020304" pitchFamily="18" charset="0"/>
              </a:rPr>
              <a:t>SP survey results</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10" name="Symbol zastępczy zawartości 9">
            <a:extLst>
              <a:ext uri="{FF2B5EF4-FFF2-40B4-BE49-F238E27FC236}">
                <a16:creationId xmlns:a16="http://schemas.microsoft.com/office/drawing/2014/main" id="{D97E70FB-6BBB-4573-9527-94548ADCDDA6}"/>
              </a:ext>
            </a:extLst>
          </p:cNvPr>
          <p:cNvSpPr>
            <a:spLocks noGrp="1"/>
          </p:cNvSpPr>
          <p:nvPr>
            <p:ph sz="half" idx="1"/>
          </p:nvPr>
        </p:nvSpPr>
        <p:spPr>
          <a:xfrm>
            <a:off x="1828014" y="1243290"/>
            <a:ext cx="8258667" cy="811753"/>
          </a:xfrm>
        </p:spPr>
        <p:txBody>
          <a:bodyPr>
            <a:normAutofit/>
          </a:bodyPr>
          <a:lstStyle/>
          <a:p>
            <a:pPr marL="0" indent="0" algn="ctr">
              <a:spcBef>
                <a:spcPts val="300"/>
              </a:spcBef>
              <a:buNone/>
            </a:pPr>
            <a:r>
              <a:rPr lang="pl-PL" sz="2400" b="1">
                <a:latin typeface="Times New Roman" panose="02020603050405020304" pitchFamily="18" charset="0"/>
                <a:cs typeface="Times New Roman" panose="02020603050405020304" pitchFamily="18" charset="0"/>
              </a:rPr>
              <a:t>General results – stated willingness-to-wait </a:t>
            </a:r>
          </a:p>
          <a:p>
            <a:pPr marL="0" indent="0" algn="ctr">
              <a:spcBef>
                <a:spcPts val="300"/>
              </a:spcBef>
              <a:buNone/>
            </a:pPr>
            <a:r>
              <a:rPr lang="pl-PL" sz="2400" b="1">
                <a:latin typeface="Times New Roman" panose="02020603050405020304" pitchFamily="18" charset="0"/>
                <a:cs typeface="Times New Roman" panose="02020603050405020304" pitchFamily="18" charset="0"/>
              </a:rPr>
              <a:t>with crowding information on 1st and 2nd departure…:</a:t>
            </a:r>
            <a:endParaRPr lang="en-US" sz="2400" b="1">
              <a:latin typeface="Times New Roman" panose="02020603050405020304" pitchFamily="18" charset="0"/>
              <a:cs typeface="Times New Roman" panose="02020603050405020304" pitchFamily="18" charset="0"/>
            </a:endParaRPr>
          </a:p>
        </p:txBody>
      </p:sp>
      <p:pic>
        <p:nvPicPr>
          <p:cNvPr id="3" name="Obraz 2">
            <a:extLst>
              <a:ext uri="{FF2B5EF4-FFF2-40B4-BE49-F238E27FC236}">
                <a16:creationId xmlns:a16="http://schemas.microsoft.com/office/drawing/2014/main" id="{9387085E-4C0F-4098-8051-BD7848D8C2AF}"/>
              </a:ext>
            </a:extLst>
          </p:cNvPr>
          <p:cNvPicPr>
            <a:picLocks noChangeAspect="1"/>
          </p:cNvPicPr>
          <p:nvPr/>
        </p:nvPicPr>
        <p:blipFill>
          <a:blip r:embed="rId2"/>
          <a:stretch>
            <a:fillRect/>
          </a:stretch>
        </p:blipFill>
        <p:spPr>
          <a:xfrm>
            <a:off x="6488348" y="2167915"/>
            <a:ext cx="5145932" cy="3909180"/>
          </a:xfrm>
          <a:prstGeom prst="rect">
            <a:avLst/>
          </a:prstGeom>
        </p:spPr>
      </p:pic>
      <p:pic>
        <p:nvPicPr>
          <p:cNvPr id="12" name="Obraz 11">
            <a:extLst>
              <a:ext uri="{FF2B5EF4-FFF2-40B4-BE49-F238E27FC236}">
                <a16:creationId xmlns:a16="http://schemas.microsoft.com/office/drawing/2014/main" id="{5B60BD46-02F3-4B35-8C88-43FE2620D2FC}"/>
              </a:ext>
            </a:extLst>
          </p:cNvPr>
          <p:cNvPicPr>
            <a:picLocks noChangeAspect="1"/>
          </p:cNvPicPr>
          <p:nvPr/>
        </p:nvPicPr>
        <p:blipFill>
          <a:blip r:embed="rId3"/>
          <a:stretch>
            <a:fillRect/>
          </a:stretch>
        </p:blipFill>
        <p:spPr>
          <a:xfrm>
            <a:off x="1670762" y="4071110"/>
            <a:ext cx="4155003" cy="1198474"/>
          </a:xfrm>
          <a:prstGeom prst="rect">
            <a:avLst/>
          </a:prstGeom>
        </p:spPr>
      </p:pic>
      <p:sp>
        <p:nvSpPr>
          <p:cNvPr id="8" name="pole tekstowe 7">
            <a:extLst>
              <a:ext uri="{FF2B5EF4-FFF2-40B4-BE49-F238E27FC236}">
                <a16:creationId xmlns:a16="http://schemas.microsoft.com/office/drawing/2014/main" id="{5AA1DE5D-BB86-4F79-BF78-92468D85A7E7}"/>
              </a:ext>
            </a:extLst>
          </p:cNvPr>
          <p:cNvSpPr txBox="1"/>
          <p:nvPr/>
        </p:nvSpPr>
        <p:spPr>
          <a:xfrm>
            <a:off x="1461155" y="3139126"/>
            <a:ext cx="4721164" cy="746358"/>
          </a:xfrm>
          <a:prstGeom prst="rect">
            <a:avLst/>
          </a:prstGeom>
          <a:noFill/>
          <a:ln w="38100">
            <a:solidFill>
              <a:srgbClr val="FFC000"/>
            </a:solidFill>
          </a:ln>
        </p:spPr>
        <p:txBody>
          <a:bodyPr wrap="none" rtlCol="0">
            <a:spAutoFit/>
          </a:bodyPr>
          <a:lstStyle/>
          <a:p>
            <a:pPr>
              <a:spcAft>
                <a:spcPts val="300"/>
              </a:spcAft>
            </a:pPr>
            <a:r>
              <a:rPr lang="pl-PL" sz="2000" b="1">
                <a:latin typeface="Times New Roman" panose="02020603050405020304" pitchFamily="18" charset="0"/>
                <a:cs typeface="Times New Roman" panose="02020603050405020304" pitchFamily="18" charset="0"/>
              </a:rPr>
              <a:t>1st dep: </a:t>
            </a:r>
            <a:r>
              <a:rPr lang="pl-PL" sz="2000">
                <a:latin typeface="Times New Roman" panose="02020603050405020304" pitchFamily="18" charset="0"/>
                <a:cs typeface="Times New Roman" panose="02020603050405020304" pitchFamily="18" charset="0"/>
              </a:rPr>
              <a:t>no seats, but can stand comfortably</a:t>
            </a:r>
          </a:p>
          <a:p>
            <a:pPr>
              <a:spcAft>
                <a:spcPts val="300"/>
              </a:spcAft>
            </a:pPr>
            <a:r>
              <a:rPr lang="pl-PL" sz="2000" b="1">
                <a:latin typeface="Times New Roman" panose="02020603050405020304" pitchFamily="18" charset="0"/>
                <a:cs typeface="Times New Roman" panose="02020603050405020304" pitchFamily="18" charset="0"/>
              </a:rPr>
              <a:t>2nd dep: </a:t>
            </a:r>
            <a:r>
              <a:rPr lang="pl-PL" sz="2000">
                <a:latin typeface="Times New Roman" panose="02020603050405020304" pitchFamily="18" charset="0"/>
                <a:cs typeface="Times New Roman" panose="02020603050405020304" pitchFamily="18" charset="0"/>
              </a:rPr>
              <a:t>seats available</a:t>
            </a:r>
            <a:endParaRPr lang="en-US" sz="2000">
              <a:latin typeface="Times New Roman" panose="02020603050405020304" pitchFamily="18" charset="0"/>
              <a:cs typeface="Times New Roman" panose="02020603050405020304" pitchFamily="18" charset="0"/>
            </a:endParaRPr>
          </a:p>
        </p:txBody>
      </p:sp>
      <p:sp>
        <p:nvSpPr>
          <p:cNvPr id="16" name="Strzałka: w prawo 15">
            <a:extLst>
              <a:ext uri="{FF2B5EF4-FFF2-40B4-BE49-F238E27FC236}">
                <a16:creationId xmlns:a16="http://schemas.microsoft.com/office/drawing/2014/main" id="{A302419A-E763-41D4-A49A-2E0619771498}"/>
              </a:ext>
            </a:extLst>
          </p:cNvPr>
          <p:cNvSpPr/>
          <p:nvPr/>
        </p:nvSpPr>
        <p:spPr>
          <a:xfrm rot="10800000">
            <a:off x="5926972" y="3962399"/>
            <a:ext cx="748148" cy="506977"/>
          </a:xfrm>
          <a:prstGeom prst="rightArrow">
            <a:avLst/>
          </a:prstGeom>
          <a:solidFill>
            <a:schemeClr val="accent4">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ole tekstowe 10">
            <a:extLst>
              <a:ext uri="{FF2B5EF4-FFF2-40B4-BE49-F238E27FC236}">
                <a16:creationId xmlns:a16="http://schemas.microsoft.com/office/drawing/2014/main" id="{C7D7EEE9-2433-4AA6-860F-4B54D87AD46A}"/>
              </a:ext>
            </a:extLst>
          </p:cNvPr>
          <p:cNvSpPr txBox="1"/>
          <p:nvPr/>
        </p:nvSpPr>
        <p:spPr>
          <a:xfrm>
            <a:off x="311086" y="4251489"/>
            <a:ext cx="1046375" cy="830997"/>
          </a:xfrm>
          <a:prstGeom prst="rect">
            <a:avLst/>
          </a:prstGeom>
          <a:solidFill>
            <a:schemeClr val="bg1">
              <a:lumMod val="95000"/>
            </a:schemeClr>
          </a:solidFill>
          <a:ln w="28575">
            <a:solidFill>
              <a:schemeClr val="bg1">
                <a:lumMod val="85000"/>
              </a:schemeClr>
            </a:solidFill>
          </a:ln>
        </p:spPr>
        <p:txBody>
          <a:bodyPr wrap="square" rtlCol="0">
            <a:spAutoFit/>
          </a:bodyPr>
          <a:lstStyle/>
          <a:p>
            <a:pPr algn="ctr"/>
            <a:r>
              <a:rPr lang="en-US" sz="2400">
                <a:latin typeface="Times New Roman" panose="02020603050405020304" pitchFamily="18" charset="0"/>
                <a:cs typeface="Times New Roman" panose="02020603050405020304" pitchFamily="18" charset="0"/>
              </a:rPr>
              <a:t>case no. 1</a:t>
            </a:r>
          </a:p>
        </p:txBody>
      </p:sp>
    </p:spTree>
    <p:extLst>
      <p:ext uri="{BB962C8B-B14F-4D97-AF65-F5344CB8AC3E}">
        <p14:creationId xmlns:p14="http://schemas.microsoft.com/office/powerpoint/2010/main" val="4035131258"/>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1647</Words>
  <Application>Microsoft Office PowerPoint</Application>
  <PresentationFormat>Panoramiczny</PresentationFormat>
  <Paragraphs>353</Paragraphs>
  <Slides>21</Slides>
  <Notes>2</Notes>
  <HiddenSlides>0</HiddenSlides>
  <MMClips>0</MMClips>
  <ScaleCrop>false</ScaleCrop>
  <HeadingPairs>
    <vt:vector size="8" baseType="variant">
      <vt:variant>
        <vt:lpstr>Używane czcionki</vt:lpstr>
      </vt:variant>
      <vt:variant>
        <vt:i4>6</vt:i4>
      </vt:variant>
      <vt:variant>
        <vt:lpstr>Motyw</vt:lpstr>
      </vt:variant>
      <vt:variant>
        <vt:i4>1</vt:i4>
      </vt:variant>
      <vt:variant>
        <vt:lpstr>Osadzone serwery OLE</vt:lpstr>
      </vt:variant>
      <vt:variant>
        <vt:i4>1</vt:i4>
      </vt:variant>
      <vt:variant>
        <vt:lpstr>Tytuły slajdów</vt:lpstr>
      </vt:variant>
      <vt:variant>
        <vt:i4>21</vt:i4>
      </vt:variant>
    </vt:vector>
  </HeadingPairs>
  <TitlesOfParts>
    <vt:vector size="29" baseType="lpstr">
      <vt:lpstr>Arial</vt:lpstr>
      <vt:lpstr>Arial Black</vt:lpstr>
      <vt:lpstr>Calibri</vt:lpstr>
      <vt:lpstr>Calibri Light</vt:lpstr>
      <vt:lpstr>Times New Roman</vt:lpstr>
      <vt:lpstr>Wingdings</vt:lpstr>
      <vt:lpstr>Motyw pakietu Office</vt:lpstr>
      <vt:lpstr>Equation</vt:lpstr>
      <vt:lpstr>Investigating the willingness-to-wait  with real-time crowding information in urban public transport</vt:lpstr>
      <vt:lpstr>Introduction</vt:lpstr>
      <vt:lpstr>Real-time crowding information - RTCI</vt:lpstr>
      <vt:lpstr>RTCI and travel behaviour</vt:lpstr>
      <vt:lpstr>Methodology</vt:lpstr>
      <vt:lpstr>Case study – Krakow</vt:lpstr>
      <vt:lpstr>Focus groups: how to represent RTCI?</vt:lpstr>
      <vt:lpstr>Focus groups: what kind of information from RTCI? </vt:lpstr>
      <vt:lpstr>SP survey results</vt:lpstr>
      <vt:lpstr>SP survey results</vt:lpstr>
      <vt:lpstr>SP survey results</vt:lpstr>
      <vt:lpstr>SP survey results</vt:lpstr>
      <vt:lpstr>SP survey results</vt:lpstr>
      <vt:lpstr>SP survey results</vt:lpstr>
      <vt:lpstr>SP survey results</vt:lpstr>
      <vt:lpstr>Choice modelling</vt:lpstr>
      <vt:lpstr>Choice modelling (a) – general model</vt:lpstr>
      <vt:lpstr>Choice modelling (b) – time-criticality distinguished</vt:lpstr>
      <vt:lpstr>Estimation results - willingness-to-wait</vt:lpstr>
      <vt:lpstr>Conclusions</vt:lpstr>
      <vt:lpstr>Thank you very much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dc:title>
  <dc:creator>A D</dc:creator>
  <cp:lastModifiedBy>A D</cp:lastModifiedBy>
  <cp:revision>159</cp:revision>
  <dcterms:created xsi:type="dcterms:W3CDTF">2019-06-10T09:32:30Z</dcterms:created>
  <dcterms:modified xsi:type="dcterms:W3CDTF">2019-08-01T10:35:01Z</dcterms:modified>
</cp:coreProperties>
</file>