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7621250" cy="847725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presProps" Target="presProps.xml"/>
  <Relationship Id="rId10" Type="http://schemas.openxmlformats.org/officeDocument/2006/relationships/viewProps" Target="viewProps.xml"/>
  <Relationship Id="rId11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925054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1.png"/>
  <Relationship Id="rId3" Type="http://schemas.openxmlformats.org/officeDocument/2006/relationships/image" Target="../media/background_0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3.png"/>
  <Relationship Id="rId3" Type="http://schemas.openxmlformats.org/officeDocument/2006/relationships/image" Target="../media/background_1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5.png"/>
  <Relationship Id="rId3" Type="http://schemas.openxmlformats.org/officeDocument/2006/relationships/image" Target="../media/background_2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7.png"/>
  <Relationship Id="rId3" Type="http://schemas.openxmlformats.org/officeDocument/2006/relationships/image" Target="../media/background_3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9.png"/>
  <Relationship Id="rId3" Type="http://schemas.openxmlformats.org/officeDocument/2006/relationships/image" Target="../media/background_4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13.png"/>
  <Relationship Id="rId3" Type="http://schemas.openxmlformats.org/officeDocument/2006/relationships/image" Target="../media/background_5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38125" y="28575"/>
          <a:ext cx="17526000" cy="8382000"/>
          <a:chOff x="238125" y="28575"/>
          <a:chExt cx="17526000" cy="83820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1905000" cy="581025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285750" y="762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WAREHOUSING & LOGISTIC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85750" y="28575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Ashish Ranjan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85750" y="28575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Development Account Profiles Report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85750" y="81915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0d45a2">
                    <a:alpha val="100.00%"/>
                  </a:srgbClr>
                </a:solidFill>
                <a:latin typeface="Calibri"/>
              </a:rPr>
              <a:t><![CDATA[Slide:1]]></a:t>
            </a:r>
          </a:p>
        </p:txBody>
      </p:sp>
      <p:sp>
        <p:nvSpPr>
          <p:cNvPr id="6" name=""/>
          <p:cNvSpPr txBox="1"/>
          <p:nvPr/>
        </p:nvSpPr>
        <p:spPr>
          <a:xfrm>
            <a:off x="238125" y="762000"/>
            <a:ext cx="1714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a6a6a6">
                    <a:alpha val="100.00%"/>
                  </a:srgbClr>
                </a:solidFill>
                <a:latin typeface="Calibri"/>
              </a:rPr>
              <a:t><![CDATA[Key Observations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238125" y="106680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1143000"/>
                <a:gridCol w="1143000"/>
                <a:gridCol w="1714500"/>
                <a:gridCol w="3429000"/>
                <a:gridCol w="3429000"/>
                <a:gridCol w="1143000"/>
                <a:gridCol w="1143000"/>
                <a:gridCol w="1143000"/>
                <a:gridCol w="11430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Account Nam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Contact Lookup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CAM Lookup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Contact Data Typ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Unlimited Text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Text w Limit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Number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Date Selector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Single Select Radio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Currency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test contac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and typesetting industry. Lorem Ipsum has been the industry's standard dummy text ever since the 1500s, when an unknown printer took a galley of type and scrambled it to make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and typesetting industry. Lorem Ipsum has been the industry's standard dummy text ever since the 1500s, when an unknown printer took a galley of type and scrambled it to make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ąk s. c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Carroll, Mayer and Kuhn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Erdman-Legro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oyette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and-Kemm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arjai Enterprise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els, O'Keefe and Weissna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Jabłońska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assulke-Boeh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38125" y="28575"/>
          <a:ext cx="17526000" cy="8382000"/>
          <a:chOff x="238125" y="28575"/>
          <a:chExt cx="17526000" cy="83820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1905000" cy="581025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285750" y="762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WAREHOUSING & LOGISTIC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85750" y="28575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Ashish Ranjan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85750" y="28575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Development Account Profiles Report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85750" y="81915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0d45a2">
                    <a:alpha val="100.00%"/>
                  </a:srgbClr>
                </a:solidFill>
                <a:latin typeface="Calibri"/>
              </a:rPr>
              <a:t><![CDATA[Slide:2]]></a:t>
            </a:r>
          </a:p>
        </p:txBody>
      </p:sp>
      <p:sp>
        <p:nvSpPr>
          <p:cNvPr id="6" name=""/>
          <p:cNvSpPr txBox="1"/>
          <p:nvPr/>
        </p:nvSpPr>
        <p:spPr>
          <a:xfrm>
            <a:off x="238125" y="762000"/>
            <a:ext cx="1714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a6a6a6">
                    <a:alpha val="100.00%"/>
                  </a:srgbClr>
                </a:solidFill>
                <a:latin typeface="Calibri"/>
              </a:rPr>
              <a:t><![CDATA[Key Observations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238125" y="106680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1143000"/>
                <a:gridCol w="1143000"/>
                <a:gridCol w="1714500"/>
                <a:gridCol w="3429000"/>
                <a:gridCol w="3429000"/>
                <a:gridCol w="1143000"/>
                <a:gridCol w="1143000"/>
                <a:gridCol w="1143000"/>
                <a:gridCol w="11430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Account Nam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Contact Lookup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CAM Lookup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Contact Data Typ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Unlimited Text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Text w Limit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Number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Date Selector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Single Select Radio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Currency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ovacek-Heaney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owalska S.A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ołodziej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rupa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unde-Denesik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ng and Son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linowska S.A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rks-Bahring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rks-Ondricka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'Hara-O'Hara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lszewski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aucek, Flatley and Bosco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38125" y="28575"/>
          <a:ext cx="17526000" cy="8382000"/>
          <a:chOff x="238125" y="28575"/>
          <a:chExt cx="17526000" cy="83820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1905000" cy="581025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285750" y="762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WAREHOUSING & LOGISTIC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85750" y="28575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Ashish Ranjan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85750" y="28575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Development Account Profiles Report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85750" y="81915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0d45a2">
                    <a:alpha val="100.00%"/>
                  </a:srgbClr>
                </a:solidFill>
                <a:latin typeface="Calibri"/>
              </a:rPr>
              <a:t><![CDATA[Slide:3]]></a:t>
            </a:r>
          </a:p>
        </p:txBody>
      </p:sp>
      <p:sp>
        <p:nvSpPr>
          <p:cNvPr id="6" name=""/>
          <p:cNvSpPr txBox="1"/>
          <p:nvPr/>
        </p:nvSpPr>
        <p:spPr>
          <a:xfrm>
            <a:off x="238125" y="762000"/>
            <a:ext cx="1714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a6a6a6">
                    <a:alpha val="100.00%"/>
                  </a:srgbClr>
                </a:solidFill>
                <a:latin typeface="Calibri"/>
              </a:rPr>
              <a:t><![CDATA[SWOT Analysis Long Text issues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238125" y="110490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2409825"/>
                <a:gridCol w="2295525"/>
                <a:gridCol w="1924050"/>
                <a:gridCol w="4352925"/>
                <a:gridCol w="4467225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Account Nam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Strength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Weaknesse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Threat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Opportunitie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Growth Opportunities Based on SWOT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Competitive Product Advantage, Large account management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Focus on key verticals, Limited sales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consistent strategy, Need for innova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Larger partner network, Large financial suppor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spectrum is the most loreum ipsum spectrum is the mos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Competitive Product Advantag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Focus on key vertical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Weak market posi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Larger partner network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Competitive Product Advantage, Large account management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Focus on key verticals, Limited sales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consistent strategy, Need for innova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Larger partner network, Large financial suppor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spectrum is the most loreum ipsum spectrum is the mos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Competitive Product Advantag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Focus on key vertical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Weak market posi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Larger partner network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Vertical vulnerabilities, Missing integrations, Lack of Focus on key vertical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Marketing investment, Weak market posi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crease partner-led revenue, Larger partner network, Large financial support, New favorable government regulation, New global expansion possibiliti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and typesetting industry. Lorem Ipsum has been the industry's standard dummy text ever since the 1500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crease partner-led revenu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 is a long2 established fact that a reader will be distracted by the readable content of a page when looking at its layout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Vertical vulnerabilities, Missing integration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ssing integration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Increase partner-led revenue, Larger partner network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ąk s. c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crease partner-led revenu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 is a long2 established fact that a reader will be distracted by the readable content of a page when looking at its layout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Vertical vulnerabilities, Missing integrations, Lack of Focus on key vertical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Marketing investment, Weak market posi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crease partner-led revenue, Larger partner network, Large financial support, New favorable government regulation, New global expansion possibiliti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and typesetting industry. Lorem Ipsum has been the industry's standard dummy text ever since the 1500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Competitive Product Advantage, Large account management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Focus on key verticals, Limited sales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consistent strategy, Need for innova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Larger partner network, Large financial suppor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spectrum is the most loreum ipsum spectrum is the mos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Competitive Product Advantag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Focus on key vertical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Weak market posi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Larger partner network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Vertical vulnerabilities, Missing integrations, Lack of Focus on key vertical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Marketing investment, Weak market posi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crease partner-led revenue, Larger partner network, Large financial support, New favorable government regulation, New global expansion possibiliti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and typesetting industry. Lorem Ipsum has been the industry's standard dummy text ever since the 1500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crease partner-led revenu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 is a long2 established fact that a reader will be distracted by the readable content of a page when looking at its layout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38125" y="28575"/>
          <a:ext cx="17526000" cy="8382000"/>
          <a:chOff x="238125" y="28575"/>
          <a:chExt cx="17526000" cy="83820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1905000" cy="581025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285750" y="762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WAREHOUSING & LOGISTIC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85750" y="28575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Ashish Ranjan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85750" y="28575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Development Account Profiles Report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85750" y="81915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0d45a2">
                    <a:alpha val="100.00%"/>
                  </a:srgbClr>
                </a:solidFill>
                <a:latin typeface="Calibri"/>
              </a:rPr>
              <a:t><![CDATA[Slide:4]]></a:t>
            </a:r>
          </a:p>
        </p:txBody>
      </p:sp>
      <p:sp>
        <p:nvSpPr>
          <p:cNvPr id="6" name=""/>
          <p:cNvSpPr txBox="1"/>
          <p:nvPr/>
        </p:nvSpPr>
        <p:spPr>
          <a:xfrm>
            <a:off x="238125" y="762000"/>
            <a:ext cx="1714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a6a6a6">
                    <a:alpha val="100.00%"/>
                  </a:srgbClr>
                </a:solidFill>
                <a:latin typeface="Calibri"/>
              </a:rPr>
              <a:t><![CDATA[SWOT Analysis Long Text issues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238125" y="110490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2409825"/>
                <a:gridCol w="2295525"/>
                <a:gridCol w="1924050"/>
                <a:gridCol w="4352925"/>
                <a:gridCol w="4467225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Account Nam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Strength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Weaknesse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Threat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Opportunitie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Growth Opportunities Based on SWOT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Vertical vulnerabilities, Missing integration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ssing integration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Increase partner-led revenue, Larger partner network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Carroll, Mayer and Kuhn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ssing integration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Increase partner-led revenue, Larger partner network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oyette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Competitive Product Advantage, Large account management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Focus on key verticals, Limited sales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consistent strategy, Need for innova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Larger partner network, Large financial suppor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spectrum is the most loreum ipsum spectrum is the mos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oyette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Competitive Product Advantag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Focus on key vertical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Weak market posi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Larger partner network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oyette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Vertical vulnerabilities, Missing integrations, Lack of Focus on key vertical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Marketing investment, Weak market posi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crease partner-led revenue, Larger partner network, Large financial support, New favorable government regulation, New global expansion possibiliti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and typesetting industry. Lorem Ipsum has been the industry's standard dummy text ever since the 1500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oyette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crease partner-led revenu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 is a long2 established fact that a reader will be distracted by the readable content of a page when looking at its layout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oyette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Vertical vulnerabilities, Missing integration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oyette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ssing integration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Increase partner-led revenue, Larger partner network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els, O'Keefe and Weissna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Competitive Product Advantage, Large account management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Focus on key verticals, Limited sales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consistent strategy, Need for innova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Larger partner network, Large financial suppor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spectrum is the most loreum ipsum spectrum is the mos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els, O'Keefe and Weissna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Competitive Product Advantag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Focus on key vertical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Weak market posi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Larger partner network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els, O'Keefe and Weissna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Vertical vulnerabilities, Missing integrations, Lack of Focus on key vertical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Marketing investment, Weak market posi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crease partner-led revenue, Larger partner network, Large financial support, New favorable government regulation, New global expansion possibiliti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and typesetting industry. Lorem Ipsum has been the industry's standard dummy text ever since the 1500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els, O'Keefe and Weissna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crease partner-led revenu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 is a long2 established fact that a reader will be distracted by the readable content of a page when looking at its layout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els, O'Keefe and Weissna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Vertical vulnerabilities, Missing integration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els, O'Keefe and Weissna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ssing integration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Increase partner-led revenue, Larger partner network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38125" y="28575"/>
          <a:ext cx="17526000" cy="8382000"/>
          <a:chOff x="238125" y="28575"/>
          <a:chExt cx="17526000" cy="83820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1905000" cy="581025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285750" y="762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WAREHOUSING & LOGISTIC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85750" y="28575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Ashish Ranjan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85750" y="28575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Development Account Profiles Report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85750" y="81915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0d45a2">
                    <a:alpha val="100.00%"/>
                  </a:srgbClr>
                </a:solidFill>
                <a:latin typeface="Calibri"/>
              </a:rPr>
              <a:t><![CDATA[Slide:5]]></a:t>
            </a:r>
          </a:p>
        </p:txBody>
      </p:sp>
      <p:sp>
        <p:nvSpPr>
          <p:cNvPr id="6" name=""/>
          <p:cNvSpPr txBox="1"/>
          <p:nvPr/>
        </p:nvSpPr>
        <p:spPr>
          <a:xfrm>
            <a:off x="238125" y="762000"/>
            <a:ext cx="1714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a6a6a6">
                    <a:alpha val="100.00%"/>
                  </a:srgbClr>
                </a:solidFill>
                <a:latin typeface="Calibri"/>
              </a:rPr>
              <a:t><![CDATA[SWOT Analysis Long Text issues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238125" y="110490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2409825"/>
                <a:gridCol w="2295525"/>
                <a:gridCol w="1924050"/>
                <a:gridCol w="4352925"/>
                <a:gridCol w="4467225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Account Nam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Strength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Weaknesse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Threat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Opportunitie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Growth Opportunities Based on SWOT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Jabłońska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Vertical vulnerabilities, Missing integration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8" name=""/>
          <p:cNvSpPr txBox="1"/>
          <p:nvPr/>
        </p:nvSpPr>
        <p:spPr>
          <a:xfrm>
            <a:off x="238125" y="1866900"/>
            <a:ext cx="1714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a6a6a6">
                    <a:alpha val="100.00%"/>
                  </a:srgbClr>
                </a:solidFill>
                <a:latin typeface="Calibri"/>
              </a:rPr>
              <a:t><![CDATA[Partner Priorities]]></a:t>
            </a:r>
          </a:p>
        </p:txBody>
      </p:sp>
      <p:graphicFrame>
        <p:nvGraphicFramePr>
          <p:cNvPr id="9" name="" descr=""/>
          <p:cNvGraphicFramePr>
            <a:graphicFrameLocks noGrp="1"/>
          </p:cNvGraphicFramePr>
          <p:nvPr/>
        </p:nvGraphicFramePr>
        <p:xfrm>
          <a:off x="238125" y="220980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3086100"/>
                <a:gridCol w="3086100"/>
                <a:gridCol w="3086100"/>
                <a:gridCol w="3086100"/>
                <a:gridCol w="30861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Account Nam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Partner Support Expectation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Partner Deal Expectation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Partner Margin Expectation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Partner Growth Expectation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Partner Future Aspiration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igh responsiveness, 24/7 availability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Exclusive deals and discounts for top performer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-25% margin on all deal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Expansion into new regional market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ecoming a market leader in 5 year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ig2h responsiveness, 24/7 availability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Exclusive2 deals and discounts for top performer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0-25% margin on all deal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Expansion2 into new regional market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ecoming2 a market leader in 5 year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ąk s. c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1 Ipsum is simply dummy text of the printing and typesetting industry. Lorem Ipsum has been the industry's standard dummy text ever since the 1500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2 Ipsum is simply dummy text of the printing and typesetting industry. Lorem Ipsum has been the industry's standard dummy text ever since the 1500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3 Ipsum is simply dummy text of the printing and typesetting industry. Lorem Ipsum has been the industry's standard dummy text ever since the 1500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4 Ipsum is simply dummy text of the printing and typesetting industry. Lorem Ipsum has been the industry's standard dummy text ever since the 1500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5 Ipsum is simply dummy text of the printing and typesetting industry. Lorem Ipsum has been the industry's standard dummy text ever since the 1500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and typesetting industry.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1 Ipsum is simply dummy text of the printing and typesetting industry.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2 Ipsum is simply dummy text of the printing and typesetting industry.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3 Ipsum is simply dummy text of the printing and typesetting industry.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4 Ipsum is simply dummy text of the printing and typesetting industry.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5 Ipsum is simply dummy text of the printing and typesetting industry.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6 Ipsum is simply dummy text of the printing and typesetting industry.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7 Ipsum is simply dummy text of the printing and typesetting industry.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8 Ipsum is simply dummy text of the printing and typesetting industry.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9 Ipsum is simply dummy text of the printing and typesetting industry.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10" name=""/>
          <p:cNvSpPr txBox="1"/>
          <p:nvPr/>
        </p:nvSpPr>
        <p:spPr>
          <a:xfrm>
            <a:off x="238125" y="5133975"/>
            <a:ext cx="1714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a6a6a6">
                    <a:alpha val="100.00%"/>
                  </a:srgbClr>
                </a:solidFill>
                <a:latin typeface="Calibri"/>
              </a:rPr>
              <a:t><![CDATA[Partner Summary]]></a:t>
            </a:r>
          </a:p>
        </p:txBody>
      </p:sp>
      <p:graphicFrame>
        <p:nvGraphicFramePr>
          <p:cNvPr id="11" name="" descr=""/>
          <p:cNvGraphicFramePr>
            <a:graphicFrameLocks noGrp="1"/>
          </p:cNvGraphicFramePr>
          <p:nvPr/>
        </p:nvGraphicFramePr>
        <p:xfrm>
          <a:off x="238125" y="5629275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3781425"/>
                <a:gridCol w="1143000"/>
                <a:gridCol w="3895725"/>
                <a:gridCol w="4333875"/>
                <a:gridCol w="1781175"/>
                <a:gridCol w="22288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Account Nam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# of Salespeopl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# of Technical Support Team Member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# of Professional Services Team Member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Marketing Budget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Sales Support Budget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ąk s. c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6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7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,5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,5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8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1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,1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,1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1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38125" y="28575"/>
          <a:ext cx="17526000" cy="8382000"/>
          <a:chOff x="238125" y="28575"/>
          <a:chExt cx="17526000" cy="83820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1905000" cy="581025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285750" y="762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WAREHOUSING & LOGISTIC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85750" y="28575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Ashish Ranjan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85750" y="28575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Development Account Profiles Report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85750" y="81915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0d45a2">
                    <a:alpha val="100.00%"/>
                  </a:srgbClr>
                </a:solidFill>
                <a:latin typeface="Calibri"/>
              </a:rPr>
              <a:t><![CDATA[Slide:6]]></a:t>
            </a:r>
          </a:p>
        </p:txBody>
      </p:sp>
      <p:sp>
        <p:nvSpPr>
          <p:cNvPr id="6" name=""/>
          <p:cNvSpPr txBox="1"/>
          <p:nvPr/>
        </p:nvSpPr>
        <p:spPr>
          <a:xfrm>
            <a:off x="238125" y="762000"/>
            <a:ext cx="1714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a6a6a6">
                    <a:alpha val="100.00%"/>
                  </a:srgbClr>
                </a:solidFill>
                <a:latin typeface="Calibri"/>
              </a:rPr>
              <a:t><![CDATA[Demo Table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238125" y="125730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1143000"/>
                <a:gridCol w="1143000"/>
                <a:gridCol w="1143000"/>
                <a:gridCol w="1143000"/>
                <a:gridCol w="3733800"/>
                <a:gridCol w="3705225"/>
                <a:gridCol w="1143000"/>
                <a:gridCol w="1143000"/>
                <a:gridCol w="11430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Account Nam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Number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Currency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Dat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Email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Text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Textare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Radio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Checkbox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Single Selecttion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11,111,11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08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emo@gmail.co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1 Ipsum is simply dummy text of the printing and typesetting industry. Lorem Ipsum has been the industry's standard dummy text ever since the 1500s, when an unknown printer took a galley of type and scrambled it to make a type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and typesetting industry. Lorem Ipsum has been the industry's standard dummy text ever since the 1500s, when an unknown printer took a galley of type and scrambled it to make a type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le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dia, USA, UK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Chandigarh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ąk s. c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11,11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,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22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steeee@gmail.co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8 Ipsum is simply dummy text of the printing and typesetting industry. Lorem Ipsum has been the industry's standard dummy text ever since the 1500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9 Ipsum i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le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dia, USA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Chandigarh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,222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02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eeee@gmail.co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2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le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K, Australiya, Canada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Chandigarh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,11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28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s44t@gmail.co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22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233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emale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dia, Australiya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ohali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8" name=""/>
          <p:cNvSpPr txBox="1"/>
          <p:nvPr/>
        </p:nvSpPr>
        <p:spPr>
          <a:xfrm>
            <a:off x="238125" y="4352925"/>
            <a:ext cx="1714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a6a6a6">
                    <a:alpha val="100.00%"/>
                  </a:srgbClr>
                </a:solidFill>
                <a:latin typeface="Calibri"/>
              </a:rPr>
              <a:t><![CDATA[User Info]]></a:t>
            </a:r>
          </a:p>
        </p:txBody>
      </p:sp>
      <p:graphicFrame>
        <p:nvGraphicFramePr>
          <p:cNvPr id="9" name="" descr=""/>
          <p:cNvGraphicFramePr>
            <a:graphicFrameLocks noGrp="1"/>
          </p:cNvGraphicFramePr>
          <p:nvPr/>
        </p:nvGraphicFramePr>
        <p:xfrm>
          <a:off x="238125" y="4695825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1143000"/>
                <a:gridCol w="6619875"/>
                <a:gridCol w="6534150"/>
                <a:gridCol w="11430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Account Nam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Nam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Description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Sort Description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Titl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st data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and typesetting industry. Lorem Ipsum has been the industry's standard dummy text ever since the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and typesetting industry. Lorem Ipsum has been the industry's standard dummy text ever since the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st data 2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st data2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2 Ipsum is simply dummy text of the printing and typesetting industry. Lorem Ipsum has been the industry's standard dummy text ever since the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st2 data 2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17">
  <a:themeElements>
    <a:clrScheme name="Theme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It Web tool</dc:creator>
  <cp:lastModifiedBy>It web Tool Team</cp:lastModifiedBy>
  <dcterms:created xsi:type="dcterms:W3CDTF">2025-02-22T14:24:31Z</dcterms:created>
  <dcterms:modified xsi:type="dcterms:W3CDTF">2025-02-22T14:24:31Z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