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7621250" cy="847725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898709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1.png"/>
  <Relationship Id="rId3" Type="http://schemas.openxmlformats.org/officeDocument/2006/relationships/image" Target="../media/background_0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3.png"/>
  <Relationship Id="rId3" Type="http://schemas.openxmlformats.org/officeDocument/2006/relationships/image" Target="../media/background_1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5.png"/>
  <Relationship Id="rId3" Type="http://schemas.openxmlformats.org/officeDocument/2006/relationships/image" Target="../media/background_2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7.png"/>
  <Relationship Id="rId3" Type="http://schemas.openxmlformats.org/officeDocument/2006/relationships/image" Target="../media/background_3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9.png"/>
  <Relationship Id="rId3" Type="http://schemas.openxmlformats.org/officeDocument/2006/relationships/image" Target="../media/background_4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13.png"/>
  <Relationship Id="rId3" Type="http://schemas.openxmlformats.org/officeDocument/2006/relationships/image" Target="../media/background_5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16.png"/>
  <Relationship Id="rId3" Type="http://schemas.openxmlformats.org/officeDocument/2006/relationships/image" Target="../media/background_6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38125" y="28575"/>
          <a:ext cx="17526000" cy="8382000"/>
          <a:chOff x="238125" y="28575"/>
          <a:chExt cx="17526000" cy="838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1905000" cy="581025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285750" y="762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WAREHOUSING & LOGISTIC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85750" y="28575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Ashish Ranja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85750" y="28575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Development Account Profiles Report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85750" y="81915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0d45a2">
                    <a:alpha val="100.00%"/>
                  </a:srgbClr>
                </a:solidFill>
                <a:latin typeface="Calibri"/>
              </a:rPr>
              <a:t><![CDATA[Slide:1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38125" y="7620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Key Observation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238125" y="10668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143000"/>
                <a:gridCol w="1143000"/>
                <a:gridCol w="1714500"/>
                <a:gridCol w="3429000"/>
                <a:gridCol w="3429000"/>
                <a:gridCol w="1143000"/>
                <a:gridCol w="1143000"/>
                <a:gridCol w="1143000"/>
                <a:gridCol w="11430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ontact Lookup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AM Lookup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ontact Data Typ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Unlimited Tex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ext w Limi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Number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Date Selector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ingle Select Radio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urrency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test contac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, when an unknown printer took a galley of type and scrambled it to mak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, when an unknown printer took a galley of type and scrambled it to mak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ąk s. c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arroll, Mayer and Kuhn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rdman-Legro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and-Kemm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arjai Enterprise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błońska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assulke-Boeh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38125" y="28575"/>
          <a:ext cx="17526000" cy="8382000"/>
          <a:chOff x="238125" y="28575"/>
          <a:chExt cx="17526000" cy="838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1905000" cy="581025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285750" y="762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WAREHOUSING & LOGISTIC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85750" y="28575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Ashish Ranja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85750" y="28575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Development Account Profiles Report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85750" y="81915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0d45a2">
                    <a:alpha val="100.00%"/>
                  </a:srgbClr>
                </a:solidFill>
                <a:latin typeface="Calibri"/>
              </a:rPr>
              <a:t><![CDATA[Slide:2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38125" y="7620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Key Observation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238125" y="10668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143000"/>
                <a:gridCol w="1143000"/>
                <a:gridCol w="1714500"/>
                <a:gridCol w="3429000"/>
                <a:gridCol w="3429000"/>
                <a:gridCol w="1143000"/>
                <a:gridCol w="1143000"/>
                <a:gridCol w="1143000"/>
                <a:gridCol w="11430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ontact Lookup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AM Lookup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ontact Data Typ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Unlimited Tex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ext w Limi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Number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Date Selector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ingle Select Radio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urrency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ovacek-Heaney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owalska S.A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ołodziej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rupa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Kunde-Denesik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ng and Son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linowska S.A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rks-Bahring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rks-Ondricka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'Hara-O'Hara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lszewski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aucek, Flatley and Bosco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Server Sid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agandeep Sharma, John Do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tex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15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Option 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38125" y="28575"/>
          <a:ext cx="17526000" cy="8382000"/>
          <a:chOff x="238125" y="28575"/>
          <a:chExt cx="17526000" cy="838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1905000" cy="581025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285750" y="762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WAREHOUSING & LOGISTIC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85750" y="28575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Ashish Ranja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85750" y="28575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Development Account Profiles Report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85750" y="81915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0d45a2">
                    <a:alpha val="100.00%"/>
                  </a:srgbClr>
                </a:solidFill>
                <a:latin typeface="Calibri"/>
              </a:rPr>
              <a:t><![CDATA[Slide:3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38125" y="9525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SWOT Analysis Long Text issue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238125" y="11049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2409825"/>
                <a:gridCol w="2295525"/>
                <a:gridCol w="1924050"/>
                <a:gridCol w="4352925"/>
                <a:gridCol w="4467225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trength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Weakness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hreat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Opportuniti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Growth Opportunities Based on SWO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Competitive Product Advantage, Large account management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Limited sal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consistent strategy, Need for innova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Large financial suppor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spectrum is the most loreum ipsum spectrum is the mos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Competitive Product Advantag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Competitive Product Advantage, Large account management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Limited sal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consistent strategy, Need for innova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Large financial suppor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spectrum is the most loreum ipsum spectrum is the mos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Competitive Product Advantag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Larger partner network, Large financial support, New favorable government regulation, New global expansion possibiliti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 is a long2 established fact that a reader will be distracted by the readable content of a page when looking at its layout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Increase partner-led revenue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ąk s. c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 is a long2 established fact that a reader will be distracted by the readable content of a page when looking at its layout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Larger partner network, Large financial support, New favorable government regulation, New global expansion possibiliti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Competitive Product Advantage, Large account management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Limited sal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consistent strategy, Need for innova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Large financial suppor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spectrum is the most loreum ipsum spectrum is the mos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Competitive Product Advantag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Larger partner network, Large financial support, New favorable government regulation, New global expansion possibiliti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 is a long2 established fact that a reader will be distracted by the readable content of a page when looking at its layout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38125" y="28575"/>
          <a:ext cx="17526000" cy="8382000"/>
          <a:chOff x="238125" y="28575"/>
          <a:chExt cx="17526000" cy="838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1905000" cy="581025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285750" y="762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WAREHOUSING & LOGISTIC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85750" y="28575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Ashish Ranja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85750" y="28575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Development Account Profiles Report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85750" y="81915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0d45a2">
                    <a:alpha val="100.00%"/>
                  </a:srgbClr>
                </a:solidFill>
                <a:latin typeface="Calibri"/>
              </a:rPr>
              <a:t><![CDATA[Slide: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38125" y="7620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SWOT Analysis Long Text issue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238125" y="9144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2409825"/>
                <a:gridCol w="2295525"/>
                <a:gridCol w="1924050"/>
                <a:gridCol w="4352925"/>
                <a:gridCol w="4467225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trength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Weakness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hreat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Opportuniti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Growth Opportunities Based on SWO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Increase partner-led revenue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arroll, Mayer and Kuhn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Increase partner-led revenue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Competitive Product Advantage, Large account management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Limited sal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consistent strategy, Need for innova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Large financial suppor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spectrum is the most loreum ipsum spectrum is the mos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Competitive Product Advantag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Larger partner network, Large financial support, New favorable government regulation, New global expansion possibiliti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 is a long2 established fact that a reader will be distracted by the readable content of a page when looking at its layout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Goyette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Increase partner-led revenue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Competitive Product Advantage, Large account management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Limited sal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consistent strategy, Need for innova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Large financial suppor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 spectrum is the most loreum ipsum spectrum is the mos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Competitive Product Advantag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Lack of Focus on key vertical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Weak market position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Larger partner network, Large financial support, New favorable government regulation, New global expansion possibiliti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crease partner-led revenue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 is a long2 established fact that a reader will be distracted by the readable content of a page when looking at its layout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uels, O'Keefe and Weissnat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chnical Support service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ositive YoY sales growth trend, Increase partner-led revenue, Larger partner networ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38125" y="28575"/>
          <a:ext cx="17526000" cy="8382000"/>
          <a:chOff x="238125" y="28575"/>
          <a:chExt cx="17526000" cy="838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1905000" cy="581025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285750" y="762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WAREHOUSING & LOGISTIC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85750" y="28575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Ashish Ranja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85750" y="28575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Development Account Profiles Report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85750" y="81915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0d45a2">
                    <a:alpha val="100.00%"/>
                  </a:srgbClr>
                </a:solidFill>
                <a:latin typeface="Calibri"/>
              </a:rPr>
              <a:t><![CDATA[Slide:5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38125" y="7620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SWOT Analysis Long Text issue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238125" y="9144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2409825"/>
                <a:gridCol w="2295525"/>
                <a:gridCol w="1924050"/>
                <a:gridCol w="4352925"/>
                <a:gridCol w="4467225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trength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Weakness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hreat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Opportuniti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Growth Opportunities Based on SWO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Jabłońska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trong services team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ertical vulnerabilities, Missing integrations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w Competitors, Lack of Marketing investment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238125" y="2600325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Partner Priorities]]></a:t>
            </a:r>
          </a:p>
        </p:txBody>
      </p:sp>
      <p:graphicFrame>
        <p:nvGraphicFramePr>
          <p:cNvPr id="9" name="" descr=""/>
          <p:cNvGraphicFramePr>
            <a:graphicFrameLocks noGrp="1"/>
          </p:cNvGraphicFramePr>
          <p:nvPr/>
        </p:nvGraphicFramePr>
        <p:xfrm>
          <a:off x="238125" y="2752725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3086100"/>
                <a:gridCol w="3086100"/>
                <a:gridCol w="3086100"/>
                <a:gridCol w="3086100"/>
                <a:gridCol w="30861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Partner Support Expectation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Partner Deal Expectation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Partner Margin Expectation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Partner Growth Expectation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Partner Future Aspiration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igh responsiveness, 24/7 availability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xclusive deals and discounts for top performer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-25% margin on all deal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xpansion into new regional market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ecoming a market leader in 5 year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ig2h responsiveness, 24/7 availability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xclusive2 deals and discounts for top performer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0-25% margin on all deal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xpansion2 into new regional market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ecoming2 a market leader in 5 year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ąk s. c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1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2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3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4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5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1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2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3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4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5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6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7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8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9 Ipsum is simply dummy text of the printing and typesetting industry.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10" name=""/>
          <p:cNvSpPr txBox="1"/>
          <p:nvPr/>
        </p:nvSpPr>
        <p:spPr>
          <a:xfrm>
            <a:off x="238125" y="5815013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Partner Summary]]></a:t>
            </a:r>
          </a:p>
        </p:txBody>
      </p:sp>
      <p:graphicFrame>
        <p:nvGraphicFramePr>
          <p:cNvPr id="11" name="" descr=""/>
          <p:cNvGraphicFramePr>
            <a:graphicFrameLocks noGrp="1"/>
          </p:cNvGraphicFramePr>
          <p:nvPr/>
        </p:nvGraphicFramePr>
        <p:xfrm>
          <a:off x="238125" y="6119813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3781425"/>
                <a:gridCol w="1143000"/>
                <a:gridCol w="3895725"/>
                <a:gridCol w="4333875"/>
                <a:gridCol w="1781175"/>
                <a:gridCol w="22288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# of Salespeopl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# of Technical Support Team Member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# of Professional Services Team Member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Marketing Budge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ales Support Budge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38125" y="28575"/>
          <a:ext cx="17526000" cy="8382000"/>
          <a:chOff x="238125" y="28575"/>
          <a:chExt cx="17526000" cy="838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1905000" cy="581025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285750" y="762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WAREHOUSING & LOGISTIC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85750" y="28575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Ashish Ranja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85750" y="28575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Development Account Profiles Report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85750" y="81915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0d45a2">
                    <a:alpha val="100.00%"/>
                  </a:srgbClr>
                </a:solidFill>
                <a:latin typeface="Calibri"/>
              </a:rPr>
              <a:t><![CDATA[Slide:6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38125" y="7620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Partner Summary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238125" y="10668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3781425"/>
                <a:gridCol w="1143000"/>
                <a:gridCol w="3895725"/>
                <a:gridCol w="4333875"/>
                <a:gridCol w="1781175"/>
                <a:gridCol w="222885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# of Salespeopl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# of Technical Support Team Member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# of Professional Services Team Member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Marketing Budge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ales Support Budge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ąk s. c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,5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,5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5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8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1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,1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,1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1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8" name=""/>
          <p:cNvSpPr txBox="1"/>
          <p:nvPr/>
        </p:nvSpPr>
        <p:spPr>
          <a:xfrm>
            <a:off x="238125" y="4280535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Demo Table]]></a:t>
            </a:r>
          </a:p>
        </p:txBody>
      </p:sp>
      <p:graphicFrame>
        <p:nvGraphicFramePr>
          <p:cNvPr id="9" name="" descr=""/>
          <p:cNvGraphicFramePr>
            <a:graphicFrameLocks noGrp="1"/>
          </p:cNvGraphicFramePr>
          <p:nvPr/>
        </p:nvGraphicFramePr>
        <p:xfrm>
          <a:off x="238125" y="4585335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143000"/>
                <a:gridCol w="1143000"/>
                <a:gridCol w="1143000"/>
                <a:gridCol w="1143000"/>
                <a:gridCol w="3733800"/>
                <a:gridCol w="3705225"/>
                <a:gridCol w="1143000"/>
                <a:gridCol w="1143000"/>
                <a:gridCol w="11430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Number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urrency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Dat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Email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ext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extares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Radio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Checkbox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ingle Selecttion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11,111,11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08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emo@gmail.co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1 Ipsum is simply dummy text of the printing and typesetting industry. Lorem Ipsum has been the industry's standard dummy text ever since the 1500s, when an unknown printer took a galley of type and scrambled it to make a typ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 1500s, when an unknown printer took a galley of type and scrambled it to make a typ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l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dia, USA, UK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handigarh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ąk s. c.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11,11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,4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22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steeee@gmail.co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8 Ipsum is simply dummy text of the printing and typesetting industry. Lorem Ipsum has been the industry's standard dummy text ever since the 1500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9 Ipsum is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l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dia, USA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handigarh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,222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0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02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eee@gmail.co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2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al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K, Australiya, Canada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handigarh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Barton PLC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,11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,000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01/28/2025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s44t@gmail.com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22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um ipsum233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emal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ndia, Australiya, 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Mohali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38125" y="28575"/>
          <a:ext cx="17526000" cy="8382000"/>
          <a:chOff x="238125" y="28575"/>
          <a:chExt cx="17526000" cy="838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5250"/>
            <a:ext cx="1905000" cy="581025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285750" y="762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WAREHOUSING & LOGISTIC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85750" y="28575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Ashish Ranja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85750" y="28575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58c82d">
                    <a:alpha val="100.00%"/>
                  </a:srgbClr>
                </a:solidFill>
                <a:latin typeface="Calibri"/>
              </a:rPr>
              <a:t><![CDATA[Development Account Profiles Report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85750" y="8191500"/>
            <a:ext cx="17240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i="1" sz="1500" spc="0" u="none">
                <a:solidFill>
                  <a:srgbClr val="0d45a2">
                    <a:alpha val="100.00%"/>
                  </a:srgbClr>
                </a:solidFill>
                <a:latin typeface="Calibri"/>
              </a:rPr>
              <a:t><![CDATA[Slide:7]]></a:t>
            </a:r>
          </a:p>
        </p:txBody>
      </p:sp>
      <p:sp>
        <p:nvSpPr>
          <p:cNvPr id="6" name=""/>
          <p:cNvSpPr txBox="1"/>
          <p:nvPr/>
        </p:nvSpPr>
        <p:spPr>
          <a:xfrm>
            <a:off x="238125" y="952500"/>
            <a:ext cx="1714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800" spc="0" u="none">
                <a:solidFill>
                  <a:srgbClr val="a6a6a6">
                    <a:alpha val="100.00%"/>
                  </a:srgbClr>
                </a:solidFill>
                <a:latin typeface="Calibri"/>
              </a:rPr>
              <a:t><![CDATA[User Info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238125" y="1104900"/>
          <a:ext cx="0" cy="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143000"/>
                <a:gridCol w="6619875"/>
                <a:gridCol w="6534150"/>
                <a:gridCol w="11430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Account 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Nam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Description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Sort Description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b" marL="0" marR="0" indent="0" lvl="0">
                        <a:lnSpc>
                          <a:spcPct val="100%"/>
                        </a:lnSpc>
                      </a:pPr>
                      <a:r>
                        <a:rPr lang="en-US" b="1" i="1" sz="11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Calibri"/>
                        </a:rPr>
                        <a:t><![CDATA[Title]]></a:t>
                      </a:r>
                    </a:p>
                  </a:txBody>
                  <a:tcPr anchor="b" marL="0" marR="0" marT="0" marB="2857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a6a6a6">
                            <a:alpha val="100.00%"/>
                          </a:srgbClr>
                        </a:gs>
                        <a:gs pos="100%">
                          <a:srgbClr val="a6a6a6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st data1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 Ipsum is simply dummy text of the printing and typesetting industry. Lorem Ipsum has been the industry's standard dummy text ever since th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st data 2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  <a:tr h="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bbott, Jenkins and Beatty Forever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st data2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orem2 Ipsum is simply dummy text of the printing and typesetting industry. Lorem Ipsum has been the industry's standard dummy text ever since the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-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ctr" marL="28575" marR="28575" indent="0" lvl="0">
                        <a:lnSpc>
                          <a:spcPct val="100%"/>
                        </a:lnSpc>
                      </a:pPr>
                      <a:r>
                        <a:rPr lang="en-US" i="1" sz="12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est2 data 2]]></a:t>
                      </a:r>
                    </a:p>
                  </a:txBody>
                  <a:tcPr anchor="ctr" marL="28575" marR="28575" marT="9525" marB="9525">
                    <a:lnL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tri" algn="ctr">
                      <a:solidFill>
                        <a:srgbClr val="a6a6a6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gradFill>
                      <a:gsLst>
                        <a:gs pos="0%">
                          <a:srgbClr val="FFFFFF">
                            <a:alpha val="100.00%"/>
                          </a:srgbClr>
                        </a:gs>
                        <a:gs pos="100%">
                          <a:srgbClr val="FFFFFF">
                            <a:alpha val="100.00%"/>
                          </a:srgb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56">
  <a:themeElements>
    <a:clrScheme name="Theme5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SuccessfulchannelsAPP</dc:creator>
  <cp:lastModifiedBy>Successfulchannels Team</cp:lastModifiedBy>
  <dcterms:created xsi:type="dcterms:W3CDTF">2025-02-19T13:13:38Z</dcterms:created>
  <dcterms:modified xsi:type="dcterms:W3CDTF">2025-02-19T13:13:38Z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