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9" r:id="rId6"/>
    <p:sldId id="258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86E0-F528-4AEC-919C-65BCB5F76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A5690-786A-465D-94E3-83A4E0C52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805C-4449-43A7-879C-442706FF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D341-3BF5-4E7B-8549-60A19B62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B038-4E6B-4619-9021-CBA52A73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3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885E-7522-496F-B34F-61BADCFD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4A907-CC27-4AFA-A373-11C6D203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4B645-6033-40D3-9D0C-8DA8335B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B5DF-9123-4378-A9CA-C86C04C5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B869-40CA-4339-AD3A-4EE4E13A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34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2D6AF-8E67-4A63-90D1-6373DC81C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CCF2F-B6A4-4997-8105-1DAFBC1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5843-DB00-4048-95A8-B37DE586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2AFF-5427-4AD5-AE30-51E74231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1079-EF78-4A38-AA4B-89447AAD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2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ED66-1D0C-4185-9574-599106F8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F884-C72E-4A1A-A4E2-C5C21516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9BE-40AA-439A-8308-7BFB4A13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8986-3A02-4E01-91C7-D0740EB3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DD62-F7D1-4FBD-BAA0-D14A082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9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B590-BCBC-418C-B9FC-AA2C0215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3B645-CED0-4FE2-8308-D4C99B36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A0F1-99A0-426F-87F6-6AB56686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4EC5-276F-4415-AD01-C5E61029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C12F-D7FE-4845-8A65-E3FD49E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0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DBF0-F3FD-4431-85D3-B262F56C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02C6-EAB0-47BF-9048-759BAAAB4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9B36-D2CF-47BE-8376-4736D8602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5D994-8155-4D94-819C-278BA95A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37F22-0BB1-422D-80F1-AE932EC2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9B59-C78E-4D13-BFA6-23CF3567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6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468D-6F08-4636-8529-7C982494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20C30-E896-4E53-A8C1-D9EA02CD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C4CFA-7BB7-4188-826A-2ACB7DD5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1411F-0C8C-43A9-9AD7-EE73ABFDF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07209-2CD7-4FC6-B78F-DB832C6D1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7F035-3BDF-4970-9FE6-FFFC7617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3D48A-343F-4322-A7A2-5CB8B2D8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683DF-2743-45EA-B537-73D48F2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AFA7-DFB9-4799-A740-A8C1046F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5A919-8120-4493-962A-17853ED6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2E11B-B03B-4E7A-BDD5-0FBB9BCD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0DCB9-A294-4D61-80BC-7A58E934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5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00CC2-EC2A-49E9-9F28-E9F743C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40F73-1E89-4436-8E86-8BD6E811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86DDE-657F-46C9-9598-A4B689FF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39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1A68-0FC6-4262-837B-A80E09B9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D40A-4E68-4B3E-BB2A-55820D81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D64A5-8650-42F3-AD7A-FE8D530B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1427-CFD7-4A95-B70E-2A31E24A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3053-B256-4C39-B36A-F9AC22F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1F9C-FDD2-430B-B0C1-E33E62DA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6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4B40-5852-42A9-B7A6-6AD354C8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7E0E3-624B-4F2D-9705-01E22B967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F3AC-5E75-45E9-A265-0A1B5C46A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E753-0BFD-4E87-A845-04BA8F48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1430-4E78-4DD7-AA6D-CB087237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DFA4-9DB9-4555-B59B-1D5DE4CC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3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509B7-2EF2-458B-B440-FDAF7573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888A-DDA1-44F0-AD21-285A967C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EF09-9D59-441B-A020-AEC6DC86F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F187-E5D6-4A59-9F97-4908B0CE2A3E}" type="datetimeFigureOut">
              <a:rPr lang="en-GB" smtClean="0"/>
              <a:t>01/04/2021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7171-3964-4F38-BA81-D18B4CFB4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BBEB-7FE8-4653-9E5A-E18FD94DF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84BD-81A0-4239-B808-2F5D2144069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29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8ED2-0577-45D8-AA8E-7FDF9DF4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Short Term Power Burn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CE489-3FCA-460F-8261-FA49427F1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  <a:p>
            <a:r>
              <a:rPr lang="en-GB" sz="3600" dirty="0"/>
              <a:t>GAS Analytics</a:t>
            </a:r>
          </a:p>
        </p:txBody>
      </p:sp>
    </p:spTree>
    <p:extLst>
      <p:ext uri="{BB962C8B-B14F-4D97-AF65-F5344CB8AC3E}">
        <p14:creationId xmlns:p14="http://schemas.microsoft.com/office/powerpoint/2010/main" val="58683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1F99E-748A-457B-9216-350ECDE9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Autofit/>
          </a:bodyPr>
          <a:lstStyle/>
          <a:p>
            <a:r>
              <a:rPr lang="en-GB" sz="3200" dirty="0"/>
              <a:t>Appendix B: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F8C2A-2270-4118-8083-2570C793A141}"/>
              </a:ext>
            </a:extLst>
          </p:cNvPr>
          <p:cNvSpPr txBox="1"/>
          <p:nvPr/>
        </p:nvSpPr>
        <p:spPr>
          <a:xfrm>
            <a:off x="838199" y="4472243"/>
            <a:ext cx="3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error = Root Mean Square 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13C53-DCCD-4F33-B59D-EAB9A4E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4" y="1271892"/>
            <a:ext cx="11467035" cy="29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126DB5-38FD-4A5D-8DBC-86ED6C1E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226846"/>
            <a:ext cx="4728116" cy="8797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 C: </a:t>
            </a: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Framework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B0688C-738C-4540-AFD3-321137CA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44" y="666728"/>
            <a:ext cx="4386297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GB" sz="4300" dirty="0"/>
              <a:t>Rationale</a:t>
            </a:r>
            <a:r>
              <a:rPr lang="en-GB" sz="25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5231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6" y="1470707"/>
            <a:ext cx="3009206" cy="6234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Covariates: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784CCB-6E63-4C87-8A67-0D8C8D78B823}"/>
              </a:ext>
            </a:extLst>
          </p:cNvPr>
          <p:cNvSpPr txBox="1"/>
          <p:nvPr/>
        </p:nvSpPr>
        <p:spPr>
          <a:xfrm>
            <a:off x="308735" y="2334707"/>
            <a:ext cx="2883357" cy="3529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spreads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dark spreads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precipitation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monday_thursday</a:t>
            </a:r>
            <a:r>
              <a:rPr lang="en-US" dirty="0"/>
              <a:t> flag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Fourier series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A picture containing text, window, display&#10;&#10;Description automatically generated">
            <a:extLst>
              <a:ext uri="{FF2B5EF4-FFF2-40B4-BE49-F238E27FC236}">
                <a16:creationId xmlns:a16="http://schemas.microsoft.com/office/drawing/2014/main" id="{64D036F3-4682-437E-9396-67156C51F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>
          <a:xfrm>
            <a:off x="4804756" y="234823"/>
            <a:ext cx="6590129" cy="6388354"/>
          </a:xfrm>
          <a:prstGeom prst="rect">
            <a:avLst/>
          </a:prstGeom>
        </p:spPr>
      </p:pic>
      <p:sp>
        <p:nvSpPr>
          <p:cNvPr id="84" name="Title 3">
            <a:extLst>
              <a:ext uri="{FF2B5EF4-FFF2-40B4-BE49-F238E27FC236}">
                <a16:creationId xmlns:a16="http://schemas.microsoft.com/office/drawing/2014/main" id="{57F4D77D-8E91-4E50-91E3-AEE0C6293273}"/>
              </a:ext>
            </a:extLst>
          </p:cNvPr>
          <p:cNvSpPr txBox="1">
            <a:spLocks/>
          </p:cNvSpPr>
          <p:nvPr/>
        </p:nvSpPr>
        <p:spPr>
          <a:xfrm>
            <a:off x="241075" y="132973"/>
            <a:ext cx="3211897" cy="62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Dependent: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E2236-F70F-4A60-8187-6F2EFCE83F84}"/>
              </a:ext>
            </a:extLst>
          </p:cNvPr>
          <p:cNvSpPr txBox="1"/>
          <p:nvPr/>
        </p:nvSpPr>
        <p:spPr>
          <a:xfrm>
            <a:off x="308735" y="993325"/>
            <a:ext cx="2883357" cy="62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gas demand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" name="Title 3">
            <a:extLst>
              <a:ext uri="{FF2B5EF4-FFF2-40B4-BE49-F238E27FC236}">
                <a16:creationId xmlns:a16="http://schemas.microsoft.com/office/drawing/2014/main" id="{F4B0DD92-3C4A-4378-BB5C-C479E6D2281F}"/>
              </a:ext>
            </a:extLst>
          </p:cNvPr>
          <p:cNvSpPr txBox="1">
            <a:spLocks/>
          </p:cNvSpPr>
          <p:nvPr/>
        </p:nvSpPr>
        <p:spPr>
          <a:xfrm>
            <a:off x="342420" y="5451082"/>
            <a:ext cx="3009206" cy="62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E5C91E-7438-42F7-9B19-54AAD9A6E31E}"/>
              </a:ext>
            </a:extLst>
          </p:cNvPr>
          <p:cNvSpPr txBox="1"/>
          <p:nvPr/>
        </p:nvSpPr>
        <p:spPr>
          <a:xfrm>
            <a:off x="342420" y="6105190"/>
            <a:ext cx="2883357" cy="62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 years daily sampling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5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Calibrator (exog)</a:t>
            </a:r>
            <a:r>
              <a:rPr lang="en-GB" sz="2500" dirty="0"/>
              <a:t>: </a:t>
            </a:r>
            <a:r>
              <a:rPr lang="en-GB" sz="3600" dirty="0"/>
              <a:t>Linear</a:t>
            </a:r>
            <a:r>
              <a:rPr lang="en-GB" sz="2500" dirty="0"/>
              <a:t> </a:t>
            </a:r>
            <a:r>
              <a:rPr lang="en-GB" sz="3600" dirty="0"/>
              <a:t>Regression</a:t>
            </a:r>
          </a:p>
        </p:txBody>
      </p:sp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18536A6E-508E-4549-8418-CB22D25B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" y="3925687"/>
            <a:ext cx="4320000" cy="2860961"/>
          </a:xfrm>
          <a:prstGeom prst="rect">
            <a:avLst/>
          </a:prstGeom>
        </p:spPr>
      </p:pic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1DA3544-A8D0-476E-9EAC-B90C6514A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05" y="3915295"/>
            <a:ext cx="4320000" cy="28817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43D498-C12F-4134-A4A1-A1C21A8048E1}"/>
              </a:ext>
            </a:extLst>
          </p:cNvPr>
          <p:cNvSpPr txBox="1"/>
          <p:nvPr/>
        </p:nvSpPr>
        <p:spPr>
          <a:xfrm>
            <a:off x="10303625" y="1047403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CV= 9.43 (2.08)</a:t>
            </a:r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5F7380C6-B1C6-4053-AAB5-12764E1F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" y="904426"/>
            <a:ext cx="4320000" cy="2860961"/>
          </a:xfrm>
          <a:prstGeom prst="rect">
            <a:avLst/>
          </a:prstGeom>
        </p:spPr>
      </p:pic>
      <p:pic>
        <p:nvPicPr>
          <p:cNvPr id="38" name="Picture 3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5EE70E27-BCA6-4073-9BDC-A3485B77D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05" y="831274"/>
            <a:ext cx="4320000" cy="30072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9BB7751-90F0-4B50-8AF2-E0648E715050}"/>
              </a:ext>
            </a:extLst>
          </p:cNvPr>
          <p:cNvSpPr txBox="1"/>
          <p:nvPr/>
        </p:nvSpPr>
        <p:spPr>
          <a:xfrm>
            <a:off x="10249593" y="445008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CV= 10.57 (1.79)</a:t>
            </a:r>
          </a:p>
        </p:txBody>
      </p:sp>
    </p:spTree>
    <p:extLst>
      <p:ext uri="{BB962C8B-B14F-4D97-AF65-F5344CB8AC3E}">
        <p14:creationId xmlns:p14="http://schemas.microsoft.com/office/powerpoint/2010/main" val="166844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Autofit/>
          </a:bodyPr>
          <a:lstStyle/>
          <a:p>
            <a:r>
              <a:rPr lang="en-GB" sz="3200" dirty="0"/>
              <a:t>Calibrator (exog): Support Vector (kernel) Regression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0180CFB-14F4-446C-A467-6A85D66CF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6" y="894034"/>
            <a:ext cx="4320000" cy="288174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F77092C-5615-4BB8-BCE6-27AB2326B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6" y="3900469"/>
            <a:ext cx="4320000" cy="2881744"/>
          </a:xfrm>
          <a:prstGeom prst="rect">
            <a:avLst/>
          </a:prstGeom>
        </p:spPr>
      </p:pic>
      <p:pic>
        <p:nvPicPr>
          <p:cNvPr id="14" name="Picture 1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CB118C43-28C6-48AB-AF64-B782F3152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28" y="831274"/>
            <a:ext cx="4320000" cy="3007264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06AFE104-D557-47DE-9DA2-A350283E6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28" y="3900469"/>
            <a:ext cx="4320000" cy="28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2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Autofit/>
          </a:bodyPr>
          <a:lstStyle/>
          <a:p>
            <a:r>
              <a:rPr lang="en-GB" sz="3200" dirty="0"/>
              <a:t>Calibrator (exog): SARIMAX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A3984C0-AB51-41AC-A5B5-75117073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948560"/>
            <a:ext cx="4320000" cy="277269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098340-5535-4F0F-9D19-F6A9D2D4E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29" y="873122"/>
            <a:ext cx="4259884" cy="296541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8F091D5-5B81-4E65-977A-4BCDCA11E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3893064"/>
            <a:ext cx="4320000" cy="277269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8766E4A-8C23-42D8-89F9-C9A8AB075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3" y="3838538"/>
            <a:ext cx="4320000" cy="28817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C40C0B-C52C-434C-9F65-DAD9C1095E39}"/>
              </a:ext>
            </a:extLst>
          </p:cNvPr>
          <p:cNvSpPr txBox="1"/>
          <p:nvPr/>
        </p:nvSpPr>
        <p:spPr>
          <a:xfrm>
            <a:off x="10303625" y="1047403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CV= 8.44 (1.71)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49B21-560C-4BDC-B161-8B1D3FCF0B4C}"/>
              </a:ext>
            </a:extLst>
          </p:cNvPr>
          <p:cNvSpPr txBox="1"/>
          <p:nvPr/>
        </p:nvSpPr>
        <p:spPr>
          <a:xfrm>
            <a:off x="10249593" y="445008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CV= 10.37 (2.41)</a:t>
            </a:r>
          </a:p>
        </p:txBody>
      </p:sp>
    </p:spTree>
    <p:extLst>
      <p:ext uri="{BB962C8B-B14F-4D97-AF65-F5344CB8AC3E}">
        <p14:creationId xmlns:p14="http://schemas.microsoft.com/office/powerpoint/2010/main" val="25390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Autofit/>
          </a:bodyPr>
          <a:lstStyle/>
          <a:p>
            <a:r>
              <a:rPr lang="en-GB" sz="3200" dirty="0"/>
              <a:t>Calibrator (</a:t>
            </a:r>
            <a:r>
              <a:rPr lang="en-GB" sz="3200" dirty="0" err="1"/>
              <a:t>endog</a:t>
            </a:r>
            <a:r>
              <a:rPr lang="en-GB" sz="3200" dirty="0"/>
              <a:t>): Neural Network Autoregression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3CAE58C-FB17-4692-BCB9-3F2602AE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" y="3951285"/>
            <a:ext cx="4320000" cy="288174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9CA833F-5FC8-4095-9070-04E79ECF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7" y="917175"/>
            <a:ext cx="4320000" cy="2881744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0EAE03C-2CA5-4936-8582-72315315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33" y="850674"/>
            <a:ext cx="4320000" cy="300726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CB0C807-6254-487E-A7D5-26F6A6E67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33" y="3857938"/>
            <a:ext cx="4320000" cy="28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Autofit/>
          </a:bodyPr>
          <a:lstStyle/>
          <a:p>
            <a:r>
              <a:rPr lang="en-GB" sz="3200" dirty="0"/>
              <a:t>Calibrator (</a:t>
            </a:r>
            <a:r>
              <a:rPr lang="en-GB" sz="3200" dirty="0" err="1"/>
              <a:t>endog</a:t>
            </a:r>
            <a:r>
              <a:rPr lang="en-GB" sz="3200" dirty="0"/>
              <a:t>): Neural Network Long Short Term Memory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7FE6281-5B0F-4F5C-A4BF-78BDC05D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3729"/>
            <a:ext cx="4320000" cy="288174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A296E4C-B4F8-4ECE-8D23-FA4C8C60D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3729"/>
            <a:ext cx="4320000" cy="300726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57871B4-2FCE-443C-B2E5-57F6466EB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7928"/>
            <a:ext cx="4320000" cy="288174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CC01009-E318-4427-8C65-1919CCA67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35473"/>
            <a:ext cx="4320000" cy="28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59EF3-CE25-46DF-A16F-37447E0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Autofit/>
          </a:bodyPr>
          <a:lstStyle/>
          <a:p>
            <a:r>
              <a:rPr lang="en-GB" sz="3200" dirty="0"/>
              <a:t>Appendix A: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A2AE211-197A-4F89-9EF0-9FD1462BB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76485"/>
              </p:ext>
            </p:extLst>
          </p:nvPr>
        </p:nvGraphicFramePr>
        <p:xfrm>
          <a:off x="838200" y="831274"/>
          <a:ext cx="9926781" cy="588743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08927">
                  <a:extLst>
                    <a:ext uri="{9D8B030D-6E8A-4147-A177-3AD203B41FA5}">
                      <a16:colId xmlns:a16="http://schemas.microsoft.com/office/drawing/2014/main" val="12846510"/>
                    </a:ext>
                  </a:extLst>
                </a:gridCol>
                <a:gridCol w="3308927">
                  <a:extLst>
                    <a:ext uri="{9D8B030D-6E8A-4147-A177-3AD203B41FA5}">
                      <a16:colId xmlns:a16="http://schemas.microsoft.com/office/drawing/2014/main" val="581070789"/>
                    </a:ext>
                  </a:extLst>
                </a:gridCol>
                <a:gridCol w="3308927">
                  <a:extLst>
                    <a:ext uri="{9D8B030D-6E8A-4147-A177-3AD203B41FA5}">
                      <a16:colId xmlns:a16="http://schemas.microsoft.com/office/drawing/2014/main" val="2069745580"/>
                    </a:ext>
                  </a:extLst>
                </a:gridCol>
              </a:tblGrid>
              <a:tr h="309590">
                <a:tc>
                  <a:txBody>
                    <a:bodyPr/>
                    <a:lstStyle/>
                    <a:p>
                      <a:r>
                        <a:rPr lang="en-GB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53670"/>
                  </a:ext>
                </a:extLst>
              </a:tr>
              <a:tr h="264655">
                <a:tc>
                  <a:txBody>
                    <a:bodyPr/>
                    <a:lstStyle/>
                    <a:p>
                      <a:r>
                        <a:rPr lang="en-GB" sz="1200" dirty="0"/>
                        <a:t>EXOGENEOUS RELATIONSHIP: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60785"/>
                  </a:ext>
                </a:extLst>
              </a:tr>
              <a:tr h="793966">
                <a:tc>
                  <a:txBody>
                    <a:bodyPr/>
                    <a:lstStyle/>
                    <a:p>
                      <a:r>
                        <a:rPr lang="en-GB" sz="1200" dirty="0"/>
                        <a:t>Linear Regression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const</a:t>
                      </a:r>
                      <a:r>
                        <a:rPr lang="en-GB" sz="1200" dirty="0"/>
                        <a:t>, trend, </a:t>
                      </a:r>
                      <a:r>
                        <a:rPr lang="en-GB" sz="1200" dirty="0" err="1"/>
                        <a:t>clean_spreads</a:t>
                      </a:r>
                      <a:r>
                        <a:rPr lang="en-GB" sz="1200" dirty="0"/>
                        <a:t>, precipitation, temperature, wind, S1-7, C1-7, S2-7, C2-7, S3-7, C3-7, </a:t>
                      </a:r>
                      <a:r>
                        <a:rPr lang="en-GB" sz="1200" dirty="0" err="1"/>
                        <a:t>mo_th_yes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Modelling in levels</a:t>
                      </a:r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Exog variables: grid search  with BIC criterion</a:t>
                      </a:r>
                    </a:p>
                    <a:p>
                      <a:r>
                        <a:rPr lang="en-GB" sz="1200" dirty="0"/>
                        <a:t>3 terms of Fourier series at weekly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86479"/>
                  </a:ext>
                </a:extLst>
              </a:tr>
              <a:tr h="1146840">
                <a:tc>
                  <a:txBody>
                    <a:bodyPr/>
                    <a:lstStyle/>
                    <a:p>
                      <a:r>
                        <a:rPr lang="en-GB" sz="1200" dirty="0"/>
                        <a:t>SARIMAX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SARIMAX(1, 0, 1)x(1, 0, 1, 7)</a:t>
                      </a:r>
                    </a:p>
                    <a:p>
                      <a:endParaRPr lang="it-IT" sz="1200" dirty="0"/>
                    </a:p>
                    <a:p>
                      <a:r>
                        <a:rPr lang="en-GB" sz="1200" dirty="0" err="1"/>
                        <a:t>const</a:t>
                      </a:r>
                      <a:r>
                        <a:rPr lang="en-GB" sz="1200" dirty="0"/>
                        <a:t>,  </a:t>
                      </a:r>
                      <a:r>
                        <a:rPr lang="en-GB" sz="1200" dirty="0" err="1"/>
                        <a:t>dark_spreads</a:t>
                      </a:r>
                      <a:r>
                        <a:rPr lang="en-GB" sz="1200" dirty="0"/>
                        <a:t>, precipitation,    </a:t>
                      </a:r>
                    </a:p>
                    <a:p>
                      <a:r>
                        <a:rPr lang="en-GB" sz="1200" dirty="0"/>
                        <a:t>temperature, wind,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Modelling in levels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Specification: grid search with BIC criterion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Exog variables: grid search with BIC criterion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9751"/>
                  </a:ext>
                </a:extLst>
              </a:tr>
              <a:tr h="1146840">
                <a:tc>
                  <a:txBody>
                    <a:bodyPr/>
                    <a:lstStyle/>
                    <a:p>
                      <a:r>
                        <a:rPr lang="en-GB" sz="1200" dirty="0"/>
                        <a:t>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type="eps-regression"</a:t>
                      </a:r>
                    </a:p>
                    <a:p>
                      <a:r>
                        <a:rPr lang="en-GB" sz="1200" dirty="0"/>
                        <a:t>kernel='radial’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cost=  8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gamma=  0.0625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epsilon=  0.3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Dependent variable and features scaling: standardization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Specification: grid search with 10-fold CV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45129"/>
                  </a:ext>
                </a:extLst>
              </a:tr>
              <a:tr h="264655">
                <a:tc>
                  <a:txBody>
                    <a:bodyPr/>
                    <a:lstStyle/>
                    <a:p>
                      <a:r>
                        <a:rPr lang="en-GB" sz="1200" dirty="0"/>
                        <a:t>ENDOGENEOUS RELATIONSHIP: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62187"/>
                  </a:ext>
                </a:extLst>
              </a:tr>
              <a:tr h="793966">
                <a:tc>
                  <a:txBody>
                    <a:bodyPr/>
                    <a:lstStyle/>
                    <a:p>
                      <a:r>
                        <a:rPr lang="en-GB" sz="1200" dirty="0"/>
                        <a:t>Neural Network Autoregression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Model:  NNAR(29,1,15)[7]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/>
                        <a:t>Average of 20 networks, each of which 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dirty="0"/>
                        <a:t>        a 29-15-1 network with 466 weights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200" dirty="0"/>
                        <a:t>        options were - linear output units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Dependent variable scaling: standardization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16495"/>
                  </a:ext>
                </a:extLst>
              </a:tr>
              <a:tr h="970403">
                <a:tc>
                  <a:txBody>
                    <a:bodyPr/>
                    <a:lstStyle/>
                    <a:p>
                      <a:r>
                        <a:rPr lang="en-GB" sz="1200" dirty="0"/>
                        <a:t>Long Short Term Memory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33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4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304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Short Term Power Burn Model</vt:lpstr>
      <vt:lpstr>Rationale:</vt:lpstr>
      <vt:lpstr>Covariates:</vt:lpstr>
      <vt:lpstr>Calibrator (exog): Linear Regression</vt:lpstr>
      <vt:lpstr>Calibrator (exog): Support Vector (kernel) Regression</vt:lpstr>
      <vt:lpstr>Calibrator (exog): SARIMAX</vt:lpstr>
      <vt:lpstr>Calibrator (endog): Neural Network Autoregression</vt:lpstr>
      <vt:lpstr>Calibrator (endog): Neural Network Long Short Term Memory</vt:lpstr>
      <vt:lpstr>Appendix A:</vt:lpstr>
      <vt:lpstr>Appendix B:</vt:lpstr>
      <vt:lpstr>Appendix C:   Modelling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Term Power Burn Model</dc:title>
  <dc:creator>Alexander Shubert</dc:creator>
  <cp:lastModifiedBy>Alexander Shubert</cp:lastModifiedBy>
  <cp:revision>5</cp:revision>
  <dcterms:created xsi:type="dcterms:W3CDTF">2021-04-01T09:21:23Z</dcterms:created>
  <dcterms:modified xsi:type="dcterms:W3CDTF">2021-04-01T15:42:22Z</dcterms:modified>
</cp:coreProperties>
</file>