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235613152" name="Picture 123561315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945259806" name="Picture 194525980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072651030" name="Picture 107265102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361750218" name="Picture 136175021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092049615" name="Picture 109204961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101113737" name="Picture 110111373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731792208" name="Picture 173179220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090863718" name="Picture 109086371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631166024" name="Picture 63116602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  <p:pic>
        <p:nvPicPr>
          <p:cNvPr id="1460774802" name="Picture 146077480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000" y="6480000"/>
            <a:ext cx="1915200" cy="234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totaljs.com" TargetMode="External"/><Relationship Id="rId3" Type="http://schemas.openxmlformats.org/officeDocument/2006/relationships/hyperlink" Target="https://docs.totaljs.com/" TargetMode="External"/><Relationship Id="rId4" Type="http://schemas.openxmlformats.org/officeDocument/2006/relationships/hyperlink" Target="https://github.com/totaljs" TargetMode="External"/><Relationship Id="rId5" Type="http://schemas.openxmlformats.org/officeDocument/2006/relationships/hyperlink" Target="https://github.com/totaljs/examples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Roboto"/>
                <a:ea typeface="Roboto"/>
                <a:cs typeface="Roboto"/>
              </a:rPr>
              <a:t>Core framework training</a:t>
            </a:r>
            <a:endParaRPr>
              <a:latin typeface="Roboto"/>
              <a:ea typeface="Roboto"/>
              <a:cs typeface="Roboto"/>
            </a:endParaRPr>
          </a:p>
        </p:txBody>
      </p:sp>
      <p:pic>
        <p:nvPicPr>
          <p:cNvPr id="1115391517" name="Picture 111539151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669708" y="2847974"/>
            <a:ext cx="4752974" cy="581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0139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Dynamic content routing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1878818363" name="Rectangle 1878818362" hidden="0"/>
          <p:cNvSpPr/>
          <p:nvPr isPhoto="0" userDrawn="0"/>
        </p:nvSpPr>
        <p:spPr bwMode="auto">
          <a:xfrm>
            <a:off x="11029883" y="47548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039582399" name="Rectangle 1039582398" hidden="0"/>
          <p:cNvSpPr/>
          <p:nvPr isPhoto="0" userDrawn="0"/>
        </p:nvSpPr>
        <p:spPr bwMode="auto">
          <a:xfrm>
            <a:off x="12931335" y="468634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pic>
        <p:nvPicPr>
          <p:cNvPr id="891265148" name="Picture 89126514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19554" y="753984"/>
            <a:ext cx="4534436" cy="4052468"/>
          </a:xfrm>
          <a:prstGeom prst="rect">
            <a:avLst/>
          </a:prstGeom>
        </p:spPr>
      </p:pic>
      <p:sp>
        <p:nvSpPr>
          <p:cNvPr id="1889164907" name="Rectangle 1889164906" hidden="0"/>
          <p:cNvSpPr/>
          <p:nvPr isPhoto="0" userDrawn="0"/>
        </p:nvSpPr>
        <p:spPr bwMode="auto">
          <a:xfrm>
            <a:off x="6383426" y="5305145"/>
            <a:ext cx="266789" cy="41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778739550" name="Rectangle 778739549" hidden="0"/>
          <p:cNvSpPr/>
          <p:nvPr isPhoto="0" userDrawn="0"/>
        </p:nvSpPr>
        <p:spPr bwMode="auto">
          <a:xfrm>
            <a:off x="6325971" y="5120623"/>
            <a:ext cx="272472" cy="45008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299394635" name="Rectangle 299394634" hidden="0"/>
          <p:cNvSpPr/>
          <p:nvPr isPhoto="0" userDrawn="0"/>
        </p:nvSpPr>
        <p:spPr bwMode="auto">
          <a:xfrm>
            <a:off x="6442276" y="5413222"/>
            <a:ext cx="277221" cy="43237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1298149869" name="Rectangle 1298149868" hidden="0"/>
          <p:cNvSpPr/>
          <p:nvPr isPhoto="0" userDrawn="0"/>
        </p:nvSpPr>
        <p:spPr bwMode="auto">
          <a:xfrm>
            <a:off x="6128509" y="48692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457587042" name="Rectangle 1457587041" hidden="0"/>
          <p:cNvSpPr/>
          <p:nvPr isPhoto="0" userDrawn="0"/>
        </p:nvSpPr>
        <p:spPr bwMode="auto">
          <a:xfrm>
            <a:off x="6255967" y="468634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184331948" name="" hidden="0"/>
          <p:cNvSpPr/>
          <p:nvPr isPhoto="0" userDrawn="0"/>
        </p:nvSpPr>
        <p:spPr bwMode="auto">
          <a:xfrm>
            <a:off x="6325970" y="562940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6903125" name="" hidden="0"/>
          <p:cNvSpPr/>
          <p:nvPr isPhoto="0" userDrawn="0"/>
        </p:nvSpPr>
        <p:spPr bwMode="auto">
          <a:xfrm>
            <a:off x="6730560" y="54825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27068552" name="" hidden="0"/>
          <p:cNvSpPr/>
          <p:nvPr isPhoto="0" userDrawn="0"/>
        </p:nvSpPr>
        <p:spPr bwMode="auto">
          <a:xfrm>
            <a:off x="6794059" y="55143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5256894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25498" y="2222499"/>
            <a:ext cx="7534274" cy="296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59540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Websocket routing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1310527257" name="Rectangle 1878818362" hidden="0"/>
          <p:cNvSpPr/>
          <p:nvPr isPhoto="0" userDrawn="0"/>
        </p:nvSpPr>
        <p:spPr bwMode="auto">
          <a:xfrm>
            <a:off x="11029882" y="475482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67608327" name="Rectangle 1039582398" hidden="0"/>
          <p:cNvSpPr/>
          <p:nvPr isPhoto="0" userDrawn="0"/>
        </p:nvSpPr>
        <p:spPr bwMode="auto">
          <a:xfrm>
            <a:off x="12931335" y="46863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59338440" name="Rectangle 1889164906" hidden="0"/>
          <p:cNvSpPr/>
          <p:nvPr isPhoto="0" userDrawn="0"/>
        </p:nvSpPr>
        <p:spPr bwMode="auto">
          <a:xfrm>
            <a:off x="6383424" y="5305144"/>
            <a:ext cx="266788" cy="41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601408894" name="Rectangle 778739549" hidden="0"/>
          <p:cNvSpPr/>
          <p:nvPr isPhoto="0" userDrawn="0"/>
        </p:nvSpPr>
        <p:spPr bwMode="auto">
          <a:xfrm>
            <a:off x="6325970" y="5120622"/>
            <a:ext cx="272471" cy="4500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522800094" name="Rectangle 299394634" hidden="0"/>
          <p:cNvSpPr/>
          <p:nvPr isPhoto="0" userDrawn="0"/>
        </p:nvSpPr>
        <p:spPr bwMode="auto">
          <a:xfrm>
            <a:off x="6442274" y="5413221"/>
            <a:ext cx="277220" cy="43237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105113236" name="Rectangle 1298149868" hidden="0"/>
          <p:cNvSpPr/>
          <p:nvPr isPhoto="0" userDrawn="0"/>
        </p:nvSpPr>
        <p:spPr bwMode="auto">
          <a:xfrm>
            <a:off x="6128508" y="4869245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467854152" name="Rectangle 1457587041" hidden="0"/>
          <p:cNvSpPr/>
          <p:nvPr isPhoto="0" userDrawn="0"/>
        </p:nvSpPr>
        <p:spPr bwMode="auto">
          <a:xfrm>
            <a:off x="6255966" y="468634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482902223" name="" hidden="0"/>
          <p:cNvSpPr/>
          <p:nvPr isPhoto="0" userDrawn="0"/>
        </p:nvSpPr>
        <p:spPr bwMode="auto">
          <a:xfrm>
            <a:off x="7624869" y="48226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96020245" name="" hidden="0"/>
          <p:cNvSpPr/>
          <p:nvPr isPhoto="0" userDrawn="0"/>
        </p:nvSpPr>
        <p:spPr bwMode="auto">
          <a:xfrm>
            <a:off x="6650214" y="493772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91514869" name="" hidden="0"/>
          <p:cNvSpPr/>
          <p:nvPr isPhoto="0" userDrawn="0"/>
        </p:nvSpPr>
        <p:spPr bwMode="auto">
          <a:xfrm>
            <a:off x="6904620" y="463971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2446912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7163992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6314660" name="" hidden="0"/>
          <p:cNvSpPr/>
          <p:nvPr isPhoto="0" userDrawn="0"/>
        </p:nvSpPr>
        <p:spPr bwMode="auto">
          <a:xfrm>
            <a:off x="6806759" y="491204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99374483" name="" hidden="0"/>
          <p:cNvSpPr/>
          <p:nvPr isPhoto="0" userDrawn="0"/>
        </p:nvSpPr>
        <p:spPr bwMode="auto">
          <a:xfrm>
            <a:off x="6063809" y="49428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95419618" name="" hidden="0"/>
          <p:cNvSpPr/>
          <p:nvPr isPhoto="0" userDrawn="0"/>
        </p:nvSpPr>
        <p:spPr bwMode="auto">
          <a:xfrm>
            <a:off x="6000309" y="48158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6084253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6531" y="1751664"/>
            <a:ext cx="7381874" cy="334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69535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Schemas routing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1097189011" name="Rectangle 1878818362" hidden="0"/>
          <p:cNvSpPr/>
          <p:nvPr isPhoto="0" userDrawn="0"/>
        </p:nvSpPr>
        <p:spPr bwMode="auto">
          <a:xfrm>
            <a:off x="11029882" y="475482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859596801" name="Rectangle 1039582398" hidden="0"/>
          <p:cNvSpPr/>
          <p:nvPr isPhoto="0" userDrawn="0"/>
        </p:nvSpPr>
        <p:spPr bwMode="auto">
          <a:xfrm>
            <a:off x="12931335" y="46863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900437567" name="Rectangle 1889164906" hidden="0"/>
          <p:cNvSpPr/>
          <p:nvPr isPhoto="0" userDrawn="0"/>
        </p:nvSpPr>
        <p:spPr bwMode="auto">
          <a:xfrm>
            <a:off x="6383424" y="5305144"/>
            <a:ext cx="266788" cy="41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612467953" name="Rectangle 778739549" hidden="0"/>
          <p:cNvSpPr/>
          <p:nvPr isPhoto="0" userDrawn="0"/>
        </p:nvSpPr>
        <p:spPr bwMode="auto">
          <a:xfrm>
            <a:off x="6325970" y="5120622"/>
            <a:ext cx="272471" cy="4500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403079210" name="Rectangle 299394634" hidden="0"/>
          <p:cNvSpPr/>
          <p:nvPr isPhoto="0" userDrawn="0"/>
        </p:nvSpPr>
        <p:spPr bwMode="auto">
          <a:xfrm>
            <a:off x="6442274" y="5413221"/>
            <a:ext cx="277220" cy="43237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1923621330" name="Rectangle 1298149868" hidden="0"/>
          <p:cNvSpPr/>
          <p:nvPr isPhoto="0" userDrawn="0"/>
        </p:nvSpPr>
        <p:spPr bwMode="auto">
          <a:xfrm>
            <a:off x="6128508" y="4869245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892979662" name="Rectangle 1457587041" hidden="0"/>
          <p:cNvSpPr/>
          <p:nvPr isPhoto="0" userDrawn="0"/>
        </p:nvSpPr>
        <p:spPr bwMode="auto">
          <a:xfrm>
            <a:off x="6255966" y="468634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268354741" name="" hidden="0"/>
          <p:cNvSpPr/>
          <p:nvPr isPhoto="0" userDrawn="0"/>
        </p:nvSpPr>
        <p:spPr bwMode="auto">
          <a:xfrm>
            <a:off x="7624869" y="48226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42095980" name="" hidden="0"/>
          <p:cNvSpPr/>
          <p:nvPr isPhoto="0" userDrawn="0"/>
        </p:nvSpPr>
        <p:spPr bwMode="auto">
          <a:xfrm>
            <a:off x="6513869" y="468634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23261210" name="" hidden="0"/>
          <p:cNvSpPr/>
          <p:nvPr isPhoto="0" userDrawn="0"/>
        </p:nvSpPr>
        <p:spPr bwMode="auto">
          <a:xfrm>
            <a:off x="6528853" y="459919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96506480" name="" hidden="0"/>
          <p:cNvSpPr/>
          <p:nvPr isPhoto="0" userDrawn="0"/>
        </p:nvSpPr>
        <p:spPr bwMode="auto">
          <a:xfrm>
            <a:off x="6746745" y="466144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428189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78186" y="1369607"/>
            <a:ext cx="7686675" cy="522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97467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API routing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1081577736" name="Rectangle 1878818362" hidden="0"/>
          <p:cNvSpPr/>
          <p:nvPr isPhoto="0" userDrawn="0"/>
        </p:nvSpPr>
        <p:spPr bwMode="auto">
          <a:xfrm>
            <a:off x="11029881" y="475482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66135156" name="Rectangle 1039582398" hidden="0"/>
          <p:cNvSpPr/>
          <p:nvPr isPhoto="0" userDrawn="0"/>
        </p:nvSpPr>
        <p:spPr bwMode="auto">
          <a:xfrm>
            <a:off x="12931335" y="468634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114504015" name="Rectangle 1889164906" hidden="0"/>
          <p:cNvSpPr/>
          <p:nvPr isPhoto="0" userDrawn="0"/>
        </p:nvSpPr>
        <p:spPr bwMode="auto">
          <a:xfrm>
            <a:off x="6383423" y="5305143"/>
            <a:ext cx="266787" cy="41578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6947647" name="Rectangle 778739549" hidden="0"/>
          <p:cNvSpPr/>
          <p:nvPr isPhoto="0" userDrawn="0"/>
        </p:nvSpPr>
        <p:spPr bwMode="auto">
          <a:xfrm>
            <a:off x="6325969" y="5120622"/>
            <a:ext cx="272470" cy="45008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34044959" name="Rectangle 299394634" hidden="0"/>
          <p:cNvSpPr/>
          <p:nvPr isPhoto="0" userDrawn="0"/>
        </p:nvSpPr>
        <p:spPr bwMode="auto">
          <a:xfrm>
            <a:off x="6442273" y="5413221"/>
            <a:ext cx="277219" cy="43237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468381325" name="Rectangle 1298149868" hidden="0"/>
          <p:cNvSpPr/>
          <p:nvPr isPhoto="0" userDrawn="0"/>
        </p:nvSpPr>
        <p:spPr bwMode="auto">
          <a:xfrm>
            <a:off x="6128507" y="4869244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894593223" name="Rectangle 1457587041" hidden="0"/>
          <p:cNvSpPr/>
          <p:nvPr isPhoto="0" userDrawn="0"/>
        </p:nvSpPr>
        <p:spPr bwMode="auto">
          <a:xfrm>
            <a:off x="6255965" y="4686346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336308581" name="" hidden="0"/>
          <p:cNvSpPr/>
          <p:nvPr isPhoto="0" userDrawn="0"/>
        </p:nvSpPr>
        <p:spPr bwMode="auto">
          <a:xfrm>
            <a:off x="7624868" y="48226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90248858" name="" hidden="0"/>
          <p:cNvSpPr/>
          <p:nvPr isPhoto="0" userDrawn="0"/>
        </p:nvSpPr>
        <p:spPr bwMode="auto">
          <a:xfrm>
            <a:off x="6650213" y="4937725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60603116" name="" hidden="0"/>
          <p:cNvSpPr/>
          <p:nvPr isPhoto="0" userDrawn="0"/>
        </p:nvSpPr>
        <p:spPr bwMode="auto">
          <a:xfrm>
            <a:off x="6904620" y="463970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76754246" name="" hidden="0"/>
          <p:cNvSpPr/>
          <p:nvPr isPhoto="0" userDrawn="0"/>
        </p:nvSpPr>
        <p:spPr bwMode="auto">
          <a:xfrm>
            <a:off x="5968558" y="329184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28157487" name="" hidden="0"/>
          <p:cNvSpPr/>
          <p:nvPr isPhoto="0" userDrawn="0"/>
        </p:nvSpPr>
        <p:spPr bwMode="auto">
          <a:xfrm>
            <a:off x="6844001" y="46397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84648376" name="" hidden="0"/>
          <p:cNvSpPr/>
          <p:nvPr isPhoto="0" userDrawn="0"/>
        </p:nvSpPr>
        <p:spPr bwMode="auto">
          <a:xfrm>
            <a:off x="6809001" y="466144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12309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33823" y="1369607"/>
            <a:ext cx="6943725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4390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Clustering</a:t>
            </a:r>
            <a:endParaRPr/>
          </a:p>
        </p:txBody>
      </p:sp>
      <p:sp>
        <p:nvSpPr>
          <p:cNvPr id="1310588190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61726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400" i="1"/>
              <a:t>Cluster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1200"/>
              <a:t>Based on the node.js cluster API. </a:t>
            </a:r>
            <a:r>
              <a:rPr sz="1200"/>
              <a:t>Requests are processed in the round-robin fashion.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easy to setup in the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configuration object passed as the argument to the total4 library: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const options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{};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require(‘total4’)(options)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;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>
              <a:buFont typeface="Arial"/>
              <a:buChar char="–"/>
              <a:defRPr/>
            </a:pP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auto-scale configuration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options.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cluster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=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‘auto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’;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options.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cluster_limit =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;</a:t>
            </a:r>
            <a:endParaRPr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Fixed number of threads configuration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options.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cluster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=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10;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Threads in the cluster can communicate with each other using 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EMIT2(‘event_name’, ...args)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ON(‘event_name’, fn)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via external resources (Redis, Memcached, etc.)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974405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617264"/>
            <a:ext cx="5181598" cy="48121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Threads</a:t>
            </a:r>
            <a:endParaRPr lang="en-US" sz="14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Threads allow for processing different requests by different threads. The configuration is specified done in the configuration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object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 as well as by separating the code in the 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threads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directory. Can be combined with the cluster configuration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const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options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= {};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options.timeout =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5000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;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options.threads =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true;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// or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options.threads =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path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;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require(‘total4’)(options);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sz="105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Code in the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threads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directory:</a:t>
            </a:r>
            <a:endParaRPr lang="en-US" sz="105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lnSpc>
                <a:spcPct val="5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threads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 algn="l">
              <a:lnSpc>
                <a:spcPct val="5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thread1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914400" lvl="2" indent="0" algn="l">
              <a:lnSpc>
                <a:spcPct val="5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controllers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914400" lvl="2" indent="0" algn="l">
              <a:lnSpc>
                <a:spcPct val="5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views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914400" lvl="2" indent="0" algn="l">
              <a:lnSpc>
                <a:spcPct val="5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...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 algn="l">
              <a:lnSpc>
                <a:spcPct val="5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thread2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914400" lvl="2" indent="0" algn="l">
              <a:lnSpc>
                <a:spcPct val="5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Controllers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Requests: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GET host_name/path/thread1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POST host_name/path/thread2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Threads won’t work on the Windows platform because Unix sockets technology is used under the hood</a:t>
            </a:r>
            <a:endParaRPr lang="en-US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0331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What is                                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554149390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Ecosystem of related libraries</a:t>
            </a:r>
            <a:endParaRPr sz="18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Core Framework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UI components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DBMS ORM</a:t>
            </a:r>
            <a:endParaRPr sz="18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sz="1800" b="0" i="0" u="none">
                <a:solidFill>
                  <a:srgbClr val="333333">
                    <a:alpha val="99999"/>
                  </a:srgbClr>
                </a:solidFill>
                <a:latin typeface="Roboto"/>
                <a:ea typeface="Roboto"/>
                <a:cs typeface="Roboto"/>
              </a:rPr>
              <a:t>Tools</a:t>
            </a:r>
            <a:endParaRPr sz="1800" b="0" i="0" u="none">
              <a:solidFill>
                <a:srgbClr val="333333">
                  <a:alpha val="99999"/>
                </a:srgbClr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Code Editor.</a:t>
            </a:r>
            <a:endParaRPr sz="1200" b="0" i="0" u="none">
              <a:solidFill>
                <a:srgbClr val="333333">
                  <a:alpha val="99999"/>
                </a:srgbClr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UI designer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SuperAdmin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AppBuilder</a:t>
            </a:r>
            <a:endParaRPr lang="en-US" sz="11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Applications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OpenPlatform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Flow + FlowStream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CMS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Files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TMS Integrator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0">
              <a:defRPr/>
            </a:pP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1128151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877499" y="1894105"/>
            <a:ext cx="454834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Services</a:t>
            </a:r>
            <a:endParaRPr sz="7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AppMonitor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Total API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Total Cloud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Support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Code review</a:t>
            </a:r>
            <a:endParaRPr lang="en-US" sz="11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NEW</a:t>
            </a:r>
            <a:endParaRPr lang="en-US" sz="16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OpenSocial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OpenSync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OpenDB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Extensible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0">
              <a:defRPr/>
            </a:pP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endParaRPr lang="en-US" sz="11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endParaRPr lang="en-US" sz="11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491930607" name="Picture 149193060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866619" y="737393"/>
            <a:ext cx="4752974" cy="581024"/>
          </a:xfrm>
          <a:prstGeom prst="rect">
            <a:avLst/>
          </a:prstGeom>
        </p:spPr>
      </p:pic>
      <p:sp>
        <p:nvSpPr>
          <p:cNvPr id="45434730" name="Rectangle 45434729" hidden="0"/>
          <p:cNvSpPr/>
          <p:nvPr isPhoto="0" userDrawn="0"/>
        </p:nvSpPr>
        <p:spPr bwMode="auto">
          <a:xfrm>
            <a:off x="-918778" y="-2249556"/>
            <a:ext cx="182157" cy="28618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pic>
        <p:nvPicPr>
          <p:cNvPr id="1076458434" name="Picture 107645843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014447" y="2501337"/>
            <a:ext cx="1800000" cy="1342799"/>
          </a:xfrm>
          <a:prstGeom prst="rect">
            <a:avLst/>
          </a:prstGeom>
        </p:spPr>
      </p:pic>
      <p:sp>
        <p:nvSpPr>
          <p:cNvPr id="1904705721" name="Rectangle 1904705720" hidden="0"/>
          <p:cNvSpPr/>
          <p:nvPr isPhoto="0" userDrawn="0"/>
        </p:nvSpPr>
        <p:spPr bwMode="auto">
          <a:xfrm>
            <a:off x="4446886" y="441734"/>
            <a:ext cx="232667" cy="34594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pic>
        <p:nvPicPr>
          <p:cNvPr id="804481498" name="Picture 804481497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663220" y="4211227"/>
            <a:ext cx="1800000" cy="1306799"/>
          </a:xfrm>
          <a:prstGeom prst="rect">
            <a:avLst/>
          </a:prstGeom>
        </p:spPr>
      </p:pic>
      <p:sp>
        <p:nvSpPr>
          <p:cNvPr id="2096596534" name="Rectangle 2096596533" hidden="0"/>
          <p:cNvSpPr/>
          <p:nvPr isPhoto="0" userDrawn="0"/>
        </p:nvSpPr>
        <p:spPr bwMode="auto">
          <a:xfrm>
            <a:off x="2325308" y="-1624897"/>
            <a:ext cx="218902" cy="32704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pic>
        <p:nvPicPr>
          <p:cNvPr id="376040336" name="Picture 376040335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732575" y="2888879"/>
            <a:ext cx="1800000" cy="1566000"/>
          </a:xfrm>
          <a:prstGeom prst="rect">
            <a:avLst/>
          </a:prstGeom>
        </p:spPr>
      </p:pic>
      <p:sp>
        <p:nvSpPr>
          <p:cNvPr id="1086744363" name="Rectangle 1086744362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4913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What makes 					  different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842563981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7" y="1635292"/>
            <a:ext cx="4995723" cy="443721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Written in pure JS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No 3rd party dependencies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Tiny footprint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High performance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Fully open-sourced, licensed under MIT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No boilerplate code 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Provides out-of-the-box all you need to build awesome applications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Routing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View-Engine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NoSQL and Table flat-file databases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SMTP sender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WebSocket support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Workers</a:t>
            </a: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CLI utility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Extensive documentation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Application templates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...and more...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sz="1200" b="0" i="0" u="none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28516813" name="Rectangle 1228516812" hidden="0"/>
          <p:cNvSpPr/>
          <p:nvPr isPhoto="0" userDrawn="0"/>
        </p:nvSpPr>
        <p:spPr bwMode="auto">
          <a:xfrm>
            <a:off x="-3806303" y="-2151393"/>
            <a:ext cx="188774" cy="30288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pic>
        <p:nvPicPr>
          <p:cNvPr id="2023980034" name="Picture 202398003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361564" y="2446397"/>
            <a:ext cx="4992235" cy="3474593"/>
          </a:xfrm>
          <a:prstGeom prst="rect">
            <a:avLst/>
          </a:prstGeom>
        </p:spPr>
      </p:pic>
      <p:pic>
        <p:nvPicPr>
          <p:cNvPr id="1410292347" name="Picture 141029234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634944" y="737393"/>
            <a:ext cx="4752974" cy="581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54136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First steps with Total.js</a:t>
            </a:r>
            <a:endParaRPr sz="4000"/>
          </a:p>
        </p:txBody>
      </p:sp>
      <p:sp>
        <p:nvSpPr>
          <p:cNvPr id="135594692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Where to find help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sng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  <a:hlinkClick r:id="rId2" tooltip="https://www.totaljs.com"/>
              </a:rPr>
              <a:t>https://www.totaljs.com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sng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  <a:hlinkClick r:id="rId3" tooltip="https://docs.totaljs.com/"/>
              </a:rPr>
              <a:t>https://docs.totaljs.com/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sng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  <a:hlinkClick r:id="rId4" tooltip="https://github.com/totaljs"/>
              </a:rPr>
              <a:t>https://github.com/totaljs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sng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  <a:hlinkClick r:id="rId5" tooltip="https://github.com/totaljs/examples"/>
              </a:rPr>
              <a:t>https://github.com/totaljs/examples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Telegram/@totaljs	</a:t>
            </a:r>
            <a:endParaRPr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endParaRPr lang="en-US" sz="10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Prerequisites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lvl="1"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Node.js +14</a:t>
            </a:r>
            <a:endParaRPr lang="en-US" sz="10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Installation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npm install -g total4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CLI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total4 help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total4 templates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total4 create &lt;template&gt; &lt;path&gt;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445479655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711513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Minimal application - create a file (e.g. index.js) and add the following line: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endParaRPr lang="en-US" sz="14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require(‘total4’);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//do something</a:t>
            </a:r>
            <a:endParaRPr sz="11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const options = {};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require(‘total4/debug’)(options);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require(‘total4/release’)(options)</a:t>
            </a:r>
            <a:br>
              <a:rPr sz="11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1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Running total.js applications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node index.js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node index.js —release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node index.js —servicemode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Running a simple HTTP server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 $ total4 PORT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5978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Project structure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971841321" name="Rectangle 971841320" hidden="0"/>
          <p:cNvSpPr/>
          <p:nvPr isPhoto="0" userDrawn="0"/>
        </p:nvSpPr>
        <p:spPr bwMode="auto">
          <a:xfrm>
            <a:off x="7817530" y="47730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489506132" name="Rectangle 489506131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279423612" name="Rectangle 279423611" hidden="0"/>
          <p:cNvSpPr/>
          <p:nvPr isPhoto="0" userDrawn="0"/>
        </p:nvSpPr>
        <p:spPr bwMode="auto">
          <a:xfrm>
            <a:off x="7316543" y="47710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1822892770" name="" hidden="0"/>
          <p:cNvSpPr/>
          <p:nvPr isPhoto="0" userDrawn="0"/>
        </p:nvSpPr>
        <p:spPr bwMode="auto">
          <a:xfrm>
            <a:off x="7084122" y="45901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012922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15562" y="1298274"/>
            <a:ext cx="682942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4461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GLOBALS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51927522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7" y="1458319"/>
            <a:ext cx="5181596" cy="499128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CONF 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The way to access the configuration. Stored in the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config</a:t>
            </a: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file in the root of the project. 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CONF.key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//access the config in the code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@{CONF.key}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&lt;!— access in the HTML templates —&gt;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LOADCONFIG({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//load the configuration from an object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	author: ‘Peter Sirka’,	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 	name: ‘The application’,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	database: ‘postgres://use:pass@localhost:5432/theapp’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})                       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DEF </a:t>
            </a:r>
            <a:endParaRPr sz="14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Shared definitions defined in the definitions directory.</a:t>
            </a:r>
            <a:endParaRPr sz="14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DEF.blacklist[‘127.0.0.1’] = true;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//blacklist definition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DEF.validators.email	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//regex validators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DEF.helpers.sum = (a,b)=&gt;a+b	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//@{sum(2,3)} in the 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			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//HTML templates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</a:t>
            </a:r>
            <a:endParaRPr lang="en-US" sz="14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PATH 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resolves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different paths in the app</a:t>
            </a:r>
            <a:endParaRPr lang="en-US" sz="10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FUNC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Shared global function definitions</a:t>
            </a:r>
            <a:endParaRPr sz="14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FUNC.sum = (a,b)=&gt;a+b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//global function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		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//called as FUNC.sum(2,3)</a:t>
            </a:r>
            <a:endParaRPr lang="en-US" sz="1000" b="0" i="0" u="none" strike="noStrike" cap="none" spc="0">
              <a:solidFill>
                <a:schemeClr val="accent1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486545072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458320"/>
            <a:ext cx="5181598" cy="49056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MAIN </a:t>
            </a:r>
            <a:r>
              <a:rPr lang="en-US" sz="14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or</a:t>
            </a: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REPO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Global objects used to store and share the internal state of the application.</a:t>
            </a:r>
            <a:endParaRPr lang="en-US" sz="10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MAIN.data = {name: ‘Peter Sirka’}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REPO.data = {name: ‘Peter Sirka’}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PREF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Persist and manipulate the user preferences data. 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PREF.margin		//get preferences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PREF.set(‘margin’, 10) 	//set preferences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The data will be eventually saved in the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database/preferences.json</a:t>
            </a: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file. 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This behavior can be modified on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DEF.onPrefLoad</a:t>
            </a: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and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DEF.onPrefSave</a:t>
            </a: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callbacks.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TEMP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Temporary data, cleaned up once per ~7 minutes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.</a:t>
            </a:r>
            <a:endParaRPr lang="en-US" sz="10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CACHE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Cached data storage. Supports automatic expiration.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CACHE(key, [value], [expiration], [persistence])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CACHE('key', 12, '1 minute')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CACHE(‘key’)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4549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GLOBALS</a:t>
            </a:r>
            <a:endParaRPr sz="4000"/>
          </a:p>
        </p:txBody>
      </p:sp>
      <p:sp>
        <p:nvSpPr>
          <p:cNvPr id="730989989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458320"/>
            <a:ext cx="5181598" cy="478584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U (FrameworkUtils)</a:t>
            </a:r>
            <a:endParaRPr lang="en-US" sz="18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Huge number of built-in functions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U.atob(), U.btoa()	  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//base64 encode/decode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U.httpstatus(403)	 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	       //'403: Forbidden'</a:t>
            </a:r>
            <a:endParaRPr sz="1000" b="0" i="0" u="none" strike="noStrike" cap="none" spc="0">
              <a:solidFill>
                <a:schemeClr val="accent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U.getContentType('gif')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	       //'image/gif'</a:t>
            </a:r>
            <a:endParaRPr sz="1000" b="0" i="0" u="none" strike="noStrike" cap="none" spc="0">
              <a:solidFill>
                <a:schemeClr val="accent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U.link('/app1', '&amp;arg=23')  	  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//'/app1/&amp;arg=23'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U.join('dir1', 'dir2')	 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 //'/dir1/dir2'</a:t>
            </a:r>
            <a:endParaRPr sz="1000" b="0" i="0" u="none" strike="noStrike" cap="none" spc="0">
              <a:solidFill>
                <a:schemeClr val="accent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U.getName(‘/dir1/dir2/file.ext’)</a:t>
            </a:r>
            <a:r>
              <a:rPr sz="1000" b="0" i="0" u="none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     //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'file.ext'</a:t>
            </a:r>
            <a:endParaRPr sz="1000" b="0" i="0" u="none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U.getExtension(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‘/dir1/dir2/file.ext’</a:t>
            </a: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//'ext'</a:t>
            </a:r>
            <a:endParaRPr sz="1000" b="0" i="0" u="none" strike="noStrike" cap="none" spc="0">
              <a:solidFill>
                <a:schemeClr val="accent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U.parseFloat(‘3.14’)                 </a:t>
            </a:r>
            <a:r>
              <a:rPr sz="1000" b="0" i="0" u="none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//3.14</a:t>
            </a:r>
            <a:endParaRPr sz="1000" b="0" i="0" u="none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U.parseInt(‘34’)		       </a:t>
            </a:r>
            <a:r>
              <a:rPr sz="1000" b="0" i="0" u="none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//34</a:t>
            </a:r>
            <a:endParaRPr sz="1000" b="0" i="0" u="none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U.parseBoolean(‘12’) 	  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//true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U.parseXML(	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//XML to JS object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  `&lt;message&gt;	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//{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    &lt;to&gt;devs&lt;/to&gt;	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 message.to:‘devs’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    &lt;from&gt;Peter&lt;/from&gt;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 message.from:‘Peter’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    &lt;heading&gt;Hi!&lt;/heading&gt;   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 message.heading:‘Hi!’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    &lt;body&gt;There&lt;/body&gt;          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 message.body:’There’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  &lt;/message&gt;`)    		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//}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83839359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458320"/>
            <a:ext cx="5181598" cy="49056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Other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UID(), UID16(), GUID([length])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//create ids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AUDIT([name],$,message,[type]) </a:t>
            </a:r>
            <a:r>
              <a:rPr sz="1000" b="0" i="0" u="none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//write log to logs/name.log</a:t>
            </a:r>
            <a:endParaRPr sz="10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CLONE(source, [skip])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//clone object</a:t>
            </a:r>
            <a:endParaRPr sz="1000" b="0" i="0" u="none" strike="noStrike" cap="none" spc="0">
              <a:solidFill>
                <a:schemeClr val="accent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COUNTER(‘name’)	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//create persistent counter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ENCRYPT(value, key, [unique]) 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//encrypt value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DECRYPT(value, key)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//decrypt value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MAIL(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address, subject, name</a:t>
            </a: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//send email (accepts more 				 //arguments)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ON(name, callback)	 </a:t>
            </a:r>
            <a:r>
              <a:rPr lang="en-US" sz="1000" b="0" i="0" u="none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//register callback on an				 //event</a:t>
            </a:r>
            <a:endParaRPr lang="en-US" sz="10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OFF(name, [callback])	 </a:t>
            </a:r>
            <a:r>
              <a:rPr lang="en-US" sz="1000" b="0" i="0" u="none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//de-register callback(s)</a:t>
            </a:r>
            <a:endParaRPr lang="en-US" sz="10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ONCE</a:t>
            </a: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(name, callback)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//register callback on event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EMIT(name, [arg])	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//emit event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EMIT2(name, [arg])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//emit event to all threads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NOSQL(name)	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//get NOSQL TextDB instance</a:t>
            </a:r>
            <a:endParaRPr lang="en-US"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TABLE(name)		 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//get TABLE TextDB instance</a:t>
            </a:r>
            <a:endParaRPr lang="en-US" sz="1000" b="0" i="0" u="none" strike="noStrike" cap="none" spc="0">
              <a:solidFill>
                <a:schemeClr val="accent1"/>
              </a:solidFill>
              <a:latin typeface="Courier New"/>
              <a:ea typeface="Courier New"/>
              <a:cs typeface="Courier New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Prototypes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sz="1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Request</a:t>
            </a:r>
            <a:r>
              <a:rPr lang="en-US" sz="1000" b="0" i="1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/</a:t>
            </a:r>
            <a:r>
              <a:rPr sz="1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Response</a:t>
            </a:r>
            <a:endParaRPr sz="11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sz="11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Array</a:t>
            </a:r>
            <a:endParaRPr sz="11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Number</a:t>
            </a:r>
            <a:endParaRPr sz="1000" b="0" i="0" u="none" strike="noStrike" cap="none" spc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Date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360984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Built-in databases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1557036912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>
                <a:latin typeface="Roboto"/>
                <a:ea typeface="Roboto"/>
                <a:cs typeface="Roboto"/>
              </a:rPr>
              <a:t>Total.js provides built-in TextDB database in two variants. Data is by default stored in the </a:t>
            </a:r>
            <a:r>
              <a:rPr sz="1000">
                <a:latin typeface="Courier New"/>
                <a:ea typeface="Courier New"/>
                <a:cs typeface="Courier New"/>
              </a:rPr>
              <a:t>databases </a:t>
            </a:r>
            <a:r>
              <a:rPr sz="1200">
                <a:latin typeface="Roboto"/>
                <a:ea typeface="Roboto"/>
                <a:cs typeface="Roboto"/>
              </a:rPr>
              <a:t>directory.</a:t>
            </a:r>
            <a:endParaRPr sz="1200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400" i="1">
                <a:latin typeface="Roboto"/>
                <a:ea typeface="Roboto"/>
                <a:cs typeface="Roboto"/>
              </a:rPr>
              <a:t>NOSQL db</a:t>
            </a:r>
            <a:endParaRPr sz="1400" i="1"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sz="1200">
                <a:latin typeface="Roboto"/>
                <a:ea typeface="Roboto"/>
                <a:cs typeface="Roboto"/>
              </a:rPr>
              <a:t>NoSQL like database</a:t>
            </a:r>
            <a:r>
              <a:rPr sz="1200">
                <a:latin typeface="Roboto"/>
                <a:ea typeface="Roboto"/>
                <a:cs typeface="Roboto"/>
              </a:rPr>
              <a:t> stored as serialized JSON</a:t>
            </a:r>
            <a:endParaRPr sz="1200"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sz="1200">
                <a:latin typeface="Roboto"/>
                <a:ea typeface="Roboto"/>
                <a:cs typeface="Roboto"/>
              </a:rPr>
              <a:t>Usage:  </a:t>
            </a:r>
            <a:r>
              <a:rPr sz="1000">
                <a:latin typeface="Courier New"/>
                <a:ea typeface="Courier New"/>
                <a:cs typeface="Courier New"/>
              </a:rPr>
              <a:t>NOSQL(‘database_name’) </a:t>
            </a:r>
            <a:endParaRPr sz="1200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400" i="1">
                <a:latin typeface="Roboto"/>
                <a:ea typeface="Roboto"/>
                <a:cs typeface="Roboto"/>
              </a:rPr>
              <a:t>Table db</a:t>
            </a:r>
            <a:endParaRPr sz="1400" i="1"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sz="1200" i="0">
                <a:latin typeface="Roboto"/>
                <a:ea typeface="Roboto"/>
                <a:cs typeface="Roboto"/>
              </a:rPr>
              <a:t>SQL like database type</a:t>
            </a:r>
            <a:endParaRPr sz="1200" i="0"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Usage:  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TABLE(‘database_name’) </a:t>
            </a:r>
            <a:endParaRPr sz="1200" i="0"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sz="1200" i="0">
                <a:latin typeface="Roboto"/>
                <a:ea typeface="Roboto"/>
                <a:cs typeface="Roboto"/>
              </a:rPr>
              <a:t>DB schema must be defined in the </a:t>
            </a:r>
            <a:r>
              <a:rPr sz="1000" i="0">
                <a:latin typeface="Courier New"/>
                <a:ea typeface="Courier New"/>
                <a:cs typeface="Courier New"/>
              </a:rPr>
              <a:t>config</a:t>
            </a:r>
            <a:r>
              <a:rPr sz="1200" i="0">
                <a:latin typeface="Roboto"/>
                <a:ea typeface="Roboto"/>
                <a:cs typeface="Roboto"/>
              </a:rPr>
              <a:t> file</a:t>
            </a:r>
            <a:endParaRPr sz="1200" i="0"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sz="1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table_NAME: id:uid,name:string,email:string(120)</a:t>
            </a:r>
            <a:r>
              <a:rPr sz="1200" b="0" i="0" u="none">
                <a:solidFill>
                  <a:srgbClr val="333333"/>
                </a:solidFill>
                <a:latin typeface="Roboto"/>
                <a:ea typeface="Roboto"/>
                <a:cs typeface="Roboto"/>
              </a:rPr>
              <a:t>	</a:t>
            </a:r>
            <a:endParaRPr sz="1000" b="0" i="0" u="none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lvl="0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Allowed data types</a:t>
            </a:r>
            <a:endParaRPr lang="en-US" sz="12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string, string(MAX_LENGTH)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number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Boolean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Date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object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uid</a:t>
            </a:r>
            <a:endParaRPr lang="en-US" sz="10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800125050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400" i="1">
                <a:latin typeface="Roboto"/>
                <a:ea typeface="Roboto"/>
                <a:cs typeface="Roboto"/>
              </a:rPr>
              <a:t>Operations</a:t>
            </a: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400" i="1">
                <a:latin typeface="Roboto"/>
                <a:ea typeface="Roboto"/>
                <a:cs typeface="Roboto"/>
              </a:rPr>
              <a:t>TextDB:</a:t>
            </a: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200" i="0">
                <a:latin typeface="Roboto"/>
                <a:ea typeface="Roboto"/>
                <a:cs typeface="Roboto"/>
              </a:rPr>
              <a:t>find, find2, list, </a:t>
            </a:r>
            <a:r>
              <a:rPr sz="1200" i="0">
                <a:latin typeface="Roboto"/>
                <a:ea typeface="Roboto"/>
                <a:cs typeface="Roboto"/>
              </a:rPr>
              <a:t>insert, </a:t>
            </a:r>
            <a:r>
              <a:rPr sz="1200" i="0">
                <a:latin typeface="Roboto"/>
                <a:ea typeface="Roboto"/>
                <a:cs typeface="Roboto"/>
              </a:rPr>
              <a:t>remove, count, clean, drop, alter</a:t>
            </a:r>
            <a:endParaRPr sz="1200" i="0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sz="1400" i="1">
                <a:latin typeface="Roboto"/>
                <a:ea typeface="Roboto"/>
                <a:cs typeface="Roboto"/>
              </a:rPr>
              <a:t>QueryBuilder:</a:t>
            </a:r>
            <a:endParaRPr sz="1400" i="1"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where,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take, skip, sort, paginate, in, notin, or, join, insert, ...</a:t>
            </a:r>
            <a:endParaRPr sz="1400" i="1"/>
          </a:p>
          <a:p>
            <a:pPr marL="0" indent="0">
              <a:buFont typeface="Arial"/>
              <a:buNone/>
              <a:defRPr/>
            </a:pPr>
            <a:endParaRPr sz="1400" i="1"/>
          </a:p>
        </p:txBody>
      </p:sp>
      <p:sp>
        <p:nvSpPr>
          <p:cNvPr id="719186566" name="" hidden="0"/>
          <p:cNvSpPr/>
          <p:nvPr isPhoto="0" userDrawn="0"/>
        </p:nvSpPr>
        <p:spPr bwMode="auto">
          <a:xfrm>
            <a:off x="12345546" y="544091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40238418" name="" hidden="0"/>
          <p:cNvSpPr/>
          <p:nvPr isPhoto="0" userDrawn="0"/>
        </p:nvSpPr>
        <p:spPr bwMode="auto">
          <a:xfrm>
            <a:off x="12473004" y="535162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57725344" name="" hidden="0"/>
          <p:cNvSpPr/>
          <p:nvPr isPhoto="0" userDrawn="0"/>
        </p:nvSpPr>
        <p:spPr bwMode="auto">
          <a:xfrm>
            <a:off x="12345546" y="553451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59665901" name="" hidden="0"/>
          <p:cNvSpPr/>
          <p:nvPr isPhoto="0" userDrawn="0"/>
        </p:nvSpPr>
        <p:spPr bwMode="auto">
          <a:xfrm>
            <a:off x="12345546" y="544091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618707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376986" y="2149077"/>
            <a:ext cx="4772025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448364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latin typeface="Roboto"/>
                <a:ea typeface="Roboto"/>
                <a:cs typeface="Roboto"/>
              </a:rPr>
              <a:t>Routing</a:t>
            </a:r>
            <a:endParaRPr sz="4000">
              <a:latin typeface="Roboto"/>
              <a:ea typeface="Roboto"/>
              <a:cs typeface="Roboto"/>
            </a:endParaRPr>
          </a:p>
        </p:txBody>
      </p:sp>
      <p:sp>
        <p:nvSpPr>
          <p:cNvPr id="49077085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632633"/>
            <a:ext cx="5181599" cy="463020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Static file routing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Error routing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47615158" name="Rectangle 1247615157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62714241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2837" y="1632633"/>
            <a:ext cx="5181598" cy="461775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Routes need to be registered using the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ROUTE</a:t>
            </a: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global function which has to be ‘installed’ by declaring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exports.install </a:t>
            </a:r>
            <a:r>
              <a:rPr sz="1200" b="0" i="0" u="none">
                <a:solidFill>
                  <a:srgbClr val="000000"/>
                </a:solidFill>
                <a:latin typeface="Roboto"/>
                <a:ea typeface="Roboto"/>
                <a:cs typeface="Roboto"/>
              </a:rPr>
              <a:t>function</a:t>
            </a: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. There can be more than one exports.install declarations. </a:t>
            </a:r>
            <a:endParaRPr lang="en-US" sz="12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Suggested directory for all routes and controllers is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controllers</a:t>
            </a:r>
            <a:r>
              <a:rPr lang="en-US" sz="12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, for  auth and middleware is 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definitions.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exports.install = function() {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 ROUTE(...);</a:t>
            </a:r>
            <a:endParaRPr lang="en-US"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}</a:t>
            </a:r>
            <a:endParaRPr sz="1000" b="0" i="0" u="none" strike="noStrike" cap="none" spc="0">
              <a:solidFill>
                <a:srgbClr val="333333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0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ROUTE</a:t>
            </a:r>
            <a:r>
              <a:rPr lang="en-US" sz="1000" b="0" i="0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accepts different arguments depending on the intended usage</a:t>
            </a:r>
            <a:endParaRPr lang="en-US" sz="1000" b="0" i="0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1" u="none" strike="noStrike" cap="none" spc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View routing</a:t>
            </a: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endParaRPr lang="en-US" sz="1400" b="0" i="1" u="none" strike="noStrike" cap="none" spc="0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29154743" name="Rectangle 829154742" hidden="0"/>
          <p:cNvSpPr/>
          <p:nvPr isPhoto="0" userDrawn="0"/>
        </p:nvSpPr>
        <p:spPr bwMode="auto">
          <a:xfrm>
            <a:off x="6448653" y="6877250"/>
            <a:ext cx="202138" cy="29778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330200612" name="Rectangle 330200611" hidden="0"/>
          <p:cNvSpPr/>
          <p:nvPr isPhoto="0" userDrawn="0"/>
        </p:nvSpPr>
        <p:spPr bwMode="auto">
          <a:xfrm>
            <a:off x="7279471" y="7413176"/>
            <a:ext cx="177872" cy="28523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1972080493" name="Rectangle 1972080492" hidden="0"/>
          <p:cNvSpPr/>
          <p:nvPr isPhoto="0" userDrawn="0"/>
        </p:nvSpPr>
        <p:spPr bwMode="auto">
          <a:xfrm>
            <a:off x="7292456" y="6961324"/>
            <a:ext cx="186652" cy="21371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noAutofit/>
          </a:bodyPr>
          <a:p>
            <a:pPr>
              <a:defRPr/>
            </a:pPr>
            <a:endParaRPr/>
          </a:p>
        </p:txBody>
      </p:sp>
      <p:sp>
        <p:nvSpPr>
          <p:cNvPr id="750232776" name="Rectangle 750232775" hidden="0"/>
          <p:cNvSpPr/>
          <p:nvPr isPhoto="0" userDrawn="0"/>
        </p:nvSpPr>
        <p:spPr bwMode="auto">
          <a:xfrm>
            <a:off x="12140759" y="39117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431799217" name="Rectangle 431799216" hidden="0"/>
          <p:cNvSpPr/>
          <p:nvPr isPhoto="0" userDrawn="0"/>
        </p:nvSpPr>
        <p:spPr bwMode="auto">
          <a:xfrm>
            <a:off x="12192034" y="69921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  <p:sp>
        <p:nvSpPr>
          <p:cNvPr id="906692606" name="" hidden="0"/>
          <p:cNvSpPr/>
          <p:nvPr isPhoto="0" userDrawn="0"/>
        </p:nvSpPr>
        <p:spPr bwMode="auto">
          <a:xfrm>
            <a:off x="12192033" y="694947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0150304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02017574" name="" hidden="0"/>
          <p:cNvSpPr/>
          <p:nvPr isPhoto="0" userDrawn="0"/>
        </p:nvSpPr>
        <p:spPr bwMode="auto">
          <a:xfrm>
            <a:off x="11353799" y="67023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52138819" name="" hidden="0"/>
          <p:cNvSpPr/>
          <p:nvPr isPhoto="0" userDrawn="0"/>
        </p:nvSpPr>
        <p:spPr bwMode="auto">
          <a:xfrm>
            <a:off x="12140758" y="451826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91062242" name="" hidden="0"/>
          <p:cNvSpPr/>
          <p:nvPr isPhoto="0" userDrawn="0"/>
        </p:nvSpPr>
        <p:spPr bwMode="auto">
          <a:xfrm>
            <a:off x="11885840" y="4152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41588277" name="" hidden="0"/>
          <p:cNvSpPr/>
          <p:nvPr isPhoto="0" userDrawn="0"/>
        </p:nvSpPr>
        <p:spPr bwMode="auto">
          <a:xfrm>
            <a:off x="12140757" y="391177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49692922" name="" hidden="0"/>
          <p:cNvSpPr/>
          <p:nvPr isPhoto="0" userDrawn="0"/>
        </p:nvSpPr>
        <p:spPr bwMode="auto">
          <a:xfrm>
            <a:off x="12140757" y="391177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80759670" name="" hidden="0"/>
          <p:cNvSpPr/>
          <p:nvPr isPhoto="0" userDrawn="0"/>
        </p:nvSpPr>
        <p:spPr bwMode="auto">
          <a:xfrm>
            <a:off x="11098882" y="645947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081578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020009" y="3499008"/>
            <a:ext cx="5076824" cy="3067049"/>
          </a:xfrm>
          <a:prstGeom prst="rect">
            <a:avLst/>
          </a:prstGeom>
        </p:spPr>
      </p:pic>
      <p:sp>
        <p:nvSpPr>
          <p:cNvPr id="1293806009" name="" hidden="0"/>
          <p:cNvSpPr/>
          <p:nvPr isPhoto="0" userDrawn="0"/>
        </p:nvSpPr>
        <p:spPr bwMode="auto">
          <a:xfrm>
            <a:off x="11758382" y="413088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354231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670760" y="839045"/>
            <a:ext cx="5610224" cy="3438524"/>
          </a:xfrm>
          <a:prstGeom prst="rect">
            <a:avLst/>
          </a:prstGeom>
        </p:spPr>
      </p:pic>
      <p:sp>
        <p:nvSpPr>
          <p:cNvPr id="214085067" name="" hidden="0"/>
          <p:cNvSpPr/>
          <p:nvPr isPhoto="0" userDrawn="0"/>
        </p:nvSpPr>
        <p:spPr bwMode="auto">
          <a:xfrm>
            <a:off x="5849496" y="656605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1156700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2231" y="3598223"/>
            <a:ext cx="6115050" cy="296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21</cp:revision>
  <dcterms:created xsi:type="dcterms:W3CDTF">2021-12-07T12:24:39Z</dcterms:created>
  <dcterms:modified xsi:type="dcterms:W3CDTF">2022-02-01T15:16:35Z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