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3"/>
  </p:notesMasterIdLst>
  <p:handoutMasterIdLst>
    <p:handoutMasterId r:id="rId24"/>
  </p:handoutMasterIdLst>
  <p:sldIdLst>
    <p:sldId id="256" r:id="rId3"/>
    <p:sldId id="257" r:id="rId4"/>
    <p:sldId id="273" r:id="rId5"/>
    <p:sldId id="292" r:id="rId6"/>
    <p:sldId id="305" r:id="rId7"/>
    <p:sldId id="311" r:id="rId8"/>
    <p:sldId id="303" r:id="rId9"/>
    <p:sldId id="304" r:id="rId10"/>
    <p:sldId id="294" r:id="rId11"/>
    <p:sldId id="295" r:id="rId12"/>
    <p:sldId id="296" r:id="rId13"/>
    <p:sldId id="297" r:id="rId14"/>
    <p:sldId id="298" r:id="rId15"/>
    <p:sldId id="299" r:id="rId16"/>
    <p:sldId id="300" r:id="rId17"/>
    <p:sldId id="312" r:id="rId18"/>
    <p:sldId id="302" r:id="rId19"/>
    <p:sldId id="310" r:id="rId20"/>
    <p:sldId id="301" r:id="rId21"/>
    <p:sldId id="28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亮亮" initials="张" lastIdx="2" clrIdx="0">
    <p:extLst>
      <p:ext uri="{19B8F6BF-5375-455C-9EA6-DF929625EA0E}">
        <p15:presenceInfo xmlns:p15="http://schemas.microsoft.com/office/powerpoint/2012/main" userId="b846f932ad299c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7236" autoAdjust="0"/>
  </p:normalViewPr>
  <p:slideViewPr>
    <p:cSldViewPr>
      <p:cViewPr varScale="1">
        <p:scale>
          <a:sx n="89" d="100"/>
          <a:sy n="89" d="100"/>
        </p:scale>
        <p:origin x="22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E3F6DD-A767-448E-9270-3DADA80D96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73C701-8021-40B5-B5C7-DF806FDA6F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DA9000-306D-4E87-9630-86724BD7511B}" type="datetimeFigureOut">
              <a:rPr lang="zh-CN" altLang="en-US" smtClean="0"/>
              <a:t>2018/11/2</a:t>
            </a:fld>
            <a:endParaRPr lang="zh-CN" altLang="en-US"/>
          </a:p>
        </p:txBody>
      </p:sp>
      <p:sp>
        <p:nvSpPr>
          <p:cNvPr id="4" name="页脚占位符 3">
            <a:extLst>
              <a:ext uri="{FF2B5EF4-FFF2-40B4-BE49-F238E27FC236}">
                <a16:creationId xmlns:a16="http://schemas.microsoft.com/office/drawing/2014/main" id="{EA4810B2-EB85-4D33-BC00-830E8CBEAF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2E861BD-9DF5-4B64-AC1F-3751F6FEC9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3210EF-3452-4489-A5DE-FD94B8EEFCAB}" type="slidenum">
              <a:rPr lang="zh-CN" altLang="en-US" smtClean="0"/>
              <a:t>‹#›</a:t>
            </a:fld>
            <a:endParaRPr lang="zh-CN" altLang="en-US"/>
          </a:p>
        </p:txBody>
      </p:sp>
    </p:spTree>
    <p:extLst>
      <p:ext uri="{BB962C8B-B14F-4D97-AF65-F5344CB8AC3E}">
        <p14:creationId xmlns:p14="http://schemas.microsoft.com/office/powerpoint/2010/main" val="177935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AE318-0E2E-47EB-99FB-B8C07D4BA456}" type="datetimeFigureOut">
              <a:rPr lang="zh-CN" altLang="en-US" smtClean="0"/>
              <a:pPr/>
              <a:t>2018/11/2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7E537-5863-418C-80DC-63A0D8EA07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5%B9%BF%E6%B3%9B/6246786"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baike.baidu.com/item/%E8%99%9A%E6%8B%9F%E7%8E%B0%E5%AE%9E/207123" TargetMode="External"/><Relationship Id="rId4" Type="http://schemas.openxmlformats.org/officeDocument/2006/relationships/hyperlink" Target="https://baike.baidu.com/item/API/1015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5%B9%BF%E6%B3%9B/6246786"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baike.baidu.com/item/%E8%99%9A%E6%8B%9F%E7%8E%B0%E5%AE%9E/207123" TargetMode="External"/><Relationship Id="rId4" Type="http://schemas.openxmlformats.org/officeDocument/2006/relationships/hyperlink" Target="https://baike.baidu.com/item/API/10154"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B9%BF%E6%B3%9B/6246786"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aike.baidu.com/item/%E8%99%9A%E6%8B%9F%E7%8E%B0%E5%AE%9E/207123" TargetMode="External"/><Relationship Id="rId4" Type="http://schemas.openxmlformats.org/officeDocument/2006/relationships/hyperlink" Target="https://baike.baidu.com/item/API/1015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D7E537-5863-418C-80DC-63A0D8EA07D5}" type="slidenum">
              <a:rPr lang="zh-CN" altLang="en-US" smtClean="0"/>
              <a:pPr/>
              <a:t>2</a:t>
            </a:fld>
            <a:endParaRPr lang="zh-CN" altLang="en-US"/>
          </a:p>
        </p:txBody>
      </p:sp>
    </p:spTree>
    <p:extLst>
      <p:ext uri="{BB962C8B-B14F-4D97-AF65-F5344CB8AC3E}">
        <p14:creationId xmlns:p14="http://schemas.microsoft.com/office/powerpoint/2010/main" val="378898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11</a:t>
            </a:fld>
            <a:endParaRPr lang="zh-CN" altLang="en-US"/>
          </a:p>
        </p:txBody>
      </p:sp>
    </p:spTree>
    <p:extLst>
      <p:ext uri="{BB962C8B-B14F-4D97-AF65-F5344CB8AC3E}">
        <p14:creationId xmlns:p14="http://schemas.microsoft.com/office/powerpoint/2010/main" val="272947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12</a:t>
            </a:fld>
            <a:endParaRPr lang="zh-CN" altLang="en-US"/>
          </a:p>
        </p:txBody>
      </p:sp>
    </p:spTree>
    <p:extLst>
      <p:ext uri="{BB962C8B-B14F-4D97-AF65-F5344CB8AC3E}">
        <p14:creationId xmlns:p14="http://schemas.microsoft.com/office/powerpoint/2010/main" val="228441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13</a:t>
            </a:fld>
            <a:endParaRPr lang="zh-CN" altLang="en-US"/>
          </a:p>
        </p:txBody>
      </p:sp>
    </p:spTree>
    <p:extLst>
      <p:ext uri="{BB962C8B-B14F-4D97-AF65-F5344CB8AC3E}">
        <p14:creationId xmlns:p14="http://schemas.microsoft.com/office/powerpoint/2010/main" val="413839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14</a:t>
            </a:fld>
            <a:endParaRPr lang="zh-CN" altLang="en-US"/>
          </a:p>
        </p:txBody>
      </p:sp>
    </p:spTree>
    <p:extLst>
      <p:ext uri="{BB962C8B-B14F-4D97-AF65-F5344CB8AC3E}">
        <p14:creationId xmlns:p14="http://schemas.microsoft.com/office/powerpoint/2010/main" val="192304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图形装配工作，其主要目的，就是铅笔的描点，定位</a:t>
            </a:r>
            <a:endParaRPr lang="zh-CN" altLang="en-US" sz="1200" b="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##2.</a:t>
            </a:r>
            <a:r>
              <a:rPr lang="zh-CN" altLang="en-US" sz="1200" b="1" kern="1200" dirty="0">
                <a:solidFill>
                  <a:schemeClr val="tx1"/>
                </a:solidFill>
                <a:effectLst/>
                <a:latin typeface="+mn-lt"/>
                <a:ea typeface="+mn-ea"/>
                <a:cs typeface="+mn-cs"/>
              </a:rPr>
              <a:t>光栅化（片元化）工作，相当于在把大框架打成像素（片元），由点向面的过程（内插</a:t>
            </a:r>
            <a:r>
              <a:rPr lang="en-US" altLang="zh-CN" sz="1200" b="1" kern="1200" dirty="0" err="1">
                <a:solidFill>
                  <a:schemeClr val="tx1"/>
                </a:solidFill>
                <a:effectLst/>
                <a:latin typeface="+mn-lt"/>
                <a:ea typeface="+mn-ea"/>
                <a:cs typeface="+mn-cs"/>
              </a:rPr>
              <a:t>varing</a:t>
            </a:r>
            <a:r>
              <a:rPr lang="zh-CN" altLang="en-US" sz="1200" b="1" kern="1200" dirty="0">
                <a:solidFill>
                  <a:schemeClr val="tx1"/>
                </a:solidFill>
                <a:effectLst/>
                <a:latin typeface="+mn-lt"/>
                <a:ea typeface="+mn-ea"/>
                <a:cs typeface="+mn-cs"/>
              </a:rPr>
              <a:t>值，携带颜色信息，相当于告诉蜡笔，我之后将要在这个点附近图上颜色），</a:t>
            </a: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15</a:t>
            </a:fld>
            <a:endParaRPr lang="zh-CN" altLang="en-US"/>
          </a:p>
        </p:txBody>
      </p:sp>
    </p:spTree>
    <p:extLst>
      <p:ext uri="{BB962C8B-B14F-4D97-AF65-F5344CB8AC3E}">
        <p14:creationId xmlns:p14="http://schemas.microsoft.com/office/powerpoint/2010/main" val="2098400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图形装配工作，其主要目的，就是铅笔的描点，定位</a:t>
            </a:r>
            <a:endParaRPr lang="zh-CN" altLang="en-US" sz="1200" b="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##2.</a:t>
            </a:r>
            <a:r>
              <a:rPr lang="zh-CN" altLang="en-US" sz="1200" b="1" kern="1200" dirty="0">
                <a:solidFill>
                  <a:schemeClr val="tx1"/>
                </a:solidFill>
                <a:effectLst/>
                <a:latin typeface="+mn-lt"/>
                <a:ea typeface="+mn-ea"/>
                <a:cs typeface="+mn-cs"/>
              </a:rPr>
              <a:t>光栅化（片元化）工作，相当于在把大框架打成像素（片元），由点向面的过程（内插</a:t>
            </a:r>
            <a:r>
              <a:rPr lang="en-US" altLang="zh-CN" sz="1200" b="1" kern="1200" dirty="0" err="1">
                <a:solidFill>
                  <a:schemeClr val="tx1"/>
                </a:solidFill>
                <a:effectLst/>
                <a:latin typeface="+mn-lt"/>
                <a:ea typeface="+mn-ea"/>
                <a:cs typeface="+mn-cs"/>
              </a:rPr>
              <a:t>varing</a:t>
            </a:r>
            <a:r>
              <a:rPr lang="zh-CN" altLang="en-US" sz="1200" b="1" kern="1200" dirty="0">
                <a:solidFill>
                  <a:schemeClr val="tx1"/>
                </a:solidFill>
                <a:effectLst/>
                <a:latin typeface="+mn-lt"/>
                <a:ea typeface="+mn-ea"/>
                <a:cs typeface="+mn-cs"/>
              </a:rPr>
              <a:t>值，携带颜色信息，相当于告诉蜡笔，我之后将要在这个点附近图上颜色），</a:t>
            </a: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16</a:t>
            </a:fld>
            <a:endParaRPr lang="zh-CN" altLang="en-US"/>
          </a:p>
        </p:txBody>
      </p:sp>
    </p:spTree>
    <p:extLst>
      <p:ext uri="{BB962C8B-B14F-4D97-AF65-F5344CB8AC3E}">
        <p14:creationId xmlns:p14="http://schemas.microsoft.com/office/powerpoint/2010/main" val="2799931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17</a:t>
            </a:fld>
            <a:endParaRPr lang="zh-CN" altLang="en-US"/>
          </a:p>
        </p:txBody>
      </p:sp>
    </p:spTree>
    <p:extLst>
      <p:ext uri="{BB962C8B-B14F-4D97-AF65-F5344CB8AC3E}">
        <p14:creationId xmlns:p14="http://schemas.microsoft.com/office/powerpoint/2010/main" val="3629027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Attribute</a:t>
            </a:r>
            <a:r>
              <a:rPr lang="zh-CN" altLang="en-US" dirty="0"/>
              <a:t>限定符是在操作缓冲区对象的数据传入顶点着色器的时候使用的</a:t>
            </a:r>
            <a:endParaRPr lang="en-US" altLang="zh-CN" dirty="0"/>
          </a:p>
          <a:p>
            <a:r>
              <a:rPr lang="en-US" altLang="zh-CN" dirty="0"/>
              <a:t>Varying</a:t>
            </a:r>
            <a:r>
              <a:rPr lang="zh-CN" altLang="en-US" dirty="0"/>
              <a:t>变量是通过</a:t>
            </a:r>
            <a:r>
              <a:rPr lang="en-US" altLang="zh-CN" dirty="0" err="1"/>
              <a:t>attribut</a:t>
            </a:r>
            <a:r>
              <a:rPr lang="zh-CN" altLang="en-US" dirty="0"/>
              <a:t>限定符间接操作的</a:t>
            </a:r>
            <a:endParaRPr lang="en-US" altLang="zh-CN" dirty="0"/>
          </a:p>
          <a:p>
            <a:r>
              <a:rPr lang="en-US" altLang="zh-CN" dirty="0"/>
              <a:t>Uniforms</a:t>
            </a:r>
            <a:r>
              <a:rPr lang="zh-CN" altLang="en-US" dirty="0"/>
              <a:t>变量可以直接操作着色器中的数据</a:t>
            </a:r>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18</a:t>
            </a:fld>
            <a:endParaRPr lang="zh-CN" altLang="en-US"/>
          </a:p>
        </p:txBody>
      </p:sp>
    </p:spTree>
    <p:extLst>
      <p:ext uri="{BB962C8B-B14F-4D97-AF65-F5344CB8AC3E}">
        <p14:creationId xmlns:p14="http://schemas.microsoft.com/office/powerpoint/2010/main" val="133123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D7E537-5863-418C-80DC-63A0D8EA07D5}" type="slidenum">
              <a:rPr lang="zh-CN" altLang="en-US" smtClean="0"/>
              <a:pPr/>
              <a:t>19</a:t>
            </a:fld>
            <a:endParaRPr lang="zh-CN" altLang="en-US"/>
          </a:p>
        </p:txBody>
      </p:sp>
    </p:spTree>
    <p:extLst>
      <p:ext uri="{BB962C8B-B14F-4D97-AF65-F5344CB8AC3E}">
        <p14:creationId xmlns:p14="http://schemas.microsoft.com/office/powerpoint/2010/main" val="228771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20</a:t>
            </a:fld>
            <a:endParaRPr lang="zh-CN" altLang="en-US"/>
          </a:p>
        </p:txBody>
      </p:sp>
    </p:spTree>
    <p:extLst>
      <p:ext uri="{BB962C8B-B14F-4D97-AF65-F5344CB8AC3E}">
        <p14:creationId xmlns:p14="http://schemas.microsoft.com/office/powerpoint/2010/main" val="135386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Open Graphics Library OpenGL™ </a:t>
            </a:r>
            <a:r>
              <a:rPr lang="zh-CN" altLang="en-US" sz="1200" b="0" i="0" kern="1200" dirty="0">
                <a:solidFill>
                  <a:schemeClr val="tx1"/>
                </a:solidFill>
                <a:effectLst/>
                <a:latin typeface="+mn-lt"/>
                <a:ea typeface="+mn-ea"/>
                <a:cs typeface="+mn-cs"/>
              </a:rPr>
              <a:t>是行业领域中最为</a:t>
            </a:r>
            <a:r>
              <a:rPr lang="zh-CN" altLang="en-US" sz="1200" b="0" i="0" u="none" strike="noStrike" kern="1200" dirty="0">
                <a:solidFill>
                  <a:schemeClr val="tx1"/>
                </a:solidFill>
                <a:effectLst/>
                <a:latin typeface="+mn-lt"/>
                <a:ea typeface="+mn-ea"/>
                <a:cs typeface="+mn-cs"/>
                <a:hlinkClick r:id="rId3"/>
              </a:rPr>
              <a:t>广泛</a:t>
            </a:r>
            <a:r>
              <a:rPr lang="zh-CN" altLang="en-US" sz="1200" b="0" i="0" kern="1200" dirty="0">
                <a:solidFill>
                  <a:schemeClr val="tx1"/>
                </a:solidFill>
                <a:effectLst/>
                <a:latin typeface="+mn-lt"/>
                <a:ea typeface="+mn-ea"/>
                <a:cs typeface="+mn-cs"/>
              </a:rPr>
              <a:t>接纳的 </a:t>
            </a:r>
            <a:r>
              <a:rPr lang="en-US" altLang="zh-CN" sz="1200" b="0" i="0" kern="1200" dirty="0">
                <a:solidFill>
                  <a:schemeClr val="tx1"/>
                </a:solidFill>
                <a:effectLst/>
                <a:latin typeface="+mn-lt"/>
                <a:ea typeface="+mn-ea"/>
                <a:cs typeface="+mn-cs"/>
              </a:rPr>
              <a:t>2D/3D </a:t>
            </a:r>
            <a:r>
              <a:rPr lang="zh-CN" altLang="en-US" sz="1200" b="0" i="0" kern="1200" dirty="0">
                <a:solidFill>
                  <a:schemeClr val="tx1"/>
                </a:solidFill>
                <a:effectLst/>
                <a:latin typeface="+mn-lt"/>
                <a:ea typeface="+mn-ea"/>
                <a:cs typeface="+mn-cs"/>
              </a:rPr>
              <a:t>图形 </a:t>
            </a:r>
            <a:r>
              <a:rPr lang="en-US" altLang="zh-CN" sz="1200" b="0" i="0" u="none" strike="noStrike" kern="1200" dirty="0">
                <a:solidFill>
                  <a:schemeClr val="tx1"/>
                </a:solidFill>
                <a:effectLst/>
                <a:latin typeface="+mn-lt"/>
                <a:ea typeface="+mn-ea"/>
                <a:cs typeface="+mn-cs"/>
                <a:hlinkClick r:id="rId4"/>
              </a:rPr>
              <a:t>API</a:t>
            </a:r>
            <a:r>
              <a:rPr lang="zh-CN" altLang="en-US" sz="1200" b="0" i="0" u="none" strike="noStrike"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CAD</a:t>
            </a:r>
            <a:r>
              <a:rPr lang="zh-CN" altLang="en-US" sz="1200" b="0" i="0" kern="1200" dirty="0">
                <a:solidFill>
                  <a:schemeClr val="tx1"/>
                </a:solidFill>
                <a:effectLst/>
                <a:latin typeface="+mn-lt"/>
                <a:ea typeface="+mn-ea"/>
                <a:cs typeface="+mn-cs"/>
              </a:rPr>
              <a:t>、内容创作、能源、娱乐、游戏开发、制造业、制药业及</a:t>
            </a:r>
            <a:r>
              <a:rPr lang="zh-CN" altLang="en-US" sz="1200" b="0" i="0" u="none" strike="noStrike" kern="1200" dirty="0">
                <a:solidFill>
                  <a:schemeClr val="tx1"/>
                </a:solidFill>
                <a:effectLst/>
                <a:latin typeface="+mn-lt"/>
                <a:ea typeface="+mn-ea"/>
                <a:cs typeface="+mn-cs"/>
                <a:hlinkClick r:id="rId5"/>
              </a:rPr>
              <a:t>虚拟现实</a:t>
            </a:r>
            <a:r>
              <a:rPr lang="zh-CN" altLang="en-US" sz="1200" b="0" i="0" kern="1200" dirty="0">
                <a:solidFill>
                  <a:schemeClr val="tx1"/>
                </a:solidFill>
                <a:effectLst/>
                <a:latin typeface="+mn-lt"/>
                <a:ea typeface="+mn-ea"/>
                <a:cs typeface="+mn-cs"/>
              </a:rPr>
              <a:t>等行业领域，</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3</a:t>
            </a:fld>
            <a:endParaRPr lang="zh-CN" altLang="en-US"/>
          </a:p>
        </p:txBody>
      </p:sp>
    </p:spTree>
    <p:extLst>
      <p:ext uri="{BB962C8B-B14F-4D97-AF65-F5344CB8AC3E}">
        <p14:creationId xmlns:p14="http://schemas.microsoft.com/office/powerpoint/2010/main" val="122901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开发人员提供了一个抽象的，基础制作功能丰富的</a:t>
            </a:r>
            <a:r>
              <a:rPr lang="en-US" altLang="zh-CN" sz="1200" b="0" i="0" kern="1200" dirty="0">
                <a:solidFill>
                  <a:schemeClr val="tx1"/>
                </a:solidFill>
                <a:effectLst/>
                <a:latin typeface="+mn-lt"/>
                <a:ea typeface="+mn-ea"/>
                <a:cs typeface="+mn-cs"/>
              </a:rPr>
              <a:t>WebGL</a:t>
            </a:r>
            <a:r>
              <a:rPr lang="zh-CN" altLang="en-US" sz="1200" b="0" i="0" kern="1200" dirty="0">
                <a:solidFill>
                  <a:schemeClr val="tx1"/>
                </a:solidFill>
                <a:effectLst/>
                <a:latin typeface="+mn-lt"/>
                <a:ea typeface="+mn-ea"/>
                <a:cs typeface="+mn-cs"/>
              </a:rPr>
              <a:t>创作框架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https://github.com/a524631266/claygl</a:t>
            </a:r>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4</a:t>
            </a:fld>
            <a:endParaRPr lang="zh-CN" altLang="en-US"/>
          </a:p>
        </p:txBody>
      </p:sp>
    </p:spTree>
    <p:extLst>
      <p:ext uri="{BB962C8B-B14F-4D97-AF65-F5344CB8AC3E}">
        <p14:creationId xmlns:p14="http://schemas.microsoft.com/office/powerpoint/2010/main" val="32307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5</a:t>
            </a:fld>
            <a:endParaRPr lang="zh-CN" altLang="en-US"/>
          </a:p>
        </p:txBody>
      </p:sp>
    </p:spTree>
    <p:extLst>
      <p:ext uri="{BB962C8B-B14F-4D97-AF65-F5344CB8AC3E}">
        <p14:creationId xmlns:p14="http://schemas.microsoft.com/office/powerpoint/2010/main" val="369602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6</a:t>
            </a:fld>
            <a:endParaRPr lang="zh-CN" altLang="en-US"/>
          </a:p>
        </p:txBody>
      </p:sp>
    </p:spTree>
    <p:extLst>
      <p:ext uri="{BB962C8B-B14F-4D97-AF65-F5344CB8AC3E}">
        <p14:creationId xmlns:p14="http://schemas.microsoft.com/office/powerpoint/2010/main" val="340218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Open Graphics Library OpenGL™ </a:t>
            </a:r>
            <a:r>
              <a:rPr lang="zh-CN" altLang="en-US" sz="1200" b="0" i="0" kern="1200" dirty="0">
                <a:solidFill>
                  <a:schemeClr val="tx1"/>
                </a:solidFill>
                <a:effectLst/>
                <a:latin typeface="+mn-lt"/>
                <a:ea typeface="+mn-ea"/>
                <a:cs typeface="+mn-cs"/>
              </a:rPr>
              <a:t>是行业领域中最为</a:t>
            </a:r>
            <a:r>
              <a:rPr lang="zh-CN" altLang="en-US" sz="1200" b="0" i="0" u="none" strike="noStrike" kern="1200" dirty="0">
                <a:solidFill>
                  <a:schemeClr val="tx1"/>
                </a:solidFill>
                <a:effectLst/>
                <a:latin typeface="+mn-lt"/>
                <a:ea typeface="+mn-ea"/>
                <a:cs typeface="+mn-cs"/>
                <a:hlinkClick r:id="rId3"/>
              </a:rPr>
              <a:t>广泛</a:t>
            </a:r>
            <a:r>
              <a:rPr lang="zh-CN" altLang="en-US" sz="1200" b="0" i="0" kern="1200" dirty="0">
                <a:solidFill>
                  <a:schemeClr val="tx1"/>
                </a:solidFill>
                <a:effectLst/>
                <a:latin typeface="+mn-lt"/>
                <a:ea typeface="+mn-ea"/>
                <a:cs typeface="+mn-cs"/>
              </a:rPr>
              <a:t>接纳的 </a:t>
            </a:r>
            <a:r>
              <a:rPr lang="en-US" altLang="zh-CN" sz="1200" b="0" i="0" kern="1200" dirty="0">
                <a:solidFill>
                  <a:schemeClr val="tx1"/>
                </a:solidFill>
                <a:effectLst/>
                <a:latin typeface="+mn-lt"/>
                <a:ea typeface="+mn-ea"/>
                <a:cs typeface="+mn-cs"/>
              </a:rPr>
              <a:t>2D/3D </a:t>
            </a:r>
            <a:r>
              <a:rPr lang="zh-CN" altLang="en-US" sz="1200" b="0" i="0" kern="1200" dirty="0">
                <a:solidFill>
                  <a:schemeClr val="tx1"/>
                </a:solidFill>
                <a:effectLst/>
                <a:latin typeface="+mn-lt"/>
                <a:ea typeface="+mn-ea"/>
                <a:cs typeface="+mn-cs"/>
              </a:rPr>
              <a:t>图形 </a:t>
            </a:r>
            <a:r>
              <a:rPr lang="en-US" altLang="zh-CN" sz="1200" b="0" i="0" u="none" strike="noStrike" kern="1200" dirty="0">
                <a:solidFill>
                  <a:schemeClr val="tx1"/>
                </a:solidFill>
                <a:effectLst/>
                <a:latin typeface="+mn-lt"/>
                <a:ea typeface="+mn-ea"/>
                <a:cs typeface="+mn-cs"/>
                <a:hlinkClick r:id="rId4"/>
              </a:rPr>
              <a:t>API</a:t>
            </a:r>
            <a:r>
              <a:rPr lang="zh-CN" altLang="en-US" sz="1200" b="0" i="0" u="none" strike="noStrike"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CAD</a:t>
            </a:r>
            <a:r>
              <a:rPr lang="zh-CN" altLang="en-US" sz="1200" b="0" i="0" kern="1200" dirty="0">
                <a:solidFill>
                  <a:schemeClr val="tx1"/>
                </a:solidFill>
                <a:effectLst/>
                <a:latin typeface="+mn-lt"/>
                <a:ea typeface="+mn-ea"/>
                <a:cs typeface="+mn-cs"/>
              </a:rPr>
              <a:t>、内容创作、能源、娱乐、游戏开发、制造业、制药业及</a:t>
            </a:r>
            <a:r>
              <a:rPr lang="zh-CN" altLang="en-US" sz="1200" b="0" i="0" u="none" strike="noStrike" kern="1200" dirty="0">
                <a:solidFill>
                  <a:schemeClr val="tx1"/>
                </a:solidFill>
                <a:effectLst/>
                <a:latin typeface="+mn-lt"/>
                <a:ea typeface="+mn-ea"/>
                <a:cs typeface="+mn-cs"/>
                <a:hlinkClick r:id="rId5"/>
              </a:rPr>
              <a:t>虚拟现实</a:t>
            </a:r>
            <a:r>
              <a:rPr lang="zh-CN" altLang="en-US" sz="1200" b="0" i="0" kern="1200" dirty="0">
                <a:solidFill>
                  <a:schemeClr val="tx1"/>
                </a:solidFill>
                <a:effectLst/>
                <a:latin typeface="+mn-lt"/>
                <a:ea typeface="+mn-ea"/>
                <a:cs typeface="+mn-cs"/>
              </a:rPr>
              <a:t>等行业领域，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WebGL</a:t>
            </a:r>
            <a:r>
              <a:rPr lang="zh-CN" altLang="en-US" sz="1200" b="0" i="0" kern="1200" dirty="0">
                <a:solidFill>
                  <a:schemeClr val="tx1"/>
                </a:solidFill>
                <a:effectLst/>
                <a:latin typeface="+mn-lt"/>
                <a:ea typeface="+mn-ea"/>
                <a:cs typeface="+mn-cs"/>
              </a:rPr>
              <a:t>可以为</a:t>
            </a:r>
            <a:r>
              <a:rPr lang="en-US" altLang="zh-CN" sz="1200" b="0" i="0" kern="1200" dirty="0">
                <a:solidFill>
                  <a:schemeClr val="tx1"/>
                </a:solidFill>
                <a:effectLst/>
                <a:latin typeface="+mn-lt"/>
                <a:ea typeface="+mn-ea"/>
                <a:cs typeface="+mn-cs"/>
              </a:rPr>
              <a:t>HTML5 Canvas</a:t>
            </a:r>
            <a:r>
              <a:rPr lang="zh-CN" altLang="en-US" sz="1200" b="0" i="0" kern="1200" dirty="0">
                <a:solidFill>
                  <a:schemeClr val="tx1"/>
                </a:solidFill>
                <a:effectLst/>
                <a:latin typeface="+mn-lt"/>
                <a:ea typeface="+mn-ea"/>
                <a:cs typeface="+mn-cs"/>
              </a:rPr>
              <a:t>提供硬件</a:t>
            </a:r>
            <a:r>
              <a:rPr lang="en-US" altLang="zh-CN" sz="1200" b="0" i="0" kern="1200" dirty="0">
                <a:solidFill>
                  <a:schemeClr val="tx1"/>
                </a:solidFill>
                <a:effectLst/>
                <a:latin typeface="+mn-lt"/>
                <a:ea typeface="+mn-ea"/>
                <a:cs typeface="+mn-cs"/>
              </a:rPr>
              <a:t>3D</a:t>
            </a:r>
            <a:r>
              <a:rPr lang="zh-CN" altLang="en-US" sz="1200" b="0" i="0" kern="1200" dirty="0">
                <a:solidFill>
                  <a:schemeClr val="tx1"/>
                </a:solidFill>
                <a:effectLst/>
                <a:latin typeface="+mn-lt"/>
                <a:ea typeface="+mn-ea"/>
                <a:cs typeface="+mn-cs"/>
              </a:rPr>
              <a:t>加速渲染，只是一系类的接口规范，实质通过</a:t>
            </a:r>
            <a:r>
              <a:rPr lang="en-US" altLang="zh-CN" sz="1200" b="0" i="0" kern="1200" dirty="0" err="1">
                <a:solidFill>
                  <a:schemeClr val="tx1"/>
                </a:solidFill>
                <a:effectLst/>
                <a:latin typeface="+mn-lt"/>
                <a:ea typeface="+mn-ea"/>
                <a:cs typeface="+mn-cs"/>
              </a:rPr>
              <a:t>opengl</a:t>
            </a:r>
            <a:r>
              <a:rPr lang="zh-CN" altLang="en-US" sz="1200" b="0" i="0" kern="1200" dirty="0">
                <a:solidFill>
                  <a:schemeClr val="tx1"/>
                </a:solidFill>
                <a:effectLst/>
                <a:latin typeface="+mn-lt"/>
                <a:ea typeface="+mn-ea"/>
                <a:cs typeface="+mn-cs"/>
              </a:rPr>
              <a:t>规范在</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中执行</a:t>
            </a:r>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7</a:t>
            </a:fld>
            <a:endParaRPr lang="zh-CN" altLang="en-US"/>
          </a:p>
        </p:txBody>
      </p:sp>
    </p:spTree>
    <p:extLst>
      <p:ext uri="{BB962C8B-B14F-4D97-AF65-F5344CB8AC3E}">
        <p14:creationId xmlns:p14="http://schemas.microsoft.com/office/powerpoint/2010/main" val="147874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Open Graphics Library OpenGL™ </a:t>
            </a:r>
            <a:r>
              <a:rPr lang="zh-CN" altLang="en-US" sz="1200" b="0" i="0" kern="1200" dirty="0">
                <a:solidFill>
                  <a:schemeClr val="tx1"/>
                </a:solidFill>
                <a:effectLst/>
                <a:latin typeface="+mn-lt"/>
                <a:ea typeface="+mn-ea"/>
                <a:cs typeface="+mn-cs"/>
              </a:rPr>
              <a:t>是行业领域中最为</a:t>
            </a:r>
            <a:r>
              <a:rPr lang="zh-CN" altLang="en-US" sz="1200" b="0" i="0" u="none" strike="noStrike" kern="1200" dirty="0">
                <a:solidFill>
                  <a:schemeClr val="tx1"/>
                </a:solidFill>
                <a:effectLst/>
                <a:latin typeface="+mn-lt"/>
                <a:ea typeface="+mn-ea"/>
                <a:cs typeface="+mn-cs"/>
                <a:hlinkClick r:id="rId3"/>
              </a:rPr>
              <a:t>广泛</a:t>
            </a:r>
            <a:r>
              <a:rPr lang="zh-CN" altLang="en-US" sz="1200" b="0" i="0" kern="1200" dirty="0">
                <a:solidFill>
                  <a:schemeClr val="tx1"/>
                </a:solidFill>
                <a:effectLst/>
                <a:latin typeface="+mn-lt"/>
                <a:ea typeface="+mn-ea"/>
                <a:cs typeface="+mn-cs"/>
              </a:rPr>
              <a:t>接纳的 </a:t>
            </a:r>
            <a:r>
              <a:rPr lang="en-US" altLang="zh-CN" sz="1200" b="0" i="0" kern="1200" dirty="0">
                <a:solidFill>
                  <a:schemeClr val="tx1"/>
                </a:solidFill>
                <a:effectLst/>
                <a:latin typeface="+mn-lt"/>
                <a:ea typeface="+mn-ea"/>
                <a:cs typeface="+mn-cs"/>
              </a:rPr>
              <a:t>2D/3D </a:t>
            </a:r>
            <a:r>
              <a:rPr lang="zh-CN" altLang="en-US" sz="1200" b="0" i="0" kern="1200" dirty="0">
                <a:solidFill>
                  <a:schemeClr val="tx1"/>
                </a:solidFill>
                <a:effectLst/>
                <a:latin typeface="+mn-lt"/>
                <a:ea typeface="+mn-ea"/>
                <a:cs typeface="+mn-cs"/>
              </a:rPr>
              <a:t>图形 </a:t>
            </a:r>
            <a:r>
              <a:rPr lang="en-US" altLang="zh-CN" sz="1200" b="0" i="0" u="none" strike="noStrike" kern="1200" dirty="0">
                <a:solidFill>
                  <a:schemeClr val="tx1"/>
                </a:solidFill>
                <a:effectLst/>
                <a:latin typeface="+mn-lt"/>
                <a:ea typeface="+mn-ea"/>
                <a:cs typeface="+mn-cs"/>
                <a:hlinkClick r:id="rId4"/>
              </a:rPr>
              <a:t>API</a:t>
            </a:r>
            <a:r>
              <a:rPr lang="zh-CN" altLang="en-US" sz="1200" b="0" i="0" u="none" strike="noStrike"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CAD</a:t>
            </a:r>
            <a:r>
              <a:rPr lang="zh-CN" altLang="en-US" sz="1200" b="0" i="0" kern="1200" dirty="0">
                <a:solidFill>
                  <a:schemeClr val="tx1"/>
                </a:solidFill>
                <a:effectLst/>
                <a:latin typeface="+mn-lt"/>
                <a:ea typeface="+mn-ea"/>
                <a:cs typeface="+mn-cs"/>
              </a:rPr>
              <a:t>、内容创作、能源、娱乐、游戏开发、制造业、制药业及</a:t>
            </a:r>
            <a:r>
              <a:rPr lang="zh-CN" altLang="en-US" sz="1200" b="0" i="0" u="none" strike="noStrike" kern="1200" dirty="0">
                <a:solidFill>
                  <a:schemeClr val="tx1"/>
                </a:solidFill>
                <a:effectLst/>
                <a:latin typeface="+mn-lt"/>
                <a:ea typeface="+mn-ea"/>
                <a:cs typeface="+mn-cs"/>
                <a:hlinkClick r:id="rId5"/>
              </a:rPr>
              <a:t>虚拟现实</a:t>
            </a:r>
            <a:r>
              <a:rPr lang="zh-CN" altLang="en-US" sz="1200" b="0" i="0" kern="1200" dirty="0">
                <a:solidFill>
                  <a:schemeClr val="tx1"/>
                </a:solidFill>
                <a:effectLst/>
                <a:latin typeface="+mn-lt"/>
                <a:ea typeface="+mn-ea"/>
                <a:cs typeface="+mn-cs"/>
              </a:rPr>
              <a:t>等行业领域，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WebGL</a:t>
            </a:r>
            <a:r>
              <a:rPr lang="zh-CN" altLang="en-US" sz="1200" b="0" i="0" kern="1200" dirty="0">
                <a:solidFill>
                  <a:schemeClr val="tx1"/>
                </a:solidFill>
                <a:effectLst/>
                <a:latin typeface="+mn-lt"/>
                <a:ea typeface="+mn-ea"/>
                <a:cs typeface="+mn-cs"/>
              </a:rPr>
              <a:t>可以为</a:t>
            </a:r>
            <a:r>
              <a:rPr lang="en-US" altLang="zh-CN" sz="1200" b="0" i="0" kern="1200" dirty="0">
                <a:solidFill>
                  <a:schemeClr val="tx1"/>
                </a:solidFill>
                <a:effectLst/>
                <a:latin typeface="+mn-lt"/>
                <a:ea typeface="+mn-ea"/>
                <a:cs typeface="+mn-cs"/>
              </a:rPr>
              <a:t>HTML5 Canvas</a:t>
            </a:r>
            <a:r>
              <a:rPr lang="zh-CN" altLang="en-US" sz="1200" b="0" i="0" kern="1200" dirty="0">
                <a:solidFill>
                  <a:schemeClr val="tx1"/>
                </a:solidFill>
                <a:effectLst/>
                <a:latin typeface="+mn-lt"/>
                <a:ea typeface="+mn-ea"/>
                <a:cs typeface="+mn-cs"/>
              </a:rPr>
              <a:t>提供硬件</a:t>
            </a:r>
            <a:r>
              <a:rPr lang="en-US" altLang="zh-CN" sz="1200" b="0" i="0" kern="1200" dirty="0">
                <a:solidFill>
                  <a:schemeClr val="tx1"/>
                </a:solidFill>
                <a:effectLst/>
                <a:latin typeface="+mn-lt"/>
                <a:ea typeface="+mn-ea"/>
                <a:cs typeface="+mn-cs"/>
              </a:rPr>
              <a:t>3D</a:t>
            </a:r>
            <a:r>
              <a:rPr lang="zh-CN" altLang="en-US" sz="1200" b="0" i="0" kern="1200" dirty="0">
                <a:solidFill>
                  <a:schemeClr val="tx1"/>
                </a:solidFill>
                <a:effectLst/>
                <a:latin typeface="+mn-lt"/>
                <a:ea typeface="+mn-ea"/>
                <a:cs typeface="+mn-cs"/>
              </a:rPr>
              <a:t>加速渲染，只是一系类的接口规范，实质通过</a:t>
            </a:r>
            <a:r>
              <a:rPr lang="en-US" altLang="zh-CN" sz="1200" b="0" i="0" kern="1200" dirty="0" err="1">
                <a:solidFill>
                  <a:schemeClr val="tx1"/>
                </a:solidFill>
                <a:effectLst/>
                <a:latin typeface="+mn-lt"/>
                <a:ea typeface="+mn-ea"/>
                <a:cs typeface="+mn-cs"/>
              </a:rPr>
              <a:t>opengl</a:t>
            </a:r>
            <a:r>
              <a:rPr lang="zh-CN" altLang="en-US" sz="1200" b="0" i="0" kern="1200" dirty="0">
                <a:solidFill>
                  <a:schemeClr val="tx1"/>
                </a:solidFill>
                <a:effectLst/>
                <a:latin typeface="+mn-lt"/>
                <a:ea typeface="+mn-ea"/>
                <a:cs typeface="+mn-cs"/>
              </a:rPr>
              <a:t>规范在</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中执行</a:t>
            </a:r>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8</a:t>
            </a:fld>
            <a:endParaRPr lang="zh-CN" altLang="en-US"/>
          </a:p>
        </p:txBody>
      </p:sp>
    </p:spTree>
    <p:extLst>
      <p:ext uri="{BB962C8B-B14F-4D97-AF65-F5344CB8AC3E}">
        <p14:creationId xmlns:p14="http://schemas.microsoft.com/office/powerpoint/2010/main" val="334483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9</a:t>
            </a:fld>
            <a:endParaRPr lang="zh-CN" altLang="en-US"/>
          </a:p>
        </p:txBody>
      </p:sp>
    </p:spTree>
    <p:extLst>
      <p:ext uri="{BB962C8B-B14F-4D97-AF65-F5344CB8AC3E}">
        <p14:creationId xmlns:p14="http://schemas.microsoft.com/office/powerpoint/2010/main" val="54853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7E537-5863-418C-80DC-63A0D8EA07D5}" type="slidenum">
              <a:rPr lang="zh-CN" altLang="en-US" smtClean="0"/>
              <a:pPr/>
              <a:t>10</a:t>
            </a:fld>
            <a:endParaRPr lang="zh-CN" altLang="en-US"/>
          </a:p>
        </p:txBody>
      </p:sp>
    </p:spTree>
    <p:extLst>
      <p:ext uri="{BB962C8B-B14F-4D97-AF65-F5344CB8AC3E}">
        <p14:creationId xmlns:p14="http://schemas.microsoft.com/office/powerpoint/2010/main" val="217379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F76231-806A-4F72-BE8A-565B7CC3F6F9}" type="datetime1">
              <a:rPr lang="zh-CN" altLang="en-US" smtClean="0"/>
              <a:t>2018/11/2</a:t>
            </a:fld>
            <a:endParaRPr lang="zh-CN" altLang="en-US"/>
          </a:p>
        </p:txBody>
      </p:sp>
      <p:sp>
        <p:nvSpPr>
          <p:cNvPr id="5" name="页脚占位符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2CB8D-5BE4-4149-AE4D-41D745CA641B}" type="datetime1">
              <a:rPr lang="zh-CN" altLang="en-US" smtClean="0"/>
              <a:t>2018/11/2</a:t>
            </a:fld>
            <a:endParaRPr lang="zh-CN" altLang="en-US"/>
          </a:p>
        </p:txBody>
      </p:sp>
      <p:sp>
        <p:nvSpPr>
          <p:cNvPr id="5" name="页脚占位符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65CB82-43A9-4DE9-AC8E-8AE318767DE8}" type="datetime1">
              <a:rPr lang="zh-CN" altLang="en-US" smtClean="0"/>
              <a:t>2018/11/2</a:t>
            </a:fld>
            <a:endParaRPr lang="zh-CN" altLang="en-US"/>
          </a:p>
        </p:txBody>
      </p:sp>
      <p:sp>
        <p:nvSpPr>
          <p:cNvPr id="5" name="页脚占位符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AC9AC7D-F9F6-412A-8BE7-4C077E2A4958}" type="datetime1">
              <a:rPr lang="zh-CN" altLang="en-US" smtClean="0"/>
              <a:t>2018/11/2</a:t>
            </a:fld>
            <a:endParaRPr lang="zh-CN" altLang="en-US" dirty="0"/>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dirty="0"/>
          </a:p>
        </p:txBody>
      </p:sp>
    </p:spTree>
    <p:extLst>
      <p:ext uri="{BB962C8B-B14F-4D97-AF65-F5344CB8AC3E}">
        <p14:creationId xmlns:p14="http://schemas.microsoft.com/office/powerpoint/2010/main" val="295303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1810E1F-90D0-46E9-B333-72B1B3AF93DD}"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537427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AA3A7F1-B456-48AB-A89A-B026D7976546}"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94629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3915BE1-5AB4-41E7-A678-9AA774657652}" type="datetime1">
              <a:rPr lang="zh-CN" altLang="en-US" smtClean="0"/>
              <a:t>2018/11/2</a:t>
            </a:fld>
            <a:endParaRPr lang="zh-CN" altLang="en-US"/>
          </a:p>
        </p:txBody>
      </p:sp>
      <p:sp>
        <p:nvSpPr>
          <p:cNvPr id="6" name="Footer Placeholder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7" name="Slide Number Placeholder 6"/>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107237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89C45D-265A-4EF8-BF32-D2FB7A5E424B}" type="datetime1">
              <a:rPr lang="zh-CN" altLang="en-US" smtClean="0"/>
              <a:t>2018/11/2</a:t>
            </a:fld>
            <a:endParaRPr lang="zh-CN" altLang="en-US"/>
          </a:p>
        </p:txBody>
      </p:sp>
      <p:sp>
        <p:nvSpPr>
          <p:cNvPr id="8" name="Footer Placeholder 7"/>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9" name="Slide Number Placeholder 8"/>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2452351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A88E34B4-20A6-4CE7-9494-D837844767FE}" type="datetime1">
              <a:rPr lang="zh-CN" altLang="en-US" smtClean="0"/>
              <a:t>2018/11/2</a:t>
            </a:fld>
            <a:endParaRPr lang="zh-CN" altLang="en-US"/>
          </a:p>
        </p:txBody>
      </p:sp>
      <p:sp>
        <p:nvSpPr>
          <p:cNvPr id="5" name="Footer Placeholder 3"/>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4"/>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2300090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7A4BD-F176-4203-9B8E-67F0756B9EEC}" type="datetime1">
              <a:rPr lang="zh-CN" altLang="en-US" smtClean="0"/>
              <a:t>2018/11/2</a:t>
            </a:fld>
            <a:endParaRPr lang="zh-CN" altLang="en-US"/>
          </a:p>
        </p:txBody>
      </p:sp>
      <p:sp>
        <p:nvSpPr>
          <p:cNvPr id="5" name="Footer Placeholder 2"/>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3"/>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317557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4320747-A5F2-4411-86B0-5EDA34023EFC}" type="datetime1">
              <a:rPr lang="zh-CN" altLang="en-US" smtClean="0"/>
              <a:t>2018/11/2</a:t>
            </a:fld>
            <a:endParaRPr lang="zh-CN" altLang="en-US"/>
          </a:p>
        </p:txBody>
      </p:sp>
      <p:sp>
        <p:nvSpPr>
          <p:cNvPr id="5" name="Footer Placeholder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6"/>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295010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62415-B46B-4E5A-BAC3-804694AEA59E}" type="datetime1">
              <a:rPr lang="zh-CN" altLang="en-US" smtClean="0"/>
              <a:t>2018/11/2</a:t>
            </a:fld>
            <a:endParaRPr lang="zh-CN" altLang="en-US"/>
          </a:p>
        </p:txBody>
      </p:sp>
      <p:sp>
        <p:nvSpPr>
          <p:cNvPr id="5" name="页脚占位符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66516C4-F15E-44B6-8AF2-030A14D9512E}" type="datetime1">
              <a:rPr lang="zh-CN" altLang="en-US" smtClean="0"/>
              <a:t>2018/11/2</a:t>
            </a:fld>
            <a:endParaRPr lang="zh-CN" altLang="en-US"/>
          </a:p>
        </p:txBody>
      </p:sp>
      <p:sp>
        <p:nvSpPr>
          <p:cNvPr id="6" name="Footer Placeholder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7" name="Slide Number Placeholder 6"/>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19703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6" name="Footer Placeholder 5"/>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7" name="Slide Number Placeholder 6"/>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9431314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184087676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0023347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93880698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4"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267631813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4"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65990449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D293AE6-A247-405F-9695-7B52C781F50D}"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210209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4695C06-F850-41F7-AA92-CFA7D061F90F}" type="datetime1">
              <a:rPr lang="zh-CN" altLang="en-US" smtClean="0"/>
              <a:t>2018/11/2</a:t>
            </a:fld>
            <a:endParaRPr lang="zh-CN" altLang="en-US"/>
          </a:p>
        </p:txBody>
      </p:sp>
      <p:sp>
        <p:nvSpPr>
          <p:cNvPr id="5" name="Footer Placeholder 4"/>
          <p:cNvSpPr>
            <a:spLocks noGrp="1"/>
          </p:cNvSpPr>
          <p:nvPr>
            <p:ph type="ftr" sz="quarter" idx="11"/>
          </p:nvPr>
        </p:nvSpPr>
        <p:spPr/>
        <p:txBody>
          <a:body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12"/>
          </p:nvPr>
        </p:nvSpPr>
        <p:spPr/>
        <p:txBody>
          <a:body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32668545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FAF3FD-DCB9-4126-9A79-BD7854C15F12}" type="datetime1">
              <a:rPr lang="zh-CN" altLang="en-US" smtClean="0"/>
              <a:t>2018/11/2</a:t>
            </a:fld>
            <a:endParaRPr lang="zh-CN" altLang="en-US"/>
          </a:p>
        </p:txBody>
      </p:sp>
      <p:sp>
        <p:nvSpPr>
          <p:cNvPr id="5" name="页脚占位符 4"/>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4BCEFE0-2CC7-487A-A53E-6514933ADD44}" type="datetime1">
              <a:rPr lang="zh-CN" altLang="en-US" smtClean="0"/>
              <a:t>2018/11/2</a:t>
            </a:fld>
            <a:endParaRPr lang="zh-CN" altLang="en-US"/>
          </a:p>
        </p:txBody>
      </p:sp>
      <p:sp>
        <p:nvSpPr>
          <p:cNvPr id="6" name="页脚占位符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7" name="灯片编号占位符 6"/>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D189346-C4A5-4B82-9AB0-55936AF28A2E}" type="datetime1">
              <a:rPr lang="zh-CN" altLang="en-US" smtClean="0"/>
              <a:t>2018/11/2</a:t>
            </a:fld>
            <a:endParaRPr lang="zh-CN" altLang="en-US"/>
          </a:p>
        </p:txBody>
      </p:sp>
      <p:sp>
        <p:nvSpPr>
          <p:cNvPr id="8" name="页脚占位符 7"/>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9" name="灯片编号占位符 8"/>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EC31A6-5945-43A3-951B-678AABF51555}" type="datetime1">
              <a:rPr lang="zh-CN" altLang="en-US" smtClean="0"/>
              <a:t>2018/11/2</a:t>
            </a:fld>
            <a:endParaRPr lang="zh-CN" altLang="en-US"/>
          </a:p>
        </p:txBody>
      </p:sp>
      <p:sp>
        <p:nvSpPr>
          <p:cNvPr id="4" name="页脚占位符 3"/>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5" name="灯片编号占位符 4"/>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459795-FFA9-4FB7-AABC-CC6114994766}" type="datetime1">
              <a:rPr lang="zh-CN" altLang="en-US" smtClean="0"/>
              <a:t>2018/11/2</a:t>
            </a:fld>
            <a:endParaRPr lang="zh-CN" altLang="en-US"/>
          </a:p>
        </p:txBody>
      </p:sp>
      <p:sp>
        <p:nvSpPr>
          <p:cNvPr id="3" name="页脚占位符 2"/>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4" name="灯片编号占位符 3"/>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B57827-43EE-43CD-A332-3A0E5E0ED178}" type="datetime1">
              <a:rPr lang="zh-CN" altLang="en-US" smtClean="0"/>
              <a:t>2018/11/2</a:t>
            </a:fld>
            <a:endParaRPr lang="zh-CN" altLang="en-US"/>
          </a:p>
        </p:txBody>
      </p:sp>
      <p:sp>
        <p:nvSpPr>
          <p:cNvPr id="6" name="页脚占位符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7" name="灯片编号占位符 6"/>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4F9F1A-806F-4E8F-96E6-A1EF7E7AA3F0}" type="datetime1">
              <a:rPr lang="zh-CN" altLang="en-US" smtClean="0"/>
              <a:t>2018/11/2</a:t>
            </a:fld>
            <a:endParaRPr lang="zh-CN" altLang="en-US"/>
          </a:p>
        </p:txBody>
      </p:sp>
      <p:sp>
        <p:nvSpPr>
          <p:cNvPr id="6" name="页脚占位符 5"/>
          <p:cNvSpPr>
            <a:spLocks noGrp="1"/>
          </p:cNvSpPr>
          <p:nvPr>
            <p:ph type="ftr" sz="quarter" idx="11"/>
          </p:nvPr>
        </p:nvSpPr>
        <p:spPr/>
        <p:txBody>
          <a:bodyPr/>
          <a:lstStyle/>
          <a:p>
            <a:r>
              <a:rPr lang="en-US" altLang="zh-CN"/>
              <a:t>Q</a:t>
            </a:r>
            <a:r>
              <a:rPr lang="zh-CN" altLang="en-US"/>
              <a:t>群：</a:t>
            </a:r>
            <a:r>
              <a:rPr lang="en-US" altLang="zh-CN"/>
              <a:t>139220186</a:t>
            </a:r>
            <a:endParaRPr lang="zh-CN" altLang="en-US"/>
          </a:p>
        </p:txBody>
      </p:sp>
      <p:sp>
        <p:nvSpPr>
          <p:cNvPr id="7" name="灯片编号占位符 6"/>
          <p:cNvSpPr>
            <a:spLocks noGrp="1"/>
          </p:cNvSpPr>
          <p:nvPr>
            <p:ph type="sldNum" sz="quarter" idx="12"/>
          </p:nvPr>
        </p:nvSpPr>
        <p:spPr/>
        <p:txBody>
          <a:bodyPr/>
          <a:lstStyle/>
          <a:p>
            <a:fld id="{0A1FC1B3-7404-4D88-BF7D-9C4D1AFA00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11FBE-E553-4093-8437-4FBBD9A0F986}" type="datetime1">
              <a:rPr lang="zh-CN" altLang="en-US" smtClean="0"/>
              <a:t>2018/11/2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Q</a:t>
            </a:r>
            <a:r>
              <a:rPr lang="zh-CN" altLang="en-US"/>
              <a:t>群：</a:t>
            </a:r>
            <a:r>
              <a:rPr lang="en-US" altLang="zh-CN"/>
              <a:t>139220186</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FC1B3-7404-4D88-BF7D-9C4D1AFA00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695C06-F850-41F7-AA92-CFA7D061F90F}" type="datetime1">
              <a:rPr lang="zh-CN" altLang="en-US" smtClean="0"/>
              <a:t>2018/11/2</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ltLang="zh-CN"/>
              <a:t>Q</a:t>
            </a:r>
            <a:r>
              <a:rPr lang="zh-CN" altLang="en-US"/>
              <a:t>群：</a:t>
            </a:r>
            <a:r>
              <a:rPr lang="en-US" altLang="zh-CN"/>
              <a:t>139220186</a:t>
            </a:r>
            <a:endParaRPr lang="zh-CN" alt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35E427F-DCF7-4333-B6BC-9E0864BB532E}" type="slidenum">
              <a:rPr lang="zh-CN" altLang="en-US" smtClean="0"/>
              <a:pPr/>
              <a:t>‹#›</a:t>
            </a:fld>
            <a:endParaRPr lang="zh-CN" altLang="en-US"/>
          </a:p>
        </p:txBody>
      </p:sp>
    </p:spTree>
    <p:extLst>
      <p:ext uri="{BB962C8B-B14F-4D97-AF65-F5344CB8AC3E}">
        <p14:creationId xmlns:p14="http://schemas.microsoft.com/office/powerpoint/2010/main" val="271478831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E7%BC%96%E7%A8%8B%E6%8E%A5%E5%8F%A3/3339711"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baike.baidu.com/item/%E7%A8%8B%E5%BA%8F%E6%8E%A5%E5%8F%A3/15038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en-US" altLang="zh-CN" dirty="0" err="1"/>
              <a:t>Webgl</a:t>
            </a:r>
            <a:r>
              <a:rPr lang="en-US" altLang="zh-CN" dirty="0"/>
              <a:t> </a:t>
            </a:r>
            <a:r>
              <a:rPr lang="zh-CN" altLang="en-US"/>
              <a:t>基本概念</a:t>
            </a:r>
            <a:br>
              <a:rPr lang="en-US" altLang="zh-CN" b="0" dirty="0">
                <a:effectLst/>
              </a:rPr>
            </a:br>
            <a:endParaRPr lang="zh-CN" altLang="en-US" dirty="0"/>
          </a:p>
        </p:txBody>
      </p:sp>
      <p:sp>
        <p:nvSpPr>
          <p:cNvPr id="3" name="副标题 2"/>
          <p:cNvSpPr>
            <a:spLocks noGrp="1"/>
          </p:cNvSpPr>
          <p:nvPr>
            <p:ph type="subTitle" idx="1"/>
          </p:nvPr>
        </p:nvSpPr>
        <p:spPr>
          <a:xfrm>
            <a:off x="866442" y="4777380"/>
            <a:ext cx="7593990" cy="1387924"/>
          </a:xfrm>
        </p:spPr>
        <p:txBody>
          <a:bodyPr>
            <a:noAutofit/>
          </a:bodyPr>
          <a:lstStyle/>
          <a:p>
            <a:pPr algn="l"/>
            <a:r>
              <a:rPr lang="zh-CN" altLang="en-US" sz="1000" dirty="0"/>
              <a:t>参考资料</a:t>
            </a:r>
            <a:r>
              <a:rPr lang="en-US" altLang="zh-CN" sz="1000" dirty="0"/>
              <a:t>:</a:t>
            </a:r>
          </a:p>
          <a:p>
            <a:r>
              <a:rPr lang="en-US" altLang="zh-CN" sz="1000" dirty="0" err="1"/>
              <a:t>WEBgl</a:t>
            </a:r>
            <a:r>
              <a:rPr lang="zh-CN" altLang="en-US" sz="1000" dirty="0"/>
              <a:t>编程指南</a:t>
            </a:r>
            <a:r>
              <a:rPr lang="en-US" altLang="zh-CN" sz="1000" dirty="0"/>
              <a:t>&gt;</a:t>
            </a:r>
          </a:p>
          <a:p>
            <a:r>
              <a:rPr lang="zh-CN" altLang="en-US" sz="1000" dirty="0"/>
              <a:t>配套在线教程 </a:t>
            </a:r>
            <a:endParaRPr lang="en-US" altLang="zh-CN" sz="1000" dirty="0"/>
          </a:p>
          <a:p>
            <a:r>
              <a:rPr lang="en-US" altLang="zh-CN" sz="1000" dirty="0"/>
              <a:t>https://webglfundamentals.org/webgl/lessons/zh_cn/webgl-text-html.html</a:t>
            </a:r>
          </a:p>
          <a:p>
            <a:endParaRPr lang="zh-CN" alt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4.2 </a:t>
            </a:r>
            <a:r>
              <a:rPr lang="zh-CN" altLang="en-US" b="1" dirty="0"/>
              <a:t>绑定点</a:t>
            </a:r>
            <a:br>
              <a:rPr lang="zh-CN" altLang="en-US" dirty="0"/>
            </a:b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err="1"/>
              <a:t>Webgl</a:t>
            </a:r>
            <a:r>
              <a:rPr lang="zh-CN" altLang="en-US" dirty="0"/>
              <a:t>隐藏了绑定点的概念，其实在</a:t>
            </a:r>
            <a:r>
              <a:rPr lang="en-US" altLang="zh-CN" dirty="0"/>
              <a:t>OpenGL</a:t>
            </a:r>
            <a:r>
              <a:rPr lang="zh-CN" altLang="en-US" dirty="0"/>
              <a:t>中有许多不同的绑定点（</a:t>
            </a:r>
            <a:r>
              <a:rPr lang="en-US" altLang="zh-CN" dirty="0"/>
              <a:t>binding point</a:t>
            </a:r>
            <a:r>
              <a:rPr lang="zh-CN" altLang="en-US" dirty="0"/>
              <a:t>）</a:t>
            </a:r>
            <a:r>
              <a:rPr lang="en-US" altLang="zh-CN" dirty="0"/>
              <a:t>,</a:t>
            </a:r>
            <a:r>
              <a:rPr lang="zh-CN" altLang="en-US" dirty="0"/>
              <a:t>每个绑定点有着不同的作用，总体来说就是用来配置一些参数用的。我们可以将每个结合点或绑定点看做一个在同一时刻只能结合一个对象的槽。</a:t>
            </a:r>
          </a:p>
          <a:p>
            <a:r>
              <a:rPr lang="en-US" altLang="zh-CN" b="1" dirty="0"/>
              <a:t>A) </a:t>
            </a:r>
            <a:r>
              <a:rPr lang="zh-CN" altLang="en-US" b="1" dirty="0"/>
              <a:t>比如 </a:t>
            </a:r>
            <a:r>
              <a:rPr lang="en-US" altLang="zh-CN" b="1" dirty="0" err="1"/>
              <a:t>gl.ARRAY_BUFFER</a:t>
            </a:r>
            <a:r>
              <a:rPr lang="en-US" altLang="zh-CN" b="1" dirty="0"/>
              <a:t>:</a:t>
            </a:r>
            <a:r>
              <a:rPr lang="zh-CN" altLang="en-US" b="1" dirty="0"/>
              <a:t>数组缓冲区（可以）有权限存储颜色、位置、纹理坐标等顶点属性，或者其它自定义属性</a:t>
            </a:r>
            <a:endParaRPr lang="zh-CN" altLang="en-US" dirty="0"/>
          </a:p>
          <a:p>
            <a:r>
              <a:rPr lang="en-US" altLang="zh-CN" b="1" dirty="0"/>
              <a:t>B) </a:t>
            </a:r>
            <a:r>
              <a:rPr lang="zh-CN" altLang="en-US" b="1" dirty="0"/>
              <a:t>比如 </a:t>
            </a:r>
            <a:r>
              <a:rPr lang="en-US" altLang="zh-CN" b="1" dirty="0" err="1"/>
              <a:t>gl.TEXTURE_BUFFER</a:t>
            </a:r>
            <a:r>
              <a:rPr lang="zh-CN" altLang="en-US" b="1" dirty="0"/>
              <a:t>（</a:t>
            </a:r>
            <a:r>
              <a:rPr lang="en-US" altLang="zh-CN" b="1" dirty="0"/>
              <a:t>TEXTURE_2D /CUBE</a:t>
            </a:r>
            <a:r>
              <a:rPr lang="zh-CN" altLang="en-US" b="1" dirty="0"/>
              <a:t>）</a:t>
            </a:r>
            <a:r>
              <a:rPr lang="en-US" altLang="zh-CN" b="1" dirty="0"/>
              <a:t>: </a:t>
            </a:r>
            <a:r>
              <a:rPr lang="zh-CN" altLang="en-US" b="1" dirty="0"/>
              <a:t>着色器能够使用它， 图</a:t>
            </a:r>
            <a:r>
              <a:rPr lang="en-US" altLang="zh-CN" b="1" dirty="0"/>
              <a:t>5.31</a:t>
            </a:r>
            <a:endParaRPr lang="zh-CN" altLang="en-US" dirty="0"/>
          </a:p>
          <a:p>
            <a:endParaRPr lang="zh-CN" altLang="en-US" dirty="0"/>
          </a:p>
        </p:txBody>
      </p:sp>
      <p:pic>
        <p:nvPicPr>
          <p:cNvPr id="4" name="图片 3">
            <a:extLst>
              <a:ext uri="{FF2B5EF4-FFF2-40B4-BE49-F238E27FC236}">
                <a16:creationId xmlns:a16="http://schemas.microsoft.com/office/drawing/2014/main" id="{1EACBD80-70F7-4E5F-BC33-49A6172024F5}"/>
              </a:ext>
            </a:extLst>
          </p:cNvPr>
          <p:cNvPicPr>
            <a:picLocks noChangeAspect="1"/>
          </p:cNvPicPr>
          <p:nvPr/>
        </p:nvPicPr>
        <p:blipFill>
          <a:blip r:embed="rId3"/>
          <a:stretch>
            <a:fillRect/>
          </a:stretch>
        </p:blipFill>
        <p:spPr>
          <a:xfrm>
            <a:off x="2627784" y="1268760"/>
            <a:ext cx="6248400" cy="2457450"/>
          </a:xfrm>
          <a:prstGeom prst="rect">
            <a:avLst/>
          </a:prstGeom>
        </p:spPr>
      </p:pic>
      <p:pic>
        <p:nvPicPr>
          <p:cNvPr id="5" name="图片 4">
            <a:extLst>
              <a:ext uri="{FF2B5EF4-FFF2-40B4-BE49-F238E27FC236}">
                <a16:creationId xmlns:a16="http://schemas.microsoft.com/office/drawing/2014/main" id="{A5C91234-E069-49AB-8787-F8DC8EB2850E}"/>
              </a:ext>
            </a:extLst>
          </p:cNvPr>
          <p:cNvPicPr>
            <a:picLocks noChangeAspect="1"/>
          </p:cNvPicPr>
          <p:nvPr/>
        </p:nvPicPr>
        <p:blipFill>
          <a:blip r:embed="rId4"/>
          <a:stretch>
            <a:fillRect/>
          </a:stretch>
        </p:blipFill>
        <p:spPr>
          <a:xfrm>
            <a:off x="1761962" y="4519972"/>
            <a:ext cx="7114222" cy="1746766"/>
          </a:xfrm>
          <a:prstGeom prst="rect">
            <a:avLst/>
          </a:prstGeom>
        </p:spPr>
      </p:pic>
    </p:spTree>
    <p:extLst>
      <p:ext uri="{BB962C8B-B14F-4D97-AF65-F5344CB8AC3E}">
        <p14:creationId xmlns:p14="http://schemas.microsoft.com/office/powerpoint/2010/main" val="40492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a:t>
            </a:r>
            <a:r>
              <a:rPr lang="en-US" altLang="zh-CN" b="1" dirty="0"/>
              <a:t>3.</a:t>
            </a:r>
            <a:r>
              <a:rPr lang="zh-CN" altLang="en-US" b="1" dirty="0"/>
              <a:t>帧缓冲区</a:t>
            </a:r>
            <a:br>
              <a:rPr lang="zh-CN" altLang="en-US" dirty="0"/>
            </a:b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b="1" dirty="0"/>
              <a:t>到达帧缓冲区的像素将被显示到屏幕上</a:t>
            </a:r>
            <a:endParaRPr lang="zh-CN" altLang="en-US" dirty="0"/>
          </a:p>
          <a:p>
            <a:r>
              <a:rPr lang="zh-CN" altLang="en-US" b="1" dirty="0"/>
              <a:t>需要在配置好</a:t>
            </a:r>
            <a:r>
              <a:rPr lang="en-US" altLang="zh-CN" b="1" dirty="0" err="1"/>
              <a:t>glsl</a:t>
            </a:r>
            <a:r>
              <a:rPr lang="zh-CN" altLang="en-US" b="1" dirty="0"/>
              <a:t>之后，调用绘制的操作</a:t>
            </a:r>
            <a:r>
              <a:rPr lang="en-US" altLang="zh-CN" b="1" dirty="0" err="1"/>
              <a:t>gl.drawArray</a:t>
            </a:r>
            <a:r>
              <a:rPr lang="zh-CN" altLang="en-US" b="1" dirty="0"/>
              <a:t>或者</a:t>
            </a:r>
            <a:r>
              <a:rPr lang="en-US" altLang="zh-CN" b="1" dirty="0" err="1"/>
              <a:t>gl.drawSomething</a:t>
            </a:r>
            <a:r>
              <a:rPr lang="en-US" altLang="zh-CN" b="1" dirty="0"/>
              <a:t>,</a:t>
            </a:r>
            <a:r>
              <a:rPr lang="zh-CN" altLang="en-US" b="1" dirty="0"/>
              <a:t>才能够通过缓冲区的数据持续向</a:t>
            </a:r>
            <a:endParaRPr lang="zh-CN" altLang="en-US" dirty="0"/>
          </a:p>
          <a:p>
            <a:r>
              <a:rPr lang="zh-CN" altLang="en-US" b="1" dirty="0"/>
              <a:t>片元着色器传递最终向屏幕打点绘图</a:t>
            </a:r>
            <a:endParaRPr lang="zh-CN" altLang="en-US" dirty="0"/>
          </a:p>
          <a:p>
            <a:endParaRPr lang="zh-CN" altLang="en-US" dirty="0"/>
          </a:p>
        </p:txBody>
      </p:sp>
      <p:pic>
        <p:nvPicPr>
          <p:cNvPr id="4" name="图片 3">
            <a:extLst>
              <a:ext uri="{FF2B5EF4-FFF2-40B4-BE49-F238E27FC236}">
                <a16:creationId xmlns:a16="http://schemas.microsoft.com/office/drawing/2014/main" id="{A21D8E4C-C059-48A1-88DB-933F886E6436}"/>
              </a:ext>
            </a:extLst>
          </p:cNvPr>
          <p:cNvPicPr>
            <a:picLocks noChangeAspect="1"/>
          </p:cNvPicPr>
          <p:nvPr/>
        </p:nvPicPr>
        <p:blipFill>
          <a:blip r:embed="rId3"/>
          <a:stretch>
            <a:fillRect/>
          </a:stretch>
        </p:blipFill>
        <p:spPr>
          <a:xfrm>
            <a:off x="0" y="4653136"/>
            <a:ext cx="8610796" cy="2099326"/>
          </a:xfrm>
          <a:prstGeom prst="rect">
            <a:avLst/>
          </a:prstGeom>
        </p:spPr>
      </p:pic>
    </p:spTree>
    <p:extLst>
      <p:ext uri="{BB962C8B-B14F-4D97-AF65-F5344CB8AC3E}">
        <p14:creationId xmlns:p14="http://schemas.microsoft.com/office/powerpoint/2010/main" val="85161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a:t>
            </a:r>
            <a:r>
              <a:rPr lang="zh-CN" altLang="en-US" b="1" dirty="0"/>
              <a:t>着色器</a:t>
            </a:r>
            <a:br>
              <a:rPr lang="en-US" altLang="zh-CN" b="1" dirty="0"/>
            </a:b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b="1" dirty="0"/>
              <a:t>2.4.1 </a:t>
            </a:r>
            <a:r>
              <a:rPr lang="zh-CN" altLang="en-US" b="1" dirty="0"/>
              <a:t>顶点着色器</a:t>
            </a:r>
            <a:r>
              <a:rPr lang="en-US" altLang="zh-CN" b="1" dirty="0" err="1"/>
              <a:t>VertexShader</a:t>
            </a:r>
            <a:r>
              <a:rPr lang="en-US" altLang="zh-CN" b="1" dirty="0"/>
              <a:t>  </a:t>
            </a:r>
            <a:r>
              <a:rPr lang="zh-CN" altLang="en-US" b="1" dirty="0"/>
              <a:t>（铅笔）</a:t>
            </a:r>
            <a:endParaRPr lang="en-US" altLang="zh-CN" b="1" dirty="0"/>
          </a:p>
          <a:p>
            <a:r>
              <a:rPr lang="en-US" altLang="zh-CN" b="1" dirty="0"/>
              <a:t>2.4.2 </a:t>
            </a:r>
            <a:r>
              <a:rPr lang="zh-CN" altLang="en-US" b="1" dirty="0"/>
              <a:t>片段（片元，像素）着色器</a:t>
            </a:r>
            <a:r>
              <a:rPr lang="en-US" altLang="zh-CN" b="1" dirty="0" err="1"/>
              <a:t>FragmentShader</a:t>
            </a:r>
            <a:r>
              <a:rPr lang="en-US" altLang="zh-CN" b="1" dirty="0"/>
              <a:t> </a:t>
            </a:r>
            <a:r>
              <a:rPr lang="zh-CN" altLang="en-US" b="1" dirty="0"/>
              <a:t>（蜡笔）</a:t>
            </a:r>
            <a:endParaRPr lang="en-US" altLang="zh-CN" b="1" dirty="0"/>
          </a:p>
          <a:p>
            <a:r>
              <a:rPr lang="en-US" altLang="zh-CN" b="1" dirty="0"/>
              <a:t>2.4.3 </a:t>
            </a:r>
            <a:r>
              <a:rPr lang="zh-CN" altLang="en-US" b="1" dirty="0"/>
              <a:t>两者的工作关系</a:t>
            </a:r>
            <a:endParaRPr lang="en-US" altLang="zh-CN" b="1" dirty="0"/>
          </a:p>
        </p:txBody>
      </p:sp>
    </p:spTree>
    <p:extLst>
      <p:ext uri="{BB962C8B-B14F-4D97-AF65-F5344CB8AC3E}">
        <p14:creationId xmlns:p14="http://schemas.microsoft.com/office/powerpoint/2010/main" val="337048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4.4.1 </a:t>
            </a:r>
            <a:r>
              <a:rPr lang="zh-CN" altLang="en-US" b="1" dirty="0"/>
              <a:t>顶点着色器</a:t>
            </a:r>
            <a:br>
              <a:rPr lang="en-US" altLang="zh-CN" b="1" dirty="0"/>
            </a:br>
            <a:r>
              <a:rPr lang="en-US" altLang="zh-CN" b="1" dirty="0" err="1"/>
              <a:t>VertexShader</a:t>
            </a: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dirty="0"/>
              <a:t>一个顶点着色器的工作是生成裁剪空间坐标值，通常是以下的形式</a:t>
            </a:r>
          </a:p>
          <a:p>
            <a:r>
              <a:rPr lang="zh-CN" altLang="en-US" dirty="0"/>
              <a:t>无论你的画布有多大 </a:t>
            </a:r>
          </a:p>
          <a:p>
            <a:r>
              <a:rPr lang="zh-CN" altLang="en-US" dirty="0"/>
              <a:t>裁剪空间的坐标范围永远是 </a:t>
            </a:r>
            <a:r>
              <a:rPr lang="en-US" altLang="zh-CN" dirty="0"/>
              <a:t>-1 </a:t>
            </a:r>
            <a:r>
              <a:rPr lang="zh-CN" altLang="en-US" dirty="0"/>
              <a:t>到 </a:t>
            </a:r>
            <a:r>
              <a:rPr lang="en-US" altLang="zh-CN" dirty="0"/>
              <a:t>1 </a:t>
            </a:r>
            <a:r>
              <a:rPr lang="zh-CN" altLang="en-US" dirty="0"/>
              <a:t>（正常的数学坐标）（可以画上去）</a:t>
            </a:r>
          </a:p>
          <a:p>
            <a:endParaRPr lang="zh-CN" altLang="en-US" dirty="0"/>
          </a:p>
        </p:txBody>
      </p:sp>
      <p:pic>
        <p:nvPicPr>
          <p:cNvPr id="4" name="图片 3">
            <a:extLst>
              <a:ext uri="{FF2B5EF4-FFF2-40B4-BE49-F238E27FC236}">
                <a16:creationId xmlns:a16="http://schemas.microsoft.com/office/drawing/2014/main" id="{98F7B0D7-B842-4EE9-AF38-1F710733A766}"/>
              </a:ext>
            </a:extLst>
          </p:cNvPr>
          <p:cNvPicPr>
            <a:picLocks noChangeAspect="1"/>
          </p:cNvPicPr>
          <p:nvPr/>
        </p:nvPicPr>
        <p:blipFill>
          <a:blip r:embed="rId3"/>
          <a:stretch>
            <a:fillRect/>
          </a:stretch>
        </p:blipFill>
        <p:spPr>
          <a:xfrm>
            <a:off x="1763688" y="2420888"/>
            <a:ext cx="6308045" cy="3699517"/>
          </a:xfrm>
          <a:prstGeom prst="rect">
            <a:avLst/>
          </a:prstGeom>
        </p:spPr>
      </p:pic>
    </p:spTree>
    <p:extLst>
      <p:ext uri="{BB962C8B-B14F-4D97-AF65-F5344CB8AC3E}">
        <p14:creationId xmlns:p14="http://schemas.microsoft.com/office/powerpoint/2010/main" val="262285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4.4.2 </a:t>
            </a:r>
            <a:r>
              <a:rPr lang="zh-CN" altLang="en-US" b="1" dirty="0"/>
              <a:t>片元着色器</a:t>
            </a:r>
            <a:r>
              <a:rPr lang="en-US" altLang="zh-CN" b="1" dirty="0" err="1"/>
              <a:t>FragmentShader</a:t>
            </a:r>
            <a:br>
              <a:rPr lang="en-US" altLang="zh-CN" b="1" dirty="0"/>
            </a:br>
            <a:br>
              <a:rPr lang="zh-CN" altLang="en-US" dirty="0"/>
            </a:b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dirty="0"/>
              <a:t>二维形状网状由多个三角形形成，而每个三角形的表面被称为一个片段。片段着色器是在每个片段上的每个像素</a:t>
            </a:r>
            <a:r>
              <a:rPr lang="en-US" altLang="zh-CN" dirty="0"/>
              <a:t>(</a:t>
            </a:r>
            <a:r>
              <a:rPr lang="zh-CN" altLang="en-US" dirty="0"/>
              <a:t>每个像素</a:t>
            </a:r>
            <a:r>
              <a:rPr lang="en-US" altLang="zh-CN" dirty="0"/>
              <a:t>)</a:t>
            </a:r>
            <a:r>
              <a:rPr lang="zh-CN" altLang="en-US" dirty="0"/>
              <a:t>上运行代码。这是写入计算并填补单个像素的颜色。下面的任务可以使用片段着色来进行</a:t>
            </a:r>
            <a:endParaRPr lang="en-US" altLang="zh-CN" dirty="0"/>
          </a:p>
          <a:p>
            <a:r>
              <a:rPr lang="zh-CN" altLang="en-US" dirty="0"/>
              <a:t>着色器 核心变量</a:t>
            </a:r>
            <a:endParaRPr lang="en-US" altLang="zh-CN" dirty="0"/>
          </a:p>
          <a:p>
            <a:pPr lvl="1"/>
            <a:r>
              <a:rPr lang="en-US" altLang="zh-CN" dirty="0" err="1"/>
              <a:t>gl_FlagColor</a:t>
            </a:r>
            <a:r>
              <a:rPr lang="en-US" altLang="zh-CN" dirty="0"/>
              <a:t> = vec4()</a:t>
            </a:r>
          </a:p>
        </p:txBody>
      </p:sp>
      <p:pic>
        <p:nvPicPr>
          <p:cNvPr id="4" name="图片 3">
            <a:extLst>
              <a:ext uri="{FF2B5EF4-FFF2-40B4-BE49-F238E27FC236}">
                <a16:creationId xmlns:a16="http://schemas.microsoft.com/office/drawing/2014/main" id="{6C70D862-98FC-47AC-A5AF-14620D68BD66}"/>
              </a:ext>
            </a:extLst>
          </p:cNvPr>
          <p:cNvPicPr>
            <a:picLocks noChangeAspect="1"/>
          </p:cNvPicPr>
          <p:nvPr/>
        </p:nvPicPr>
        <p:blipFill>
          <a:blip r:embed="rId3"/>
          <a:stretch>
            <a:fillRect/>
          </a:stretch>
        </p:blipFill>
        <p:spPr>
          <a:xfrm>
            <a:off x="1475656" y="3068960"/>
            <a:ext cx="6395713" cy="3089313"/>
          </a:xfrm>
          <a:prstGeom prst="rect">
            <a:avLst/>
          </a:prstGeom>
        </p:spPr>
      </p:pic>
    </p:spTree>
    <p:extLst>
      <p:ext uri="{BB962C8B-B14F-4D97-AF65-F5344CB8AC3E}">
        <p14:creationId xmlns:p14="http://schemas.microsoft.com/office/powerpoint/2010/main" val="34961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4.4.3 </a:t>
            </a:r>
            <a:r>
              <a:rPr lang="zh-CN" altLang="en-US" b="1" dirty="0"/>
              <a:t>两者之间的关系</a:t>
            </a:r>
            <a:br>
              <a:rPr lang="en-US" altLang="zh-CN" b="1" dirty="0"/>
            </a:br>
            <a:br>
              <a:rPr lang="en-US" altLang="zh-CN" dirty="0"/>
            </a:br>
            <a:br>
              <a:rPr lang="en-US" altLang="zh-CN" b="1" dirty="0"/>
            </a:br>
            <a:br>
              <a:rPr lang="zh-CN" altLang="en-US" dirty="0"/>
            </a:br>
            <a:br>
              <a:rPr lang="en-US" altLang="zh-CN" dirty="0"/>
            </a:br>
            <a:endParaRPr lang="zh-CN" altLang="en-US" dirty="0"/>
          </a:p>
        </p:txBody>
      </p:sp>
      <p:pic>
        <p:nvPicPr>
          <p:cNvPr id="5" name="图片 4">
            <a:extLst>
              <a:ext uri="{FF2B5EF4-FFF2-40B4-BE49-F238E27FC236}">
                <a16:creationId xmlns:a16="http://schemas.microsoft.com/office/drawing/2014/main" id="{5BFBE90C-85EF-4D33-B7CF-820E2F92E1B0}"/>
              </a:ext>
            </a:extLst>
          </p:cNvPr>
          <p:cNvPicPr>
            <a:picLocks noChangeAspect="1"/>
          </p:cNvPicPr>
          <p:nvPr/>
        </p:nvPicPr>
        <p:blipFill>
          <a:blip r:embed="rId3"/>
          <a:stretch>
            <a:fillRect/>
          </a:stretch>
        </p:blipFill>
        <p:spPr>
          <a:xfrm>
            <a:off x="611560" y="1556792"/>
            <a:ext cx="7776864" cy="4821178"/>
          </a:xfrm>
          <a:prstGeom prst="rect">
            <a:avLst/>
          </a:prstGeom>
        </p:spPr>
      </p:pic>
    </p:spTree>
    <p:extLst>
      <p:ext uri="{BB962C8B-B14F-4D97-AF65-F5344CB8AC3E}">
        <p14:creationId xmlns:p14="http://schemas.microsoft.com/office/powerpoint/2010/main" val="197673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4.4.3 </a:t>
            </a:r>
            <a:r>
              <a:rPr lang="zh-CN" altLang="en-US" b="1" dirty="0"/>
              <a:t>两者之间的关系</a:t>
            </a:r>
            <a:br>
              <a:rPr lang="en-US" altLang="zh-CN" b="1" dirty="0"/>
            </a:br>
            <a:br>
              <a:rPr lang="en-US" altLang="zh-CN" dirty="0"/>
            </a:br>
            <a:br>
              <a:rPr lang="en-US" altLang="zh-CN" b="1" dirty="0"/>
            </a:br>
            <a:br>
              <a:rPr lang="zh-CN" altLang="en-US" dirty="0"/>
            </a:br>
            <a:br>
              <a:rPr lang="en-US" altLang="zh-CN" dirty="0"/>
            </a:br>
            <a:endParaRPr lang="zh-CN" altLang="en-US" dirty="0"/>
          </a:p>
        </p:txBody>
      </p:sp>
      <p:pic>
        <p:nvPicPr>
          <p:cNvPr id="7" name="内容占位符 6">
            <a:extLst>
              <a:ext uri="{FF2B5EF4-FFF2-40B4-BE49-F238E27FC236}">
                <a16:creationId xmlns:a16="http://schemas.microsoft.com/office/drawing/2014/main" id="{43927FD5-27D0-4035-95CB-CAD5BD845895}"/>
              </a:ext>
            </a:extLst>
          </p:cNvPr>
          <p:cNvPicPr>
            <a:picLocks noGrp="1" noChangeAspect="1"/>
          </p:cNvPicPr>
          <p:nvPr>
            <p:ph idx="1"/>
          </p:nvPr>
        </p:nvPicPr>
        <p:blipFill>
          <a:blip r:embed="rId3"/>
          <a:stretch>
            <a:fillRect/>
          </a:stretch>
        </p:blipFill>
        <p:spPr>
          <a:xfrm>
            <a:off x="1966814" y="4509120"/>
            <a:ext cx="4091172" cy="1202160"/>
          </a:xfrm>
          <a:prstGeom prst="rect">
            <a:avLst/>
          </a:prstGeom>
        </p:spPr>
      </p:pic>
      <p:pic>
        <p:nvPicPr>
          <p:cNvPr id="8" name="图片 7">
            <a:extLst>
              <a:ext uri="{FF2B5EF4-FFF2-40B4-BE49-F238E27FC236}">
                <a16:creationId xmlns:a16="http://schemas.microsoft.com/office/drawing/2014/main" id="{B06173EA-F808-42E6-B8C5-EA0526BAE46F}"/>
              </a:ext>
            </a:extLst>
          </p:cNvPr>
          <p:cNvPicPr>
            <a:picLocks noChangeAspect="1"/>
          </p:cNvPicPr>
          <p:nvPr/>
        </p:nvPicPr>
        <p:blipFill>
          <a:blip r:embed="rId4"/>
          <a:stretch>
            <a:fillRect/>
          </a:stretch>
        </p:blipFill>
        <p:spPr>
          <a:xfrm>
            <a:off x="1115616" y="1853248"/>
            <a:ext cx="5672410" cy="1743850"/>
          </a:xfrm>
          <a:prstGeom prst="rect">
            <a:avLst/>
          </a:prstGeom>
        </p:spPr>
      </p:pic>
      <p:sp>
        <p:nvSpPr>
          <p:cNvPr id="3" name="箭头: 下 2">
            <a:extLst>
              <a:ext uri="{FF2B5EF4-FFF2-40B4-BE49-F238E27FC236}">
                <a16:creationId xmlns:a16="http://schemas.microsoft.com/office/drawing/2014/main" id="{AC030742-00E4-4F08-B6DF-29B4F4DA28F7}"/>
              </a:ext>
            </a:extLst>
          </p:cNvPr>
          <p:cNvSpPr/>
          <p:nvPr/>
        </p:nvSpPr>
        <p:spPr>
          <a:xfrm>
            <a:off x="4355976" y="3429000"/>
            <a:ext cx="216024" cy="16809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51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44444E-6 1.48148E-6 L 0.004 0.13472 " pathEditMode="relative" rAng="0" ptsTypes="AA">
                                      <p:cBhvr>
                                        <p:cTn id="6" dur="2000" fill="hold"/>
                                        <p:tgtEl>
                                          <p:spTgt spid="3"/>
                                        </p:tgtEl>
                                        <p:attrNameLst>
                                          <p:attrName>ppt_x</p:attrName>
                                          <p:attrName>ppt_y</p:attrName>
                                        </p:attrNameLst>
                                      </p:cBhvr>
                                      <p:rCtr x="191" y="6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b="1" dirty="0"/>
              <a:t>4.4.3 GLSL(</a:t>
            </a:r>
            <a:r>
              <a:rPr lang="zh-CN" altLang="en-US" sz="4400" b="1" dirty="0"/>
              <a:t>着色器语言</a:t>
            </a:r>
            <a:r>
              <a:rPr lang="en-US" altLang="zh-CN" sz="4400" b="1" dirty="0"/>
              <a:t>)</a:t>
            </a:r>
            <a:br>
              <a:rPr lang="en-US" altLang="zh-CN" sz="4400" dirty="0"/>
            </a:br>
            <a:br>
              <a:rPr lang="en-US" altLang="zh-CN" dirty="0"/>
            </a:br>
            <a:br>
              <a:rPr lang="en-US" altLang="zh-CN" dirty="0"/>
            </a:br>
            <a:endParaRPr lang="zh-CN" altLang="en-US" dirty="0"/>
          </a:p>
        </p:txBody>
      </p:sp>
      <p:sp>
        <p:nvSpPr>
          <p:cNvPr id="3" name="内容占位符 2"/>
          <p:cNvSpPr>
            <a:spLocks noGrp="1"/>
          </p:cNvSpPr>
          <p:nvPr>
            <p:ph idx="1"/>
          </p:nvPr>
        </p:nvSpPr>
        <p:spPr>
          <a:xfrm>
            <a:off x="827700" y="2052925"/>
            <a:ext cx="7272692" cy="4195481"/>
          </a:xfrm>
        </p:spPr>
        <p:txBody>
          <a:bodyPr>
            <a:normAutofit/>
          </a:bodyPr>
          <a:lstStyle/>
          <a:p>
            <a:r>
              <a:rPr lang="zh-CN" altLang="en-US" sz="2800" b="1" dirty="0"/>
              <a:t>三大限定符（核心）</a:t>
            </a:r>
            <a:endParaRPr lang="en-US" altLang="zh-CN" sz="2800" b="1" dirty="0"/>
          </a:p>
          <a:p>
            <a:r>
              <a:rPr lang="en-US" altLang="zh-CN" b="1" u="sng" dirty="0">
                <a:effectLst>
                  <a:outerShdw blurRad="38100" dist="38100" dir="2700000" algn="tl">
                    <a:srgbClr val="000000">
                      <a:alpha val="43137"/>
                    </a:srgbClr>
                  </a:outerShdw>
                </a:effectLst>
              </a:rPr>
              <a:t>A) attribution</a:t>
            </a:r>
            <a:endParaRPr lang="en-US" altLang="zh-CN" sz="1200" b="1" u="sng" dirty="0">
              <a:effectLst>
                <a:outerShdw blurRad="38100" dist="38100" dir="2700000" algn="tl">
                  <a:srgbClr val="000000">
                    <a:alpha val="43137"/>
                  </a:srgbClr>
                </a:outerShdw>
              </a:effectLst>
            </a:endParaRPr>
          </a:p>
          <a:p>
            <a:r>
              <a:rPr lang="en-US" altLang="zh-CN" b="1" u="sng" dirty="0">
                <a:effectLst>
                  <a:outerShdw blurRad="38100" dist="38100" dir="2700000" algn="tl">
                    <a:srgbClr val="000000">
                      <a:alpha val="43137"/>
                    </a:srgbClr>
                  </a:outerShdw>
                </a:effectLst>
              </a:rPr>
              <a:t>B) uniform</a:t>
            </a:r>
          </a:p>
          <a:p>
            <a:r>
              <a:rPr lang="en-US" altLang="zh-CN" b="1" u="sng" dirty="0">
                <a:effectLst>
                  <a:outerShdw blurRad="38100" dist="38100" dir="2700000" algn="tl">
                    <a:srgbClr val="000000">
                      <a:alpha val="43137"/>
                    </a:srgbClr>
                  </a:outerShdw>
                </a:effectLst>
              </a:rPr>
              <a:t>C) varying</a:t>
            </a:r>
          </a:p>
          <a:p>
            <a:r>
              <a:rPr lang="zh-CN" altLang="en-US" sz="2800" b="1" dirty="0"/>
              <a:t>数据类型（常见）</a:t>
            </a:r>
            <a:endParaRPr lang="en-US" altLang="zh-CN" sz="2800" b="1" dirty="0"/>
          </a:p>
          <a:p>
            <a:r>
              <a:rPr lang="en-US" altLang="zh-CN" b="1" u="sng" dirty="0">
                <a:effectLst>
                  <a:outerShdw blurRad="38100" dist="38100" dir="2700000" algn="tl">
                    <a:srgbClr val="000000">
                      <a:alpha val="43137"/>
                    </a:srgbClr>
                  </a:outerShdw>
                </a:effectLst>
              </a:rPr>
              <a:t>vec2 vec3 vec4 </a:t>
            </a:r>
            <a:r>
              <a:rPr lang="en-US" altLang="zh-CN" b="1" dirty="0"/>
              <a:t>=&gt; (0,0,0,1) </a:t>
            </a:r>
            <a:r>
              <a:rPr lang="zh-CN" altLang="en-US" b="1" dirty="0"/>
              <a:t>具有</a:t>
            </a:r>
            <a:r>
              <a:rPr lang="en-US" altLang="zh-CN" b="1" dirty="0"/>
              <a:t>2</a:t>
            </a:r>
            <a:r>
              <a:rPr lang="zh-CN" altLang="en-US" b="1" dirty="0"/>
              <a:t>，</a:t>
            </a:r>
            <a:r>
              <a:rPr lang="en-US" altLang="zh-CN" b="1" dirty="0"/>
              <a:t>3,4</a:t>
            </a:r>
            <a:r>
              <a:rPr lang="zh-CN" altLang="en-US" b="1" dirty="0"/>
              <a:t>个浮点符矢量</a:t>
            </a:r>
            <a:endParaRPr lang="en-US" altLang="zh-CN" b="1" dirty="0"/>
          </a:p>
          <a:p>
            <a:r>
              <a:rPr lang="en-US" altLang="zh-CN" b="1" u="sng" dirty="0">
                <a:effectLst>
                  <a:outerShdw blurRad="38100" dist="38100" dir="2700000" algn="tl">
                    <a:srgbClr val="000000">
                      <a:alpha val="43137"/>
                    </a:srgbClr>
                  </a:outerShdw>
                </a:effectLst>
              </a:rPr>
              <a:t>mat2,mat3,mat4 </a:t>
            </a:r>
            <a:r>
              <a:rPr lang="en-US" altLang="zh-CN" b="1" dirty="0"/>
              <a:t>=&gt; </a:t>
            </a:r>
            <a:r>
              <a:rPr lang="zh-CN" altLang="en-US" b="1" dirty="0"/>
              <a:t>具有 </a:t>
            </a:r>
            <a:r>
              <a:rPr lang="en-US" altLang="zh-CN" b="1" dirty="0"/>
              <a:t>2*2 3*3 4*4 </a:t>
            </a:r>
            <a:r>
              <a:rPr lang="zh-CN" altLang="en-US" b="1" dirty="0"/>
              <a:t>浮点数元素的矩阵</a:t>
            </a:r>
            <a:r>
              <a:rPr lang="en-US" altLang="zh-CN" b="1" dirty="0"/>
              <a:t> </a:t>
            </a:r>
            <a:endParaRPr lang="en-US" altLang="zh-CN" dirty="0"/>
          </a:p>
          <a:p>
            <a:r>
              <a:rPr lang="en-US" altLang="zh-CN" b="1" u="sng" dirty="0">
                <a:effectLst>
                  <a:outerShdw blurRad="38100" dist="38100" dir="2700000" algn="tl">
                    <a:srgbClr val="000000">
                      <a:alpha val="43137"/>
                    </a:srgbClr>
                  </a:outerShdw>
                </a:effectLst>
              </a:rPr>
              <a:t>smapler2D</a:t>
            </a:r>
            <a:r>
              <a:rPr lang="en-US" altLang="zh-CN" b="1" dirty="0"/>
              <a:t> =&gt; </a:t>
            </a:r>
            <a:r>
              <a:rPr lang="zh-CN" altLang="en-US" b="1" dirty="0"/>
              <a:t>取样器（纹理）</a:t>
            </a:r>
            <a:endParaRPr lang="en-US" altLang="zh-CN" b="1" dirty="0"/>
          </a:p>
        </p:txBody>
      </p:sp>
      <p:pic>
        <p:nvPicPr>
          <p:cNvPr id="7" name="图片 6">
            <a:extLst>
              <a:ext uri="{FF2B5EF4-FFF2-40B4-BE49-F238E27FC236}">
                <a16:creationId xmlns:a16="http://schemas.microsoft.com/office/drawing/2014/main" id="{6E4C47EB-07DB-451D-83E1-FBBD1E3A366E}"/>
              </a:ext>
            </a:extLst>
          </p:cNvPr>
          <p:cNvPicPr>
            <a:picLocks noChangeAspect="1"/>
          </p:cNvPicPr>
          <p:nvPr/>
        </p:nvPicPr>
        <p:blipFill>
          <a:blip r:embed="rId3"/>
          <a:stretch>
            <a:fillRect/>
          </a:stretch>
        </p:blipFill>
        <p:spPr>
          <a:xfrm>
            <a:off x="1372213" y="3281685"/>
            <a:ext cx="6395713" cy="3166398"/>
          </a:xfrm>
          <a:prstGeom prst="rect">
            <a:avLst/>
          </a:prstGeom>
        </p:spPr>
      </p:pic>
      <p:pic>
        <p:nvPicPr>
          <p:cNvPr id="8" name="图片 7">
            <a:extLst>
              <a:ext uri="{FF2B5EF4-FFF2-40B4-BE49-F238E27FC236}">
                <a16:creationId xmlns:a16="http://schemas.microsoft.com/office/drawing/2014/main" id="{86C46523-9F51-46DB-A25A-0B365DC127EB}"/>
              </a:ext>
            </a:extLst>
          </p:cNvPr>
          <p:cNvPicPr>
            <a:picLocks noChangeAspect="1"/>
          </p:cNvPicPr>
          <p:nvPr/>
        </p:nvPicPr>
        <p:blipFill>
          <a:blip r:embed="rId4"/>
          <a:stretch>
            <a:fillRect/>
          </a:stretch>
        </p:blipFill>
        <p:spPr>
          <a:xfrm>
            <a:off x="1350886" y="0"/>
            <a:ext cx="6308045" cy="3294229"/>
          </a:xfrm>
          <a:prstGeom prst="rect">
            <a:avLst/>
          </a:prstGeom>
        </p:spPr>
      </p:pic>
    </p:spTree>
    <p:extLst>
      <p:ext uri="{BB962C8B-B14F-4D97-AF65-F5344CB8AC3E}">
        <p14:creationId xmlns:p14="http://schemas.microsoft.com/office/powerpoint/2010/main" val="18106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a:extLst>
              <a:ext uri="{FF2B5EF4-FFF2-40B4-BE49-F238E27FC236}">
                <a16:creationId xmlns:a16="http://schemas.microsoft.com/office/drawing/2014/main" id="{FF66FD45-235C-4E2E-BD9D-13628E9A919B}"/>
              </a:ext>
            </a:extLst>
          </p:cNvPr>
          <p:cNvPicPr>
            <a:picLocks noGrp="1" noChangeAspect="1"/>
          </p:cNvPicPr>
          <p:nvPr>
            <p:ph idx="1"/>
          </p:nvPr>
        </p:nvPicPr>
        <p:blipFill>
          <a:blip r:embed="rId3"/>
          <a:stretch>
            <a:fillRect/>
          </a:stretch>
        </p:blipFill>
        <p:spPr>
          <a:xfrm>
            <a:off x="205622" y="980728"/>
            <a:ext cx="8732756" cy="5544616"/>
          </a:xfrm>
          <a:prstGeom prst="rect">
            <a:avLst/>
          </a:prstGeom>
        </p:spPr>
      </p:pic>
      <p:sp>
        <p:nvSpPr>
          <p:cNvPr id="2" name="标题 1"/>
          <p:cNvSpPr>
            <a:spLocks noGrp="1"/>
          </p:cNvSpPr>
          <p:nvPr>
            <p:ph type="title"/>
          </p:nvPr>
        </p:nvSpPr>
        <p:spPr/>
        <p:txBody>
          <a:bodyPr>
            <a:normAutofit fontScale="90000"/>
          </a:bodyPr>
          <a:lstStyle/>
          <a:p>
            <a:br>
              <a:rPr lang="en-US" altLang="zh-CN" b="1" dirty="0"/>
            </a:br>
            <a:br>
              <a:rPr lang="zh-CN" altLang="en-US" dirty="0"/>
            </a:br>
            <a:br>
              <a:rPr lang="zh-CN" altLang="en-US" dirty="0"/>
            </a:br>
            <a:br>
              <a:rPr lang="en-US" altLang="zh-CN" dirty="0"/>
            </a:br>
            <a:endParaRPr lang="zh-CN" altLang="en-US" dirty="0"/>
          </a:p>
        </p:txBody>
      </p:sp>
      <p:sp>
        <p:nvSpPr>
          <p:cNvPr id="9" name="对话气泡: 椭圆形 8">
            <a:extLst>
              <a:ext uri="{FF2B5EF4-FFF2-40B4-BE49-F238E27FC236}">
                <a16:creationId xmlns:a16="http://schemas.microsoft.com/office/drawing/2014/main" id="{893B8496-7E08-45B0-8A97-BAB4297A587E}"/>
              </a:ext>
            </a:extLst>
          </p:cNvPr>
          <p:cNvSpPr/>
          <p:nvPr/>
        </p:nvSpPr>
        <p:spPr>
          <a:xfrm flipH="1">
            <a:off x="0" y="1542349"/>
            <a:ext cx="1403648" cy="950547"/>
          </a:xfrm>
          <a:prstGeom prst="wedgeEllipseCallout">
            <a:avLst>
              <a:gd name="adj1" fmla="val -11636"/>
              <a:gd name="adj2" fmla="val 120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FFFF00"/>
                </a:solidFill>
              </a:rPr>
              <a:t>红底代表 </a:t>
            </a:r>
            <a:r>
              <a:rPr lang="en-US" altLang="zh-CN" sz="1200" dirty="0" err="1">
                <a:solidFill>
                  <a:srgbClr val="FFFF00"/>
                </a:solidFill>
              </a:rPr>
              <a:t>webgl</a:t>
            </a:r>
            <a:r>
              <a:rPr lang="zh-CN" altLang="en-US" sz="1200" dirty="0">
                <a:solidFill>
                  <a:srgbClr val="FFFF00"/>
                </a:solidFill>
              </a:rPr>
              <a:t>可控制的输入</a:t>
            </a:r>
            <a:endParaRPr lang="en-US" altLang="zh-CN" sz="1200" dirty="0">
              <a:solidFill>
                <a:srgbClr val="FFFF00"/>
              </a:solidFill>
            </a:endParaRPr>
          </a:p>
        </p:txBody>
      </p:sp>
      <p:sp>
        <p:nvSpPr>
          <p:cNvPr id="12" name="对话气泡: 椭圆形 11">
            <a:extLst>
              <a:ext uri="{FF2B5EF4-FFF2-40B4-BE49-F238E27FC236}">
                <a16:creationId xmlns:a16="http://schemas.microsoft.com/office/drawing/2014/main" id="{1CA7E8EE-030C-46D6-950E-73BA4F0F72F8}"/>
              </a:ext>
            </a:extLst>
          </p:cNvPr>
          <p:cNvSpPr/>
          <p:nvPr/>
        </p:nvSpPr>
        <p:spPr>
          <a:xfrm>
            <a:off x="6892968" y="1377387"/>
            <a:ext cx="1800200" cy="680451"/>
          </a:xfrm>
          <a:prstGeom prst="wedgeEllipseCallout">
            <a:avLst>
              <a:gd name="adj1" fmla="val -83579"/>
              <a:gd name="adj2" fmla="val 11941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200" dirty="0">
                <a:solidFill>
                  <a:schemeClr val="tx1"/>
                </a:solidFill>
              </a:rPr>
              <a:t>黑底代表限定符（行为）</a:t>
            </a:r>
            <a:endParaRPr lang="zh-CN" altLang="en-US" sz="1200" dirty="0">
              <a:solidFill>
                <a:srgbClr val="FFFF00"/>
              </a:solidFill>
            </a:endParaRPr>
          </a:p>
        </p:txBody>
      </p:sp>
      <p:sp>
        <p:nvSpPr>
          <p:cNvPr id="14" name="对话气泡: 椭圆形 13">
            <a:extLst>
              <a:ext uri="{FF2B5EF4-FFF2-40B4-BE49-F238E27FC236}">
                <a16:creationId xmlns:a16="http://schemas.microsoft.com/office/drawing/2014/main" id="{023C1304-D15B-4011-899B-66A76CE7BBEA}"/>
              </a:ext>
            </a:extLst>
          </p:cNvPr>
          <p:cNvSpPr/>
          <p:nvPr/>
        </p:nvSpPr>
        <p:spPr>
          <a:xfrm>
            <a:off x="7212119" y="2742712"/>
            <a:ext cx="1800200" cy="680451"/>
          </a:xfrm>
          <a:prstGeom prst="wedgeEllipseCallout">
            <a:avLst>
              <a:gd name="adj1" fmla="val 2473"/>
              <a:gd name="adj2" fmla="val 117834"/>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200" dirty="0">
                <a:solidFill>
                  <a:srgbClr val="FF0000"/>
                </a:solidFill>
              </a:rPr>
              <a:t>红色代表输出</a:t>
            </a:r>
          </a:p>
        </p:txBody>
      </p:sp>
    </p:spTree>
    <p:extLst>
      <p:ext uri="{BB962C8B-B14F-4D97-AF65-F5344CB8AC3E}">
        <p14:creationId xmlns:p14="http://schemas.microsoft.com/office/powerpoint/2010/main" val="1144220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8D667-5671-40F4-9C30-4D6382F34592}"/>
              </a:ext>
            </a:extLst>
          </p:cNvPr>
          <p:cNvSpPr>
            <a:spLocks noGrp="1"/>
          </p:cNvSpPr>
          <p:nvPr>
            <p:ph type="title"/>
          </p:nvPr>
        </p:nvSpPr>
        <p:spPr/>
        <p:txBody>
          <a:bodyPr/>
          <a:lstStyle/>
          <a:p>
            <a:pPr lvl="1"/>
            <a:r>
              <a:rPr lang="zh-CN" altLang="en-US" b="1" dirty="0"/>
              <a:t>总结</a:t>
            </a:r>
            <a:endParaRPr lang="en-US" altLang="zh-CN" b="1" dirty="0"/>
          </a:p>
        </p:txBody>
      </p:sp>
      <p:pic>
        <p:nvPicPr>
          <p:cNvPr id="4" name="内容占位符 3">
            <a:extLst>
              <a:ext uri="{FF2B5EF4-FFF2-40B4-BE49-F238E27FC236}">
                <a16:creationId xmlns:a16="http://schemas.microsoft.com/office/drawing/2014/main" id="{6AC7B39E-5DF8-4C1E-AD58-54AF69E91340}"/>
              </a:ext>
            </a:extLst>
          </p:cNvPr>
          <p:cNvPicPr>
            <a:picLocks noGrp="1" noChangeAspect="1"/>
          </p:cNvPicPr>
          <p:nvPr>
            <p:ph idx="1"/>
          </p:nvPr>
        </p:nvPicPr>
        <p:blipFill>
          <a:blip r:embed="rId3"/>
          <a:stretch>
            <a:fillRect/>
          </a:stretch>
        </p:blipFill>
        <p:spPr>
          <a:xfrm>
            <a:off x="-1044624" y="1864800"/>
            <a:ext cx="9865096" cy="5808009"/>
          </a:xfrm>
          <a:prstGeom prst="rect">
            <a:avLst/>
          </a:prstGeom>
        </p:spPr>
      </p:pic>
    </p:spTree>
    <p:extLst>
      <p:ext uri="{BB962C8B-B14F-4D97-AF65-F5344CB8AC3E}">
        <p14:creationId xmlns:p14="http://schemas.microsoft.com/office/powerpoint/2010/main" val="68138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744034"/>
          </a:xfrm>
        </p:spPr>
        <p:txBody>
          <a:bodyPr/>
          <a:lstStyle/>
          <a:p>
            <a:r>
              <a:rPr lang="zh-CN" altLang="en-US" dirty="0"/>
              <a:t>目录结构</a:t>
            </a:r>
          </a:p>
        </p:txBody>
      </p:sp>
      <p:sp>
        <p:nvSpPr>
          <p:cNvPr id="3" name="内容占位符 2"/>
          <p:cNvSpPr>
            <a:spLocks noGrp="1"/>
          </p:cNvSpPr>
          <p:nvPr>
            <p:ph idx="1"/>
          </p:nvPr>
        </p:nvSpPr>
        <p:spPr>
          <a:xfrm>
            <a:off x="755576" y="1412777"/>
            <a:ext cx="6783778" cy="4835630"/>
          </a:xfrm>
        </p:spPr>
        <p:txBody>
          <a:bodyPr>
            <a:noAutofit/>
          </a:bodyPr>
          <a:lstStyle/>
          <a:p>
            <a:r>
              <a:rPr lang="en-US" altLang="zh-CN" sz="1400" dirty="0"/>
              <a:t>1. </a:t>
            </a:r>
            <a:r>
              <a:rPr lang="en-US" altLang="zh-CN" sz="1400" dirty="0" err="1"/>
              <a:t>Webgl</a:t>
            </a:r>
            <a:r>
              <a:rPr lang="zh-CN" altLang="en-US" sz="1400" dirty="0"/>
              <a:t>与</a:t>
            </a:r>
            <a:r>
              <a:rPr lang="en-US" altLang="zh-CN" sz="1400" dirty="0" err="1"/>
              <a:t>OpenGl</a:t>
            </a:r>
            <a:r>
              <a:rPr lang="zh-CN" altLang="en-US" sz="1400" dirty="0"/>
              <a:t>的关系</a:t>
            </a:r>
            <a:endParaRPr lang="en-US" altLang="zh-CN" sz="1400" dirty="0"/>
          </a:p>
          <a:p>
            <a:r>
              <a:rPr lang="en-US" altLang="zh-CN" sz="1400" dirty="0"/>
              <a:t>2. </a:t>
            </a:r>
            <a:r>
              <a:rPr lang="en-US" altLang="zh-CN" sz="1400" dirty="0" err="1"/>
              <a:t>webgl</a:t>
            </a:r>
            <a:r>
              <a:rPr lang="en-US" altLang="zh-CN" sz="1400" dirty="0"/>
              <a:t> </a:t>
            </a:r>
            <a:r>
              <a:rPr lang="zh-CN" altLang="en-US" sz="1400" dirty="0"/>
              <a:t>应用框架</a:t>
            </a:r>
            <a:endParaRPr lang="en-US" altLang="zh-CN" sz="1400" dirty="0"/>
          </a:p>
          <a:p>
            <a:r>
              <a:rPr lang="en-US" altLang="zh-CN" sz="1400" dirty="0"/>
              <a:t>3. </a:t>
            </a:r>
            <a:r>
              <a:rPr lang="en-US" altLang="zh-CN" sz="1400" dirty="0" err="1"/>
              <a:t>webgl</a:t>
            </a:r>
            <a:r>
              <a:rPr lang="zh-CN" altLang="en-US" sz="1400" dirty="0"/>
              <a:t> 空间</a:t>
            </a:r>
            <a:endParaRPr lang="en-US" altLang="zh-CN" sz="1400" dirty="0"/>
          </a:p>
          <a:p>
            <a:pPr lvl="1"/>
            <a:r>
              <a:rPr lang="en-US" altLang="zh-CN" sz="1400" dirty="0"/>
              <a:t>3.1 </a:t>
            </a:r>
            <a:r>
              <a:rPr lang="zh-CN" altLang="en-US" sz="1400" dirty="0"/>
              <a:t>裁剪空间</a:t>
            </a:r>
            <a:endParaRPr lang="en-US" altLang="zh-CN" sz="1400" dirty="0"/>
          </a:p>
          <a:p>
            <a:pPr lvl="1"/>
            <a:r>
              <a:rPr lang="en-US" altLang="zh-CN" sz="1400" dirty="0"/>
              <a:t>3.2 </a:t>
            </a:r>
            <a:r>
              <a:rPr lang="zh-CN" altLang="en-US" sz="1400" dirty="0"/>
              <a:t>纹理坐标</a:t>
            </a:r>
          </a:p>
          <a:p>
            <a:r>
              <a:rPr lang="en-US" altLang="zh-CN" sz="1400" dirty="0"/>
              <a:t>4. </a:t>
            </a:r>
            <a:r>
              <a:rPr lang="en-US" altLang="zh-CN" sz="1400" dirty="0" err="1"/>
              <a:t>webgl</a:t>
            </a:r>
            <a:r>
              <a:rPr lang="zh-CN" altLang="en-US" sz="1400" dirty="0"/>
              <a:t>基本概念</a:t>
            </a:r>
            <a:endParaRPr lang="en-US" altLang="zh-CN" sz="1400" dirty="0"/>
          </a:p>
          <a:p>
            <a:pPr lvl="1"/>
            <a:r>
              <a:rPr lang="en-US" altLang="zh-CN" sz="1400" dirty="0"/>
              <a:t>4.1 </a:t>
            </a:r>
            <a:r>
              <a:rPr lang="zh-CN" altLang="en-US" sz="1400" dirty="0"/>
              <a:t>缓冲区对象</a:t>
            </a:r>
          </a:p>
          <a:p>
            <a:pPr lvl="1"/>
            <a:r>
              <a:rPr lang="en-US" altLang="zh-CN" sz="1400" dirty="0"/>
              <a:t>4.2 </a:t>
            </a:r>
            <a:r>
              <a:rPr lang="zh-CN" altLang="en-US" sz="1400" dirty="0"/>
              <a:t>绑定点</a:t>
            </a:r>
          </a:p>
          <a:p>
            <a:pPr lvl="1"/>
            <a:r>
              <a:rPr lang="en-US" altLang="zh-CN" sz="1400" dirty="0"/>
              <a:t>4.3.</a:t>
            </a:r>
            <a:r>
              <a:rPr lang="zh-CN" altLang="en-US" sz="1400" dirty="0"/>
              <a:t>帧缓冲区</a:t>
            </a:r>
          </a:p>
          <a:p>
            <a:pPr lvl="1"/>
            <a:r>
              <a:rPr lang="en-US" altLang="zh-CN" sz="1400" dirty="0"/>
              <a:t>4.4.</a:t>
            </a:r>
            <a:r>
              <a:rPr lang="zh-CN" altLang="en-US" sz="1400" dirty="0"/>
              <a:t>着色器和</a:t>
            </a:r>
            <a:r>
              <a:rPr lang="en-US" altLang="zh-CN" sz="1400" dirty="0"/>
              <a:t>GLSL</a:t>
            </a:r>
          </a:p>
          <a:p>
            <a:pPr lvl="2"/>
            <a:r>
              <a:rPr lang="en-US" altLang="zh-CN" sz="1400" dirty="0"/>
              <a:t>4.4.1 </a:t>
            </a:r>
            <a:r>
              <a:rPr lang="zh-CN" altLang="en-US" sz="1400" dirty="0"/>
              <a:t>顶点着色器</a:t>
            </a:r>
            <a:endParaRPr lang="en-US" altLang="zh-CN" sz="1400" dirty="0"/>
          </a:p>
          <a:p>
            <a:pPr lvl="2"/>
            <a:r>
              <a:rPr lang="en-US" altLang="zh-CN" sz="1400" dirty="0"/>
              <a:t>4.4.2 </a:t>
            </a:r>
            <a:r>
              <a:rPr lang="zh-CN" altLang="en-US" sz="1400" dirty="0"/>
              <a:t>片段（片元，像素）着色器</a:t>
            </a:r>
            <a:endParaRPr lang="en-US" altLang="zh-CN" sz="1400" dirty="0"/>
          </a:p>
          <a:p>
            <a:pPr lvl="2"/>
            <a:r>
              <a:rPr lang="en-US" altLang="zh-CN" sz="1400" dirty="0"/>
              <a:t>4.4.3 GLSL</a:t>
            </a:r>
          </a:p>
          <a:p>
            <a:pPr lvl="1"/>
            <a:r>
              <a:rPr lang="en-US" altLang="zh-CN" sz="1400" dirty="0"/>
              <a:t>4.5 </a:t>
            </a:r>
            <a:r>
              <a:rPr lang="en-US" altLang="zh-CN" sz="1400" dirty="0" err="1"/>
              <a:t>webgl</a:t>
            </a:r>
            <a:r>
              <a:rPr lang="en-US" altLang="zh-CN" sz="1400" dirty="0"/>
              <a:t> </a:t>
            </a:r>
            <a:r>
              <a:rPr lang="zh-CN" altLang="en-US" sz="1400" dirty="0"/>
              <a:t>的执行流程</a:t>
            </a:r>
            <a:endParaRPr lang="en-US" altLang="zh-CN" sz="1400" dirty="0"/>
          </a:p>
          <a:p>
            <a:r>
              <a:rPr lang="en-US" altLang="zh-CN" sz="1400" dirty="0"/>
              <a:t>5.</a:t>
            </a:r>
            <a:r>
              <a:rPr lang="zh-CN" altLang="en-US" sz="1400" dirty="0"/>
              <a:t>总结</a:t>
            </a:r>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61243-AA1C-4F1B-AE4C-3299ACC4F17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EF76C54-70BB-4246-8E76-3F8C5892CB8A}"/>
              </a:ext>
            </a:extLst>
          </p:cNvPr>
          <p:cNvSpPr>
            <a:spLocks noGrp="1"/>
          </p:cNvSpPr>
          <p:nvPr>
            <p:ph idx="1"/>
          </p:nvPr>
        </p:nvSpPr>
        <p:spPr/>
        <p:txBody>
          <a:bodyPr/>
          <a:lstStyle/>
          <a:p>
            <a:r>
              <a:rPr lang="zh-CN" altLang="en-US" sz="4800" dirty="0"/>
              <a:t>谢谢！</a:t>
            </a:r>
            <a:endParaRPr lang="zh-CN" altLang="en-US" dirty="0"/>
          </a:p>
        </p:txBody>
      </p:sp>
    </p:spTree>
    <p:extLst>
      <p:ext uri="{BB962C8B-B14F-4D97-AF65-F5344CB8AC3E}">
        <p14:creationId xmlns:p14="http://schemas.microsoft.com/office/powerpoint/2010/main" val="56858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en-US" altLang="zh-CN" dirty="0" err="1"/>
              <a:t>Webgl</a:t>
            </a:r>
            <a:r>
              <a:rPr lang="en-US" altLang="zh-CN" dirty="0"/>
              <a:t> </a:t>
            </a:r>
            <a:r>
              <a:rPr lang="zh-CN" altLang="en-US" dirty="0"/>
              <a:t>历史</a:t>
            </a:r>
          </a:p>
        </p:txBody>
      </p:sp>
      <p:sp>
        <p:nvSpPr>
          <p:cNvPr id="3" name="内容占位符 2"/>
          <p:cNvSpPr>
            <a:spLocks noGrp="1"/>
          </p:cNvSpPr>
          <p:nvPr>
            <p:ph idx="1"/>
          </p:nvPr>
        </p:nvSpPr>
        <p:spPr/>
        <p:txBody>
          <a:bodyPr>
            <a:normAutofit/>
          </a:bodyPr>
          <a:lstStyle/>
          <a:p>
            <a:r>
              <a:rPr lang="en-US" altLang="zh-CN" dirty="0"/>
              <a:t>OpenGL</a:t>
            </a:r>
            <a:r>
              <a:rPr lang="zh-CN" altLang="en-US" dirty="0"/>
              <a:t>指定义了一个跨编程语言、跨平台的</a:t>
            </a:r>
            <a:r>
              <a:rPr lang="zh-CN" altLang="en-US" dirty="0">
                <a:hlinkClick r:id="rId3"/>
              </a:rPr>
              <a:t>编程接口</a:t>
            </a:r>
            <a:r>
              <a:rPr lang="en-US" altLang="zh-CN" dirty="0">
                <a:hlinkClick r:id="rId3"/>
              </a:rPr>
              <a:t>(API)</a:t>
            </a:r>
            <a:r>
              <a:rPr lang="zh-CN" altLang="en-US" dirty="0"/>
              <a:t>规格的、专业的图形</a:t>
            </a:r>
            <a:r>
              <a:rPr lang="zh-CN" altLang="en-US" dirty="0">
                <a:hlinkClick r:id="rId4"/>
              </a:rPr>
              <a:t>程序接口</a:t>
            </a:r>
            <a:endParaRPr lang="zh-CN" altLang="en-US" dirty="0"/>
          </a:p>
          <a:p>
            <a:r>
              <a:rPr lang="en-US" altLang="zh-CN" dirty="0"/>
              <a:t>WebGL</a:t>
            </a:r>
            <a:r>
              <a:rPr lang="zh-CN" altLang="en-US" dirty="0"/>
              <a:t>（</a:t>
            </a:r>
            <a:r>
              <a:rPr lang="en-US" altLang="zh-CN" dirty="0"/>
              <a:t>Web</a:t>
            </a:r>
            <a:r>
              <a:rPr lang="zh-CN" altLang="en-US" dirty="0"/>
              <a:t>图形库，</a:t>
            </a:r>
            <a:r>
              <a:rPr lang="en-US" altLang="zh-CN" dirty="0"/>
              <a:t>Web  graphic  library</a:t>
            </a:r>
            <a:r>
              <a:rPr lang="zh-CN" altLang="en-US" dirty="0"/>
              <a:t>）是一种</a:t>
            </a:r>
            <a:r>
              <a:rPr lang="en-US" altLang="zh-CN" dirty="0"/>
              <a:t>JavaScript API</a:t>
            </a:r>
            <a:r>
              <a:rPr lang="zh-CN" altLang="en-US" dirty="0"/>
              <a:t>，在不使用插件的情况下，在任何兼容的网页浏览器中呈现交互式</a:t>
            </a:r>
            <a:r>
              <a:rPr lang="en-US" altLang="zh-CN" dirty="0"/>
              <a:t>2D</a:t>
            </a:r>
            <a:r>
              <a:rPr lang="zh-CN" altLang="en-US" dirty="0"/>
              <a:t>和</a:t>
            </a:r>
            <a:r>
              <a:rPr lang="en-US" altLang="zh-CN" dirty="0"/>
              <a:t>3D</a:t>
            </a:r>
            <a:r>
              <a:rPr lang="zh-CN" altLang="en-US" dirty="0"/>
              <a:t>图形。</a:t>
            </a:r>
            <a:r>
              <a:rPr lang="en-US" altLang="zh-CN" dirty="0"/>
              <a:t>WebGL</a:t>
            </a:r>
            <a:r>
              <a:rPr lang="zh-CN" altLang="en-US" dirty="0"/>
              <a:t>通过引入一个与</a:t>
            </a:r>
            <a:r>
              <a:rPr lang="en-US" altLang="zh-CN" dirty="0"/>
              <a:t>OpenGL ES 2.0</a:t>
            </a:r>
            <a:r>
              <a:rPr lang="zh-CN" altLang="en-US" dirty="0"/>
              <a:t>紧密相符合的</a:t>
            </a:r>
            <a:r>
              <a:rPr lang="en-US" altLang="zh-CN" dirty="0"/>
              <a:t>API</a:t>
            </a:r>
            <a:r>
              <a:rPr lang="zh-CN" altLang="en-US" dirty="0"/>
              <a:t>，可以在</a:t>
            </a:r>
            <a:r>
              <a:rPr lang="en-US" altLang="zh-CN" dirty="0"/>
              <a:t>HTML5 &lt;canvas&gt; </a:t>
            </a:r>
            <a:r>
              <a:rPr lang="zh-CN" altLang="en-US" dirty="0"/>
              <a:t>元素中使用</a:t>
            </a:r>
          </a:p>
        </p:txBody>
      </p:sp>
      <p:pic>
        <p:nvPicPr>
          <p:cNvPr id="5" name="图片 4">
            <a:extLst>
              <a:ext uri="{FF2B5EF4-FFF2-40B4-BE49-F238E27FC236}">
                <a16:creationId xmlns:a16="http://schemas.microsoft.com/office/drawing/2014/main" id="{A785CF3A-5B77-4668-B8ED-BB8E52C901E6}"/>
              </a:ext>
            </a:extLst>
          </p:cNvPr>
          <p:cNvPicPr>
            <a:picLocks noChangeAspect="1"/>
          </p:cNvPicPr>
          <p:nvPr/>
        </p:nvPicPr>
        <p:blipFill>
          <a:blip r:embed="rId5"/>
          <a:stretch>
            <a:fillRect/>
          </a:stretch>
        </p:blipFill>
        <p:spPr>
          <a:xfrm>
            <a:off x="491983" y="4007225"/>
            <a:ext cx="7668344" cy="2799434"/>
          </a:xfrm>
          <a:prstGeom prst="rect">
            <a:avLst/>
          </a:prstGeom>
        </p:spPr>
      </p:pic>
    </p:spTree>
    <p:extLst>
      <p:ext uri="{BB962C8B-B14F-4D97-AF65-F5344CB8AC3E}">
        <p14:creationId xmlns:p14="http://schemas.microsoft.com/office/powerpoint/2010/main" val="11911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en-US" altLang="zh-CN" dirty="0" err="1"/>
              <a:t>Webgl</a:t>
            </a:r>
            <a:r>
              <a:rPr lang="zh-CN" altLang="en-US" dirty="0"/>
              <a:t>应用</a:t>
            </a:r>
            <a:br>
              <a:rPr lang="en-US" altLang="zh-CN" dirty="0"/>
            </a:br>
            <a:endParaRPr lang="zh-CN" altLang="en-US" dirty="0"/>
          </a:p>
        </p:txBody>
      </p:sp>
      <p:sp>
        <p:nvSpPr>
          <p:cNvPr id="3" name="内容占位符 2"/>
          <p:cNvSpPr>
            <a:spLocks noGrp="1"/>
          </p:cNvSpPr>
          <p:nvPr>
            <p:ph idx="1"/>
          </p:nvPr>
        </p:nvSpPr>
        <p:spPr>
          <a:xfrm>
            <a:off x="1104990" y="1748760"/>
            <a:ext cx="6711654" cy="4195481"/>
          </a:xfrm>
        </p:spPr>
        <p:txBody>
          <a:bodyPr>
            <a:normAutofit/>
          </a:bodyPr>
          <a:lstStyle/>
          <a:p>
            <a:r>
              <a:rPr lang="en-US" altLang="zh-CN" dirty="0"/>
              <a:t>1.ECharts GL 1.0</a:t>
            </a:r>
            <a:r>
              <a:rPr lang="zh-CN" altLang="en-US" dirty="0"/>
              <a:t>正式版</a:t>
            </a:r>
            <a:r>
              <a:rPr lang="en-US" altLang="zh-CN" dirty="0"/>
              <a:t>(</a:t>
            </a:r>
            <a:r>
              <a:rPr lang="zh-CN" altLang="en-US" dirty="0"/>
              <a:t>高性能渐进式 </a:t>
            </a:r>
            <a:r>
              <a:rPr lang="en-US" altLang="zh-CN" dirty="0"/>
              <a:t>WebGL </a:t>
            </a:r>
            <a:r>
              <a:rPr lang="zh-CN" altLang="en-US" dirty="0"/>
              <a:t>框架 </a:t>
            </a:r>
            <a:r>
              <a:rPr lang="en-US" altLang="zh-CN" dirty="0" err="1"/>
              <a:t>ClayGL</a:t>
            </a:r>
            <a:r>
              <a:rPr lang="en-US" altLang="zh-CN" dirty="0"/>
              <a:t>)</a:t>
            </a:r>
          </a:p>
          <a:p>
            <a:r>
              <a:rPr lang="en-US" altLang="zh-CN" dirty="0"/>
              <a:t>2. tree.js </a:t>
            </a:r>
            <a:r>
              <a:rPr lang="zh-CN" altLang="en-US" dirty="0"/>
              <a:t>渲染引擎（曾经）</a:t>
            </a:r>
            <a:endParaRPr lang="en-US" altLang="zh-CN" dirty="0"/>
          </a:p>
          <a:p>
            <a:r>
              <a:rPr lang="en-US" altLang="zh-CN" dirty="0"/>
              <a:t>3. Babylon.js  (</a:t>
            </a:r>
            <a:r>
              <a:rPr lang="zh-CN" altLang="en-US" dirty="0"/>
              <a:t>现在流行</a:t>
            </a:r>
            <a:r>
              <a:rPr lang="en-US" altLang="zh-CN" dirty="0"/>
              <a:t>)</a:t>
            </a:r>
          </a:p>
          <a:p>
            <a:r>
              <a:rPr lang="en-US" altLang="zh-CN" dirty="0"/>
              <a:t>…</a:t>
            </a:r>
          </a:p>
          <a:p>
            <a:r>
              <a:rPr lang="zh-CN" altLang="en-US" dirty="0"/>
              <a:t>这些</a:t>
            </a:r>
            <a:endParaRPr lang="en-US" altLang="zh-CN" dirty="0"/>
          </a:p>
        </p:txBody>
      </p:sp>
      <p:sp>
        <p:nvSpPr>
          <p:cNvPr id="4" name="AutoShape 2" descr="https://github.com/a524631266/claygl/raw/master/screenshot/echarts-gl.jpg">
            <a:extLst>
              <a:ext uri="{FF2B5EF4-FFF2-40B4-BE49-F238E27FC236}">
                <a16:creationId xmlns:a16="http://schemas.microsoft.com/office/drawing/2014/main" id="{A9946D9C-857B-4ABB-9296-B13FDB3B3F6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https://github.com/a524631266/claygl/raw/master/screenshot/echarts-gl.jpg">
            <a:extLst>
              <a:ext uri="{FF2B5EF4-FFF2-40B4-BE49-F238E27FC236}">
                <a16:creationId xmlns:a16="http://schemas.microsoft.com/office/drawing/2014/main" id="{EB5B6009-E3B0-4A89-9B85-CA1E3BF56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72432"/>
            <a:ext cx="4196345" cy="14005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ithub.com/a524631266/claygl/raw/master/screenshot/clay-viewer.jpg">
            <a:extLst>
              <a:ext uri="{FF2B5EF4-FFF2-40B4-BE49-F238E27FC236}">
                <a16:creationId xmlns:a16="http://schemas.microsoft.com/office/drawing/2014/main" id="{96C20F47-BB06-426C-914C-B9736D04C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317" y="1509650"/>
            <a:ext cx="6261153" cy="3279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thub.com/a524631266/claygl/raw/master/screenshot/dota2hero.jpg">
            <a:extLst>
              <a:ext uri="{FF2B5EF4-FFF2-40B4-BE49-F238E27FC236}">
                <a16:creationId xmlns:a16="http://schemas.microsoft.com/office/drawing/2014/main" id="{5AE4EA08-A97D-483D-A53D-C430751549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70" y="3113833"/>
            <a:ext cx="7402093" cy="363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81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anim calcmode="lin" valueType="num">
                                      <p:cBhvr additive="base">
                                        <p:cTn id="19" dur="500" fill="hold"/>
                                        <p:tgtEl>
                                          <p:spTgt spid="1032"/>
                                        </p:tgtEl>
                                        <p:attrNameLst>
                                          <p:attrName>ppt_x</p:attrName>
                                        </p:attrNameLst>
                                      </p:cBhvr>
                                      <p:tavLst>
                                        <p:tav tm="0">
                                          <p:val>
                                            <p:strVal val="#ppt_x"/>
                                          </p:val>
                                        </p:tav>
                                        <p:tav tm="100000">
                                          <p:val>
                                            <p:strVal val="#ppt_x"/>
                                          </p:val>
                                        </p:tav>
                                      </p:tavLst>
                                    </p:anim>
                                    <p:anim calcmode="lin" valueType="num">
                                      <p:cBhvr additive="base">
                                        <p:cTn id="20"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3.1 </a:t>
            </a:r>
            <a:r>
              <a:rPr lang="zh-CN" altLang="en-US" dirty="0"/>
              <a:t>裁剪空间</a:t>
            </a:r>
            <a:br>
              <a:rPr lang="en-US" altLang="zh-CN"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WebGL</a:t>
            </a:r>
            <a:r>
              <a:rPr lang="zh-CN" altLang="en-US" dirty="0"/>
              <a:t>只关心两件事：裁剪空间中的坐标值和颜色值</a:t>
            </a:r>
            <a:endParaRPr lang="en-US" altLang="zh-CN" dirty="0"/>
          </a:p>
          <a:p>
            <a:r>
              <a:rPr lang="zh-CN" altLang="en-US" dirty="0"/>
              <a:t>裁剪空间的坐标范围永远是 </a:t>
            </a:r>
            <a:r>
              <a:rPr lang="en-US" altLang="zh-CN" dirty="0"/>
              <a:t>(-1,-1) </a:t>
            </a:r>
            <a:r>
              <a:rPr lang="zh-CN" altLang="en-US" dirty="0"/>
              <a:t>到 </a:t>
            </a:r>
            <a:r>
              <a:rPr lang="en-US" altLang="zh-CN" dirty="0"/>
              <a:t>(1,1) </a:t>
            </a:r>
            <a:r>
              <a:rPr lang="zh-CN" altLang="en-US" dirty="0"/>
              <a:t>（</a:t>
            </a:r>
            <a:r>
              <a:rPr lang="en-US" altLang="zh-CN" dirty="0"/>
              <a:t>2D,3D</a:t>
            </a:r>
            <a:r>
              <a:rPr lang="zh-CN" altLang="en-US" dirty="0"/>
              <a:t>）</a:t>
            </a:r>
            <a:endParaRPr lang="en-US" altLang="zh-CN" dirty="0"/>
          </a:p>
          <a:p>
            <a:r>
              <a:rPr lang="zh-CN" altLang="en-US" dirty="0"/>
              <a:t>裁剪空间与</a:t>
            </a:r>
            <a:r>
              <a:rPr lang="en-US" altLang="zh-CN" dirty="0"/>
              <a:t>web canvas </a:t>
            </a:r>
            <a:r>
              <a:rPr lang="zh-CN" altLang="en-US" dirty="0"/>
              <a:t>的交互</a:t>
            </a:r>
            <a:endParaRPr lang="en-US" altLang="zh-CN" dirty="0"/>
          </a:p>
          <a:p>
            <a:pPr lvl="1"/>
            <a:r>
              <a:rPr lang="en-US" altLang="zh-CN" dirty="0"/>
              <a:t>GPU</a:t>
            </a:r>
            <a:r>
              <a:rPr lang="zh-CN" altLang="en-US" dirty="0"/>
              <a:t>缓存区的数据（包含裁剪空间点的信息）到屏幕元素的映射（该过程自动完成的）</a:t>
            </a:r>
            <a:endParaRPr lang="en-US" altLang="zh-CN" dirty="0"/>
          </a:p>
          <a:p>
            <a:endParaRPr lang="zh-CN" altLang="en-US" dirty="0"/>
          </a:p>
        </p:txBody>
      </p:sp>
    </p:spTree>
    <p:extLst>
      <p:ext uri="{BB962C8B-B14F-4D97-AF65-F5344CB8AC3E}">
        <p14:creationId xmlns:p14="http://schemas.microsoft.com/office/powerpoint/2010/main" val="208664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sz="4400" dirty="0"/>
              <a:t>纹理坐标</a:t>
            </a:r>
            <a:br>
              <a:rPr lang="zh-CN" altLang="en-US" sz="4400" dirty="0"/>
            </a:br>
            <a:br>
              <a:rPr lang="en-US" altLang="zh-CN" dirty="0"/>
            </a:br>
            <a:br>
              <a:rPr lang="en-US" altLang="zh-CN" dirty="0"/>
            </a:br>
            <a:endParaRPr lang="zh-CN" altLang="en-US" dirty="0"/>
          </a:p>
        </p:txBody>
      </p:sp>
      <p:sp>
        <p:nvSpPr>
          <p:cNvPr id="3" name="内容占位符 2"/>
          <p:cNvSpPr>
            <a:spLocks noGrp="1"/>
          </p:cNvSpPr>
          <p:nvPr>
            <p:ph idx="1"/>
          </p:nvPr>
        </p:nvSpPr>
        <p:spPr>
          <a:xfrm>
            <a:off x="1073093" y="1827971"/>
            <a:ext cx="6711654" cy="4195481"/>
          </a:xfrm>
        </p:spPr>
        <p:txBody>
          <a:bodyPr>
            <a:normAutofit/>
          </a:bodyPr>
          <a:lstStyle/>
          <a:p>
            <a:r>
              <a:rPr lang="en-US" altLang="zh-CN" dirty="0"/>
              <a:t>(0,0)</a:t>
            </a:r>
            <a:r>
              <a:rPr lang="zh-CN" altLang="en-US" dirty="0"/>
              <a:t> </a:t>
            </a:r>
            <a:r>
              <a:rPr lang="en-US" altLang="zh-CN" dirty="0"/>
              <a:t>(1,1)</a:t>
            </a:r>
            <a:endParaRPr lang="zh-CN" altLang="en-US" dirty="0"/>
          </a:p>
        </p:txBody>
      </p:sp>
      <p:pic>
        <p:nvPicPr>
          <p:cNvPr id="5" name="图片 4">
            <a:extLst>
              <a:ext uri="{FF2B5EF4-FFF2-40B4-BE49-F238E27FC236}">
                <a16:creationId xmlns:a16="http://schemas.microsoft.com/office/drawing/2014/main" id="{3F360A17-E3C5-4889-BADF-9F32752FC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873" y="3576003"/>
            <a:ext cx="2867025" cy="2857500"/>
          </a:xfrm>
          <a:prstGeom prst="rect">
            <a:avLst/>
          </a:prstGeom>
        </p:spPr>
      </p:pic>
    </p:spTree>
    <p:extLst>
      <p:ext uri="{BB962C8B-B14F-4D97-AF65-F5344CB8AC3E}">
        <p14:creationId xmlns:p14="http://schemas.microsoft.com/office/powerpoint/2010/main" val="193696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en-US" altLang="zh-CN" dirty="0" err="1"/>
              <a:t>webgl</a:t>
            </a:r>
            <a:r>
              <a:rPr lang="zh-CN" altLang="en-US" dirty="0"/>
              <a:t>基本概念</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err="1"/>
              <a:t>webgl</a:t>
            </a:r>
            <a:r>
              <a:rPr lang="zh-CN" altLang="en-US" dirty="0"/>
              <a:t>中的可编程图形管道是非常有用的，因为你可以通过编程来改变渲染行为。这对于以前的固定功能图形管道来说是一个巨大的进步，固定功能图形管道只负责把数据交给</a:t>
            </a:r>
            <a:r>
              <a:rPr lang="en-US" altLang="zh-CN" dirty="0"/>
              <a:t>GPU</a:t>
            </a:r>
            <a:r>
              <a:rPr lang="zh-CN" altLang="en-US" dirty="0"/>
              <a:t>，</a:t>
            </a:r>
            <a:r>
              <a:rPr lang="en-US" altLang="zh-CN" dirty="0"/>
              <a:t>GPU</a:t>
            </a:r>
            <a:r>
              <a:rPr lang="zh-CN" altLang="en-US" dirty="0"/>
              <a:t>接管所有渲染工作，开发者无法控制渲染过程。本质上来说，</a:t>
            </a:r>
            <a:r>
              <a:rPr lang="en-US" altLang="zh-CN" dirty="0" err="1"/>
              <a:t>webgl</a:t>
            </a:r>
            <a:r>
              <a:rPr lang="zh-CN" altLang="en-US" dirty="0"/>
              <a:t>只是一套接口</a:t>
            </a:r>
            <a:r>
              <a:rPr lang="en-US" altLang="zh-CN" dirty="0" err="1"/>
              <a:t>api</a:t>
            </a:r>
            <a:r>
              <a:rPr lang="zh-CN" altLang="en-US" dirty="0"/>
              <a:t>，实质调用的是</a:t>
            </a:r>
            <a:r>
              <a:rPr lang="en-US" altLang="zh-CN" dirty="0" err="1"/>
              <a:t>opengl</a:t>
            </a:r>
            <a:r>
              <a:rPr lang="en-US" altLang="zh-CN" dirty="0"/>
              <a:t> DS 2.0</a:t>
            </a:r>
          </a:p>
          <a:p>
            <a:endParaRPr lang="zh-CN" altLang="en-US" dirty="0"/>
          </a:p>
        </p:txBody>
      </p:sp>
    </p:spTree>
    <p:extLst>
      <p:ext uri="{BB962C8B-B14F-4D97-AF65-F5344CB8AC3E}">
        <p14:creationId xmlns:p14="http://schemas.microsoft.com/office/powerpoint/2010/main" val="35235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en-US" altLang="zh-CN" dirty="0" err="1"/>
              <a:t>webgl</a:t>
            </a:r>
            <a:r>
              <a:rPr lang="zh-CN" altLang="en-US" dirty="0"/>
              <a:t>基本概念</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err="1"/>
              <a:t>webgl</a:t>
            </a:r>
            <a:r>
              <a:rPr lang="zh-CN" altLang="en-US" dirty="0"/>
              <a:t>中的可编程图形管道是非常有用的，因为你可以通过编程来改变渲染行为。这对于以前的固定功能图形管道来说是一个巨大的进步，固定功能图形管道只负责把数据交给</a:t>
            </a:r>
            <a:r>
              <a:rPr lang="en-US" altLang="zh-CN" dirty="0"/>
              <a:t>GPU</a:t>
            </a:r>
            <a:r>
              <a:rPr lang="zh-CN" altLang="en-US" dirty="0"/>
              <a:t>，</a:t>
            </a:r>
            <a:r>
              <a:rPr lang="en-US" altLang="zh-CN" dirty="0"/>
              <a:t>GPU</a:t>
            </a:r>
            <a:r>
              <a:rPr lang="zh-CN" altLang="en-US" dirty="0"/>
              <a:t>接管所有渲染工作，开发者无法控制渲染过程。本质上来说，</a:t>
            </a:r>
            <a:r>
              <a:rPr lang="en-US" altLang="zh-CN" dirty="0" err="1"/>
              <a:t>webgl</a:t>
            </a:r>
            <a:r>
              <a:rPr lang="zh-CN" altLang="en-US" dirty="0"/>
              <a:t>只是一套接口</a:t>
            </a:r>
            <a:r>
              <a:rPr lang="en-US" altLang="zh-CN" dirty="0" err="1"/>
              <a:t>api</a:t>
            </a:r>
            <a:r>
              <a:rPr lang="zh-CN" altLang="en-US" dirty="0"/>
              <a:t>，实质调用的是</a:t>
            </a:r>
            <a:r>
              <a:rPr lang="en-US" altLang="zh-CN" dirty="0" err="1"/>
              <a:t>opengl</a:t>
            </a:r>
            <a:r>
              <a:rPr lang="en-US" altLang="zh-CN" dirty="0"/>
              <a:t> DS 2.0</a:t>
            </a:r>
          </a:p>
          <a:p>
            <a:endParaRPr lang="zh-CN" altLang="en-US" dirty="0"/>
          </a:p>
        </p:txBody>
      </p:sp>
    </p:spTree>
    <p:extLst>
      <p:ext uri="{BB962C8B-B14F-4D97-AF65-F5344CB8AC3E}">
        <p14:creationId xmlns:p14="http://schemas.microsoft.com/office/powerpoint/2010/main" val="39065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 </a:t>
            </a:r>
            <a:r>
              <a:rPr lang="zh-CN" altLang="en-US" b="1" dirty="0"/>
              <a:t>缓冲区对象</a:t>
            </a:r>
            <a:br>
              <a:rPr lang="zh-CN" altLang="en-US" dirty="0"/>
            </a:b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dirty="0"/>
              <a:t>缓冲区有许多不同的用途，它能保存顶点数据、像素数据、纹理数据、着色器处理的输入、或者不同着色器阶段的输出。</a:t>
            </a:r>
          </a:p>
          <a:p>
            <a:r>
              <a:rPr lang="zh-CN" altLang="en-US" dirty="0"/>
              <a:t>缓冲区保存在</a:t>
            </a:r>
            <a:r>
              <a:rPr lang="en-US" altLang="zh-CN" dirty="0"/>
              <a:t>GPU</a:t>
            </a:r>
            <a:r>
              <a:rPr lang="zh-CN" altLang="en-US" dirty="0"/>
              <a:t>内存中，它们提供高速和高效的访问。在</a:t>
            </a:r>
            <a:r>
              <a:rPr lang="en-US" altLang="zh-CN" dirty="0"/>
              <a:t>OpenGL</a:t>
            </a:r>
            <a:r>
              <a:rPr lang="zh-CN" altLang="en-US" dirty="0"/>
              <a:t>有缓冲区对象之前，应用程序只有有限的选择可以在</a:t>
            </a:r>
            <a:r>
              <a:rPr lang="en-US" altLang="zh-CN" dirty="0"/>
              <a:t>GPU</a:t>
            </a:r>
            <a:r>
              <a:rPr lang="zh-CN" altLang="en-US" dirty="0"/>
              <a:t>中存储数据。另外，在</a:t>
            </a:r>
            <a:r>
              <a:rPr lang="en-US" altLang="zh-CN" dirty="0"/>
              <a:t>GPU</a:t>
            </a:r>
            <a:r>
              <a:rPr lang="zh-CN" altLang="en-US" dirty="0"/>
              <a:t>中更新数据常常需要重新加载整个对象，而在系统内存和</a:t>
            </a:r>
            <a:r>
              <a:rPr lang="en-US" altLang="zh-CN" dirty="0"/>
              <a:t>GPU</a:t>
            </a:r>
            <a:r>
              <a:rPr lang="zh-CN" altLang="en-US" dirty="0"/>
              <a:t>内存之间来回移动数据常常是一个缓慢的过程，所以缓冲区对象应运而生。</a:t>
            </a:r>
          </a:p>
          <a:p>
            <a:endParaRPr lang="zh-CN" altLang="en-US" dirty="0"/>
          </a:p>
        </p:txBody>
      </p:sp>
    </p:spTree>
    <p:extLst>
      <p:ext uri="{BB962C8B-B14F-4D97-AF65-F5344CB8AC3E}">
        <p14:creationId xmlns:p14="http://schemas.microsoft.com/office/powerpoint/2010/main" val="394469595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TotalTime>
  <Words>1185</Words>
  <Application>Microsoft Office PowerPoint</Application>
  <PresentationFormat>全屏显示(4:3)</PresentationFormat>
  <Paragraphs>116</Paragraphs>
  <Slides>20</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等线</vt:lpstr>
      <vt:lpstr>宋体</vt:lpstr>
      <vt:lpstr>Arial</vt:lpstr>
      <vt:lpstr>Calibri</vt:lpstr>
      <vt:lpstr>Century Gothic</vt:lpstr>
      <vt:lpstr>Wingdings 3</vt:lpstr>
      <vt:lpstr>自定义设计方案</vt:lpstr>
      <vt:lpstr>离子</vt:lpstr>
      <vt:lpstr>Webgl 基本概念 </vt:lpstr>
      <vt:lpstr>目录结构</vt:lpstr>
      <vt:lpstr>1. Webgl 历史</vt:lpstr>
      <vt:lpstr>2. Webgl应用 </vt:lpstr>
      <vt:lpstr>3.1 裁剪空间  </vt:lpstr>
      <vt:lpstr>3.2 纹理坐标   </vt:lpstr>
      <vt:lpstr>3. webgl基本概念 </vt:lpstr>
      <vt:lpstr>3. webgl基本概念 </vt:lpstr>
      <vt:lpstr>4.1 缓冲区对象  </vt:lpstr>
      <vt:lpstr>4.2 绑定点   </vt:lpstr>
      <vt:lpstr>4.3.帧缓冲区   </vt:lpstr>
      <vt:lpstr>4.4着色器   </vt:lpstr>
      <vt:lpstr>4.4.1 顶点着色器 VertexShader  </vt:lpstr>
      <vt:lpstr>4.4.2 片元着色器FragmentShader    </vt:lpstr>
      <vt:lpstr>4.4.3 两者之间的关系     </vt:lpstr>
      <vt:lpstr>4.4.3 两者之间的关系     </vt:lpstr>
      <vt:lpstr>4.4.3 GLSL(着色器语言)   </vt:lpstr>
      <vt:lpstr>    </vt:lpstr>
      <vt:lpstr>总结</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witting</dc:creator>
  <cp:lastModifiedBy>张 亮亮</cp:lastModifiedBy>
  <cp:revision>492</cp:revision>
  <dcterms:created xsi:type="dcterms:W3CDTF">2013-08-05T03:26:10Z</dcterms:created>
  <dcterms:modified xsi:type="dcterms:W3CDTF">2018-11-02T08:59:06Z</dcterms:modified>
</cp:coreProperties>
</file>