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84" r:id="rId4"/>
    <p:sldId id="267" r:id="rId5"/>
    <p:sldId id="285" r:id="rId6"/>
    <p:sldId id="261" r:id="rId7"/>
    <p:sldId id="279" r:id="rId8"/>
    <p:sldId id="286" r:id="rId9"/>
    <p:sldId id="270" r:id="rId10"/>
    <p:sldId id="262" r:id="rId11"/>
    <p:sldId id="276" r:id="rId12"/>
    <p:sldId id="287" r:id="rId13"/>
    <p:sldId id="272" r:id="rId14"/>
    <p:sldId id="290" r:id="rId15"/>
    <p:sldId id="291" r:id="rId16"/>
    <p:sldId id="260" r:id="rId17"/>
    <p:sldId id="288" r:id="rId1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9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83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03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38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6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2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04509" y="1101655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 smtClean="0">
                <a:solidFill>
                  <a:srgbClr val="1B4367"/>
                </a:solidFill>
                <a:cs typeface="+mn-ea"/>
                <a:sym typeface="+mn-lt"/>
              </a:rPr>
              <a:t>本科生专业实习答辩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995803" y="3727297"/>
            <a:ext cx="3806081" cy="28469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dirty="0">
                <a:cs typeface="+mn-ea"/>
                <a:sym typeface="+mn-lt"/>
              </a:rPr>
              <a:t>汇报人</a:t>
            </a:r>
            <a:r>
              <a:rPr lang="zh-CN" altLang="en-US" dirty="0" smtClean="0">
                <a:cs typeface="+mn-ea"/>
                <a:sym typeface="+mn-lt"/>
              </a:rPr>
              <a:t>：孙 耀     汇报</a:t>
            </a:r>
            <a:r>
              <a:rPr lang="zh-CN" altLang="en-US" dirty="0">
                <a:cs typeface="+mn-ea"/>
                <a:sym typeface="+mn-lt"/>
              </a:rPr>
              <a:t>时间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2019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01</a:t>
            </a:r>
            <a:r>
              <a:rPr lang="zh-CN" altLang="en-US" dirty="0" smtClean="0">
                <a:cs typeface="+mn-ea"/>
                <a:sym typeface="+mn-lt"/>
              </a:rPr>
              <a:t>月</a:t>
            </a:r>
            <a:r>
              <a:rPr lang="en-US" altLang="zh-CN" dirty="0" smtClean="0">
                <a:cs typeface="+mn-ea"/>
                <a:sym typeface="+mn-lt"/>
              </a:rPr>
              <a:t>08</a:t>
            </a:r>
            <a:r>
              <a:rPr lang="zh-CN" altLang="en-US" dirty="0" smtClean="0">
                <a:cs typeface="+mn-ea"/>
                <a:sym typeface="+mn-lt"/>
              </a:rPr>
              <a:t>日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66078" y="2126150"/>
            <a:ext cx="4465529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zh-CN" altLang="en-US" sz="2400" b="1" dirty="0" smtClean="0">
                <a:solidFill>
                  <a:srgbClr val="1B4367"/>
                </a:solidFill>
                <a:cs typeface="+mn-ea"/>
                <a:sym typeface="+mn-lt"/>
              </a:rPr>
              <a:t>基于</a:t>
            </a:r>
            <a:r>
              <a:rPr lang="en-US" altLang="zh-CN" sz="2400" b="1" dirty="0" smtClean="0">
                <a:solidFill>
                  <a:srgbClr val="1B4367"/>
                </a:solidFill>
                <a:cs typeface="+mn-ea"/>
                <a:sym typeface="+mn-lt"/>
              </a:rPr>
              <a:t>Spring Boot</a:t>
            </a:r>
            <a:r>
              <a:rPr lang="zh-CN" altLang="en-US" sz="2400" b="1" dirty="0" smtClean="0">
                <a:solidFill>
                  <a:srgbClr val="1B4367"/>
                </a:solidFill>
                <a:cs typeface="+mn-ea"/>
                <a:sym typeface="+mn-lt"/>
              </a:rPr>
              <a:t>的电竞热点网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38811" y="3077864"/>
            <a:ext cx="4240060" cy="340519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软件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学院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软件工程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系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级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班       专业：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软件工程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25">
        <p14:prism isContent="1"/>
      </p:transition>
    </mc:Choice>
    <mc:Fallback>
      <p:transition spd="slow" advTm="80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系统结构设计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24" y="640645"/>
            <a:ext cx="5079304" cy="431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14848">
        <p14:switch dir="r"/>
      </p:transition>
    </mc:Choice>
    <mc:Fallback xmlns="">
      <p:transition spd="slow" advTm="148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数据库设计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09183"/>
              </p:ext>
            </p:extLst>
          </p:nvPr>
        </p:nvGraphicFramePr>
        <p:xfrm>
          <a:off x="404378" y="1817666"/>
          <a:ext cx="8507413" cy="2939142"/>
        </p:xfrm>
        <a:graphic>
          <a:graphicData uri="http://schemas.openxmlformats.org/drawingml/2006/table">
            <a:tbl>
              <a:tblPr/>
              <a:tblGrid>
                <a:gridCol w="1830568"/>
                <a:gridCol w="2225615"/>
                <a:gridCol w="2225615"/>
                <a:gridCol w="2225615"/>
              </a:tblGrid>
              <a:tr h="489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表名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>
                      <a:noFill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表名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User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>
                      <a:noFill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用户表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ews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新闻表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User_Info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>
                      <a:noFill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用户信息表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omment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评论表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Roles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>
                      <a:noFill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角色表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Operation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用户操作表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User_Roles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>
                      <a:noFill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用户角色表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Keylist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新闻关键字串表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</a:t>
                      </a:r>
                      <a:r>
                        <a:rPr lang="en-US" altLang="zh-CN" sz="1800" kern="100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ection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>
                      <a:noFill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板块表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57373" marR="57373" marT="0" marB="0" anchor="ctr">
                    <a:lnL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B3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58865" y="1152395"/>
            <a:ext cx="318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数据库共有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张表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886">
        <p14:flip dir="r"/>
      </p:transition>
    </mc:Choice>
    <mc:Fallback xmlns="">
      <p:transition spd="slow" advTm="218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94042" y="2899717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系统实现的功能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367">
        <p14:gallery dir="l"/>
      </p:transition>
    </mc:Choice>
    <mc:Fallback xmlns="">
      <p:transition spd="slow" advTm="33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管理员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信息获取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09386" y="931785"/>
            <a:ext cx="168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爬虫效果：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27" y="1575485"/>
            <a:ext cx="7247619" cy="3295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7811">
        <p14:prism isInverted="1"/>
      </p:transition>
    </mc:Choice>
    <mc:Fallback xmlns="">
      <p:transition spd="slow" advTm="178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管理员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关键词提取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09386" y="1014217"/>
            <a:ext cx="210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关键词提取效果：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10" y="1740348"/>
            <a:ext cx="7228571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1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5446">
        <p14:prism isInverted="1"/>
      </p:transition>
    </mc:Choice>
    <mc:Fallback xmlns="">
      <p:transition spd="slow" advTm="154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用户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注册登陆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19" y="1471417"/>
            <a:ext cx="4108537" cy="34669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9386" y="855976"/>
            <a:ext cx="748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采用</a:t>
            </a:r>
            <a:r>
              <a:rPr lang="en-US" altLang="zh-CN" sz="2000" dirty="0" smtClean="0"/>
              <a:t>spring security oauth2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password</a:t>
            </a:r>
            <a:r>
              <a:rPr lang="zh-CN" altLang="en-US" sz="2000" dirty="0" smtClean="0"/>
              <a:t>授权模式，过程如下：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78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3997">
        <p14:warp/>
      </p:transition>
    </mc:Choice>
    <mc:Fallback xmlns="">
      <p:transition spd="slow" advTm="13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用户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新闻推荐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9386" y="823838"/>
            <a:ext cx="210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新闻推荐效果：</a:t>
            </a:r>
            <a:endParaRPr lang="zh-CN" altLang="en-US" sz="18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53" y="1376363"/>
            <a:ext cx="52768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3997">
        <p14:warp/>
      </p:transition>
    </mc:Choice>
    <mc:Fallback xmlns="">
      <p:transition spd="slow" advTm="13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34">
        <p:fade/>
      </p:transition>
    </mc:Choice>
    <mc:Fallback xmlns="">
      <p:transition spd="med" advTm="32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</a:t>
            </a:r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背景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技术方案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系统设计方案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系统实现功能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150">
        <p14:prism isInverted="1"/>
      </p:transition>
    </mc:Choice>
    <mc:Fallback>
      <p:transition spd="slow" advTm="3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960277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</a:t>
            </a:r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背景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642">
        <p14:gallery dir="l"/>
      </p:transition>
    </mc:Choice>
    <mc:Fallback>
      <p:transition spd="slow" advTm="16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/>
          <p:nvPr/>
        </p:nvSpPr>
        <p:spPr>
          <a:xfrm>
            <a:off x="1661363" y="1083827"/>
            <a:ext cx="787475" cy="797063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</a:t>
            </a:r>
            <a:endParaRPr lang="en-US" altLang="zh-CN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选题背景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822867" y="1288877"/>
            <a:ext cx="3028870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自己对电子竞技感兴趣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22867" y="2233691"/>
            <a:ext cx="3028870" cy="681038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平时看新闻总是一</a:t>
            </a:r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个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网页</a:t>
            </a:r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看</a:t>
            </a:r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一种游戏的新闻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Rectangle 3"/>
          <p:cNvSpPr/>
          <p:nvPr/>
        </p:nvSpPr>
        <p:spPr>
          <a:xfrm>
            <a:off x="1661361" y="2175679"/>
            <a:ext cx="787475" cy="797063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  <a:endParaRPr lang="en-US" altLang="zh-CN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7" name="Rectangle 3"/>
          <p:cNvSpPr/>
          <p:nvPr/>
        </p:nvSpPr>
        <p:spPr>
          <a:xfrm>
            <a:off x="1661362" y="3267533"/>
            <a:ext cx="787475" cy="797063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3</a:t>
            </a:r>
            <a:endParaRPr lang="en-US" altLang="zh-CN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22867" y="3467946"/>
            <a:ext cx="3028870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学习技术的机会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33">
        <p14:prism isContent="1"/>
      </p:transition>
    </mc:Choice>
    <mc:Fallback>
      <p:transition spd="slow" advTm="17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35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3075070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技术方案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132">
        <p14:flip dir="r"/>
      </p:transition>
    </mc:Choice>
    <mc:Fallback xmlns="">
      <p:transition spd="slow" advTm="21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技术方案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9" y="799252"/>
            <a:ext cx="8863012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16"/>
          <p:cNvSpPr>
            <a:spLocks noChangeArrowheads="1"/>
          </p:cNvSpPr>
          <p:nvPr/>
        </p:nvSpPr>
        <p:spPr bwMode="auto">
          <a:xfrm>
            <a:off x="448316" y="2833993"/>
            <a:ext cx="8351838" cy="46037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369" y="1363228"/>
            <a:ext cx="7889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Spring Boot </a:t>
            </a:r>
            <a:r>
              <a:rPr lang="zh-CN" altLang="en-US" sz="1600" dirty="0" smtClean="0"/>
              <a:t>框架：</a:t>
            </a:r>
            <a:r>
              <a:rPr lang="en-US" altLang="zh-CN" sz="1600" dirty="0"/>
              <a:t>Spring Boot</a:t>
            </a:r>
            <a:r>
              <a:rPr lang="zh-CN" altLang="en-US" sz="1600" dirty="0"/>
              <a:t>是由</a:t>
            </a:r>
            <a:r>
              <a:rPr lang="en-US" altLang="zh-CN" sz="1600" dirty="0"/>
              <a:t>Pivotal</a:t>
            </a:r>
            <a:r>
              <a:rPr lang="zh-CN" altLang="en-US" sz="1600" dirty="0"/>
              <a:t>团队提供的全新框架，属于</a:t>
            </a:r>
            <a:r>
              <a:rPr lang="en-US" altLang="zh-CN" sz="1600" dirty="0"/>
              <a:t>spring</a:t>
            </a:r>
            <a:r>
              <a:rPr lang="zh-CN" altLang="en-US" sz="1600" dirty="0"/>
              <a:t>旗下的一个项目，其设计目的是用来简化新</a:t>
            </a:r>
            <a:r>
              <a:rPr lang="en-US" altLang="zh-CN" sz="1600" dirty="0"/>
              <a:t>Spring</a:t>
            </a:r>
            <a:r>
              <a:rPr lang="zh-CN" altLang="en-US" sz="1600" dirty="0"/>
              <a:t>应用的初始搭建以及开发过程。该框架使用了特定的方式来进行配置，它使用“习惯优于配置”的理念，从而使开发人员不再需要定义样板化的配置</a:t>
            </a:r>
            <a:r>
              <a:rPr lang="zh-CN" altLang="en-US" sz="1600" dirty="0" smtClean="0"/>
              <a:t>。使用</a:t>
            </a:r>
            <a:r>
              <a:rPr lang="en-US" altLang="zh-CN" sz="1600" dirty="0" smtClean="0"/>
              <a:t>Spring Boot</a:t>
            </a:r>
            <a:r>
              <a:rPr lang="zh-CN" altLang="en-US" sz="1600" dirty="0" smtClean="0"/>
              <a:t>很容易创建一个独立运行的</a:t>
            </a:r>
            <a:r>
              <a:rPr lang="en-US" altLang="zh-CN" sz="1600" dirty="0" smtClean="0"/>
              <a:t>spring</a:t>
            </a:r>
            <a:r>
              <a:rPr lang="zh-CN" altLang="en-US" sz="1600" dirty="0" smtClean="0"/>
              <a:t>项目，并且可以几乎不使用</a:t>
            </a:r>
            <a:r>
              <a:rPr lang="en-US" altLang="zh-CN" sz="1600" dirty="0" smtClean="0"/>
              <a:t>spring</a:t>
            </a:r>
            <a:r>
              <a:rPr lang="zh-CN" altLang="en-US" sz="1600" dirty="0" smtClean="0"/>
              <a:t>配置或者使用很少的配置。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709386" y="3095140"/>
            <a:ext cx="7859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Vue </a:t>
            </a:r>
            <a:r>
              <a:rPr lang="zh-CN" altLang="en-US" sz="1600" dirty="0" smtClean="0"/>
              <a:t>框架：</a:t>
            </a:r>
            <a:r>
              <a:rPr lang="en-US" altLang="zh-CN" sz="1600" dirty="0" smtClean="0"/>
              <a:t>Vue </a:t>
            </a:r>
            <a:r>
              <a:rPr lang="en-US" altLang="zh-CN" sz="1600" dirty="0"/>
              <a:t>(</a:t>
            </a:r>
            <a:r>
              <a:rPr lang="zh-CN" altLang="en-US" sz="1600" dirty="0"/>
              <a:t>读音 </a:t>
            </a:r>
            <a:r>
              <a:rPr lang="en-US" altLang="zh-CN" sz="1600" dirty="0"/>
              <a:t>/vjuː/</a:t>
            </a:r>
            <a:r>
              <a:rPr lang="zh-CN" altLang="en-US" sz="1600" dirty="0"/>
              <a:t>，类似于 </a:t>
            </a:r>
            <a:r>
              <a:rPr lang="en-US" altLang="zh-CN" sz="1600" dirty="0"/>
              <a:t>view) </a:t>
            </a:r>
            <a:r>
              <a:rPr lang="zh-CN" altLang="en-US" sz="1600" dirty="0"/>
              <a:t>是一套用于构建用户界面的渐进式框架。与其它大型框架不同的是，</a:t>
            </a:r>
            <a:r>
              <a:rPr lang="en-US" altLang="zh-CN" sz="1600" dirty="0"/>
              <a:t>Vue </a:t>
            </a:r>
            <a:r>
              <a:rPr lang="zh-CN" altLang="en-US" sz="1600" dirty="0"/>
              <a:t>被设计为可以自底向上逐层应用。</a:t>
            </a:r>
            <a:r>
              <a:rPr lang="en-US" altLang="zh-CN" sz="1600" dirty="0"/>
              <a:t>Vue </a:t>
            </a:r>
            <a:r>
              <a:rPr lang="zh-CN" altLang="en-US" sz="1600" dirty="0"/>
              <a:t>的核心库只关注视图层，不仅易于上手，还便于与第三方库或既有项目整合。另一方面，当与现代化的工具链以及各种支持类库结合使用时，</a:t>
            </a:r>
            <a:r>
              <a:rPr lang="en-US" altLang="zh-CN" sz="1600" dirty="0"/>
              <a:t>Vue </a:t>
            </a:r>
            <a:r>
              <a:rPr lang="zh-CN" altLang="en-US" sz="1600" dirty="0"/>
              <a:t>也完全能够为复杂的单页应用提供驱动。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8734">
        <p14:gallery dir="l"/>
      </p:transition>
    </mc:Choice>
    <mc:Fallback xmlns="">
      <p:transition spd="slow" advTm="987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技术方案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9" y="763086"/>
            <a:ext cx="8863012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椭圆 16"/>
          <p:cNvSpPr>
            <a:spLocks noChangeArrowheads="1"/>
          </p:cNvSpPr>
          <p:nvPr/>
        </p:nvSpPr>
        <p:spPr bwMode="auto">
          <a:xfrm>
            <a:off x="448316" y="2073972"/>
            <a:ext cx="8351838" cy="46037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椭圆 16"/>
          <p:cNvSpPr>
            <a:spLocks noChangeArrowheads="1"/>
          </p:cNvSpPr>
          <p:nvPr/>
        </p:nvSpPr>
        <p:spPr bwMode="auto">
          <a:xfrm>
            <a:off x="448316" y="3074814"/>
            <a:ext cx="8351838" cy="46037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022" y="1425374"/>
            <a:ext cx="800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注册登陆上，采用了</a:t>
            </a:r>
            <a:r>
              <a:rPr lang="en-US" altLang="zh-CN" sz="1600" dirty="0" smtClean="0"/>
              <a:t>spring cloud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spring security oauth2</a:t>
            </a:r>
            <a:r>
              <a:rPr lang="zh-CN" altLang="en-US" sz="1600" dirty="0" smtClean="0"/>
              <a:t>进行授权认证</a:t>
            </a:r>
            <a:endParaRPr lang="zh-CN" altLang="en-US" sz="16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96022" y="2443742"/>
            <a:ext cx="800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新闻数据提取上，采用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爬虫进行新闻的爬取</a:t>
            </a:r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774478" y="3439358"/>
            <a:ext cx="800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新闻推荐上，采用的是基于内容的协同过滤算法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8562">
        <p14:prism isInverted="1"/>
      </p:transition>
    </mc:Choice>
    <mc:Fallback xmlns="">
      <p:transition spd="slow" advTm="585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899717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 smtClean="0">
                <a:solidFill>
                  <a:srgbClr val="1B4367"/>
                </a:solidFill>
                <a:cs typeface="+mn-ea"/>
                <a:sym typeface="+mn-lt"/>
              </a:rPr>
              <a:t>系统设计方案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41">
        <p14:prism/>
      </p:transition>
    </mc:Choice>
    <mc:Fallback xmlns="">
      <p:transition spd="slow" advTm="36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使用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工具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4" y="1255149"/>
            <a:ext cx="8485187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678559" y="2233049"/>
            <a:ext cx="2446337" cy="1951037"/>
            <a:chOff x="0" y="0"/>
            <a:chExt cx="2209213" cy="2305650"/>
          </a:xfrm>
        </p:grpSpPr>
        <p:sp>
          <p:nvSpPr>
            <p:cNvPr id="37" name="矩形标注 35"/>
            <p:cNvSpPr>
              <a:spLocks noChangeArrowheads="1"/>
            </p:cNvSpPr>
            <p:nvPr/>
          </p:nvSpPr>
          <p:spPr bwMode="auto">
            <a:xfrm>
              <a:off x="0" y="0"/>
              <a:ext cx="2209213" cy="2305650"/>
            </a:xfrm>
            <a:prstGeom prst="wedgeRectCallout">
              <a:avLst>
                <a:gd name="adj1" fmla="val 26148"/>
                <a:gd name="adj2" fmla="val -62292"/>
              </a:avLst>
            </a:prstGeom>
            <a:solidFill>
              <a:srgbClr val="0070C0"/>
            </a:solidFill>
            <a:ln w="3175">
              <a:solidFill>
                <a:srgbClr val="D8D8D8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圆角矩形 12"/>
            <p:cNvSpPr>
              <a:spLocks noChangeArrowheads="1"/>
            </p:cNvSpPr>
            <p:nvPr/>
          </p:nvSpPr>
          <p:spPr bwMode="auto">
            <a:xfrm>
              <a:off x="110661" y="783549"/>
              <a:ext cx="1980296" cy="13633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Verdana" panose="020B0604030504040204" pitchFamily="34" charset="0"/>
                  <a:sym typeface="Verdana" panose="020B0604030504040204" pitchFamily="34" charset="0"/>
                </a:rPr>
                <a:t>MyE</a:t>
              </a:r>
              <a:r>
                <a:rPr lang="zh-CN" altLang="en-US" sz="2000" b="1" dirty="0">
                  <a:latin typeface="Verdana" panose="020B0604030504040204" pitchFamily="34" charset="0"/>
                  <a:sym typeface="Verdana" panose="020B0604030504040204" pitchFamily="34" charset="0"/>
                </a:rPr>
                <a:t>clipse </a:t>
              </a:r>
              <a:r>
                <a:rPr lang="en-US" altLang="zh-CN" sz="2000" b="1" dirty="0" smtClean="0">
                  <a:latin typeface="Verdana" panose="020B0604030504040204" pitchFamily="34" charset="0"/>
                  <a:sym typeface="Verdana" panose="020B0604030504040204" pitchFamily="34" charset="0"/>
                </a:rPr>
                <a:t>10</a:t>
              </a:r>
            </a:p>
            <a:p>
              <a:pPr algn="ctr" eaLnBrk="1" hangingPunct="1"/>
              <a:r>
                <a:rPr lang="en-US" altLang="zh-CN" sz="2000" b="1" dirty="0" smtClean="0">
                  <a:latin typeface="Verdana" panose="020B0604030504040204" pitchFamily="34" charset="0"/>
                  <a:sym typeface="Verdana" panose="020B0604030504040204" pitchFamily="34" charset="0"/>
                </a:rPr>
                <a:t>VsCode</a:t>
              </a:r>
              <a:endParaRPr lang="zh-CN" altLang="en-US" sz="2000" b="1" dirty="0">
                <a:latin typeface="Verdana" panose="020B0604030504040204" pitchFamily="34" charset="0"/>
                <a:sym typeface="Verdana" panose="020B0604030504040204" pitchFamily="34" charset="0"/>
              </a:endParaRPr>
            </a:p>
          </p:txBody>
        </p:sp>
      </p:grpSp>
      <p:grpSp>
        <p:nvGrpSpPr>
          <p:cNvPr id="39" name="Group 8"/>
          <p:cNvGrpSpPr>
            <a:grpSpLocks/>
          </p:cNvGrpSpPr>
          <p:nvPr/>
        </p:nvGrpSpPr>
        <p:grpSpPr bwMode="auto">
          <a:xfrm>
            <a:off x="3361434" y="2255274"/>
            <a:ext cx="2446337" cy="1951037"/>
            <a:chOff x="0" y="0"/>
            <a:chExt cx="2209213" cy="2305650"/>
          </a:xfrm>
        </p:grpSpPr>
        <p:sp>
          <p:nvSpPr>
            <p:cNvPr id="40" name="矩形标注 41"/>
            <p:cNvSpPr>
              <a:spLocks noChangeArrowheads="1"/>
            </p:cNvSpPr>
            <p:nvPr/>
          </p:nvSpPr>
          <p:spPr bwMode="auto">
            <a:xfrm>
              <a:off x="0" y="0"/>
              <a:ext cx="2209213" cy="2305650"/>
            </a:xfrm>
            <a:prstGeom prst="wedgeRectCallout">
              <a:avLst>
                <a:gd name="adj1" fmla="val -21759"/>
                <a:gd name="adj2" fmla="val -64417"/>
              </a:avLst>
            </a:prstGeom>
            <a:solidFill>
              <a:srgbClr val="C58C00"/>
            </a:solidFill>
            <a:ln w="3175">
              <a:solidFill>
                <a:srgbClr val="D8D8D8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圆角矩形 42"/>
            <p:cNvSpPr>
              <a:spLocks noChangeArrowheads="1"/>
            </p:cNvSpPr>
            <p:nvPr/>
          </p:nvSpPr>
          <p:spPr bwMode="auto">
            <a:xfrm>
              <a:off x="110661" y="783549"/>
              <a:ext cx="1980296" cy="13633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>
                  <a:latin typeface="Verdana" panose="020B0604030504040204" pitchFamily="34" charset="0"/>
                  <a:sym typeface="Verdana" panose="020B0604030504040204" pitchFamily="34" charset="0"/>
                </a:rPr>
                <a:t>MySQL 8.0</a:t>
              </a:r>
              <a:endParaRPr lang="en-US" altLang="zh-CN" sz="2400" b="1" dirty="0">
                <a:latin typeface="Verdana" panose="020B0604030504040204" pitchFamily="34" charset="0"/>
                <a:sym typeface="Verdana" panose="020B0604030504040204" pitchFamily="34" charset="0"/>
              </a:endParaRPr>
            </a:p>
          </p:txBody>
        </p:sp>
      </p:grpSp>
      <p:grpSp>
        <p:nvGrpSpPr>
          <p:cNvPr id="48" name="Group 11"/>
          <p:cNvGrpSpPr>
            <a:grpSpLocks/>
          </p:cNvGrpSpPr>
          <p:nvPr/>
        </p:nvGrpSpPr>
        <p:grpSpPr bwMode="auto">
          <a:xfrm>
            <a:off x="6004621" y="2255274"/>
            <a:ext cx="2446338" cy="1951037"/>
            <a:chOff x="0" y="0"/>
            <a:chExt cx="2209213" cy="2305650"/>
          </a:xfrm>
        </p:grpSpPr>
        <p:sp>
          <p:nvSpPr>
            <p:cNvPr id="49" name="矩形标注 44"/>
            <p:cNvSpPr>
              <a:spLocks noChangeArrowheads="1"/>
            </p:cNvSpPr>
            <p:nvPr/>
          </p:nvSpPr>
          <p:spPr bwMode="auto">
            <a:xfrm>
              <a:off x="0" y="0"/>
              <a:ext cx="2209213" cy="2305650"/>
            </a:xfrm>
            <a:prstGeom prst="wedgeRectCallout">
              <a:avLst>
                <a:gd name="adj1" fmla="val -29079"/>
                <a:gd name="adj2" fmla="val -61560"/>
              </a:avLst>
            </a:prstGeom>
            <a:solidFill>
              <a:srgbClr val="AF0F5B"/>
            </a:solidFill>
            <a:ln w="3175">
              <a:solidFill>
                <a:srgbClr val="D8D8D8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圆角矩形 45"/>
            <p:cNvSpPr>
              <a:spLocks noChangeArrowheads="1"/>
            </p:cNvSpPr>
            <p:nvPr/>
          </p:nvSpPr>
          <p:spPr bwMode="auto">
            <a:xfrm>
              <a:off x="110661" y="783549"/>
              <a:ext cx="1980296" cy="13633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>
                  <a:latin typeface="Verdana" panose="020B0604030504040204" pitchFamily="34" charset="0"/>
                  <a:sym typeface="Verdana" panose="020B0604030504040204" pitchFamily="34" charset="0"/>
                </a:rPr>
                <a:t>Tomcat</a:t>
              </a:r>
              <a:endParaRPr lang="en-US" altLang="zh-CN" sz="2400" b="1" dirty="0">
                <a:latin typeface="Verdana" panose="020B0604030504040204" pitchFamily="34" charset="0"/>
                <a:sym typeface="Verdana" panose="020B0604030504040204" pitchFamily="34" charset="0"/>
              </a:endParaRPr>
            </a:p>
          </p:txBody>
        </p:sp>
      </p:grp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89721" y="1572649"/>
            <a:ext cx="1408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4158359" y="1569474"/>
            <a:ext cx="868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6560246" y="1612336"/>
            <a:ext cx="868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微软雅黑" panose="020B0503020204020204" pitchFamily="34" charset="-122"/>
              </a:rPr>
              <a:t>服务器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5155">
        <p14:flip dir="r"/>
      </p:transition>
    </mc:Choice>
    <mc:Fallback xmlns="">
      <p:transition spd="slow" advTm="251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449</Words>
  <Application>Microsoft Office PowerPoint</Application>
  <PresentationFormat>全屏显示(16:9)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sy</cp:lastModifiedBy>
  <cp:revision>76</cp:revision>
  <dcterms:created xsi:type="dcterms:W3CDTF">2016-05-20T12:59:00Z</dcterms:created>
  <dcterms:modified xsi:type="dcterms:W3CDTF">2019-01-07T12:21:16Z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