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1" r:id="rId4"/>
    <p:sldId id="310" r:id="rId6"/>
    <p:sldId id="299" r:id="rId7"/>
    <p:sldId id="312" r:id="rId8"/>
    <p:sldId id="300" r:id="rId9"/>
    <p:sldId id="313" r:id="rId10"/>
    <p:sldId id="314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15" r:id="rId19"/>
    <p:sldId id="308" r:id="rId20"/>
    <p:sldId id="30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5B62"/>
    <a:srgbClr val="9E666D"/>
    <a:srgbClr val="9C636A"/>
    <a:srgbClr val="9A6067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0" cy="720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4" Type="http://schemas.openxmlformats.org/officeDocument/2006/relationships/image" Target="../media/image36.jpeg"/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椭圆 4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7" name="椭圆 6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椭圆 17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9" name="椭圆 18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4" name="图片 3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72300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FFFF"/>
                </a:solidFill>
                <a:ea typeface="微软雅黑" panose="020B0503020204020204" charset="-122"/>
              </a:rPr>
              <a:t>公元前3000年</a:t>
            </a:r>
            <a:endParaRPr lang="en-US" altLang="zh-CN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46875" y="381000"/>
            <a:ext cx="2042160" cy="1005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古埃及和古巴比伦开始记录天文观测和数学计算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公元约</a:t>
            </a:r>
            <a:r>
              <a:rPr lang="en-US" altLang="zh-CN">
                <a:solidFill>
                  <a:schemeClr val="bg2"/>
                </a:solidFill>
              </a:rPr>
              <a:t>550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39770" y="3600450"/>
            <a:ext cx="2382520" cy="119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古希腊哲学家毕达哥拉斯提出了毕达哥拉斯定理，奠定了几何学的基础。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6746875" y="186690"/>
            <a:ext cx="2145665" cy="1199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3278505" y="3545840"/>
            <a:ext cx="2136140" cy="12528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19" grpId="0" animBg="1"/>
      <p:bldP spid="7" grpId="0" animBg="1"/>
      <p:bldP spid="8" grpId="0" animBg="1"/>
      <p:bldP spid="18" grpId="0" animBg="1"/>
      <p:bldP spid="22" grpId="0"/>
      <p:bldP spid="21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354830" y="1207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1859年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3075" y="360045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查尔斯·达尔文发表了《物种起源》。提出了进化论。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1869年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3445" y="3599815"/>
            <a:ext cx="1906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德米特里·门捷列夫发现了元素周期表，促进了化学的发展。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11" name="图片 1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68515" y="67310"/>
            <a:ext cx="1250315" cy="1678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6"/>
          <a:stretch>
            <a:fillRect/>
          </a:stretch>
        </p:blipFill>
        <p:spPr>
          <a:xfrm>
            <a:off x="3624580" y="3445510"/>
            <a:ext cx="1275715" cy="1508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46270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1879年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2610" y="360045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托马斯·爱迪生发明了电灯，推动了电力工业的发展。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1905年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3445" y="3599815"/>
            <a:ext cx="1906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阿尔伯特·爱因斯坦提出了狭义相对论，改变了物理学的观念。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13" name="图片 112"/>
          <p:cNvPicPr/>
          <p:nvPr/>
        </p:nvPicPr>
        <p:blipFill>
          <a:blip r:embed="rId5"/>
          <a:stretch>
            <a:fillRect/>
          </a:stretch>
        </p:blipFill>
        <p:spPr>
          <a:xfrm>
            <a:off x="6991350" y="248285"/>
            <a:ext cx="1699260" cy="1026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图片 113"/>
          <p:cNvPicPr/>
          <p:nvPr/>
        </p:nvPicPr>
        <p:blipFill>
          <a:blip r:embed="rId6"/>
          <a:stretch>
            <a:fillRect/>
          </a:stretch>
        </p:blipFill>
        <p:spPr>
          <a:xfrm>
            <a:off x="3375025" y="3429000"/>
            <a:ext cx="2113280" cy="13544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3674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1928年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84035" y="360045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亚历山大·弗莱明发现了青霉素，开创了抗生素时代。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39255" y="4614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1938年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73755" y="3876675"/>
            <a:ext cx="2320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哈恩和斯特拉斯曼发现了核裂变现象，开创了</a:t>
            </a:r>
            <a:r>
              <a:rPr lang="zh-CN" altLang="en-US">
                <a:solidFill>
                  <a:schemeClr val="bg2"/>
                </a:solidFill>
              </a:rPr>
              <a:t>核能时代。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15" name="图片 114"/>
          <p:cNvPicPr/>
          <p:nvPr/>
        </p:nvPicPr>
        <p:blipFill>
          <a:blip r:embed="rId5"/>
          <a:stretch>
            <a:fillRect/>
          </a:stretch>
        </p:blipFill>
        <p:spPr>
          <a:xfrm>
            <a:off x="6839585" y="0"/>
            <a:ext cx="2004060" cy="135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图片 115"/>
          <p:cNvPicPr/>
          <p:nvPr/>
        </p:nvPicPr>
        <p:blipFill>
          <a:blip r:embed="rId6"/>
          <a:stretch>
            <a:fillRect/>
          </a:stretch>
        </p:blipFill>
        <p:spPr>
          <a:xfrm>
            <a:off x="3509645" y="3761740"/>
            <a:ext cx="1844040" cy="10369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7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78655" y="1112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19</a:t>
            </a:r>
            <a:r>
              <a:rPr lang="en-US" altLang="zh-CN">
                <a:solidFill>
                  <a:schemeClr val="bg2"/>
                </a:solidFill>
              </a:rPr>
              <a:t>5</a:t>
            </a:r>
            <a:r>
              <a:rPr lang="zh-CN" altLang="en-US">
                <a:solidFill>
                  <a:schemeClr val="bg2"/>
                </a:solidFill>
              </a:rPr>
              <a:t>3年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16090" y="0"/>
            <a:ext cx="212534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詹姆斯·沃森和弗朗西斯·克里克提出了DNA双螺旋结构，推动了分子生物学的发展。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1957年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92475" y="3446780"/>
            <a:ext cx="24155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苏联发射了第一颗人造卫星，开启了太空探索的新时代。切尔托克等</a:t>
            </a:r>
            <a:r>
              <a:rPr lang="zh-CN" altLang="en-US">
                <a:solidFill>
                  <a:schemeClr val="bg2"/>
                </a:solidFill>
              </a:rPr>
              <a:t>发明家发挥了</a:t>
            </a:r>
            <a:r>
              <a:rPr lang="zh-CN" altLang="en-US">
                <a:solidFill>
                  <a:schemeClr val="bg2"/>
                </a:solidFill>
              </a:rPr>
              <a:t>重大作用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17" name="图片 116"/>
          <p:cNvPicPr/>
          <p:nvPr/>
        </p:nvPicPr>
        <p:blipFill>
          <a:blip r:embed="rId5"/>
          <a:stretch>
            <a:fillRect/>
          </a:stretch>
        </p:blipFill>
        <p:spPr>
          <a:xfrm>
            <a:off x="6998335" y="138430"/>
            <a:ext cx="1761490" cy="1247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图片 117"/>
          <p:cNvPicPr/>
          <p:nvPr/>
        </p:nvPicPr>
        <p:blipFill>
          <a:blip r:embed="rId6"/>
          <a:stretch>
            <a:fillRect/>
          </a:stretch>
        </p:blipFill>
        <p:spPr>
          <a:xfrm>
            <a:off x="3305175" y="3429000"/>
            <a:ext cx="2251710" cy="15709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322445" y="1221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1969年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94805" y="180340"/>
            <a:ext cx="276669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美国阿波罗11号登陆月球，成为人类历史上第一次月球登陆。韦尔诺·冯·布劳恩参与建设。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773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197</a:t>
            </a:r>
            <a:r>
              <a:rPr lang="en-US">
                <a:solidFill>
                  <a:schemeClr val="bg2"/>
                </a:solidFill>
              </a:rPr>
              <a:t>4</a:t>
            </a:r>
            <a:r>
              <a:rPr>
                <a:solidFill>
                  <a:schemeClr val="bg2"/>
                </a:solidFill>
              </a:rPr>
              <a:t>年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119" name="图片 118"/>
          <p:cNvPicPr/>
          <p:nvPr/>
        </p:nvPicPr>
        <p:blipFill>
          <a:blip r:embed="rId5"/>
          <a:stretch>
            <a:fillRect/>
          </a:stretch>
        </p:blipFill>
        <p:spPr>
          <a:xfrm>
            <a:off x="6816090" y="180975"/>
            <a:ext cx="2126615" cy="1205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26435" y="3599815"/>
            <a:ext cx="22923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斯蒂芬·霍金提出黑洞辐射理论，帮助天文学家和物理学家更好的去理解黑洞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11" name="图片 110"/>
          <p:cNvPicPr/>
          <p:nvPr/>
        </p:nvPicPr>
        <p:blipFill>
          <a:blip r:embed="rId6"/>
          <a:stretch>
            <a:fillRect/>
          </a:stretch>
        </p:blipFill>
        <p:spPr>
          <a:xfrm>
            <a:off x="3444240" y="3283585"/>
            <a:ext cx="1974215" cy="15151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7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7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39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37380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1977年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3245" y="360045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弗雷德里克·桑格</a:t>
            </a:r>
            <a:r>
              <a:rPr lang="zh-CN" altLang="en-US">
                <a:solidFill>
                  <a:schemeClr val="bg2"/>
                </a:solidFill>
              </a:rPr>
              <a:t>发明了双脱氧链终止法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1982年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42970" y="3813810"/>
            <a:ext cx="2018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汤姆·克拉福斯发现RNA分子的催化性质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28942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1990年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2610" y="18034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人类基因组计划启动，标志着基因和生物技术的时代到来。</a:t>
            </a:r>
            <a:r>
              <a:rPr lang="zh-CN" altLang="en-US">
                <a:solidFill>
                  <a:schemeClr val="bg2"/>
                </a:solidFill>
              </a:rPr>
              <a:t>有来自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2003年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3445" y="3599815"/>
            <a:ext cx="2018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人类基因组计划完成，为基因治疗和定制药物奠定了基础。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5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30720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2012年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2610" y="18034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欧洲核子中心发现了希格斯玻色子，证实了物质的基本粒子理论。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2015年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30245" y="3599815"/>
            <a:ext cx="2428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美国和中国科学家分别进行了量子计算机的实验，标志着量子计算机的时代到来。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21" name="图片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6945630" y="102235"/>
            <a:ext cx="1791335" cy="1283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" name="图片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3630295" y="2956560"/>
            <a:ext cx="1349375" cy="17570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36435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20</a:t>
            </a:r>
            <a:r>
              <a:rPr lang="en-US" altLang="zh-CN">
                <a:solidFill>
                  <a:schemeClr val="bg2"/>
                </a:solidFill>
              </a:rPr>
              <a:t>15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84035" y="0"/>
            <a:ext cx="221805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美国物理学家瑟·麦克唐纳和日本物理学家横井俊介对中微子振荡现象的发现。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67830" y="4585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</a:rPr>
              <a:t>2020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64865" y="3599815"/>
            <a:ext cx="2452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全球科学家合作研究病毒结构和传播机制，推动了病毒学和公共卫生学的发展。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23" name="图片 122"/>
          <p:cNvPicPr/>
          <p:nvPr/>
        </p:nvPicPr>
        <p:blipFill>
          <a:blip r:embed="rId3"/>
          <a:stretch>
            <a:fillRect/>
          </a:stretch>
        </p:blipFill>
        <p:spPr>
          <a:xfrm>
            <a:off x="6855460" y="67310"/>
            <a:ext cx="2065655" cy="1251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4" name="图片 123"/>
          <p:cNvPicPr/>
          <p:nvPr/>
        </p:nvPicPr>
        <p:blipFill>
          <a:blip r:embed="rId4"/>
          <a:stretch>
            <a:fillRect/>
          </a:stretch>
        </p:blipFill>
        <p:spPr>
          <a:xfrm>
            <a:off x="3338195" y="3489960"/>
            <a:ext cx="2078355" cy="1218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41185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公元前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400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年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左右</a:t>
            </a:r>
            <a:endParaRPr lang="zh-CN" altLang="en-US">
              <a:solidFill>
                <a:schemeClr val="bg2"/>
              </a:solidFill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2610" y="18034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希波克拉底提出了医学伦理学的基本原则，成为现代医学伦理学的基础。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392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公元前约3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40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11855" y="3322320"/>
            <a:ext cx="1906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亚里士多德提出了各种物理学和生物学理论，包括地心说和分类学。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75" y="3534410"/>
            <a:ext cx="2078990" cy="126428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6862445" y="146685"/>
            <a:ext cx="1957705" cy="12395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750310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公元前约</a:t>
            </a:r>
            <a:r>
              <a:rPr lang="en-US" altLang="zh-CN">
                <a:solidFill>
                  <a:schemeClr val="bg2"/>
                </a:solidFill>
                <a:sym typeface="+mn-ea"/>
              </a:rPr>
              <a:t>300</a:t>
            </a:r>
            <a:r>
              <a:rPr lang="zh-CN" altLang="en-US">
                <a:solidFill>
                  <a:schemeClr val="bg2"/>
                </a:solidFill>
                <a:sym typeface="+mn-ea"/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12610" y="18034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欧几里得发表了《几何原本》，成为数学基础教材的经典之一。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1041~1048</a:t>
            </a:r>
            <a:r>
              <a:rPr lang="zh-CN">
                <a:solidFill>
                  <a:schemeClr val="bg2"/>
                </a:solidFill>
              </a:rPr>
              <a:t>年</a:t>
            </a:r>
            <a:endParaRPr lang="zh-CN"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3445" y="3599815"/>
            <a:ext cx="1906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中国科学家沈括发明了活字印刷术，促进了知识和科学的传播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" name="图片 2" descr="OIP-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750" y="3540125"/>
            <a:ext cx="1941830" cy="125857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6917055" y="116205"/>
            <a:ext cx="2032635" cy="14503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4055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1202年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3075" y="18034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意大利数学家斐波那契发表了《算盘书》，介绍了阿拉伯数字和计算方法。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3075" y="4554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</a:rPr>
              <a:t>1543年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38195" y="3322320"/>
            <a:ext cx="2186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尼古拉·哥白尼发表了《天体运行论》，提出了日心说，推翻了地心说的传统观点。</a:t>
            </a:r>
            <a:endParaRPr lang="zh-CN" altLang="en-US">
              <a:solidFill>
                <a:schemeClr val="bg2"/>
              </a:solidFill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3343910" y="3429000"/>
            <a:ext cx="2174875" cy="13849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7130415" y="0"/>
            <a:ext cx="1421765" cy="14166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7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40555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1572年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54825" y="180340"/>
            <a:ext cx="215328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丹麦天文学家第谷·勒内发现了超新星，证明了天体不一定是恒定不变的。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6090" y="4584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2"/>
                </a:solidFill>
              </a:rPr>
              <a:t>1590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95345" y="3798570"/>
            <a:ext cx="2186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詹森发明了显微镜，促进了微生物学和细胞学的发展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07" name="图片 106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075" y="3376930"/>
            <a:ext cx="1820545" cy="1343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7091680" y="-10160"/>
            <a:ext cx="1412875" cy="17265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823710" y="0"/>
            <a:ext cx="209740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威廉·吉尔伯特发表了《</a:t>
            </a:r>
            <a:r>
              <a:rPr lang="zh-CN" altLang="en-US">
                <a:solidFill>
                  <a:schemeClr val="bg2"/>
                </a:solidFill>
              </a:rPr>
              <a:t>论磁石》，首次提出了地球本身也是一个大磁铁的概念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23710" y="4554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1609</a:t>
            </a:r>
            <a:r>
              <a:rPr lang="en-US">
                <a:solidFill>
                  <a:schemeClr val="bg2"/>
                </a:solidFill>
              </a:rPr>
              <a:t>~1619</a:t>
            </a:r>
            <a:r>
              <a:rPr>
                <a:solidFill>
                  <a:schemeClr val="bg2"/>
                </a:solidFill>
              </a:rPr>
              <a:t>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16275" y="3599815"/>
            <a:ext cx="2344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德国天文学家约翰内斯·开普勒发表了《行星运动三定律》，揭示了行星运动的规律。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06" name="图片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7216775" y="88265"/>
            <a:ext cx="1249045" cy="1297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383405" y="1207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1600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5" name="图片 4" descr="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520" y="3486785"/>
            <a:ext cx="1999615" cy="13119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75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25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8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2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40" grpId="0"/>
      <p:bldP spid="3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823710" y="0"/>
            <a:ext cx="2097405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英国医生威廉·哈维发表了《动物心血运动的解剖研究》，揭示了血液循环的机制。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1687年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92475" y="3045460"/>
            <a:ext cx="23444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艾萨克·牛顿发表了《自然哲学的数学原理》，提出了万有引力定律和运动定律，奠定了现代物理学的基础。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3405" y="1207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1628年</a:t>
            </a:r>
            <a:endParaRPr>
              <a:solidFill>
                <a:schemeClr val="bg2"/>
              </a:solidFill>
            </a:endParaRPr>
          </a:p>
        </p:txBody>
      </p:sp>
      <p:pic>
        <p:nvPicPr>
          <p:cNvPr id="108" name="图片 107"/>
          <p:cNvPicPr/>
          <p:nvPr/>
        </p:nvPicPr>
        <p:blipFill>
          <a:blip r:embed="rId5"/>
          <a:stretch>
            <a:fillRect/>
          </a:stretch>
        </p:blipFill>
        <p:spPr>
          <a:xfrm>
            <a:off x="3463290" y="3126105"/>
            <a:ext cx="2141855" cy="1592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6"/>
          <a:stretch>
            <a:fillRect/>
          </a:stretch>
        </p:blipFill>
        <p:spPr>
          <a:xfrm>
            <a:off x="6912610" y="95250"/>
            <a:ext cx="1856740" cy="11957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75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5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25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250"/>
                            </p:stCondLst>
                            <p:childTnLst>
                              <p:par>
                                <p:cTn id="8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2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40" grpId="0"/>
      <p:bldP spid="3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50715" y="1204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1772</a:t>
            </a:r>
            <a:r>
              <a:rPr lang="zh-CN" altLang="en-US">
                <a:solidFill>
                  <a:schemeClr val="bg2"/>
                </a:solidFill>
              </a:rPr>
              <a:t>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3075" y="7620"/>
            <a:ext cx="20370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英国天文学家约瑟夫·拉格朗日提出了拉格朗日点的概念，为天体力学的研究提供了新思路。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392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1774年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2175" y="3599815"/>
            <a:ext cx="2203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拉瓦锡用汞的合成与分解实验制得氧气，并对它进行了系统的研究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2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3448050" y="3519805"/>
            <a:ext cx="2004060" cy="1278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6667500" y="40005"/>
            <a:ext cx="2192655" cy="153289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14" name="椭圆 13"/>
          <p:cNvSpPr/>
          <p:nvPr/>
        </p:nvSpPr>
        <p:spPr>
          <a:xfrm>
            <a:off x="5452110" y="73152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H="1" flipV="1">
            <a:off x="5775960" y="1055370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/>
        </p:nvSpPr>
        <p:spPr>
          <a:xfrm>
            <a:off x="5437505" y="4149090"/>
            <a:ext cx="1309370" cy="1309370"/>
          </a:xfrm>
          <a:prstGeom prst="ellipse">
            <a:avLst/>
          </a:prstGeom>
          <a:ln w="28575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 flipV="1">
            <a:off x="5775960" y="4468495"/>
            <a:ext cx="639445" cy="661035"/>
          </a:xfrm>
          <a:prstGeom prst="ellipse">
            <a:avLst/>
          </a:prstGeom>
          <a:solidFill>
            <a:srgbClr val="FAFA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6096000" y="7620"/>
            <a:ext cx="10795" cy="72390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96000" y="2080895"/>
            <a:ext cx="0" cy="2068195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096000" y="5589270"/>
            <a:ext cx="3810" cy="126873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761480" y="138620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292475" y="4798695"/>
            <a:ext cx="2159635" cy="0"/>
          </a:xfrm>
          <a:prstGeom prst="line">
            <a:avLst/>
          </a:prstGeom>
          <a:ln w="38100" cmpd="sng">
            <a:solidFill>
              <a:srgbClr val="FAFA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椭圆 28"/>
          <p:cNvSpPr/>
          <p:nvPr/>
        </p:nvSpPr>
        <p:spPr>
          <a:xfrm>
            <a:off x="2572385" y="440944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921115" y="1026160"/>
            <a:ext cx="720000" cy="720000"/>
          </a:xfrm>
          <a:prstGeom prst="ellipse">
            <a:avLst/>
          </a:prstGeom>
          <a:ln w="254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设置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78760" y="4615180"/>
            <a:ext cx="307975" cy="307975"/>
          </a:xfrm>
          <a:prstGeom prst="rect">
            <a:avLst/>
          </a:prstGeom>
        </p:spPr>
      </p:pic>
      <p:pic>
        <p:nvPicPr>
          <p:cNvPr id="33" name="图片 32" descr="设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9101500" y="1206500"/>
            <a:ext cx="360000" cy="3600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422140" y="1198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1796年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3075" y="360045"/>
            <a:ext cx="2278380" cy="1386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英国医生爱德华·詹纳发明了疫苗，开启了现代疫苗学的研究。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15455" y="4619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2"/>
                </a:solidFill>
              </a:rPr>
              <a:t>1820年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2175" y="3876675"/>
            <a:ext cx="220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奥斯特发现了电磁感应现象，奠定了电磁学的基础。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3" name="图片 2" descr="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30" y="3123565"/>
            <a:ext cx="2159000" cy="1619250"/>
          </a:xfrm>
          <a:prstGeom prst="rect">
            <a:avLst/>
          </a:prstGeom>
        </p:spPr>
      </p:pic>
      <p:pic>
        <p:nvPicPr>
          <p:cNvPr id="110" name="图片 109"/>
          <p:cNvPicPr/>
          <p:nvPr/>
        </p:nvPicPr>
        <p:blipFill>
          <a:blip r:embed="rId6"/>
          <a:stretch>
            <a:fillRect/>
          </a:stretch>
        </p:blipFill>
        <p:spPr>
          <a:xfrm>
            <a:off x="7269480" y="7620"/>
            <a:ext cx="1386205" cy="15595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250"/>
                            </p:stCondLst>
                            <p:childTnLst>
                              <p:par>
                                <p:cTn id="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25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8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25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bldLvl="0" animBg="1"/>
      <p:bldP spid="21" grpId="0" bldLvl="0" animBg="1"/>
      <p:bldP spid="30" grpId="0" bldLvl="0" animBg="1"/>
      <p:bldP spid="22" grpId="0" bldLvl="0" animBg="1"/>
      <p:bldP spid="23" grpId="0" bldLvl="0" animBg="1"/>
      <p:bldP spid="29" grpId="0" bldLvl="0" animBg="1"/>
      <p:bldP spid="38" grpId="0"/>
      <p:bldP spid="37" grpId="0"/>
      <p:bldP spid="40" grpId="0"/>
      <p:bldP spid="3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COMMONDATA" val="eyJoZGlkIjoiYjgzYTQ1NTE1Y2UyZDQ2M2VlY2Q3MWI5ODc4Yjc5NzgifQ=="/>
  <p:tag name="KSO_WPP_MARK_KEY" val="d4f5d0bb-7fdd-475c-9cf8-2e67a91d140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>宽屏</PresentationFormat>
  <Paragraphs>145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陈震</cp:lastModifiedBy>
  <cp:revision>186</cp:revision>
  <dcterms:created xsi:type="dcterms:W3CDTF">2019-06-19T02:08:00Z</dcterms:created>
  <dcterms:modified xsi:type="dcterms:W3CDTF">2023-04-25T02:11:16Z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2052-11.1.0.12651</vt:lpwstr>
  </property>
  <property fmtid="{D5CDD505-2E9C-101B-9397-08002B2CF9AE}" pid="3" name="ICV">
    <vt:lpwstr>2D7DB2E1ADB54FEC879A12BDCF2067C2</vt:lpwstr>
  </property>
</Properties>
</file>