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586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5" r:id="rId2"/>
    <p:sldId id="287" r:id="rId3"/>
    <p:sldId id="303" r:id="rId4"/>
    <p:sldId id="288" r:id="rId5"/>
    <p:sldId id="289" r:id="rId6"/>
    <p:sldId id="290" r:id="rId7"/>
    <p:sldId id="291" r:id="rId8"/>
    <p:sldId id="305" r:id="rId9"/>
    <p:sldId id="306" r:id="rId10"/>
    <p:sldId id="311" r:id="rId11"/>
    <p:sldId id="308" r:id="rId12"/>
    <p:sldId id="309" r:id="rId13"/>
    <p:sldId id="310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>
      <p:cViewPr varScale="1">
        <p:scale>
          <a:sx n="114" d="100"/>
          <a:sy n="114" d="100"/>
        </p:scale>
        <p:origin x="518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7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33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5796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269591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6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3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8E65-2B02-4D95-84A6-5E254A94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672156"/>
            <a:ext cx="8424936" cy="881999"/>
          </a:xfrm>
        </p:spPr>
        <p:txBody>
          <a:bodyPr>
            <a:normAutofit/>
          </a:bodyPr>
          <a:lstStyle/>
          <a:p>
            <a:r>
              <a:rPr lang="zh-CN" altLang="en-US" sz="4400"/>
              <a:t>尚硅谷大数据技术之</a:t>
            </a:r>
            <a:r>
              <a:rPr lang="en-US" altLang="zh-CN" sz="4400">
                <a:solidFill>
                  <a:srgbClr val="C00000"/>
                </a:solidFill>
              </a:rPr>
              <a:t>HBase</a:t>
            </a:r>
            <a:endParaRPr lang="zh-CN" altLang="en-US" sz="4400">
              <a:solidFill>
                <a:srgbClr val="C00000"/>
              </a:solidFill>
            </a:endParaRPr>
          </a:p>
        </p:txBody>
      </p:sp>
      <p:pic>
        <p:nvPicPr>
          <p:cNvPr id="1026" name="Picture 2" descr="Apache HBase Logo">
            <a:extLst>
              <a:ext uri="{FF2B5EF4-FFF2-40B4-BE49-F238E27FC236}">
                <a16:creationId xmlns:a16="http://schemas.microsoft.com/office/drawing/2014/main" id="{53F6544A-1E00-4A94-837C-594F218B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2990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23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C6FF670E-DA6D-406A-A56F-9B44B631D9A0}"/>
              </a:ext>
            </a:extLst>
          </p:cNvPr>
          <p:cNvSpPr/>
          <p:nvPr/>
        </p:nvSpPr>
        <p:spPr>
          <a:xfrm>
            <a:off x="269024" y="4145594"/>
            <a:ext cx="856895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7893452-3747-480D-B979-2A53A4495933}"/>
              </a:ext>
            </a:extLst>
          </p:cNvPr>
          <p:cNvSpPr/>
          <p:nvPr/>
        </p:nvSpPr>
        <p:spPr>
          <a:xfrm>
            <a:off x="709838" y="4500541"/>
            <a:ext cx="7687323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AF09B64-26E3-4116-8AF4-A01E83FD2F25}"/>
              </a:ext>
            </a:extLst>
          </p:cNvPr>
          <p:cNvSpPr/>
          <p:nvPr/>
        </p:nvSpPr>
        <p:spPr>
          <a:xfrm>
            <a:off x="269024" y="3020968"/>
            <a:ext cx="856895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ED14558-C10F-4E1B-9A33-CE34A4D6E30D}"/>
              </a:ext>
            </a:extLst>
          </p:cNvPr>
          <p:cNvSpPr/>
          <p:nvPr/>
        </p:nvSpPr>
        <p:spPr>
          <a:xfrm>
            <a:off x="413040" y="3393056"/>
            <a:ext cx="2912564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6FCAA92-DDBB-4EB3-8694-BC8E1CEE886F}"/>
              </a:ext>
            </a:extLst>
          </p:cNvPr>
          <p:cNvSpPr/>
          <p:nvPr/>
        </p:nvSpPr>
        <p:spPr>
          <a:xfrm>
            <a:off x="3621274" y="3393054"/>
            <a:ext cx="256508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11C6620-EA70-44CF-8725-57C9F17CD2AC}"/>
              </a:ext>
            </a:extLst>
          </p:cNvPr>
          <p:cNvSpPr/>
          <p:nvPr/>
        </p:nvSpPr>
        <p:spPr>
          <a:xfrm>
            <a:off x="6482030" y="339305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E22A0AD-8AF7-4E57-9D3D-37F9E6ECCCD9}"/>
              </a:ext>
            </a:extLst>
          </p:cNvPr>
          <p:cNvSpPr/>
          <p:nvPr/>
        </p:nvSpPr>
        <p:spPr>
          <a:xfrm>
            <a:off x="7695828" y="339305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0216B1-3790-4719-9FB7-17BCDE302464}"/>
              </a:ext>
            </a:extLst>
          </p:cNvPr>
          <p:cNvSpPr/>
          <p:nvPr/>
        </p:nvSpPr>
        <p:spPr>
          <a:xfrm>
            <a:off x="179512" y="639427"/>
            <a:ext cx="1798705" cy="942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72FCC-426F-4D70-92EC-D58F92D2A4E6}"/>
              </a:ext>
            </a:extLst>
          </p:cNvPr>
          <p:cNvSpPr/>
          <p:nvPr/>
        </p:nvSpPr>
        <p:spPr>
          <a:xfrm>
            <a:off x="323528" y="937805"/>
            <a:ext cx="1512168" cy="50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FADB34-6A6A-4020-8824-45F14EFF8863}"/>
              </a:ext>
            </a:extLst>
          </p:cNvPr>
          <p:cNvSpPr txBox="1"/>
          <p:nvPr/>
        </p:nvSpPr>
        <p:spPr>
          <a:xfrm>
            <a:off x="301056" y="101930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3E99C-6865-46F5-B4B6-B9D163D95F59}"/>
              </a:ext>
            </a:extLst>
          </p:cNvPr>
          <p:cNvSpPr txBox="1"/>
          <p:nvPr/>
        </p:nvSpPr>
        <p:spPr>
          <a:xfrm>
            <a:off x="237320" y="639426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D0CE8-26EB-4158-B207-B8852E13C517}"/>
              </a:ext>
            </a:extLst>
          </p:cNvPr>
          <p:cNvSpPr/>
          <p:nvPr/>
        </p:nvSpPr>
        <p:spPr>
          <a:xfrm>
            <a:off x="926634" y="1012371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D01C52-8BD9-48C9-85E7-E8747CB57B39}"/>
              </a:ext>
            </a:extLst>
          </p:cNvPr>
          <p:cNvSpPr/>
          <p:nvPr/>
        </p:nvSpPr>
        <p:spPr>
          <a:xfrm>
            <a:off x="269024" y="1913296"/>
            <a:ext cx="856895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D1CD541-489E-4A18-9B83-DCD98F605BF1}"/>
              </a:ext>
            </a:extLst>
          </p:cNvPr>
          <p:cNvSpPr/>
          <p:nvPr/>
        </p:nvSpPr>
        <p:spPr>
          <a:xfrm>
            <a:off x="1157065" y="1365095"/>
            <a:ext cx="360040" cy="6436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D2F938F-43C2-4D2B-A012-D4657C16F5C6}"/>
              </a:ext>
            </a:extLst>
          </p:cNvPr>
          <p:cNvSpPr txBox="1"/>
          <p:nvPr/>
        </p:nvSpPr>
        <p:spPr>
          <a:xfrm>
            <a:off x="2544967" y="626670"/>
            <a:ext cx="646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Minor compaction</a:t>
            </a:r>
          </a:p>
          <a:p>
            <a:r>
              <a:rPr lang="zh-CN" altLang="en-US" sz="1200" b="1"/>
              <a:t>只选取一些小的、相邻的</a:t>
            </a:r>
            <a:r>
              <a:rPr lang="en-US" altLang="zh-CN" sz="1200" b="1" err="1"/>
              <a:t>HFile</a:t>
            </a:r>
            <a:r>
              <a:rPr lang="zh-CN" altLang="en-US" sz="1200" b="1"/>
              <a:t>将他们合并成一个更大的</a:t>
            </a:r>
            <a:r>
              <a:rPr lang="en-US" altLang="zh-CN" sz="1200" b="1" err="1"/>
              <a:t>HFile</a:t>
            </a:r>
            <a:r>
              <a:rPr lang="zh-CN" altLang="en-US" sz="1200" b="1"/>
              <a:t>，并执行部分的物理删除操作。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F3CD9B-83C5-4F84-A574-B0688129794B}"/>
              </a:ext>
            </a:extLst>
          </p:cNvPr>
          <p:cNvSpPr txBox="1"/>
          <p:nvPr/>
        </p:nvSpPr>
        <p:spPr>
          <a:xfrm>
            <a:off x="611560" y="0"/>
            <a:ext cx="271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StoreFile Compaction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CBF1DD4-6EB4-4517-A5FD-823BB8004E62}"/>
              </a:ext>
            </a:extLst>
          </p:cNvPr>
          <p:cNvSpPr/>
          <p:nvPr/>
        </p:nvSpPr>
        <p:spPr>
          <a:xfrm>
            <a:off x="1626838" y="228538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F082E298-9645-4631-A71C-A82F15646895}"/>
              </a:ext>
            </a:extLst>
          </p:cNvPr>
          <p:cNvSpPr/>
          <p:nvPr/>
        </p:nvSpPr>
        <p:spPr>
          <a:xfrm>
            <a:off x="4333478" y="2652167"/>
            <a:ext cx="360040" cy="65772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BB5DB7-6E36-42B7-9C9E-809E210147D5}"/>
              </a:ext>
            </a:extLst>
          </p:cNvPr>
          <p:cNvSpPr/>
          <p:nvPr/>
        </p:nvSpPr>
        <p:spPr>
          <a:xfrm>
            <a:off x="4586494" y="2728362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</a:rPr>
              <a:t>Minor compaction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E384E6-E04E-49CB-8DCC-B8754F85A4F5}"/>
              </a:ext>
            </a:extLst>
          </p:cNvPr>
          <p:cNvSpPr/>
          <p:nvPr/>
        </p:nvSpPr>
        <p:spPr>
          <a:xfrm>
            <a:off x="4587435" y="3852988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</a:rPr>
              <a:t>Major compaction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53B3DF5-C851-4E75-8D6C-DFAF910DA071}"/>
              </a:ext>
            </a:extLst>
          </p:cNvPr>
          <p:cNvSpPr/>
          <p:nvPr/>
        </p:nvSpPr>
        <p:spPr>
          <a:xfrm>
            <a:off x="413040" y="2285384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ED11D6-7405-46D8-A0E4-53920A103844}"/>
              </a:ext>
            </a:extLst>
          </p:cNvPr>
          <p:cNvSpPr/>
          <p:nvPr/>
        </p:nvSpPr>
        <p:spPr>
          <a:xfrm>
            <a:off x="4054434" y="2285382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94B227A-C497-40F2-89D8-6315D13A0D2E}"/>
              </a:ext>
            </a:extLst>
          </p:cNvPr>
          <p:cNvSpPr/>
          <p:nvPr/>
        </p:nvSpPr>
        <p:spPr>
          <a:xfrm>
            <a:off x="2840636" y="228538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C1113D7-92F0-434E-98F9-AC71DFB1288D}"/>
              </a:ext>
            </a:extLst>
          </p:cNvPr>
          <p:cNvSpPr/>
          <p:nvPr/>
        </p:nvSpPr>
        <p:spPr>
          <a:xfrm>
            <a:off x="6482030" y="2285381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13BE27-DA66-472F-BD1C-B9843CFC442E}"/>
              </a:ext>
            </a:extLst>
          </p:cNvPr>
          <p:cNvSpPr/>
          <p:nvPr/>
        </p:nvSpPr>
        <p:spPr>
          <a:xfrm>
            <a:off x="5268232" y="2285382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D354819-A54E-4C7E-840D-75B98136223E}"/>
              </a:ext>
            </a:extLst>
          </p:cNvPr>
          <p:cNvSpPr/>
          <p:nvPr/>
        </p:nvSpPr>
        <p:spPr>
          <a:xfrm>
            <a:off x="7695828" y="2285381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D865DF6B-1A2D-41AD-AFFE-2696371880A2}"/>
              </a:ext>
            </a:extLst>
          </p:cNvPr>
          <p:cNvSpPr/>
          <p:nvPr/>
        </p:nvSpPr>
        <p:spPr>
          <a:xfrm>
            <a:off x="4333478" y="3759654"/>
            <a:ext cx="360040" cy="65772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E84A572-E2C3-4056-9AF9-402CC2B579D5}"/>
              </a:ext>
            </a:extLst>
          </p:cNvPr>
          <p:cNvSpPr/>
          <p:nvPr/>
        </p:nvSpPr>
        <p:spPr>
          <a:xfrm>
            <a:off x="1485478" y="1573815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Flush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2906255-A612-4314-905F-7F063AADE674}"/>
              </a:ext>
            </a:extLst>
          </p:cNvPr>
          <p:cNvSpPr txBox="1"/>
          <p:nvPr/>
        </p:nvSpPr>
        <p:spPr>
          <a:xfrm>
            <a:off x="2544967" y="1132075"/>
            <a:ext cx="494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Major compaction</a:t>
            </a:r>
          </a:p>
          <a:p>
            <a:r>
              <a:rPr lang="zh-CN" altLang="en-US" sz="1200" b="1"/>
              <a:t>将一个</a:t>
            </a:r>
            <a:r>
              <a:rPr lang="en-US" altLang="zh-CN" sz="1200" b="1"/>
              <a:t>Store</a:t>
            </a:r>
            <a:r>
              <a:rPr lang="zh-CN" altLang="en-US" sz="1200" b="1"/>
              <a:t>下的所有</a:t>
            </a:r>
            <a:r>
              <a:rPr lang="en-US" altLang="zh-CN" sz="1200" b="1"/>
              <a:t>Hfile</a:t>
            </a:r>
            <a:r>
              <a:rPr lang="zh-CN" altLang="en-US" sz="1200" b="1"/>
              <a:t>合并成一个大文件，并执行物理删除操作。</a:t>
            </a:r>
            <a:endParaRPr lang="en-US" altLang="zh-CN" sz="1200" b="1"/>
          </a:p>
        </p:txBody>
      </p:sp>
    </p:spTree>
    <p:extLst>
      <p:ext uri="{BB962C8B-B14F-4D97-AF65-F5344CB8AC3E}">
        <p14:creationId xmlns:p14="http://schemas.microsoft.com/office/powerpoint/2010/main" val="29177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2" grpId="0" animBg="1"/>
      <p:bldP spid="76" grpId="0" animBg="1"/>
      <p:bldP spid="78" grpId="0" animBg="1"/>
      <p:bldP spid="79" grpId="0" animBg="1"/>
      <p:bldP spid="81" grpId="0" animBg="1"/>
      <p:bldP spid="83" grpId="0" animBg="1"/>
      <p:bldP spid="12" grpId="0" animBg="1"/>
      <p:bldP spid="21" grpId="0" animBg="1"/>
      <p:bldP spid="42" grpId="0"/>
      <p:bldP spid="39" grpId="0" animBg="1"/>
      <p:bldP spid="49" grpId="0" animBg="1"/>
      <p:bldP spid="27" grpId="0"/>
      <p:bldP spid="28" grpId="0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84" grpId="0" animBg="1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4BF02C-7ADC-45E9-A7AC-D09D42B329F9}"/>
              </a:ext>
            </a:extLst>
          </p:cNvPr>
          <p:cNvSpPr txBox="1"/>
          <p:nvPr/>
        </p:nvSpPr>
        <p:spPr>
          <a:xfrm>
            <a:off x="611560" y="0"/>
            <a:ext cx="170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Region Split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4B4CD9-D9A2-40E1-823B-1034D8EC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87795"/>
              </p:ext>
            </p:extLst>
          </p:nvPr>
        </p:nvGraphicFramePr>
        <p:xfrm>
          <a:off x="1627993" y="807351"/>
          <a:ext cx="1513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141594317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986555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48289590"/>
                    </a:ext>
                  </a:extLst>
                </a:gridCol>
              </a:tblGrid>
              <a:tr h="1348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rowkey</a:t>
                      </a:r>
                      <a:endParaRPr lang="zh-CN" altLang="en-US" sz="9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info</a:t>
                      </a:r>
                      <a:endParaRPr lang="zh-CN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89941"/>
                  </a:ext>
                </a:extLst>
              </a:tr>
              <a:tr h="134842">
                <a:tc v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5197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aa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656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bb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23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17619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cc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457616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4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dd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59034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ee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20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78111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6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ff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438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708765-EDD1-4FCA-B3F8-33D5A157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54349"/>
              </p:ext>
            </p:extLst>
          </p:nvPr>
        </p:nvGraphicFramePr>
        <p:xfrm>
          <a:off x="798118" y="3363838"/>
          <a:ext cx="15138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141594317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986555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48289590"/>
                    </a:ext>
                  </a:extLst>
                </a:gridCol>
              </a:tblGrid>
              <a:tr h="1348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rowkey</a:t>
                      </a:r>
                      <a:endParaRPr lang="zh-CN" altLang="en-US" sz="9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info</a:t>
                      </a:r>
                      <a:endParaRPr lang="zh-CN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89941"/>
                  </a:ext>
                </a:extLst>
              </a:tr>
              <a:tr h="134842">
                <a:tc v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5197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aa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656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bb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23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17619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cc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45761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937D84-7380-43EF-A513-38CA0C801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6641"/>
              </p:ext>
            </p:extLst>
          </p:nvPr>
        </p:nvGraphicFramePr>
        <p:xfrm>
          <a:off x="2426975" y="3363838"/>
          <a:ext cx="15138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141594317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986555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48289590"/>
                    </a:ext>
                  </a:extLst>
                </a:gridCol>
              </a:tblGrid>
              <a:tr h="1348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rowkey</a:t>
                      </a:r>
                      <a:endParaRPr lang="zh-CN" altLang="en-US" sz="9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info</a:t>
                      </a:r>
                      <a:endParaRPr lang="zh-CN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89941"/>
                  </a:ext>
                </a:extLst>
              </a:tr>
              <a:tr h="134842">
                <a:tc v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5197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4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dd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59034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ee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20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78111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6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ff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43802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7BCE8A1-0E65-4E22-BF4C-B6E98772FC8F}"/>
              </a:ext>
            </a:extLst>
          </p:cNvPr>
          <p:cNvSpPr/>
          <p:nvPr/>
        </p:nvSpPr>
        <p:spPr>
          <a:xfrm>
            <a:off x="2042511" y="288950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Split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6E910D5-C4F1-4277-A163-27D3485A2D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555038" y="2636151"/>
            <a:ext cx="829875" cy="727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04A44C-6AE4-437E-8EFC-1B580C5438A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384913" y="2636151"/>
            <a:ext cx="798982" cy="727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14DFAB6-7B10-4C5C-9D86-45E6306E0D12}"/>
              </a:ext>
            </a:extLst>
          </p:cNvPr>
          <p:cNvSpPr txBox="1"/>
          <p:nvPr/>
        </p:nvSpPr>
        <p:spPr>
          <a:xfrm>
            <a:off x="4288914" y="1727023"/>
            <a:ext cx="4661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1.</a:t>
            </a:r>
            <a:r>
              <a:rPr lang="zh-CN" altLang="en-US" sz="1400">
                <a:solidFill>
                  <a:srgbClr val="FF0000"/>
                </a:solidFill>
              </a:rPr>
              <a:t>当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个</a:t>
            </a:r>
            <a:r>
              <a:rPr lang="en-US" altLang="zh-CN" sz="1400">
                <a:solidFill>
                  <a:srgbClr val="FF0000"/>
                </a:solidFill>
              </a:rPr>
              <a:t>region</a:t>
            </a:r>
            <a:r>
              <a:rPr lang="zh-CN" altLang="en-US" sz="1400">
                <a:solidFill>
                  <a:srgbClr val="FF0000"/>
                </a:solidFill>
              </a:rPr>
              <a:t>中的某个</a:t>
            </a:r>
            <a:r>
              <a:rPr lang="en-US" altLang="zh-CN" sz="1400">
                <a:solidFill>
                  <a:srgbClr val="FF0000"/>
                </a:solidFill>
              </a:rPr>
              <a:t>Store</a:t>
            </a:r>
            <a:r>
              <a:rPr lang="zh-CN" altLang="en-US" sz="1400">
                <a:solidFill>
                  <a:srgbClr val="FF0000"/>
                </a:solidFill>
              </a:rPr>
              <a:t>下所有</a:t>
            </a:r>
            <a:r>
              <a:rPr lang="en-US" altLang="zh-CN" sz="1400">
                <a:solidFill>
                  <a:srgbClr val="FF0000"/>
                </a:solidFill>
              </a:rPr>
              <a:t>StoreFile</a:t>
            </a:r>
            <a:r>
              <a:rPr lang="zh-CN" altLang="en-US" sz="1400">
                <a:solidFill>
                  <a:srgbClr val="FF0000"/>
                </a:solidFill>
              </a:rPr>
              <a:t>的总大小超过</a:t>
            </a:r>
            <a:r>
              <a:rPr lang="zh-CN" altLang="en-US" sz="1400" b="1"/>
              <a:t>“ </a:t>
            </a:r>
            <a:r>
              <a:rPr lang="en-US" altLang="zh-CN" sz="1400" b="1"/>
              <a:t>hbase.hregion.max.filesize</a:t>
            </a:r>
            <a:r>
              <a:rPr lang="zh-CN" altLang="en-US" sz="1400" b="1"/>
              <a:t> ” </a:t>
            </a:r>
            <a:r>
              <a:rPr lang="zh-CN" altLang="en-US" sz="1400">
                <a:solidFill>
                  <a:srgbClr val="FF0000"/>
                </a:solidFill>
              </a:rPr>
              <a:t>，该</a:t>
            </a:r>
            <a:r>
              <a:rPr lang="en-US" altLang="zh-CN" sz="1400">
                <a:solidFill>
                  <a:srgbClr val="FF0000"/>
                </a:solidFill>
              </a:rPr>
              <a:t>region</a:t>
            </a:r>
            <a:r>
              <a:rPr lang="zh-CN" altLang="en-US" sz="1400">
                <a:solidFill>
                  <a:srgbClr val="FF0000"/>
                </a:solidFill>
              </a:rPr>
              <a:t>就会进行拆分（ </a:t>
            </a:r>
            <a:r>
              <a:rPr lang="en-US" altLang="zh-CN" sz="1400">
                <a:solidFill>
                  <a:srgbClr val="FF0000"/>
                </a:solidFill>
              </a:rPr>
              <a:t>0.94</a:t>
            </a:r>
            <a:r>
              <a:rPr lang="zh-CN" altLang="en-US" sz="1400">
                <a:solidFill>
                  <a:srgbClr val="FF0000"/>
                </a:solidFill>
              </a:rPr>
              <a:t>版本之前）。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42E7D7-6D09-446A-891B-A73B7F04D556}"/>
              </a:ext>
            </a:extLst>
          </p:cNvPr>
          <p:cNvSpPr/>
          <p:nvPr/>
        </p:nvSpPr>
        <p:spPr>
          <a:xfrm>
            <a:off x="4283968" y="2636151"/>
            <a:ext cx="46612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2.</a:t>
            </a:r>
            <a:r>
              <a:rPr lang="zh-CN" altLang="en-US" sz="1400">
                <a:solidFill>
                  <a:srgbClr val="FF0000"/>
                </a:solidFill>
              </a:rPr>
              <a:t>当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个</a:t>
            </a:r>
            <a:r>
              <a:rPr lang="en-US" altLang="zh-CN" sz="1400">
                <a:solidFill>
                  <a:srgbClr val="FF0000"/>
                </a:solidFill>
              </a:rPr>
              <a:t>re</a:t>
            </a:r>
            <a:r>
              <a:rPr lang="zh-CN" altLang="en-US" sz="1400">
                <a:solidFill>
                  <a:srgbClr val="FF0000"/>
                </a:solidFill>
              </a:rPr>
              <a:t>（</a:t>
            </a:r>
            <a:r>
              <a:rPr lang="en-US" altLang="zh-CN" sz="1400">
                <a:solidFill>
                  <a:srgbClr val="FF0000"/>
                </a:solidFill>
              </a:rPr>
              <a:t>gion</a:t>
            </a:r>
            <a:r>
              <a:rPr lang="zh-CN" altLang="en-US" sz="1400">
                <a:solidFill>
                  <a:srgbClr val="FF0000"/>
                </a:solidFill>
              </a:rPr>
              <a:t>中的某个</a:t>
            </a:r>
            <a:r>
              <a:rPr lang="en-US" altLang="zh-CN" sz="1400">
                <a:solidFill>
                  <a:srgbClr val="FF0000"/>
                </a:solidFill>
              </a:rPr>
              <a:t>Store</a:t>
            </a:r>
            <a:r>
              <a:rPr lang="zh-CN" altLang="en-US" sz="1400">
                <a:solidFill>
                  <a:srgbClr val="FF0000"/>
                </a:solidFill>
              </a:rPr>
              <a:t>下所有</a:t>
            </a:r>
            <a:r>
              <a:rPr lang="en-US" altLang="zh-CN" sz="1400">
                <a:solidFill>
                  <a:srgbClr val="FF0000"/>
                </a:solidFill>
              </a:rPr>
              <a:t>StoreFile</a:t>
            </a:r>
            <a:r>
              <a:rPr lang="zh-CN" altLang="en-US" sz="1400">
                <a:solidFill>
                  <a:srgbClr val="FF0000"/>
                </a:solidFill>
              </a:rPr>
              <a:t>的总大小超过</a:t>
            </a:r>
            <a:r>
              <a:rPr lang="en-US" altLang="zh-CN" sz="1400" b="1"/>
              <a:t>Min(initialSize*R^3 ,hbase.hregion.max.filesize")</a:t>
            </a:r>
            <a:r>
              <a:rPr lang="zh-CN" altLang="en-US" sz="1400">
                <a:solidFill>
                  <a:srgbClr val="FF0000"/>
                </a:solidFill>
              </a:rPr>
              <a:t>，该</a:t>
            </a:r>
            <a:r>
              <a:rPr lang="en-US" altLang="zh-CN" sz="1400">
                <a:solidFill>
                  <a:srgbClr val="FF0000"/>
                </a:solidFill>
              </a:rPr>
              <a:t>Region</a:t>
            </a:r>
            <a:r>
              <a:rPr lang="zh-CN" altLang="en-US" sz="1400">
                <a:solidFill>
                  <a:srgbClr val="FF0000"/>
                </a:solidFill>
              </a:rPr>
              <a:t>就会进行拆分。其中</a:t>
            </a:r>
            <a:r>
              <a:rPr lang="en-US" altLang="zh-CN" sz="1400">
                <a:solidFill>
                  <a:srgbClr val="FF0000"/>
                </a:solidFill>
              </a:rPr>
              <a:t>initialSize</a:t>
            </a:r>
            <a:r>
              <a:rPr lang="zh-CN" altLang="en-US" sz="1400">
                <a:solidFill>
                  <a:srgbClr val="FF0000"/>
                </a:solidFill>
              </a:rPr>
              <a:t>的默认值为</a:t>
            </a:r>
            <a:r>
              <a:rPr lang="en-US" altLang="zh-CN" sz="1400">
                <a:solidFill>
                  <a:srgbClr val="FF0000"/>
                </a:solidFill>
              </a:rPr>
              <a:t>2*hbase.hregion.max.filesize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R</a:t>
            </a:r>
            <a:r>
              <a:rPr lang="zh-CN" altLang="en-US" sz="1400">
                <a:solidFill>
                  <a:srgbClr val="FF0000"/>
                </a:solidFill>
              </a:rPr>
              <a:t>为当前</a:t>
            </a:r>
            <a:r>
              <a:rPr lang="en-US" altLang="zh-CN" sz="1400">
                <a:solidFill>
                  <a:srgbClr val="FF0000"/>
                </a:solidFill>
              </a:rPr>
              <a:t>Region Server</a:t>
            </a:r>
            <a:r>
              <a:rPr lang="zh-CN" altLang="en-US" sz="1400">
                <a:solidFill>
                  <a:srgbClr val="FF0000"/>
                </a:solidFill>
              </a:rPr>
              <a:t>中属于该</a:t>
            </a:r>
            <a:r>
              <a:rPr lang="en-US" altLang="zh-CN" sz="1400">
                <a:solidFill>
                  <a:srgbClr val="FF0000"/>
                </a:solidFill>
              </a:rPr>
              <a:t>Table</a:t>
            </a:r>
            <a:r>
              <a:rPr lang="zh-CN" altLang="en-US" sz="1400">
                <a:solidFill>
                  <a:srgbClr val="FF0000"/>
                </a:solidFill>
              </a:rPr>
              <a:t>的个数（ </a:t>
            </a:r>
            <a:r>
              <a:rPr lang="en-US" altLang="zh-CN" sz="1400">
                <a:solidFill>
                  <a:srgbClr val="FF0000"/>
                </a:solidFill>
              </a:rPr>
              <a:t>0.94</a:t>
            </a:r>
            <a:r>
              <a:rPr lang="zh-CN" altLang="en-US" sz="1400">
                <a:solidFill>
                  <a:srgbClr val="FF0000"/>
                </a:solidFill>
              </a:rPr>
              <a:t>版本之后）。</a:t>
            </a:r>
          </a:p>
        </p:txBody>
      </p:sp>
    </p:spTree>
    <p:extLst>
      <p:ext uri="{BB962C8B-B14F-4D97-AF65-F5344CB8AC3E}">
        <p14:creationId xmlns:p14="http://schemas.microsoft.com/office/powerpoint/2010/main" val="24517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89AC93-8C97-4EFA-9CA3-FFA965D27569}"/>
              </a:ext>
            </a:extLst>
          </p:cNvPr>
          <p:cNvSpPr txBox="1"/>
          <p:nvPr/>
        </p:nvSpPr>
        <p:spPr>
          <a:xfrm>
            <a:off x="611559" y="0"/>
            <a:ext cx="22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读流程（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CD3E8EE8-9328-42BA-BD3E-6E4523D9CE82}"/>
              </a:ext>
            </a:extLst>
          </p:cNvPr>
          <p:cNvSpPr/>
          <p:nvPr/>
        </p:nvSpPr>
        <p:spPr>
          <a:xfrm>
            <a:off x="1112225" y="720501"/>
            <a:ext cx="756436" cy="4858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client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1C8476-3E33-404B-801B-066DDB36CFA2}"/>
              </a:ext>
            </a:extLst>
          </p:cNvPr>
          <p:cNvSpPr/>
          <p:nvPr/>
        </p:nvSpPr>
        <p:spPr>
          <a:xfrm>
            <a:off x="6263825" y="629284"/>
            <a:ext cx="2034589" cy="4308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Zookeeper</a:t>
            </a:r>
          </a:p>
          <a:p>
            <a:r>
              <a:rPr lang="en-US" altLang="zh-CN" sz="1200"/>
              <a:t>/hbase/meta-region-server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9632F0-6070-46F7-8688-AB85B8C6E83C}"/>
              </a:ext>
            </a:extLst>
          </p:cNvPr>
          <p:cNvCxnSpPr>
            <a:cxnSpLocks/>
          </p:cNvCxnSpPr>
          <p:nvPr/>
        </p:nvCxnSpPr>
        <p:spPr>
          <a:xfrm>
            <a:off x="1745686" y="720501"/>
            <a:ext cx="4518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3EB31DE-B78D-455C-BC3B-B5CE34DBCD4E}"/>
              </a:ext>
            </a:extLst>
          </p:cNvPr>
          <p:cNvSpPr/>
          <p:nvPr/>
        </p:nvSpPr>
        <p:spPr>
          <a:xfrm>
            <a:off x="287524" y="2319733"/>
            <a:ext cx="8568952" cy="252025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HBase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C0AE6A-E44D-4007-92A8-231509DEC598}"/>
              </a:ext>
            </a:extLst>
          </p:cNvPr>
          <p:cNvSpPr/>
          <p:nvPr/>
        </p:nvSpPr>
        <p:spPr>
          <a:xfrm>
            <a:off x="414683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RegionServer:hadoop102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8B115F-4FC8-4F52-82B6-BBEC7E481AD9}"/>
              </a:ext>
            </a:extLst>
          </p:cNvPr>
          <p:cNvSpPr/>
          <p:nvPr/>
        </p:nvSpPr>
        <p:spPr>
          <a:xfrm>
            <a:off x="3329862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/>
              <a:t>RegionServer:</a:t>
            </a:r>
            <a:r>
              <a:rPr lang="en-US" altLang="zh-CN" sz="1200"/>
              <a:t>hadoop103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4DEDD-8F49-4F34-908C-0507223DA9A9}"/>
              </a:ext>
            </a:extLst>
          </p:cNvPr>
          <p:cNvSpPr/>
          <p:nvPr/>
        </p:nvSpPr>
        <p:spPr>
          <a:xfrm>
            <a:off x="6263825" y="2702740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RegionServer:hadoop104</a:t>
            </a:r>
            <a:endParaRPr lang="zh-CN" altLang="en-US" sz="12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BEBE31-91D1-4731-A72B-02BD8DE1C48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68661" y="963411"/>
            <a:ext cx="43951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CD7A48-6D46-40F9-9580-BA4145DD235B}"/>
              </a:ext>
            </a:extLst>
          </p:cNvPr>
          <p:cNvSpPr txBox="1"/>
          <p:nvPr/>
        </p:nvSpPr>
        <p:spPr>
          <a:xfrm>
            <a:off x="764942" y="459042"/>
            <a:ext cx="150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Get</a:t>
            </a:r>
            <a:r>
              <a:rPr lang="zh-CN" altLang="en-US" sz="1100"/>
              <a:t>：</a:t>
            </a:r>
            <a:r>
              <a:rPr lang="en-US" altLang="zh-CN" sz="1100"/>
              <a:t>Table/RowKey</a:t>
            </a:r>
            <a:endParaRPr lang="zh-CN" altLang="en-US" sz="11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8A25C-E960-44C8-8A87-5DB491DAAD40}"/>
              </a:ext>
            </a:extLst>
          </p:cNvPr>
          <p:cNvSpPr txBox="1"/>
          <p:nvPr/>
        </p:nvSpPr>
        <p:spPr>
          <a:xfrm>
            <a:off x="3239489" y="950950"/>
            <a:ext cx="153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meta</a:t>
            </a:r>
            <a:r>
              <a:rPr lang="zh-CN" altLang="en-US" sz="1200"/>
              <a:t>：</a:t>
            </a:r>
            <a:r>
              <a:rPr lang="en-US" altLang="zh-CN" sz="1200"/>
              <a:t>hadoop102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6C8D24-0B20-413A-9E34-31B3981296A2}"/>
              </a:ext>
            </a:extLst>
          </p:cNvPr>
          <p:cNvSpPr txBox="1"/>
          <p:nvPr/>
        </p:nvSpPr>
        <p:spPr>
          <a:xfrm>
            <a:off x="2753798" y="468003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r>
              <a:rPr lang="zh-CN" altLang="en-US" sz="1200"/>
              <a:t>表所在的</a:t>
            </a:r>
            <a:r>
              <a:rPr lang="en-US" altLang="zh-CN" sz="1200"/>
              <a:t>RegionServer</a:t>
            </a:r>
            <a:endParaRPr lang="zh-CN" altLang="en-US" sz="1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11792C-3DFE-4ACD-AA97-18D5DC8C4DF9}"/>
              </a:ext>
            </a:extLst>
          </p:cNvPr>
          <p:cNvCxnSpPr>
            <a:cxnSpLocks/>
          </p:cNvCxnSpPr>
          <p:nvPr/>
        </p:nvCxnSpPr>
        <p:spPr>
          <a:xfrm>
            <a:off x="1331667" y="1227949"/>
            <a:ext cx="0" cy="148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1E5CDE-4357-4BA5-9D32-5266F7F79E17}"/>
              </a:ext>
            </a:extLst>
          </p:cNvPr>
          <p:cNvCxnSpPr>
            <a:cxnSpLocks/>
          </p:cNvCxnSpPr>
          <p:nvPr/>
        </p:nvCxnSpPr>
        <p:spPr>
          <a:xfrm flipV="1">
            <a:off x="1577060" y="1227949"/>
            <a:ext cx="0" cy="1474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4FFD4AE-3BBE-4047-8EBB-2BC3D8A8FBC7}"/>
              </a:ext>
            </a:extLst>
          </p:cNvPr>
          <p:cNvSpPr txBox="1"/>
          <p:nvPr/>
        </p:nvSpPr>
        <p:spPr>
          <a:xfrm>
            <a:off x="514082" y="1590878"/>
            <a:ext cx="86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endParaRPr lang="zh-CN" altLang="en-US" sz="1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721332-5C04-4936-B712-9CCFF9059B90}"/>
              </a:ext>
            </a:extLst>
          </p:cNvPr>
          <p:cNvSpPr txBox="1"/>
          <p:nvPr/>
        </p:nvSpPr>
        <p:spPr>
          <a:xfrm>
            <a:off x="1577060" y="1522736"/>
            <a:ext cx="86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返回</a:t>
            </a:r>
            <a:r>
              <a:rPr lang="en-US" altLang="zh-CN" sz="1200"/>
              <a:t>meta</a:t>
            </a:r>
            <a:r>
              <a:rPr lang="zh-CN" altLang="en-US" sz="1200"/>
              <a:t>，</a:t>
            </a:r>
            <a:endParaRPr lang="en-US" altLang="zh-CN" sz="1200"/>
          </a:p>
          <a:p>
            <a:r>
              <a:rPr lang="zh-CN" altLang="en-US" sz="1200"/>
              <a:t>获取</a:t>
            </a:r>
            <a:r>
              <a:rPr lang="en-US" altLang="zh-CN" sz="1200"/>
              <a:t>RS</a:t>
            </a:r>
            <a:endParaRPr lang="zh-CN" altLang="en-US" sz="12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5128873-7D20-45F9-9496-9A4198AE57FD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>
            <a:off x="1747206" y="1206321"/>
            <a:ext cx="2824794" cy="1509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5355C51-C60A-491C-B517-61BEF1A98A0C}"/>
              </a:ext>
            </a:extLst>
          </p:cNvPr>
          <p:cNvSpPr txBox="1"/>
          <p:nvPr/>
        </p:nvSpPr>
        <p:spPr>
          <a:xfrm>
            <a:off x="2329034" y="1938706"/>
            <a:ext cx="1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发送</a:t>
            </a:r>
            <a:r>
              <a:rPr lang="en-US" altLang="zh-CN" sz="1200"/>
              <a:t>Get</a:t>
            </a:r>
            <a:r>
              <a:rPr lang="zh-CN" altLang="en-US" sz="1200"/>
              <a:t>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E62A48-F2C6-4FCC-B12E-E8C32910EF12}"/>
              </a:ext>
            </a:extLst>
          </p:cNvPr>
          <p:cNvSpPr/>
          <p:nvPr/>
        </p:nvSpPr>
        <p:spPr>
          <a:xfrm>
            <a:off x="147577" y="1118311"/>
            <a:ext cx="948018" cy="27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Meta cache</a:t>
            </a:r>
            <a:endParaRPr lang="zh-CN" altLang="en-US" sz="11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591AA4-FADE-4507-A8AB-39DD242277B0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 flipH="1">
            <a:off x="621586" y="963411"/>
            <a:ext cx="490639" cy="154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751C7F5-D08C-444B-9CAB-F5D9351A6CF1}"/>
              </a:ext>
            </a:extLst>
          </p:cNvPr>
          <p:cNvSpPr txBox="1"/>
          <p:nvPr/>
        </p:nvSpPr>
        <p:spPr>
          <a:xfrm>
            <a:off x="534902" y="746643"/>
            <a:ext cx="52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缓存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96ADE9C-4311-4D08-A15B-B0F1C0322336}"/>
              </a:ext>
            </a:extLst>
          </p:cNvPr>
          <p:cNvSpPr/>
          <p:nvPr/>
        </p:nvSpPr>
        <p:spPr>
          <a:xfrm>
            <a:off x="3446784" y="3077211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04A24-F7F8-40F6-8A03-B6E50A416C8A}"/>
              </a:ext>
            </a:extLst>
          </p:cNvPr>
          <p:cNvSpPr/>
          <p:nvPr/>
        </p:nvSpPr>
        <p:spPr>
          <a:xfrm>
            <a:off x="4004755" y="3285145"/>
            <a:ext cx="1647365" cy="133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A8CE7C-7A5C-4BD9-85F1-6BEDFC553B8F}"/>
              </a:ext>
            </a:extLst>
          </p:cNvPr>
          <p:cNvSpPr/>
          <p:nvPr/>
        </p:nvSpPr>
        <p:spPr>
          <a:xfrm>
            <a:off x="4072353" y="3579861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800532-BFF7-4E32-B019-80529CF49533}"/>
              </a:ext>
            </a:extLst>
          </p:cNvPr>
          <p:cNvSpPr/>
          <p:nvPr/>
        </p:nvSpPr>
        <p:spPr>
          <a:xfrm>
            <a:off x="4661719" y="4126672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D57FA6-1422-44EE-BB22-B5905888A6F6}"/>
              </a:ext>
            </a:extLst>
          </p:cNvPr>
          <p:cNvSpPr/>
          <p:nvPr/>
        </p:nvSpPr>
        <p:spPr>
          <a:xfrm>
            <a:off x="4663794" y="3689432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BEE5BF-02B3-4A0F-90E1-94A60C5CCE83}"/>
              </a:ext>
            </a:extLst>
          </p:cNvPr>
          <p:cNvSpPr/>
          <p:nvPr/>
        </p:nvSpPr>
        <p:spPr>
          <a:xfrm>
            <a:off x="4015326" y="3051889"/>
            <a:ext cx="1636794" cy="1789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Block Cache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1CEC553-33B7-472D-B0F7-CCECCE49E64C}"/>
              </a:ext>
            </a:extLst>
          </p:cNvPr>
          <p:cNvSpPr/>
          <p:nvPr/>
        </p:nvSpPr>
        <p:spPr>
          <a:xfrm>
            <a:off x="548918" y="3076185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D80D45-661E-479B-AFA5-FF83C0F76706}"/>
              </a:ext>
            </a:extLst>
          </p:cNvPr>
          <p:cNvSpPr/>
          <p:nvPr/>
        </p:nvSpPr>
        <p:spPr>
          <a:xfrm>
            <a:off x="1106889" y="3284119"/>
            <a:ext cx="1647365" cy="133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2EFF0C-8E5D-423D-8BED-6928CD1B514E}"/>
              </a:ext>
            </a:extLst>
          </p:cNvPr>
          <p:cNvSpPr/>
          <p:nvPr/>
        </p:nvSpPr>
        <p:spPr>
          <a:xfrm>
            <a:off x="1174487" y="3578835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00B4D81-2100-4F79-A4DB-829FBEDAB8EA}"/>
              </a:ext>
            </a:extLst>
          </p:cNvPr>
          <p:cNvSpPr/>
          <p:nvPr/>
        </p:nvSpPr>
        <p:spPr>
          <a:xfrm>
            <a:off x="1763853" y="412564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F345E9-AC73-41A6-9804-F4D2B00DC0A2}"/>
              </a:ext>
            </a:extLst>
          </p:cNvPr>
          <p:cNvSpPr/>
          <p:nvPr/>
        </p:nvSpPr>
        <p:spPr>
          <a:xfrm>
            <a:off x="1765928" y="368840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0D55444-BEC7-4735-B463-8AB9DA0603DE}"/>
              </a:ext>
            </a:extLst>
          </p:cNvPr>
          <p:cNvSpPr/>
          <p:nvPr/>
        </p:nvSpPr>
        <p:spPr>
          <a:xfrm>
            <a:off x="1117460" y="3050863"/>
            <a:ext cx="1636794" cy="1789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Block Cache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D77917-A5D0-4AEC-AE5F-2DD52479F80C}"/>
              </a:ext>
            </a:extLst>
          </p:cNvPr>
          <p:cNvSpPr/>
          <p:nvPr/>
        </p:nvSpPr>
        <p:spPr>
          <a:xfrm>
            <a:off x="6429831" y="3076185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677C6B-CE1C-4B12-B459-46EF4AA4265A}"/>
              </a:ext>
            </a:extLst>
          </p:cNvPr>
          <p:cNvSpPr/>
          <p:nvPr/>
        </p:nvSpPr>
        <p:spPr>
          <a:xfrm>
            <a:off x="6987802" y="3284119"/>
            <a:ext cx="1647365" cy="133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EEEB9F-9CA0-4589-BF39-7E94C42EFCE2}"/>
              </a:ext>
            </a:extLst>
          </p:cNvPr>
          <p:cNvSpPr/>
          <p:nvPr/>
        </p:nvSpPr>
        <p:spPr>
          <a:xfrm>
            <a:off x="7055400" y="3578835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E47224-1CA3-484C-BB89-DB50B546799C}"/>
              </a:ext>
            </a:extLst>
          </p:cNvPr>
          <p:cNvSpPr/>
          <p:nvPr/>
        </p:nvSpPr>
        <p:spPr>
          <a:xfrm>
            <a:off x="7644766" y="412564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4135DAB-3BEF-4B0C-A721-2C36919C2991}"/>
              </a:ext>
            </a:extLst>
          </p:cNvPr>
          <p:cNvSpPr/>
          <p:nvPr/>
        </p:nvSpPr>
        <p:spPr>
          <a:xfrm>
            <a:off x="7646841" y="368840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D445B1-5F8A-4DDC-9B6C-074C47D36C1B}"/>
              </a:ext>
            </a:extLst>
          </p:cNvPr>
          <p:cNvSpPr/>
          <p:nvPr/>
        </p:nvSpPr>
        <p:spPr>
          <a:xfrm>
            <a:off x="6998373" y="3050863"/>
            <a:ext cx="1636794" cy="1789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Block Cache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8F68C7A-0516-48A8-95C0-0B8137653A79}"/>
              </a:ext>
            </a:extLst>
          </p:cNvPr>
          <p:cNvCxnSpPr>
            <a:stCxn id="10" idx="0"/>
            <a:endCxn id="47" idx="0"/>
          </p:cNvCxnSpPr>
          <p:nvPr/>
        </p:nvCxnSpPr>
        <p:spPr>
          <a:xfrm>
            <a:off x="4572000" y="2715766"/>
            <a:ext cx="261723" cy="33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7D8D6F-030A-4E6A-8B1E-DBDC09A02CDF}"/>
              </a:ext>
            </a:extLst>
          </p:cNvPr>
          <p:cNvCxnSpPr>
            <a:stCxn id="10" idx="0"/>
            <a:endCxn id="29" idx="0"/>
          </p:cNvCxnSpPr>
          <p:nvPr/>
        </p:nvCxnSpPr>
        <p:spPr>
          <a:xfrm>
            <a:off x="4572000" y="2715766"/>
            <a:ext cx="502245" cy="97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9EC39AD-4F09-42FC-A58B-1E902ECA8502}"/>
              </a:ext>
            </a:extLst>
          </p:cNvPr>
          <p:cNvCxnSpPr>
            <a:stCxn id="10" idx="0"/>
            <a:endCxn id="28" idx="0"/>
          </p:cNvCxnSpPr>
          <p:nvPr/>
        </p:nvCxnSpPr>
        <p:spPr>
          <a:xfrm>
            <a:off x="4572000" y="2715766"/>
            <a:ext cx="500170" cy="1410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  <p:bldP spid="21" grpId="0"/>
      <p:bldP spid="22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A60DF6-6338-4F90-B53C-E4B8F03B7890}"/>
              </a:ext>
            </a:extLst>
          </p:cNvPr>
          <p:cNvSpPr txBox="1"/>
          <p:nvPr/>
        </p:nvSpPr>
        <p:spPr>
          <a:xfrm>
            <a:off x="611560" y="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读流程（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ED8851-F3E7-4680-962E-EE37710B935B}"/>
              </a:ext>
            </a:extLst>
          </p:cNvPr>
          <p:cNvSpPr/>
          <p:nvPr/>
        </p:nvSpPr>
        <p:spPr>
          <a:xfrm>
            <a:off x="5148064" y="699542"/>
            <a:ext cx="3672408" cy="25202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Region 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A417E6-DB87-4500-8356-C42BB56962B7}"/>
              </a:ext>
            </a:extLst>
          </p:cNvPr>
          <p:cNvSpPr/>
          <p:nvPr/>
        </p:nvSpPr>
        <p:spPr>
          <a:xfrm>
            <a:off x="5364088" y="1203598"/>
            <a:ext cx="720080" cy="17281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WAL</a:t>
            </a:r>
            <a:endParaRPr lang="zh-CN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11B40-C39F-4E74-A7B3-3F7E97156539}"/>
              </a:ext>
            </a:extLst>
          </p:cNvPr>
          <p:cNvSpPr/>
          <p:nvPr/>
        </p:nvSpPr>
        <p:spPr>
          <a:xfrm>
            <a:off x="6372200" y="1203598"/>
            <a:ext cx="2088232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Block Cache</a:t>
            </a:r>
            <a:endParaRPr lang="zh-CN" altLang="en-US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7E0FD1-B620-4CC1-8B6B-D06D12436093}"/>
              </a:ext>
            </a:extLst>
          </p:cNvPr>
          <p:cNvSpPr/>
          <p:nvPr/>
        </p:nvSpPr>
        <p:spPr>
          <a:xfrm>
            <a:off x="6372200" y="1815666"/>
            <a:ext cx="2088232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/>
              <a:t>Region</a:t>
            </a:r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66759A-2C7E-48F2-8BE2-ECA88A447849}"/>
              </a:ext>
            </a:extLst>
          </p:cNvPr>
          <p:cNvSpPr/>
          <p:nvPr/>
        </p:nvSpPr>
        <p:spPr>
          <a:xfrm>
            <a:off x="6804248" y="2283718"/>
            <a:ext cx="1296144" cy="4320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MemStore</a:t>
            </a:r>
            <a:endParaRPr lang="zh-CN" altLang="en-US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35714F-8CDB-4D4B-ABD2-F8A31E9061FE}"/>
              </a:ext>
            </a:extLst>
          </p:cNvPr>
          <p:cNvSpPr/>
          <p:nvPr/>
        </p:nvSpPr>
        <p:spPr>
          <a:xfrm>
            <a:off x="5940152" y="3399842"/>
            <a:ext cx="2520280" cy="16561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/>
              <a:t>HDFS</a:t>
            </a:r>
            <a:endParaRPr lang="zh-CN" altLang="en-US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2661B3-203D-4C25-A554-B24E3AB77600}"/>
              </a:ext>
            </a:extLst>
          </p:cNvPr>
          <p:cNvSpPr/>
          <p:nvPr/>
        </p:nvSpPr>
        <p:spPr>
          <a:xfrm>
            <a:off x="6876256" y="3597568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HFile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3EC0D-06A8-461F-AD9D-AD2127084844}"/>
              </a:ext>
            </a:extLst>
          </p:cNvPr>
          <p:cNvSpPr/>
          <p:nvPr/>
        </p:nvSpPr>
        <p:spPr>
          <a:xfrm>
            <a:off x="6876256" y="4101624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HFile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A8D683-DD32-4FCD-BFF6-3C8CFED0C50A}"/>
              </a:ext>
            </a:extLst>
          </p:cNvPr>
          <p:cNvSpPr/>
          <p:nvPr/>
        </p:nvSpPr>
        <p:spPr>
          <a:xfrm>
            <a:off x="6876256" y="4599167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HFile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F7D20E34-B29B-4C05-AEF4-789311386052}"/>
              </a:ext>
            </a:extLst>
          </p:cNvPr>
          <p:cNvSpPr/>
          <p:nvPr/>
        </p:nvSpPr>
        <p:spPr>
          <a:xfrm>
            <a:off x="323528" y="2322830"/>
            <a:ext cx="1278862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Client</a:t>
            </a:r>
            <a:endParaRPr lang="zh-CN" altLang="en-US" b="1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26D1D6-4C3D-4376-9F15-7DEAF0926E0E}"/>
              </a:ext>
            </a:extLst>
          </p:cNvPr>
          <p:cNvCxnSpPr>
            <a:cxnSpLocks/>
            <a:stCxn id="7" idx="1"/>
            <a:endCxn id="39" idx="3"/>
          </p:cNvCxnSpPr>
          <p:nvPr/>
        </p:nvCxnSpPr>
        <p:spPr>
          <a:xfrm flipH="1">
            <a:off x="3635896" y="1419622"/>
            <a:ext cx="2736304" cy="14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F85DD4-6EFB-4496-B9A5-33095569E3E4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>
            <a:off x="3635896" y="2499742"/>
            <a:ext cx="3168352" cy="3991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E1739D-F02F-40A6-9BC4-D6E24F1F8D7D}"/>
              </a:ext>
            </a:extLst>
          </p:cNvPr>
          <p:cNvCxnSpPr>
            <a:cxnSpLocks/>
            <a:stCxn id="11" idx="1"/>
            <a:endCxn id="39" idx="3"/>
          </p:cNvCxnSpPr>
          <p:nvPr/>
        </p:nvCxnSpPr>
        <p:spPr>
          <a:xfrm flipH="1" flipV="1">
            <a:off x="3635896" y="2898895"/>
            <a:ext cx="3240360" cy="87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BBC24E-9F62-4BA4-BF45-E730955B74A8}"/>
              </a:ext>
            </a:extLst>
          </p:cNvPr>
          <p:cNvCxnSpPr>
            <a:cxnSpLocks/>
            <a:stCxn id="12" idx="1"/>
            <a:endCxn id="39" idx="3"/>
          </p:cNvCxnSpPr>
          <p:nvPr/>
        </p:nvCxnSpPr>
        <p:spPr>
          <a:xfrm flipH="1" flipV="1">
            <a:off x="3635896" y="2898895"/>
            <a:ext cx="3240360" cy="13827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4C1074-C330-4C5F-9C5A-DBECC8F2D99E}"/>
              </a:ext>
            </a:extLst>
          </p:cNvPr>
          <p:cNvCxnSpPr>
            <a:cxnSpLocks/>
            <a:stCxn id="13" idx="1"/>
            <a:endCxn id="39" idx="3"/>
          </p:cNvCxnSpPr>
          <p:nvPr/>
        </p:nvCxnSpPr>
        <p:spPr>
          <a:xfrm flipH="1" flipV="1">
            <a:off x="3635896" y="2898895"/>
            <a:ext cx="3240360" cy="188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AF81525-C284-464E-82E2-C2EA2F79C780}"/>
              </a:ext>
            </a:extLst>
          </p:cNvPr>
          <p:cNvSpPr/>
          <p:nvPr/>
        </p:nvSpPr>
        <p:spPr>
          <a:xfrm>
            <a:off x="2461279" y="2661760"/>
            <a:ext cx="1174617" cy="47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Merge</a:t>
            </a:r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B32485E-5B51-4DDF-A4B9-5C62B787BBB2}"/>
              </a:ext>
            </a:extLst>
          </p:cNvPr>
          <p:cNvCxnSpPr>
            <a:cxnSpLocks/>
            <a:stCxn id="39" idx="1"/>
            <a:endCxn id="14" idx="0"/>
          </p:cNvCxnSpPr>
          <p:nvPr/>
        </p:nvCxnSpPr>
        <p:spPr>
          <a:xfrm flipH="1" flipV="1">
            <a:off x="1602390" y="2898894"/>
            <a:ext cx="85888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0495B2-A755-49A7-BCCC-343275FA1E37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逻辑结构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D4E5BB-6C05-41AE-AD09-813AE5D2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96620"/>
              </p:ext>
            </p:extLst>
          </p:nvPr>
        </p:nvGraphicFramePr>
        <p:xfrm>
          <a:off x="1524000" y="987574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123B60AE-9DA6-48C9-98ED-85D87D253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9965"/>
              </p:ext>
            </p:extLst>
          </p:nvPr>
        </p:nvGraphicFramePr>
        <p:xfrm>
          <a:off x="1524000" y="2841774"/>
          <a:ext cx="63603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6888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751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2115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4496534"/>
                    </a:ext>
                  </a:extLst>
                </a:gridCol>
                <a:gridCol w="1360264">
                  <a:extLst>
                    <a:ext uri="{9D8B030D-6E8A-4147-A177-3AD203B41FA5}">
                      <a16:colId xmlns:a16="http://schemas.microsoft.com/office/drawing/2014/main" val="27442999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28521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赵六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深圳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187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横七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大连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134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竖八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重庆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674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3FE93AA-D73B-4F7E-983B-AFAAC4F4F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4984"/>
              </p:ext>
            </p:extLst>
          </p:nvPr>
        </p:nvGraphicFramePr>
        <p:xfrm>
          <a:off x="1524000" y="3954294"/>
          <a:ext cx="6360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13899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028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48865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3062683"/>
                    </a:ext>
                  </a:extLst>
                </a:gridCol>
                <a:gridCol w="1360264">
                  <a:extLst>
                    <a:ext uri="{9D8B030D-6E8A-4147-A177-3AD203B41FA5}">
                      <a16:colId xmlns:a16="http://schemas.microsoft.com/office/drawing/2014/main" val="14683078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8457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金九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武汉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177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银十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保定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158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9397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2DDF1AA-C91A-415D-AF91-555ECBF7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9076"/>
              </p:ext>
            </p:extLst>
          </p:nvPr>
        </p:nvGraphicFramePr>
        <p:xfrm>
          <a:off x="5588000" y="987574"/>
          <a:ext cx="22963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0241104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039906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office_info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address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52780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2ED4274C-27C5-4A9E-AA31-80EB885B8A1C}"/>
              </a:ext>
            </a:extLst>
          </p:cNvPr>
          <p:cNvSpPr/>
          <p:nvPr/>
        </p:nvSpPr>
        <p:spPr>
          <a:xfrm>
            <a:off x="2552088" y="1373872"/>
            <a:ext cx="1001971" cy="3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E63DC47-A307-4553-8E47-BAFF04AB748F}"/>
              </a:ext>
            </a:extLst>
          </p:cNvPr>
          <p:cNvSpPr/>
          <p:nvPr/>
        </p:nvSpPr>
        <p:spPr>
          <a:xfrm>
            <a:off x="665390" y="1004540"/>
            <a:ext cx="4320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2B836AB-4BC3-450B-9304-4BCF1B3E9A53}"/>
              </a:ext>
            </a:extLst>
          </p:cNvPr>
          <p:cNvCxnSpPr>
            <a:cxnSpLocks/>
            <a:stCxn id="24" idx="0"/>
            <a:endCxn id="25" idx="3"/>
          </p:cNvCxnSpPr>
          <p:nvPr/>
        </p:nvCxnSpPr>
        <p:spPr>
          <a:xfrm rot="16200000" flipV="1">
            <a:off x="1982923" y="303721"/>
            <a:ext cx="184666" cy="195563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999934A-6F73-43BE-A5F2-0163F2A5A08C}"/>
              </a:ext>
            </a:extLst>
          </p:cNvPr>
          <p:cNvSpPr/>
          <p:nvPr/>
        </p:nvSpPr>
        <p:spPr>
          <a:xfrm>
            <a:off x="5588000" y="987574"/>
            <a:ext cx="229636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CE5FF-F700-4DF2-8307-F457FD4BE79B}"/>
              </a:ext>
            </a:extLst>
          </p:cNvPr>
          <p:cNvSpPr/>
          <p:nvPr/>
        </p:nvSpPr>
        <p:spPr>
          <a:xfrm>
            <a:off x="8319909" y="987574"/>
            <a:ext cx="68357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列族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A40FFCB-080E-43B2-AAE5-FA022463C8F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884368" y="1172240"/>
            <a:ext cx="435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1070901-3B87-4ED2-B231-986551629084}"/>
              </a:ext>
            </a:extLst>
          </p:cNvPr>
          <p:cNvSpPr/>
          <p:nvPr/>
        </p:nvSpPr>
        <p:spPr>
          <a:xfrm>
            <a:off x="1524000" y="2109845"/>
            <a:ext cx="102808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47BC79-F2BF-4678-8A09-21B57B4795A9}"/>
              </a:ext>
            </a:extLst>
          </p:cNvPr>
          <p:cNvSpPr/>
          <p:nvPr/>
        </p:nvSpPr>
        <p:spPr>
          <a:xfrm>
            <a:off x="158591" y="2109845"/>
            <a:ext cx="115212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Row key</a:t>
            </a:r>
            <a:endParaRPr lang="zh-CN" altLang="en-US" b="1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C555D0B-E787-4426-8FA1-61E3FC50FC92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1310719" y="2294511"/>
            <a:ext cx="2132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391B41-8D38-46EE-84E1-8C21203410CD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逻辑结构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33AF5-C2A8-4A68-8745-05BC80F9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25771"/>
              </p:ext>
            </p:extLst>
          </p:nvPr>
        </p:nvGraphicFramePr>
        <p:xfrm>
          <a:off x="1524001" y="843558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DC851F-C87A-4179-BFC4-E0B47C6C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45247"/>
              </p:ext>
            </p:extLst>
          </p:nvPr>
        </p:nvGraphicFramePr>
        <p:xfrm>
          <a:off x="1524001" y="2841774"/>
          <a:ext cx="4064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6888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751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2115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4496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赵六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深圳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187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横七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大连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134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竖八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重庆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67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3E5994C-BFF4-4E5D-9915-1FD1B19FD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376"/>
              </p:ext>
            </p:extLst>
          </p:nvPr>
        </p:nvGraphicFramePr>
        <p:xfrm>
          <a:off x="1535843" y="4098310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13899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028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48865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306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金九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武汉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177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银十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保定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158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93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0385AB1-BE88-493E-9BDB-18E85970B47E}"/>
              </a:ext>
            </a:extLst>
          </p:cNvPr>
          <p:cNvGraphicFramePr>
            <a:graphicFrameLocks noGrp="1"/>
          </p:cNvGraphicFramePr>
          <p:nvPr/>
        </p:nvGraphicFramePr>
        <p:xfrm>
          <a:off x="5588000" y="843558"/>
          <a:ext cx="22963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0241104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039906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office_info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address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527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9E1175-DB1D-4D5C-97E5-730E8B4CF794}"/>
              </a:ext>
            </a:extLst>
          </p:cNvPr>
          <p:cNvGraphicFramePr>
            <a:graphicFrameLocks noGrp="1"/>
          </p:cNvGraphicFramePr>
          <p:nvPr/>
        </p:nvGraphicFramePr>
        <p:xfrm>
          <a:off x="5586486" y="2841774"/>
          <a:ext cx="22963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964563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0643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2714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560C7B5-5384-4126-BA05-4E7770BE5EB3}"/>
              </a:ext>
            </a:extLst>
          </p:cNvPr>
          <p:cNvGraphicFramePr>
            <a:graphicFrameLocks noGrp="1"/>
          </p:cNvGraphicFramePr>
          <p:nvPr/>
        </p:nvGraphicFramePr>
        <p:xfrm>
          <a:off x="5584506" y="4098310"/>
          <a:ext cx="2296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368247905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2287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3457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A82610-02EA-4FBF-85DE-431C10036DD7}"/>
              </a:ext>
            </a:extLst>
          </p:cNvPr>
          <p:cNvSpPr/>
          <p:nvPr/>
        </p:nvSpPr>
        <p:spPr>
          <a:xfrm>
            <a:off x="1508674" y="2841774"/>
            <a:ext cx="6372200" cy="11125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D5902A-E702-4184-88F1-58DF37FB7A59}"/>
              </a:ext>
            </a:extLst>
          </p:cNvPr>
          <p:cNvSpPr/>
          <p:nvPr/>
        </p:nvSpPr>
        <p:spPr>
          <a:xfrm>
            <a:off x="299865" y="3213368"/>
            <a:ext cx="96128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Region</a:t>
            </a:r>
            <a:endParaRPr lang="zh-CN" altLang="en-US" b="1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3A1F10-672D-4AD8-BF14-0EF2A725C10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1261147" y="3398034"/>
            <a:ext cx="2628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6DD2EC2-45C0-4388-9096-DF9010E812FD}"/>
              </a:ext>
            </a:extLst>
          </p:cNvPr>
          <p:cNvSpPr/>
          <p:nvPr/>
        </p:nvSpPr>
        <p:spPr>
          <a:xfrm>
            <a:off x="5584507" y="843558"/>
            <a:ext cx="229636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BF38D1-EC12-4506-A71B-66B87E876823}"/>
              </a:ext>
            </a:extLst>
          </p:cNvPr>
          <p:cNvSpPr/>
          <p:nvPr/>
        </p:nvSpPr>
        <p:spPr>
          <a:xfrm>
            <a:off x="8316416" y="843558"/>
            <a:ext cx="68357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5604C1D-5FE2-40E2-AA2B-418BCAE6E8E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880875" y="1028224"/>
            <a:ext cx="435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7496B07-ED21-490A-BC30-BFE8EA6E9884}"/>
              </a:ext>
            </a:extLst>
          </p:cNvPr>
          <p:cNvSpPr/>
          <p:nvPr/>
        </p:nvSpPr>
        <p:spPr>
          <a:xfrm>
            <a:off x="2546603" y="1212889"/>
            <a:ext cx="1001971" cy="3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297CC2-A084-4A67-8FBD-301A9BABBFB4}"/>
              </a:ext>
            </a:extLst>
          </p:cNvPr>
          <p:cNvSpPr/>
          <p:nvPr/>
        </p:nvSpPr>
        <p:spPr>
          <a:xfrm>
            <a:off x="659905" y="843557"/>
            <a:ext cx="4320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F9BC4B4-B2DC-4F74-ADEF-42DACE7B5A3B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rot="16200000" flipV="1">
            <a:off x="1977438" y="142738"/>
            <a:ext cx="184666" cy="195563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0D2B46E-AF63-48E5-B2B1-A54AE1043124}"/>
              </a:ext>
            </a:extLst>
          </p:cNvPr>
          <p:cNvSpPr/>
          <p:nvPr/>
        </p:nvSpPr>
        <p:spPr>
          <a:xfrm>
            <a:off x="1522123" y="1951956"/>
            <a:ext cx="102808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51F471-BB4A-44A9-9DA2-8117D98F752C}"/>
              </a:ext>
            </a:extLst>
          </p:cNvPr>
          <p:cNvSpPr/>
          <p:nvPr/>
        </p:nvSpPr>
        <p:spPr>
          <a:xfrm>
            <a:off x="156714" y="1951956"/>
            <a:ext cx="115212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Row key</a:t>
            </a:r>
            <a:endParaRPr lang="zh-CN" altLang="en-US" b="1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9CF3B45-617F-4EB6-9798-E7309BA6E194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1308842" y="2136622"/>
            <a:ext cx="2132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391B41-8D38-46EE-84E1-8C21203410CD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逻辑结构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33AF5-C2A8-4A68-8745-05BC80F9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01725"/>
              </p:ext>
            </p:extLst>
          </p:nvPr>
        </p:nvGraphicFramePr>
        <p:xfrm>
          <a:off x="1259632" y="843558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DC851F-C87A-4179-BFC4-E0B47C6C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8269"/>
              </p:ext>
            </p:extLst>
          </p:nvPr>
        </p:nvGraphicFramePr>
        <p:xfrm>
          <a:off x="1259632" y="2841774"/>
          <a:ext cx="4064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6888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751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2115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4496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赵六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深圳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187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横七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大连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134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竖八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重庆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67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3E5994C-BFF4-4E5D-9915-1FD1B19FD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5780"/>
              </p:ext>
            </p:extLst>
          </p:nvPr>
        </p:nvGraphicFramePr>
        <p:xfrm>
          <a:off x="1271474" y="4098310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13899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028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48865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306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金九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武汉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177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银十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保定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158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93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0385AB1-BE88-493E-9BDB-18E85970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9623"/>
              </p:ext>
            </p:extLst>
          </p:nvPr>
        </p:nvGraphicFramePr>
        <p:xfrm>
          <a:off x="5588000" y="843558"/>
          <a:ext cx="22963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0241104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039906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office_info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address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527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9E1175-DB1D-4D5C-97E5-730E8B4C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01024"/>
              </p:ext>
            </p:extLst>
          </p:nvPr>
        </p:nvGraphicFramePr>
        <p:xfrm>
          <a:off x="5586486" y="2841774"/>
          <a:ext cx="22963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964563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0643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2714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560C7B5-5384-4126-BA05-4E7770BE5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94320"/>
              </p:ext>
            </p:extLst>
          </p:nvPr>
        </p:nvGraphicFramePr>
        <p:xfrm>
          <a:off x="5584506" y="4098310"/>
          <a:ext cx="2296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368247905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2287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3457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A82610-02EA-4FBF-85DE-431C10036DD7}"/>
              </a:ext>
            </a:extLst>
          </p:cNvPr>
          <p:cNvSpPr/>
          <p:nvPr/>
        </p:nvSpPr>
        <p:spPr>
          <a:xfrm>
            <a:off x="1259632" y="2841774"/>
            <a:ext cx="6621242" cy="11125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D5902A-E702-4184-88F1-58DF37FB7A59}"/>
              </a:ext>
            </a:extLst>
          </p:cNvPr>
          <p:cNvSpPr/>
          <p:nvPr/>
        </p:nvSpPr>
        <p:spPr>
          <a:xfrm>
            <a:off x="35496" y="3213368"/>
            <a:ext cx="96128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Region</a:t>
            </a:r>
            <a:endParaRPr lang="zh-CN" altLang="en-US" b="1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3A1F10-672D-4AD8-BF14-0EF2A725C10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996778" y="3398034"/>
            <a:ext cx="2628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6DD2EC2-45C0-4388-9096-DF9010E812FD}"/>
              </a:ext>
            </a:extLst>
          </p:cNvPr>
          <p:cNvSpPr/>
          <p:nvPr/>
        </p:nvSpPr>
        <p:spPr>
          <a:xfrm>
            <a:off x="5584507" y="843558"/>
            <a:ext cx="229636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BF38D1-EC12-4506-A71B-66B87E876823}"/>
              </a:ext>
            </a:extLst>
          </p:cNvPr>
          <p:cNvSpPr/>
          <p:nvPr/>
        </p:nvSpPr>
        <p:spPr>
          <a:xfrm>
            <a:off x="8316416" y="843558"/>
            <a:ext cx="68357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5604C1D-5FE2-40E2-AA2B-418BCAE6E8E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880875" y="1028224"/>
            <a:ext cx="435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7496B07-ED21-490A-BC30-BFE8EA6E9884}"/>
              </a:ext>
            </a:extLst>
          </p:cNvPr>
          <p:cNvSpPr/>
          <p:nvPr/>
        </p:nvSpPr>
        <p:spPr>
          <a:xfrm>
            <a:off x="2282234" y="1212889"/>
            <a:ext cx="1001971" cy="3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297CC2-A084-4A67-8FBD-301A9BABBFB4}"/>
              </a:ext>
            </a:extLst>
          </p:cNvPr>
          <p:cNvSpPr/>
          <p:nvPr/>
        </p:nvSpPr>
        <p:spPr>
          <a:xfrm>
            <a:off x="395536" y="843557"/>
            <a:ext cx="4320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F9BC4B4-B2DC-4F74-ADEF-42DACE7B5A3B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rot="16200000" flipV="1">
            <a:off x="1713069" y="142738"/>
            <a:ext cx="184666" cy="195563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A706EC7-FEF9-427A-87CC-55E655055540}"/>
              </a:ext>
            </a:extLst>
          </p:cNvPr>
          <p:cNvSpPr/>
          <p:nvPr/>
        </p:nvSpPr>
        <p:spPr>
          <a:xfrm>
            <a:off x="1256137" y="1959680"/>
            <a:ext cx="102808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28AB43-0149-49E5-ABD1-F26A8B731503}"/>
              </a:ext>
            </a:extLst>
          </p:cNvPr>
          <p:cNvSpPr/>
          <p:nvPr/>
        </p:nvSpPr>
        <p:spPr>
          <a:xfrm>
            <a:off x="30456" y="1959680"/>
            <a:ext cx="115212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Row key</a:t>
            </a:r>
            <a:endParaRPr lang="zh-CN" altLang="en-US" b="1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CF9B921-1089-4656-84F0-B7B35943A970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1182584" y="2144346"/>
            <a:ext cx="735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8A27B42-9F52-4C56-AE7F-BD623F6B606E}"/>
              </a:ext>
            </a:extLst>
          </p:cNvPr>
          <p:cNvSpPr/>
          <p:nvPr/>
        </p:nvSpPr>
        <p:spPr>
          <a:xfrm>
            <a:off x="1252644" y="1582220"/>
            <a:ext cx="4070988" cy="110067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9E9F0F7-B0E5-4E00-B431-382558F0C3F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4433025" y="860447"/>
            <a:ext cx="947951" cy="482128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E4783BE-0CE7-47BA-934E-015A3CAE1B75}"/>
              </a:ext>
            </a:extLst>
          </p:cNvPr>
          <p:cNvSpPr/>
          <p:nvPr/>
        </p:nvSpPr>
        <p:spPr>
          <a:xfrm>
            <a:off x="3851920" y="442869"/>
            <a:ext cx="81401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store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5977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F89221-C9C6-4E0E-A890-F74370858A89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物理存储结构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DC1D4D-2AFE-402D-BA52-A49932AE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37435"/>
              </p:ext>
            </p:extLst>
          </p:nvPr>
        </p:nvGraphicFramePr>
        <p:xfrm>
          <a:off x="1259632" y="843558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3B18D99-842F-40CB-AD38-95105714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25959"/>
              </p:ext>
            </p:extLst>
          </p:nvPr>
        </p:nvGraphicFramePr>
        <p:xfrm>
          <a:off x="1766744" y="2893896"/>
          <a:ext cx="685361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1023986065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3466815572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997090693"/>
                    </a:ext>
                  </a:extLst>
                </a:gridCol>
                <a:gridCol w="1151319">
                  <a:extLst>
                    <a:ext uri="{9D8B030D-6E8A-4147-A177-3AD203B41FA5}">
                      <a16:colId xmlns:a16="http://schemas.microsoft.com/office/drawing/2014/main" val="3478295399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1417096367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195167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Column Family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Column Qualifier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TimeStamp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4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8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131********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1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177********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8728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DABE0428-E482-4631-8A1B-17673C66B146}"/>
              </a:ext>
            </a:extLst>
          </p:cNvPr>
          <p:cNvSpPr/>
          <p:nvPr/>
        </p:nvSpPr>
        <p:spPr>
          <a:xfrm>
            <a:off x="2275632" y="1585992"/>
            <a:ext cx="30480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5180799-94EA-44B0-A255-B8A99AC47EE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323632" y="1770658"/>
            <a:ext cx="256480" cy="1111766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53F4583-C309-413A-B36A-D1C6CCAAFE00}"/>
              </a:ext>
            </a:extLst>
          </p:cNvPr>
          <p:cNvSpPr/>
          <p:nvPr/>
        </p:nvSpPr>
        <p:spPr>
          <a:xfrm>
            <a:off x="1766743" y="3271793"/>
            <a:ext cx="6853619" cy="1444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BAD9D-C22D-4405-BF62-87882C9D1287}"/>
              </a:ext>
            </a:extLst>
          </p:cNvPr>
          <p:cNvSpPr txBox="1"/>
          <p:nvPr/>
        </p:nvSpPr>
        <p:spPr>
          <a:xfrm>
            <a:off x="6868368" y="477051"/>
            <a:ext cx="202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TimeStamp</a:t>
            </a:r>
          </a:p>
          <a:p>
            <a:r>
              <a:rPr lang="zh-CN" altLang="en-US" sz="1200"/>
              <a:t>不同版本（</a:t>
            </a:r>
            <a:r>
              <a:rPr lang="en-US" altLang="zh-CN" sz="1200"/>
              <a:t>version</a:t>
            </a:r>
            <a:r>
              <a:rPr lang="zh-CN" altLang="en-US" sz="1200"/>
              <a:t>）的数据根据</a:t>
            </a:r>
            <a:r>
              <a:rPr lang="en-US" altLang="zh-CN" sz="1200"/>
              <a:t>timestamp</a:t>
            </a:r>
            <a:r>
              <a:rPr lang="zh-CN" altLang="en-US" sz="1200"/>
              <a:t>进行区分</a:t>
            </a:r>
            <a:endParaRPr lang="en-US" altLang="zh-CN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6EAEBA-8CDD-4215-8A02-6C25AE7229FD}"/>
              </a:ext>
            </a:extLst>
          </p:cNvPr>
          <p:cNvSpPr/>
          <p:nvPr/>
        </p:nvSpPr>
        <p:spPr>
          <a:xfrm>
            <a:off x="5788532" y="2893896"/>
            <a:ext cx="1152128" cy="3501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F57B8B-8FD0-48C2-9ABF-BF285DF0C331}"/>
              </a:ext>
            </a:extLst>
          </p:cNvPr>
          <p:cNvCxnSpPr>
            <a:cxnSpLocks/>
            <a:stCxn id="13" idx="0"/>
            <a:endCxn id="13" idx="0"/>
          </p:cNvCxnSpPr>
          <p:nvPr/>
        </p:nvCxnSpPr>
        <p:spPr>
          <a:xfrm>
            <a:off x="6364596" y="28938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BD5AE4-9782-4C13-B8B1-D55B25B7A4E2}"/>
              </a:ext>
            </a:extLst>
          </p:cNvPr>
          <p:cNvCxnSpPr>
            <a:cxnSpLocks/>
            <a:stCxn id="13" idx="0"/>
            <a:endCxn id="5" idx="1"/>
          </p:cNvCxnSpPr>
          <p:nvPr/>
        </p:nvCxnSpPr>
        <p:spPr>
          <a:xfrm rot="5400000" flipH="1" flipV="1">
            <a:off x="5569643" y="1595171"/>
            <a:ext cx="2093679" cy="503772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CD9976F-FAAF-45AC-98A1-4D7E1D3A4F5F}"/>
              </a:ext>
            </a:extLst>
          </p:cNvPr>
          <p:cNvSpPr/>
          <p:nvPr/>
        </p:nvSpPr>
        <p:spPr>
          <a:xfrm>
            <a:off x="103911" y="1772543"/>
            <a:ext cx="1074289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/>
              <a:t>StoreFile</a:t>
            </a:r>
            <a:endParaRPr lang="zh-CN" altLang="en-US" sz="16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CCE8ADC-F3BD-4F5F-9A6C-FBBB72B1D460}"/>
              </a:ext>
            </a:extLst>
          </p:cNvPr>
          <p:cNvCxnSpPr>
            <a:cxnSpLocks/>
            <a:stCxn id="20" idx="2"/>
            <a:endCxn id="23" idx="1"/>
          </p:cNvCxnSpPr>
          <p:nvPr/>
        </p:nvCxnSpPr>
        <p:spPr>
          <a:xfrm rot="16200000" flipH="1">
            <a:off x="364340" y="2418591"/>
            <a:ext cx="1679121" cy="1125688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7658EF2-DDDC-481A-B970-9EDE916F1F63}"/>
              </a:ext>
            </a:extLst>
          </p:cNvPr>
          <p:cNvSpPr/>
          <p:nvPr/>
        </p:nvSpPr>
        <p:spPr>
          <a:xfrm>
            <a:off x="6940660" y="2893895"/>
            <a:ext cx="628729" cy="3501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C67C6E-BF0D-4C90-A3F0-9E80323B3A3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255025" y="1928249"/>
            <a:ext cx="0" cy="96564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E10A549-441F-4822-A28B-AB43DD709DB4}"/>
              </a:ext>
            </a:extLst>
          </p:cNvPr>
          <p:cNvSpPr txBox="1"/>
          <p:nvPr/>
        </p:nvSpPr>
        <p:spPr>
          <a:xfrm>
            <a:off x="6856407" y="1281918"/>
            <a:ext cx="202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Type</a:t>
            </a:r>
          </a:p>
          <a:p>
            <a:r>
              <a:rPr lang="zh-CN" altLang="en-US" sz="1200"/>
              <a:t>对于删除操作，其类型为</a:t>
            </a:r>
            <a:r>
              <a:rPr lang="en-US" altLang="zh-CN" sz="1200"/>
              <a:t>DeleteColumn</a:t>
            </a:r>
          </a:p>
        </p:txBody>
      </p:sp>
    </p:spTree>
    <p:extLst>
      <p:ext uri="{BB962C8B-B14F-4D97-AF65-F5344CB8AC3E}">
        <p14:creationId xmlns:p14="http://schemas.microsoft.com/office/powerpoint/2010/main" val="13775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5" grpId="0"/>
      <p:bldP spid="13" grpId="0" animBg="1"/>
      <p:bldP spid="20" grpId="0" animBg="1"/>
      <p:bldP spid="25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DCBA67-9298-419A-BBDD-CADF68B61B1D}"/>
              </a:ext>
            </a:extLst>
          </p:cNvPr>
          <p:cNvSpPr/>
          <p:nvPr/>
        </p:nvSpPr>
        <p:spPr>
          <a:xfrm>
            <a:off x="3655179" y="1050172"/>
            <a:ext cx="540041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b="1">
                <a:solidFill>
                  <a:srgbClr val="FF0000"/>
                </a:solidFill>
              </a:rPr>
              <a:t>Master</a:t>
            </a:r>
            <a:r>
              <a:rPr lang="zh-CN" altLang="en-US" sz="1100" b="1">
                <a:solidFill>
                  <a:srgbClr val="FF0000"/>
                </a:solidFill>
              </a:rPr>
              <a:t>的作用</a:t>
            </a:r>
            <a:endParaRPr lang="en-US" altLang="zh-CN" sz="1100" b="1">
              <a:solidFill>
                <a:srgbClr val="FF0000"/>
              </a:solidFill>
            </a:endParaRPr>
          </a:p>
          <a:p>
            <a:r>
              <a:rPr lang="en-US" altLang="zh-CN" sz="1100" b="1"/>
              <a:t>Table</a:t>
            </a:r>
            <a:r>
              <a:rPr lang="zh-CN" altLang="en-US" sz="1100"/>
              <a:t>：</a:t>
            </a:r>
            <a:r>
              <a:rPr lang="en-US" altLang="zh-CN" sz="1100"/>
              <a:t>create, delete, alter</a:t>
            </a:r>
          </a:p>
          <a:p>
            <a:r>
              <a:rPr lang="en-US" altLang="zh-CN" sz="1100" b="1"/>
              <a:t>RegionServer</a:t>
            </a:r>
            <a:r>
              <a:rPr lang="zh-CN" altLang="en-US" sz="1100"/>
              <a:t>：分配</a:t>
            </a:r>
            <a:r>
              <a:rPr lang="en-US" altLang="zh-CN" sz="1100"/>
              <a:t>regions</a:t>
            </a:r>
            <a:r>
              <a:rPr lang="zh-CN" altLang="en-US" sz="1100"/>
              <a:t>到每个</a:t>
            </a:r>
            <a:r>
              <a:rPr lang="en-US" altLang="zh-CN" sz="1100"/>
              <a:t>RegionServer</a:t>
            </a:r>
            <a:r>
              <a:rPr lang="zh-CN" altLang="en-US" sz="1100"/>
              <a:t>，监控每个</a:t>
            </a:r>
            <a:r>
              <a:rPr lang="en-US" altLang="zh-CN" sz="1100"/>
              <a:t>RegionServer</a:t>
            </a:r>
            <a:r>
              <a:rPr lang="zh-CN" altLang="en-US" sz="1100"/>
              <a:t>的状态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DC7FA34-E41F-4DF4-9C17-576C0A43AE6D}"/>
              </a:ext>
            </a:extLst>
          </p:cNvPr>
          <p:cNvSpPr/>
          <p:nvPr/>
        </p:nvSpPr>
        <p:spPr>
          <a:xfrm>
            <a:off x="3655179" y="451711"/>
            <a:ext cx="539382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b="1">
                <a:solidFill>
                  <a:srgbClr val="FF0000"/>
                </a:solidFill>
              </a:rPr>
              <a:t>RegionServer</a:t>
            </a:r>
            <a:r>
              <a:rPr lang="zh-CN" altLang="en-US" sz="1100" b="1">
                <a:solidFill>
                  <a:srgbClr val="FF0000"/>
                </a:solidFill>
              </a:rPr>
              <a:t>的作用</a:t>
            </a:r>
            <a:endParaRPr lang="en-US" altLang="zh-CN" sz="1100" b="1">
              <a:solidFill>
                <a:srgbClr val="FF0000"/>
              </a:solidFill>
            </a:endParaRPr>
          </a:p>
          <a:p>
            <a:r>
              <a:rPr lang="en-US" altLang="zh-CN" sz="1100" b="1"/>
              <a:t>Data</a:t>
            </a:r>
            <a:r>
              <a:rPr lang="zh-CN" altLang="en-US" sz="1100"/>
              <a:t>：</a:t>
            </a:r>
            <a:r>
              <a:rPr lang="en-US" altLang="zh-CN" sz="1100"/>
              <a:t>get, put, delete</a:t>
            </a:r>
          </a:p>
          <a:p>
            <a:r>
              <a:rPr lang="en-US" altLang="zh-CN" sz="1100" b="1"/>
              <a:t>Region</a:t>
            </a:r>
            <a:r>
              <a:rPr lang="zh-CN" altLang="en-US" sz="1100"/>
              <a:t>：</a:t>
            </a:r>
            <a:r>
              <a:rPr lang="en-US" altLang="zh-CN" sz="1100"/>
              <a:t>splitRegion, compactRegion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27607C7-1778-4B4C-ABA4-93DBEAC005A2}"/>
              </a:ext>
            </a:extLst>
          </p:cNvPr>
          <p:cNvSpPr/>
          <p:nvPr/>
        </p:nvSpPr>
        <p:spPr>
          <a:xfrm>
            <a:off x="474319" y="1947004"/>
            <a:ext cx="3744416" cy="3024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98B9C0-C3CC-4CED-AA81-C0C6AD6B49C1}"/>
              </a:ext>
            </a:extLst>
          </p:cNvPr>
          <p:cNvSpPr/>
          <p:nvPr/>
        </p:nvSpPr>
        <p:spPr>
          <a:xfrm>
            <a:off x="585320" y="2300468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6C1588-B647-4485-B52F-6BA816074308}"/>
              </a:ext>
            </a:extLst>
          </p:cNvPr>
          <p:cNvSpPr/>
          <p:nvPr/>
        </p:nvSpPr>
        <p:spPr>
          <a:xfrm>
            <a:off x="729336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080B49-7617-4165-A5D6-C1DD6357A3D3}"/>
              </a:ext>
            </a:extLst>
          </p:cNvPr>
          <p:cNvSpPr txBox="1"/>
          <p:nvPr/>
        </p:nvSpPr>
        <p:spPr>
          <a:xfrm>
            <a:off x="706864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8F7530-C55D-440E-B062-B1C0754E58BC}"/>
              </a:ext>
            </a:extLst>
          </p:cNvPr>
          <p:cNvSpPr txBox="1"/>
          <p:nvPr/>
        </p:nvSpPr>
        <p:spPr>
          <a:xfrm>
            <a:off x="643128" y="2300468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5D3EB2B-8AA4-4FCF-AFF6-7DCB28C6F86C}"/>
              </a:ext>
            </a:extLst>
          </p:cNvPr>
          <p:cNvSpPr txBox="1"/>
          <p:nvPr/>
        </p:nvSpPr>
        <p:spPr>
          <a:xfrm>
            <a:off x="513312" y="19470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 Server</a:t>
            </a:r>
            <a:endParaRPr lang="zh-CN" altLang="en-US" sz="1400" b="1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15058F9-06B2-4AFA-884C-FD29C6C27B15}"/>
              </a:ext>
            </a:extLst>
          </p:cNvPr>
          <p:cNvSpPr/>
          <p:nvPr/>
        </p:nvSpPr>
        <p:spPr>
          <a:xfrm>
            <a:off x="2456996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FB2D43F-5FD7-43A4-A252-59F08D818C76}"/>
              </a:ext>
            </a:extLst>
          </p:cNvPr>
          <p:cNvSpPr txBox="1"/>
          <p:nvPr/>
        </p:nvSpPr>
        <p:spPr>
          <a:xfrm>
            <a:off x="2434524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E152E68-89BD-4E99-80D2-1E87FDC1165B}"/>
              </a:ext>
            </a:extLst>
          </p:cNvPr>
          <p:cNvSpPr/>
          <p:nvPr/>
        </p:nvSpPr>
        <p:spPr>
          <a:xfrm>
            <a:off x="585320" y="3630911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2272A60-C911-489E-AF97-759D38753A7A}"/>
              </a:ext>
            </a:extLst>
          </p:cNvPr>
          <p:cNvSpPr/>
          <p:nvPr/>
        </p:nvSpPr>
        <p:spPr>
          <a:xfrm>
            <a:off x="729336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5C79381-4DC8-4264-BED4-0148590E7283}"/>
              </a:ext>
            </a:extLst>
          </p:cNvPr>
          <p:cNvSpPr txBox="1"/>
          <p:nvPr/>
        </p:nvSpPr>
        <p:spPr>
          <a:xfrm>
            <a:off x="706864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941B3DB-B714-47C5-A041-96D7B40E88CE}"/>
              </a:ext>
            </a:extLst>
          </p:cNvPr>
          <p:cNvSpPr txBox="1"/>
          <p:nvPr/>
        </p:nvSpPr>
        <p:spPr>
          <a:xfrm>
            <a:off x="643128" y="3630911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217B146-FF5E-4735-B25B-2D86971C8E51}"/>
              </a:ext>
            </a:extLst>
          </p:cNvPr>
          <p:cNvSpPr/>
          <p:nvPr/>
        </p:nvSpPr>
        <p:spPr>
          <a:xfrm>
            <a:off x="2456996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2ED9220-8CAA-4440-B3B8-EC1DC6737027}"/>
              </a:ext>
            </a:extLst>
          </p:cNvPr>
          <p:cNvSpPr txBox="1"/>
          <p:nvPr/>
        </p:nvSpPr>
        <p:spPr>
          <a:xfrm>
            <a:off x="2434524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07D6FC3-B272-4E00-B2AD-9D7CF3F7844F}"/>
              </a:ext>
            </a:extLst>
          </p:cNvPr>
          <p:cNvSpPr/>
          <p:nvPr/>
        </p:nvSpPr>
        <p:spPr>
          <a:xfrm>
            <a:off x="1332442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B97A8AA-4282-4B54-92C7-22571DE16B22}"/>
              </a:ext>
            </a:extLst>
          </p:cNvPr>
          <p:cNvSpPr/>
          <p:nvPr/>
        </p:nvSpPr>
        <p:spPr>
          <a:xfrm>
            <a:off x="3062080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940141-365C-4335-A6ED-1CCA8035A23D}"/>
              </a:ext>
            </a:extLst>
          </p:cNvPr>
          <p:cNvSpPr/>
          <p:nvPr/>
        </p:nvSpPr>
        <p:spPr>
          <a:xfrm>
            <a:off x="1332442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F934D1-717A-4337-829F-8C64FB9C99EC}"/>
              </a:ext>
            </a:extLst>
          </p:cNvPr>
          <p:cNvSpPr/>
          <p:nvPr/>
        </p:nvSpPr>
        <p:spPr>
          <a:xfrm>
            <a:off x="3062080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8BF71F-030C-45ED-851D-07E28B157199}"/>
              </a:ext>
            </a:extLst>
          </p:cNvPr>
          <p:cNvSpPr/>
          <p:nvPr/>
        </p:nvSpPr>
        <p:spPr>
          <a:xfrm>
            <a:off x="4887047" y="1947004"/>
            <a:ext cx="3744416" cy="3024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570B0D-C86C-4EE6-A164-C0EDA64FE21A}"/>
              </a:ext>
            </a:extLst>
          </p:cNvPr>
          <p:cNvSpPr/>
          <p:nvPr/>
        </p:nvSpPr>
        <p:spPr>
          <a:xfrm>
            <a:off x="4998048" y="2300468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E0AF19-197A-4E07-BCC5-D2220FD4389B}"/>
              </a:ext>
            </a:extLst>
          </p:cNvPr>
          <p:cNvSpPr/>
          <p:nvPr/>
        </p:nvSpPr>
        <p:spPr>
          <a:xfrm>
            <a:off x="5142064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306DCE-CD41-488E-90DB-18AE31AB92C2}"/>
              </a:ext>
            </a:extLst>
          </p:cNvPr>
          <p:cNvSpPr txBox="1"/>
          <p:nvPr/>
        </p:nvSpPr>
        <p:spPr>
          <a:xfrm>
            <a:off x="5119592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F6BE11-8C24-4D04-9D93-4C579D9D3AB5}"/>
              </a:ext>
            </a:extLst>
          </p:cNvPr>
          <p:cNvSpPr txBox="1"/>
          <p:nvPr/>
        </p:nvSpPr>
        <p:spPr>
          <a:xfrm>
            <a:off x="5055856" y="2300468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3EA625A-6D10-4476-8BCE-A3E7F59050DF}"/>
              </a:ext>
            </a:extLst>
          </p:cNvPr>
          <p:cNvSpPr txBox="1"/>
          <p:nvPr/>
        </p:nvSpPr>
        <p:spPr>
          <a:xfrm>
            <a:off x="4926040" y="19470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 Server</a:t>
            </a:r>
            <a:endParaRPr lang="zh-CN" altLang="en-US" sz="1400" b="1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91F089F-4C0E-4BF2-829F-70DD1CB8A2C1}"/>
              </a:ext>
            </a:extLst>
          </p:cNvPr>
          <p:cNvSpPr/>
          <p:nvPr/>
        </p:nvSpPr>
        <p:spPr>
          <a:xfrm>
            <a:off x="6869724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452CAF6-3E47-4DFB-B509-E26E36379504}"/>
              </a:ext>
            </a:extLst>
          </p:cNvPr>
          <p:cNvSpPr txBox="1"/>
          <p:nvPr/>
        </p:nvSpPr>
        <p:spPr>
          <a:xfrm>
            <a:off x="6847252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085A16-57C0-4267-88A5-609F469BE641}"/>
              </a:ext>
            </a:extLst>
          </p:cNvPr>
          <p:cNvSpPr/>
          <p:nvPr/>
        </p:nvSpPr>
        <p:spPr>
          <a:xfrm>
            <a:off x="4998048" y="3630911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40D236-0A16-4D0E-A3B5-23BEF823DC4B}"/>
              </a:ext>
            </a:extLst>
          </p:cNvPr>
          <p:cNvSpPr/>
          <p:nvPr/>
        </p:nvSpPr>
        <p:spPr>
          <a:xfrm>
            <a:off x="5142064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4F81944-58F7-428C-ACAF-7D4A8C3ECB92}"/>
              </a:ext>
            </a:extLst>
          </p:cNvPr>
          <p:cNvSpPr txBox="1"/>
          <p:nvPr/>
        </p:nvSpPr>
        <p:spPr>
          <a:xfrm>
            <a:off x="5119592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00ADB4-7B67-4AF7-911B-B7424F609F5C}"/>
              </a:ext>
            </a:extLst>
          </p:cNvPr>
          <p:cNvSpPr txBox="1"/>
          <p:nvPr/>
        </p:nvSpPr>
        <p:spPr>
          <a:xfrm>
            <a:off x="5055856" y="3630911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3F0DBB1-908F-4BF4-A802-BF22BF9161D7}"/>
              </a:ext>
            </a:extLst>
          </p:cNvPr>
          <p:cNvSpPr/>
          <p:nvPr/>
        </p:nvSpPr>
        <p:spPr>
          <a:xfrm>
            <a:off x="6869724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9352C1E-C4CB-43A7-9CB1-FC0C00974634}"/>
              </a:ext>
            </a:extLst>
          </p:cNvPr>
          <p:cNvSpPr txBox="1"/>
          <p:nvPr/>
        </p:nvSpPr>
        <p:spPr>
          <a:xfrm>
            <a:off x="6847252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068BED-9189-466B-9A73-C71D223E6A32}"/>
              </a:ext>
            </a:extLst>
          </p:cNvPr>
          <p:cNvSpPr/>
          <p:nvPr/>
        </p:nvSpPr>
        <p:spPr>
          <a:xfrm>
            <a:off x="5745170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D6910FC-2F0F-48B5-BCF7-A38FAD9DAAB7}"/>
              </a:ext>
            </a:extLst>
          </p:cNvPr>
          <p:cNvSpPr/>
          <p:nvPr/>
        </p:nvSpPr>
        <p:spPr>
          <a:xfrm>
            <a:off x="7474808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8C47911-AE84-47D0-9131-1282E235CA99}"/>
              </a:ext>
            </a:extLst>
          </p:cNvPr>
          <p:cNvSpPr/>
          <p:nvPr/>
        </p:nvSpPr>
        <p:spPr>
          <a:xfrm>
            <a:off x="5745170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44FA8EE-7FC1-441E-8AC8-FCEE01C4CA73}"/>
              </a:ext>
            </a:extLst>
          </p:cNvPr>
          <p:cNvSpPr/>
          <p:nvPr/>
        </p:nvSpPr>
        <p:spPr>
          <a:xfrm>
            <a:off x="7474808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28589-65C9-45F6-9E72-0756AAE7504A}"/>
              </a:ext>
            </a:extLst>
          </p:cNvPr>
          <p:cNvSpPr/>
          <p:nvPr/>
        </p:nvSpPr>
        <p:spPr>
          <a:xfrm>
            <a:off x="1776377" y="814978"/>
            <a:ext cx="1141024" cy="30408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Zookeeper</a:t>
            </a:r>
            <a:endParaRPr lang="zh-CN" altLang="en-US" sz="1400" b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85148BF-C8B6-43CE-9A81-A04C43EA733A}"/>
              </a:ext>
            </a:extLst>
          </p:cNvPr>
          <p:cNvSpPr/>
          <p:nvPr/>
        </p:nvSpPr>
        <p:spPr>
          <a:xfrm>
            <a:off x="474319" y="580848"/>
            <a:ext cx="785313" cy="3040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Master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06E275F-18EA-4069-B37B-D42641F07640}"/>
              </a:ext>
            </a:extLst>
          </p:cNvPr>
          <p:cNvSpPr txBox="1"/>
          <p:nvPr/>
        </p:nvSpPr>
        <p:spPr>
          <a:xfrm>
            <a:off x="611560" y="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架构（不完整版）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501949-B5A3-4E34-88D3-01FC3E81EE06}"/>
              </a:ext>
            </a:extLst>
          </p:cNvPr>
          <p:cNvCxnSpPr>
            <a:stCxn id="37" idx="0"/>
            <a:endCxn id="4" idx="2"/>
          </p:cNvCxnSpPr>
          <p:nvPr/>
        </p:nvCxnSpPr>
        <p:spPr>
          <a:xfrm flipV="1">
            <a:off x="2346527" y="1119067"/>
            <a:ext cx="362" cy="8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3752E2-4AAD-4943-839B-10F13E86ACDF}"/>
              </a:ext>
            </a:extLst>
          </p:cNvPr>
          <p:cNvCxnSpPr>
            <a:stCxn id="4" idx="1"/>
            <a:endCxn id="91" idx="3"/>
          </p:cNvCxnSpPr>
          <p:nvPr/>
        </p:nvCxnSpPr>
        <p:spPr>
          <a:xfrm flipH="1" flipV="1">
            <a:off x="1259632" y="732893"/>
            <a:ext cx="516745" cy="2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E1F38D0-498D-4559-8E63-DB530EDBC280}"/>
              </a:ext>
            </a:extLst>
          </p:cNvPr>
          <p:cNvSpPr/>
          <p:nvPr/>
        </p:nvSpPr>
        <p:spPr>
          <a:xfrm>
            <a:off x="474319" y="1060411"/>
            <a:ext cx="785313" cy="3040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Master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69ACA3-D23F-43EF-9D27-C410D1E427A2}"/>
              </a:ext>
            </a:extLst>
          </p:cNvPr>
          <p:cNvCxnSpPr>
            <a:cxnSpLocks/>
            <a:stCxn id="4" idx="1"/>
            <a:endCxn id="96" idx="3"/>
          </p:cNvCxnSpPr>
          <p:nvPr/>
        </p:nvCxnSpPr>
        <p:spPr>
          <a:xfrm flipH="1">
            <a:off x="1259632" y="967023"/>
            <a:ext cx="516745" cy="24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9E14821C-8AB8-4998-9373-56370259BA82}"/>
              </a:ext>
            </a:extLst>
          </p:cNvPr>
          <p:cNvCxnSpPr>
            <a:stCxn id="59" idx="0"/>
            <a:endCxn id="4" idx="2"/>
          </p:cNvCxnSpPr>
          <p:nvPr/>
        </p:nvCxnSpPr>
        <p:spPr>
          <a:xfrm rot="16200000" flipV="1">
            <a:off x="4139104" y="-673147"/>
            <a:ext cx="827937" cy="4412366"/>
          </a:xfrm>
          <a:prstGeom prst="curvedConnector3">
            <a:avLst>
              <a:gd name="adj1" fmla="val 18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4" grpId="0" animBg="1"/>
      <p:bldP spid="37" grpId="0" animBg="1"/>
      <p:bldP spid="10" grpId="0" animBg="1"/>
      <p:bldP spid="14" grpId="0" animBg="1"/>
      <p:bldP spid="15" grpId="0"/>
      <p:bldP spid="26" grpId="0"/>
      <p:bldP spid="38" grpId="0"/>
      <p:bldP spid="61" grpId="0" animBg="1"/>
      <p:bldP spid="62" grpId="0"/>
      <p:bldP spid="81" grpId="0" animBg="1"/>
      <p:bldP spid="82" grpId="0" animBg="1"/>
      <p:bldP spid="83" grpId="0"/>
      <p:bldP spid="86" grpId="0"/>
      <p:bldP spid="87" grpId="0" animBg="1"/>
      <p:bldP spid="88" grpId="0"/>
      <p:bldP spid="51" grpId="0" animBg="1"/>
      <p:bldP spid="52" grpId="0" animBg="1"/>
      <p:bldP spid="53" grpId="0" animBg="1"/>
      <p:bldP spid="54" grpId="0" animBg="1"/>
      <p:bldP spid="59" grpId="0" animBg="1"/>
      <p:bldP spid="60" grpId="0" animBg="1"/>
      <p:bldP spid="65" grpId="0" animBg="1"/>
      <p:bldP spid="66" grpId="0"/>
      <p:bldP spid="67" grpId="0"/>
      <p:bldP spid="68" grpId="0"/>
      <p:bldP spid="69" grpId="0" animBg="1"/>
      <p:bldP spid="70" grpId="0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4" grpId="0" animBg="1"/>
      <p:bldP spid="91" grpId="0" animBg="1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CFDE0CF-7E67-4DAC-9E01-ED53547321DB}"/>
              </a:ext>
            </a:extLst>
          </p:cNvPr>
          <p:cNvSpPr/>
          <p:nvPr/>
        </p:nvSpPr>
        <p:spPr>
          <a:xfrm>
            <a:off x="418540" y="606398"/>
            <a:ext cx="4536504" cy="35710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58EBB3-350C-4489-8E7B-DDE89BA927DB}"/>
              </a:ext>
            </a:extLst>
          </p:cNvPr>
          <p:cNvSpPr/>
          <p:nvPr/>
        </p:nvSpPr>
        <p:spPr>
          <a:xfrm>
            <a:off x="1321629" y="1506590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66ECEF-37F0-430E-A14C-BE9426E2133D}"/>
              </a:ext>
            </a:extLst>
          </p:cNvPr>
          <p:cNvSpPr/>
          <p:nvPr/>
        </p:nvSpPr>
        <p:spPr>
          <a:xfrm>
            <a:off x="1465645" y="1804969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D90A73-4E5A-468D-A799-E6E7F6C74A1C}"/>
              </a:ext>
            </a:extLst>
          </p:cNvPr>
          <p:cNvSpPr txBox="1"/>
          <p:nvPr/>
        </p:nvSpPr>
        <p:spPr>
          <a:xfrm>
            <a:off x="1443173" y="188647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D6B4B9-879A-49AA-98AE-71F1DF28C5B5}"/>
              </a:ext>
            </a:extLst>
          </p:cNvPr>
          <p:cNvSpPr txBox="1"/>
          <p:nvPr/>
        </p:nvSpPr>
        <p:spPr>
          <a:xfrm>
            <a:off x="1379437" y="1506590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646D8C-FDAE-4783-A838-33E1B100DB96}"/>
              </a:ext>
            </a:extLst>
          </p:cNvPr>
          <p:cNvSpPr txBox="1"/>
          <p:nvPr/>
        </p:nvSpPr>
        <p:spPr>
          <a:xfrm>
            <a:off x="418540" y="61911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 Server</a:t>
            </a:r>
            <a:endParaRPr lang="zh-CN" altLang="en-US" sz="14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2134F1-766F-4614-AB4E-E8E0C1D33444}"/>
              </a:ext>
            </a:extLst>
          </p:cNvPr>
          <p:cNvSpPr/>
          <p:nvPr/>
        </p:nvSpPr>
        <p:spPr>
          <a:xfrm>
            <a:off x="3193305" y="1804969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5B803-650B-4CE3-B8A4-C9BEAE7EDE53}"/>
              </a:ext>
            </a:extLst>
          </p:cNvPr>
          <p:cNvSpPr txBox="1"/>
          <p:nvPr/>
        </p:nvSpPr>
        <p:spPr>
          <a:xfrm>
            <a:off x="3170833" y="188647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4AB741-3B54-464A-A4C8-6BFB72EF10FF}"/>
              </a:ext>
            </a:extLst>
          </p:cNvPr>
          <p:cNvSpPr/>
          <p:nvPr/>
        </p:nvSpPr>
        <p:spPr>
          <a:xfrm>
            <a:off x="1321629" y="2837033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58A1B0-3B57-4943-A07D-F5CA86250686}"/>
              </a:ext>
            </a:extLst>
          </p:cNvPr>
          <p:cNvSpPr/>
          <p:nvPr/>
        </p:nvSpPr>
        <p:spPr>
          <a:xfrm>
            <a:off x="1465645" y="3135412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E6B8CB-3D71-4A27-9771-C32F6AC2950F}"/>
              </a:ext>
            </a:extLst>
          </p:cNvPr>
          <p:cNvSpPr txBox="1"/>
          <p:nvPr/>
        </p:nvSpPr>
        <p:spPr>
          <a:xfrm>
            <a:off x="1443173" y="321691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37597E-057D-4036-A1AF-1D1B196C5177}"/>
              </a:ext>
            </a:extLst>
          </p:cNvPr>
          <p:cNvSpPr txBox="1"/>
          <p:nvPr/>
        </p:nvSpPr>
        <p:spPr>
          <a:xfrm>
            <a:off x="1379437" y="2837033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568736-790B-416B-A625-60400957A03D}"/>
              </a:ext>
            </a:extLst>
          </p:cNvPr>
          <p:cNvSpPr/>
          <p:nvPr/>
        </p:nvSpPr>
        <p:spPr>
          <a:xfrm>
            <a:off x="3193305" y="3135412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560382-17B0-4803-B2BF-D8084EB610DA}"/>
              </a:ext>
            </a:extLst>
          </p:cNvPr>
          <p:cNvSpPr txBox="1"/>
          <p:nvPr/>
        </p:nvSpPr>
        <p:spPr>
          <a:xfrm>
            <a:off x="3170833" y="321691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4F5AB6-BE2A-485E-92FC-37DC6A142CCB}"/>
              </a:ext>
            </a:extLst>
          </p:cNvPr>
          <p:cNvSpPr/>
          <p:nvPr/>
        </p:nvSpPr>
        <p:spPr>
          <a:xfrm>
            <a:off x="2068751" y="224165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2056F2-49AF-4880-8729-2DDCB1DCD044}"/>
              </a:ext>
            </a:extLst>
          </p:cNvPr>
          <p:cNvSpPr/>
          <p:nvPr/>
        </p:nvSpPr>
        <p:spPr>
          <a:xfrm>
            <a:off x="3798389" y="224165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6939D2-27F6-41B6-82F2-2EDED9247EC4}"/>
              </a:ext>
            </a:extLst>
          </p:cNvPr>
          <p:cNvSpPr/>
          <p:nvPr/>
        </p:nvSpPr>
        <p:spPr>
          <a:xfrm>
            <a:off x="2068751" y="3581058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27C80A-5050-4643-8FDF-B667660D2647}"/>
              </a:ext>
            </a:extLst>
          </p:cNvPr>
          <p:cNvSpPr/>
          <p:nvPr/>
        </p:nvSpPr>
        <p:spPr>
          <a:xfrm>
            <a:off x="3798389" y="3581058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150F4-8371-41DE-82F2-6AEE769BA158}"/>
              </a:ext>
            </a:extLst>
          </p:cNvPr>
          <p:cNvSpPr/>
          <p:nvPr/>
        </p:nvSpPr>
        <p:spPr>
          <a:xfrm>
            <a:off x="2068751" y="1879535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4C821-9473-49F2-B910-A10B7D6A9D81}"/>
              </a:ext>
            </a:extLst>
          </p:cNvPr>
          <p:cNvSpPr txBox="1"/>
          <p:nvPr/>
        </p:nvSpPr>
        <p:spPr>
          <a:xfrm>
            <a:off x="544833" y="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RegionServer </a:t>
            </a:r>
            <a:r>
              <a:rPr lang="zh-CN" altLang="en-US" b="1">
                <a:solidFill>
                  <a:srgbClr val="FF0000"/>
                </a:solidFill>
              </a:rPr>
              <a:t>详细架构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6A55A5-CA73-4440-9B84-BE22BA5E31C6}"/>
              </a:ext>
            </a:extLst>
          </p:cNvPr>
          <p:cNvSpPr/>
          <p:nvPr/>
        </p:nvSpPr>
        <p:spPr>
          <a:xfrm>
            <a:off x="3798389" y="3219438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DF30F4-3664-43D9-AAC5-D13E5B49455B}"/>
              </a:ext>
            </a:extLst>
          </p:cNvPr>
          <p:cNvSpPr/>
          <p:nvPr/>
        </p:nvSpPr>
        <p:spPr>
          <a:xfrm>
            <a:off x="3798389" y="1875055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CD3EB7-6EE4-4F4A-97CA-5129088A0EB2}"/>
              </a:ext>
            </a:extLst>
          </p:cNvPr>
          <p:cNvSpPr/>
          <p:nvPr/>
        </p:nvSpPr>
        <p:spPr>
          <a:xfrm>
            <a:off x="2068751" y="3219438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07C525-1C18-4554-B86B-4DB98D65E353}"/>
              </a:ext>
            </a:extLst>
          </p:cNvPr>
          <p:cNvSpPr/>
          <p:nvPr/>
        </p:nvSpPr>
        <p:spPr>
          <a:xfrm>
            <a:off x="500727" y="1506590"/>
            <a:ext cx="724392" cy="256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WAL</a:t>
            </a:r>
            <a:endParaRPr lang="zh-CN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C5E60A-62FE-4005-8747-8730F3D91764}"/>
              </a:ext>
            </a:extLst>
          </p:cNvPr>
          <p:cNvSpPr/>
          <p:nvPr/>
        </p:nvSpPr>
        <p:spPr>
          <a:xfrm>
            <a:off x="2805971" y="4672652"/>
            <a:ext cx="1141024" cy="30408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HDFS</a:t>
            </a:r>
            <a:endParaRPr lang="zh-CN" altLang="en-US" sz="1400" b="1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11D41C37-0800-4D98-ADB6-DD2580B44DD8}"/>
              </a:ext>
            </a:extLst>
          </p:cNvPr>
          <p:cNvCxnSpPr>
            <a:stCxn id="22" idx="3"/>
            <a:endCxn id="30" idx="0"/>
          </p:cNvCxnSpPr>
          <p:nvPr/>
        </p:nvCxnSpPr>
        <p:spPr>
          <a:xfrm>
            <a:off x="2889653" y="2385672"/>
            <a:ext cx="486830" cy="228698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91EBA62-05BC-4342-BD64-800D7C583AC3}"/>
              </a:ext>
            </a:extLst>
          </p:cNvPr>
          <p:cNvCxnSpPr>
            <a:stCxn id="23" idx="1"/>
            <a:endCxn id="30" idx="0"/>
          </p:cNvCxnSpPr>
          <p:nvPr/>
        </p:nvCxnSpPr>
        <p:spPr>
          <a:xfrm rot="10800000" flipV="1">
            <a:off x="3376483" y="2385672"/>
            <a:ext cx="421906" cy="228698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0B478A6A-9F73-42CF-8230-13B6B8505C52}"/>
              </a:ext>
            </a:extLst>
          </p:cNvPr>
          <p:cNvCxnSpPr>
            <a:stCxn id="24" idx="3"/>
            <a:endCxn id="30" idx="0"/>
          </p:cNvCxnSpPr>
          <p:nvPr/>
        </p:nvCxnSpPr>
        <p:spPr>
          <a:xfrm>
            <a:off x="2889653" y="3725074"/>
            <a:ext cx="486830" cy="94757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E074444-A100-4D3D-9812-ADA41EADA2C6}"/>
              </a:ext>
            </a:extLst>
          </p:cNvPr>
          <p:cNvCxnSpPr>
            <a:stCxn id="25" idx="1"/>
            <a:endCxn id="30" idx="0"/>
          </p:cNvCxnSpPr>
          <p:nvPr/>
        </p:nvCxnSpPr>
        <p:spPr>
          <a:xfrm rot="10800000" flipV="1">
            <a:off x="3376483" y="3725074"/>
            <a:ext cx="421906" cy="94757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3DEB260-5A09-43D8-B698-3D06D04B8F4B}"/>
              </a:ext>
            </a:extLst>
          </p:cNvPr>
          <p:cNvSpPr txBox="1"/>
          <p:nvPr/>
        </p:nvSpPr>
        <p:spPr>
          <a:xfrm>
            <a:off x="5197068" y="377931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每个</a:t>
            </a:r>
            <a:r>
              <a:rPr lang="en-US" altLang="zh-CN" sz="1200" b="1">
                <a:solidFill>
                  <a:srgbClr val="FF0000"/>
                </a:solidFill>
              </a:rPr>
              <a:t>RegionServer</a:t>
            </a:r>
            <a:r>
              <a:rPr lang="zh-CN" altLang="en-US" sz="1200" b="1">
                <a:solidFill>
                  <a:srgbClr val="FF0000"/>
                </a:solidFill>
              </a:rPr>
              <a:t>可以服务于多个</a:t>
            </a:r>
            <a:r>
              <a:rPr lang="en-US" altLang="zh-CN" sz="1200" b="1">
                <a:solidFill>
                  <a:srgbClr val="FF0000"/>
                </a:solidFill>
              </a:rPr>
              <a:t>Region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38FC4C-BCC0-4358-A121-B78B762AFDBB}"/>
              </a:ext>
            </a:extLst>
          </p:cNvPr>
          <p:cNvSpPr txBox="1"/>
          <p:nvPr/>
        </p:nvSpPr>
        <p:spPr>
          <a:xfrm>
            <a:off x="5197068" y="409476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每个</a:t>
            </a:r>
            <a:r>
              <a:rPr lang="en-US" altLang="zh-CN" sz="1200" b="1">
                <a:solidFill>
                  <a:srgbClr val="FF0000"/>
                </a:solidFill>
              </a:rPr>
              <a:t>RegionServer</a:t>
            </a:r>
            <a:r>
              <a:rPr lang="zh-CN" altLang="en-US" sz="1200" b="1">
                <a:solidFill>
                  <a:srgbClr val="FF0000"/>
                </a:solidFill>
              </a:rPr>
              <a:t>中有多个</a:t>
            </a:r>
            <a:r>
              <a:rPr lang="en-US" altLang="zh-CN" sz="1200" b="1">
                <a:solidFill>
                  <a:srgbClr val="FF0000"/>
                </a:solidFill>
              </a:rPr>
              <a:t>Store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endParaRPr lang="en-US" altLang="zh-CN" sz="1200" b="1">
              <a:solidFill>
                <a:srgbClr val="FF0000"/>
              </a:solidFill>
            </a:endParaRPr>
          </a:p>
          <a:p>
            <a:r>
              <a:rPr lang="en-US" altLang="zh-CN" sz="1200" b="1">
                <a:solidFill>
                  <a:srgbClr val="FF0000"/>
                </a:solidFill>
              </a:rPr>
              <a:t>1</a:t>
            </a:r>
            <a:r>
              <a:rPr lang="zh-CN" altLang="en-US" sz="1200" b="1">
                <a:solidFill>
                  <a:srgbClr val="FF0000"/>
                </a:solidFill>
              </a:rPr>
              <a:t>个</a:t>
            </a:r>
            <a:r>
              <a:rPr lang="en-US" altLang="zh-CN" sz="1200" b="1">
                <a:solidFill>
                  <a:srgbClr val="FF0000"/>
                </a:solidFill>
              </a:rPr>
              <a:t>WAL</a:t>
            </a:r>
            <a:r>
              <a:rPr lang="zh-CN" altLang="en-US" sz="1200" b="1">
                <a:solidFill>
                  <a:srgbClr val="FF0000"/>
                </a:solidFill>
              </a:rPr>
              <a:t>和</a:t>
            </a:r>
            <a:r>
              <a:rPr lang="en-US" altLang="zh-CN" sz="1200" b="1">
                <a:solidFill>
                  <a:srgbClr val="FF0000"/>
                </a:solidFill>
              </a:rPr>
              <a:t>1</a:t>
            </a:r>
            <a:r>
              <a:rPr lang="zh-CN" altLang="en-US" sz="1200" b="1">
                <a:solidFill>
                  <a:srgbClr val="FF0000"/>
                </a:solidFill>
              </a:rPr>
              <a:t>个</a:t>
            </a:r>
            <a:r>
              <a:rPr lang="en-US" altLang="zh-CN" sz="1200" b="1">
                <a:solidFill>
                  <a:srgbClr val="FF0000"/>
                </a:solidFill>
              </a:rPr>
              <a:t>BlockCache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5F60F06-D03F-41D4-9C6A-FFCE8BC867BC}"/>
              </a:ext>
            </a:extLst>
          </p:cNvPr>
          <p:cNvSpPr txBox="1"/>
          <p:nvPr/>
        </p:nvSpPr>
        <p:spPr>
          <a:xfrm>
            <a:off x="5197007" y="4594121"/>
            <a:ext cx="385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每个</a:t>
            </a:r>
            <a:r>
              <a:rPr lang="en-US" altLang="zh-CN" sz="1200" b="1">
                <a:solidFill>
                  <a:srgbClr val="FF0000"/>
                </a:solidFill>
              </a:rPr>
              <a:t>Store</a:t>
            </a:r>
            <a:r>
              <a:rPr lang="zh-CN" altLang="en-US" sz="1200" b="1">
                <a:solidFill>
                  <a:srgbClr val="FF0000"/>
                </a:solidFill>
              </a:rPr>
              <a:t>对应一个列族，包含</a:t>
            </a:r>
            <a:r>
              <a:rPr lang="en-US" altLang="zh-CN" sz="1200" b="1">
                <a:solidFill>
                  <a:srgbClr val="FF0000"/>
                </a:solidFill>
              </a:rPr>
              <a:t>MemStore</a:t>
            </a:r>
            <a:r>
              <a:rPr lang="zh-CN" altLang="en-US" sz="1200" b="1">
                <a:solidFill>
                  <a:srgbClr val="FF0000"/>
                </a:solidFill>
              </a:rPr>
              <a:t>和</a:t>
            </a:r>
            <a:r>
              <a:rPr lang="en-US" altLang="zh-CN" sz="1200" b="1">
                <a:solidFill>
                  <a:srgbClr val="FF0000"/>
                </a:solidFill>
              </a:rPr>
              <a:t>StoreFile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13D009-6A28-43B0-B597-E7367F24D0D6}"/>
              </a:ext>
            </a:extLst>
          </p:cNvPr>
          <p:cNvSpPr txBox="1"/>
          <p:nvPr/>
        </p:nvSpPr>
        <p:spPr>
          <a:xfrm>
            <a:off x="5224375" y="513715"/>
            <a:ext cx="3528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StoreFile:</a:t>
            </a:r>
            <a:r>
              <a:rPr lang="zh-CN" altLang="en-US" sz="1400"/>
              <a:t>存储有序的</a:t>
            </a:r>
            <a:r>
              <a:rPr lang="en-US" altLang="zh-CN" sz="1400"/>
              <a:t>K-V</a:t>
            </a:r>
            <a:r>
              <a:rPr lang="zh-CN" altLang="en-US" sz="1400"/>
              <a:t>的文件，存储在</a:t>
            </a:r>
            <a:r>
              <a:rPr lang="en-US" altLang="zh-CN" sz="1400"/>
              <a:t>HDFS</a:t>
            </a:r>
            <a:r>
              <a:rPr lang="zh-CN" altLang="en-US" sz="1400"/>
              <a:t>上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solidFill>
                  <a:srgbClr val="FF0000"/>
                </a:solidFill>
              </a:rPr>
              <a:t>MemStore:</a:t>
            </a:r>
            <a:r>
              <a:rPr lang="zh-CN" altLang="en-US" sz="1400"/>
              <a:t>写缓存，</a:t>
            </a:r>
            <a:r>
              <a:rPr lang="en-US" altLang="zh-CN" sz="1400"/>
              <a:t>K-V</a:t>
            </a:r>
            <a:r>
              <a:rPr lang="zh-CN" altLang="en-US" sz="1400"/>
              <a:t>在</a:t>
            </a:r>
            <a:r>
              <a:rPr lang="en-US" altLang="zh-CN" sz="1400" err="1"/>
              <a:t>Memstore</a:t>
            </a:r>
            <a:r>
              <a:rPr lang="zh-CN" altLang="en-US" sz="1400"/>
              <a:t>中进行排序，达到阈值之后才会</a:t>
            </a:r>
            <a:r>
              <a:rPr lang="en-US" altLang="zh-CN" sz="1400"/>
              <a:t>flush</a:t>
            </a:r>
            <a:r>
              <a:rPr lang="zh-CN" altLang="en-US" sz="1400"/>
              <a:t>到</a:t>
            </a:r>
            <a:r>
              <a:rPr lang="en-US" altLang="zh-CN" sz="1400"/>
              <a:t>StoreFile</a:t>
            </a:r>
            <a:r>
              <a:rPr lang="zh-CN" altLang="en-US" sz="1400"/>
              <a:t>，每次</a:t>
            </a:r>
            <a:r>
              <a:rPr lang="en-US" altLang="zh-CN" sz="1400"/>
              <a:t>flush</a:t>
            </a:r>
            <a:r>
              <a:rPr lang="zh-CN" altLang="en-US" sz="1400"/>
              <a:t>生成一个新的</a:t>
            </a:r>
            <a:r>
              <a:rPr lang="en-US" altLang="zh-CN" sz="1400"/>
              <a:t>StoreFile</a:t>
            </a:r>
          </a:p>
          <a:p>
            <a:endParaRPr lang="en-US" altLang="zh-CN" sz="1400"/>
          </a:p>
          <a:p>
            <a:r>
              <a:rPr lang="en-US" altLang="zh-CN" sz="1400" b="1" err="1">
                <a:solidFill>
                  <a:srgbClr val="FF0000"/>
                </a:solidFill>
              </a:rPr>
              <a:t>WAL:</a:t>
            </a:r>
            <a:r>
              <a:rPr lang="en-US" altLang="zh-CN" sz="1400" err="1"/>
              <a:t>Write</a:t>
            </a:r>
            <a:r>
              <a:rPr lang="en-US" altLang="zh-CN" sz="1400"/>
              <a:t> Ahead Log</a:t>
            </a:r>
            <a:r>
              <a:rPr lang="zh-CN" altLang="en-US" sz="1400"/>
              <a:t>，预写日志，防止</a:t>
            </a:r>
            <a:r>
              <a:rPr lang="en-US" altLang="zh-CN" sz="1400" err="1"/>
              <a:t>RegionServer</a:t>
            </a:r>
            <a:r>
              <a:rPr lang="zh-CN" altLang="en-US" sz="1400"/>
              <a:t>故障，导致</a:t>
            </a:r>
            <a:r>
              <a:rPr lang="en-US" altLang="zh-CN" sz="1400"/>
              <a:t>MemStore</a:t>
            </a:r>
            <a:r>
              <a:rPr lang="zh-CN" altLang="en-US" sz="1400"/>
              <a:t>中的数据丢失。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 err="1">
                <a:solidFill>
                  <a:srgbClr val="FF0000"/>
                </a:solidFill>
              </a:rPr>
              <a:t>BlockCache</a:t>
            </a:r>
            <a:r>
              <a:rPr lang="zh-CN" altLang="en-US" sz="1400"/>
              <a:t>：读缓存，每次新查询的数据会缓存在</a:t>
            </a:r>
            <a:r>
              <a:rPr lang="en-US" altLang="zh-CN" sz="1400" err="1"/>
              <a:t>BlockCache</a:t>
            </a:r>
            <a:r>
              <a:rPr lang="zh-CN" altLang="en-US" sz="1400"/>
              <a:t>中。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1047B8-C504-4D52-8247-478F1E400CFC}"/>
              </a:ext>
            </a:extLst>
          </p:cNvPr>
          <p:cNvSpPr/>
          <p:nvPr/>
        </p:nvSpPr>
        <p:spPr>
          <a:xfrm>
            <a:off x="1930707" y="742883"/>
            <a:ext cx="2919313" cy="6213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Block Cache</a:t>
            </a:r>
            <a:endParaRPr lang="zh-CN" altLang="en-US" b="1"/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D763C944-55C6-42B5-BAE9-6204A9048284}"/>
              </a:ext>
            </a:extLst>
          </p:cNvPr>
          <p:cNvCxnSpPr>
            <a:stCxn id="3" idx="2"/>
            <a:endCxn id="30" idx="0"/>
          </p:cNvCxnSpPr>
          <p:nvPr/>
        </p:nvCxnSpPr>
        <p:spPr>
          <a:xfrm rot="16200000" flipH="1">
            <a:off x="1818419" y="3114588"/>
            <a:ext cx="602568" cy="251356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 animBg="1"/>
      <p:bldP spid="30" grpId="0" animBg="1"/>
      <p:bldP spid="44" grpId="0"/>
      <p:bldP spid="45" grpId="0"/>
      <p:bldP spid="46" grpId="0"/>
      <p:bldP spid="49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EDE0-730F-4698-AE7E-07463483AB92}"/>
              </a:ext>
            </a:extLst>
          </p:cNvPr>
          <p:cNvSpPr txBox="1"/>
          <p:nvPr/>
        </p:nvSpPr>
        <p:spPr>
          <a:xfrm>
            <a:off x="611560" y="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写流程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A9F35710-1413-4A2A-B239-9B2DB4064BE3}"/>
              </a:ext>
            </a:extLst>
          </p:cNvPr>
          <p:cNvSpPr/>
          <p:nvPr/>
        </p:nvSpPr>
        <p:spPr>
          <a:xfrm>
            <a:off x="1112225" y="720501"/>
            <a:ext cx="756436" cy="4858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client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9812DA-667D-43BA-9D79-DE5138E73F04}"/>
              </a:ext>
            </a:extLst>
          </p:cNvPr>
          <p:cNvSpPr/>
          <p:nvPr/>
        </p:nvSpPr>
        <p:spPr>
          <a:xfrm>
            <a:off x="6263825" y="629284"/>
            <a:ext cx="2034589" cy="4308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Zookeeper</a:t>
            </a:r>
          </a:p>
          <a:p>
            <a:r>
              <a:rPr lang="en-US" altLang="zh-CN" sz="1200"/>
              <a:t>/hbase/meta-region-server</a:t>
            </a:r>
            <a:endParaRPr lang="zh-CN" altLang="en-US" sz="12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A9169D-ACC9-4014-ABEE-E85757897A06}"/>
              </a:ext>
            </a:extLst>
          </p:cNvPr>
          <p:cNvCxnSpPr>
            <a:cxnSpLocks/>
          </p:cNvCxnSpPr>
          <p:nvPr/>
        </p:nvCxnSpPr>
        <p:spPr>
          <a:xfrm>
            <a:off x="1745686" y="720501"/>
            <a:ext cx="4518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0D5BA4-42EA-4F84-9FEF-48D2B85C74EF}"/>
              </a:ext>
            </a:extLst>
          </p:cNvPr>
          <p:cNvSpPr/>
          <p:nvPr/>
        </p:nvSpPr>
        <p:spPr>
          <a:xfrm>
            <a:off x="287524" y="2319733"/>
            <a:ext cx="8568952" cy="252025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HBase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C5B3ED-060B-4137-A4F9-8EC875721D2E}"/>
              </a:ext>
            </a:extLst>
          </p:cNvPr>
          <p:cNvSpPr/>
          <p:nvPr/>
        </p:nvSpPr>
        <p:spPr>
          <a:xfrm>
            <a:off x="414683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RegionServer:hadoop102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763A65-4C50-4CDA-88C5-661A5E8217F0}"/>
              </a:ext>
            </a:extLst>
          </p:cNvPr>
          <p:cNvSpPr/>
          <p:nvPr/>
        </p:nvSpPr>
        <p:spPr>
          <a:xfrm>
            <a:off x="3329862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/>
              <a:t>RegionServer:</a:t>
            </a:r>
            <a:r>
              <a:rPr lang="en-US" altLang="zh-CN" sz="1200"/>
              <a:t>hadoop103</a:t>
            </a:r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29E669-64BF-4B1A-B212-222BB4F8EDAA}"/>
              </a:ext>
            </a:extLst>
          </p:cNvPr>
          <p:cNvSpPr/>
          <p:nvPr/>
        </p:nvSpPr>
        <p:spPr>
          <a:xfrm>
            <a:off x="6263825" y="2702740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RegionServer:hadoop104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C339959-A562-47F1-AEB6-F0DE0A24754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68661" y="963411"/>
            <a:ext cx="43951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10C9994-5CAC-44DC-A0AC-51C74F4EDC79}"/>
              </a:ext>
            </a:extLst>
          </p:cNvPr>
          <p:cNvSpPr txBox="1"/>
          <p:nvPr/>
        </p:nvSpPr>
        <p:spPr>
          <a:xfrm>
            <a:off x="80322" y="459656"/>
            <a:ext cx="23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Put</a:t>
            </a:r>
            <a:r>
              <a:rPr lang="zh-CN" altLang="en-US" sz="1100"/>
              <a:t>：</a:t>
            </a:r>
            <a:r>
              <a:rPr lang="en-US" altLang="zh-CN" sz="1100"/>
              <a:t>table/RowKey/CF/Column</a:t>
            </a:r>
            <a:r>
              <a:rPr lang="zh-CN" altLang="en-US" sz="1100"/>
              <a:t>：</a:t>
            </a:r>
            <a:r>
              <a:rPr lang="en-US" altLang="zh-CN" sz="1100"/>
              <a:t>V</a:t>
            </a:r>
            <a:endParaRPr lang="zh-CN" altLang="en-US" sz="11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8D20AE-B00A-471E-9235-349A9ADA2C06}"/>
              </a:ext>
            </a:extLst>
          </p:cNvPr>
          <p:cNvSpPr txBox="1"/>
          <p:nvPr/>
        </p:nvSpPr>
        <p:spPr>
          <a:xfrm>
            <a:off x="3239489" y="950950"/>
            <a:ext cx="153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meta</a:t>
            </a:r>
            <a:r>
              <a:rPr lang="zh-CN" altLang="en-US" sz="1200"/>
              <a:t>：</a:t>
            </a:r>
            <a:r>
              <a:rPr lang="en-US" altLang="zh-CN" sz="1200"/>
              <a:t>hadoop102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F637C8-979C-4B41-8D00-249D4A8C65D0}"/>
              </a:ext>
            </a:extLst>
          </p:cNvPr>
          <p:cNvSpPr txBox="1"/>
          <p:nvPr/>
        </p:nvSpPr>
        <p:spPr>
          <a:xfrm>
            <a:off x="2753798" y="468003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r>
              <a:rPr lang="zh-CN" altLang="en-US" sz="1200"/>
              <a:t>表所在的</a:t>
            </a:r>
            <a:r>
              <a:rPr lang="en-US" altLang="zh-CN" sz="1200"/>
              <a:t>RegionServer</a:t>
            </a:r>
            <a:endParaRPr lang="zh-CN" altLang="en-US" sz="12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48D2A0-1764-462B-9FE1-C39D861BBC06}"/>
              </a:ext>
            </a:extLst>
          </p:cNvPr>
          <p:cNvCxnSpPr>
            <a:cxnSpLocks/>
          </p:cNvCxnSpPr>
          <p:nvPr/>
        </p:nvCxnSpPr>
        <p:spPr>
          <a:xfrm>
            <a:off x="1331667" y="1227949"/>
            <a:ext cx="0" cy="148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0806AEE-B917-4DC8-9335-5F8D2300E4C7}"/>
              </a:ext>
            </a:extLst>
          </p:cNvPr>
          <p:cNvCxnSpPr>
            <a:cxnSpLocks/>
          </p:cNvCxnSpPr>
          <p:nvPr/>
        </p:nvCxnSpPr>
        <p:spPr>
          <a:xfrm flipV="1">
            <a:off x="1577060" y="1227949"/>
            <a:ext cx="0" cy="1474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6C9391F-6B3E-482E-BD5C-AE132A33183E}"/>
              </a:ext>
            </a:extLst>
          </p:cNvPr>
          <p:cNvSpPr txBox="1"/>
          <p:nvPr/>
        </p:nvSpPr>
        <p:spPr>
          <a:xfrm>
            <a:off x="514082" y="1590878"/>
            <a:ext cx="86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8154FA-AE85-4440-BCC5-53C141362DA9}"/>
              </a:ext>
            </a:extLst>
          </p:cNvPr>
          <p:cNvSpPr txBox="1"/>
          <p:nvPr/>
        </p:nvSpPr>
        <p:spPr>
          <a:xfrm>
            <a:off x="1577060" y="1522736"/>
            <a:ext cx="86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返回</a:t>
            </a:r>
            <a:r>
              <a:rPr lang="en-US" altLang="zh-CN" sz="1200"/>
              <a:t>meta</a:t>
            </a:r>
            <a:r>
              <a:rPr lang="zh-CN" altLang="en-US" sz="1200"/>
              <a:t>，</a:t>
            </a:r>
            <a:endParaRPr lang="en-US" altLang="zh-CN" sz="1200"/>
          </a:p>
          <a:p>
            <a:r>
              <a:rPr lang="zh-CN" altLang="en-US" sz="1200"/>
              <a:t>获取</a:t>
            </a:r>
            <a:r>
              <a:rPr lang="en-US" altLang="zh-CN" sz="1200"/>
              <a:t>RS</a:t>
            </a:r>
            <a:endParaRPr lang="zh-CN" altLang="en-US" sz="12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CF156A-DB95-4E24-A461-0E352C56DB3E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>
            <a:off x="1747206" y="1206321"/>
            <a:ext cx="2824794" cy="1509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D76BDD3-835A-4BB2-8D6F-3A74614AEB8F}"/>
              </a:ext>
            </a:extLst>
          </p:cNvPr>
          <p:cNvSpPr txBox="1"/>
          <p:nvPr/>
        </p:nvSpPr>
        <p:spPr>
          <a:xfrm>
            <a:off x="2329034" y="1938706"/>
            <a:ext cx="1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发送</a:t>
            </a:r>
            <a:r>
              <a:rPr lang="en-US" altLang="zh-CN" sz="1200"/>
              <a:t>Put</a:t>
            </a:r>
            <a:r>
              <a:rPr lang="zh-CN" altLang="en-US" sz="1200"/>
              <a:t>请求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80F6F9C-36E1-4E55-88A1-62A845B6D0AC}"/>
              </a:ext>
            </a:extLst>
          </p:cNvPr>
          <p:cNvSpPr/>
          <p:nvPr/>
        </p:nvSpPr>
        <p:spPr>
          <a:xfrm>
            <a:off x="147577" y="1118311"/>
            <a:ext cx="948018" cy="27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Meta cache</a:t>
            </a:r>
            <a:endParaRPr lang="zh-CN" altLang="en-US" sz="11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7235BB-C8EC-4995-A7C0-C3E674F13B03}"/>
              </a:ext>
            </a:extLst>
          </p:cNvPr>
          <p:cNvCxnSpPr>
            <a:cxnSpLocks/>
            <a:stCxn id="5" idx="3"/>
            <a:endCxn id="45" idx="0"/>
          </p:cNvCxnSpPr>
          <p:nvPr/>
        </p:nvCxnSpPr>
        <p:spPr>
          <a:xfrm flipH="1">
            <a:off x="621586" y="963411"/>
            <a:ext cx="490639" cy="154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E695D66-44AE-47EB-9280-AB7E199CCA71}"/>
              </a:ext>
            </a:extLst>
          </p:cNvPr>
          <p:cNvSpPr txBox="1"/>
          <p:nvPr/>
        </p:nvSpPr>
        <p:spPr>
          <a:xfrm>
            <a:off x="534902" y="746643"/>
            <a:ext cx="52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缓存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41B8CA-B6B2-4CD7-8D26-8B38BE5D3576}"/>
              </a:ext>
            </a:extLst>
          </p:cNvPr>
          <p:cNvSpPr/>
          <p:nvPr/>
        </p:nvSpPr>
        <p:spPr>
          <a:xfrm>
            <a:off x="3446784" y="3077211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DDEEFA-BC57-44FA-9DCB-A4EA92B7A48D}"/>
              </a:ext>
            </a:extLst>
          </p:cNvPr>
          <p:cNvSpPr/>
          <p:nvPr/>
        </p:nvSpPr>
        <p:spPr>
          <a:xfrm>
            <a:off x="4004755" y="3077211"/>
            <a:ext cx="1647365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FB04DC8-C456-401C-9FA9-8F5511FDBBC5}"/>
              </a:ext>
            </a:extLst>
          </p:cNvPr>
          <p:cNvSpPr/>
          <p:nvPr/>
        </p:nvSpPr>
        <p:spPr>
          <a:xfrm>
            <a:off x="4072353" y="3383736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C84ABAE-4A33-4BA5-84E4-993B5DD14E84}"/>
              </a:ext>
            </a:extLst>
          </p:cNvPr>
          <p:cNvSpPr/>
          <p:nvPr/>
        </p:nvSpPr>
        <p:spPr>
          <a:xfrm>
            <a:off x="4661719" y="3934233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21F075-6481-4A2F-9B64-BD9091F4AFAE}"/>
              </a:ext>
            </a:extLst>
          </p:cNvPr>
          <p:cNvSpPr/>
          <p:nvPr/>
        </p:nvSpPr>
        <p:spPr>
          <a:xfrm>
            <a:off x="4663794" y="3496993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9A204EA-B147-48D4-A709-B9169221CF50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3878832" y="3640771"/>
            <a:ext cx="784962" cy="21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CFFACF6-CE14-4E92-AF44-4A3EFD0B93D4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1868661" y="963411"/>
            <a:ext cx="3279403" cy="1739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79ECFA3-CC35-4FBC-814E-7026821D5DFB}"/>
              </a:ext>
            </a:extLst>
          </p:cNvPr>
          <p:cNvSpPr txBox="1"/>
          <p:nvPr/>
        </p:nvSpPr>
        <p:spPr>
          <a:xfrm>
            <a:off x="3605028" y="1684589"/>
            <a:ext cx="47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ack</a:t>
            </a:r>
            <a:endParaRPr lang="zh-CN" altLang="en-US" sz="12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FEC2ABD-2E38-48A9-B5DB-FD6D92659A43}"/>
              </a:ext>
            </a:extLst>
          </p:cNvPr>
          <p:cNvSpPr/>
          <p:nvPr/>
        </p:nvSpPr>
        <p:spPr>
          <a:xfrm>
            <a:off x="534882" y="3073524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A76967D-5F78-4EE7-9A2F-B0E8626D334C}"/>
              </a:ext>
            </a:extLst>
          </p:cNvPr>
          <p:cNvSpPr/>
          <p:nvPr/>
        </p:nvSpPr>
        <p:spPr>
          <a:xfrm>
            <a:off x="1092853" y="3073524"/>
            <a:ext cx="1647365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9FF72B-CE17-49EA-A464-41E443392AA8}"/>
              </a:ext>
            </a:extLst>
          </p:cNvPr>
          <p:cNvSpPr/>
          <p:nvPr/>
        </p:nvSpPr>
        <p:spPr>
          <a:xfrm>
            <a:off x="1160451" y="3380049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55FE5AE-0588-4AB4-BC60-13D18117751A}"/>
              </a:ext>
            </a:extLst>
          </p:cNvPr>
          <p:cNvSpPr/>
          <p:nvPr/>
        </p:nvSpPr>
        <p:spPr>
          <a:xfrm>
            <a:off x="1749817" y="393054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16F20C2-66BC-40B7-B7BA-2EB730AC474E}"/>
              </a:ext>
            </a:extLst>
          </p:cNvPr>
          <p:cNvSpPr/>
          <p:nvPr/>
        </p:nvSpPr>
        <p:spPr>
          <a:xfrm>
            <a:off x="1751892" y="349330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29165E7-C8E9-4410-9768-8B37C33B2C9D}"/>
              </a:ext>
            </a:extLst>
          </p:cNvPr>
          <p:cNvSpPr/>
          <p:nvPr/>
        </p:nvSpPr>
        <p:spPr>
          <a:xfrm>
            <a:off x="6394385" y="3077211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8CE3524-917C-4AB0-BF38-F06893F0AC74}"/>
              </a:ext>
            </a:extLst>
          </p:cNvPr>
          <p:cNvSpPr/>
          <p:nvPr/>
        </p:nvSpPr>
        <p:spPr>
          <a:xfrm>
            <a:off x="6952356" y="3077211"/>
            <a:ext cx="1647365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CE8C9B9-E9D5-4834-A550-AA0049653F31}"/>
              </a:ext>
            </a:extLst>
          </p:cNvPr>
          <p:cNvSpPr/>
          <p:nvPr/>
        </p:nvSpPr>
        <p:spPr>
          <a:xfrm>
            <a:off x="7019954" y="3383736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352CE20-1ED3-4CA6-AE13-DE6A5C776290}"/>
              </a:ext>
            </a:extLst>
          </p:cNvPr>
          <p:cNvSpPr/>
          <p:nvPr/>
        </p:nvSpPr>
        <p:spPr>
          <a:xfrm>
            <a:off x="7609320" y="3934233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1EC55CF-EF97-4D5C-B8B6-4155E98906B9}"/>
              </a:ext>
            </a:extLst>
          </p:cNvPr>
          <p:cNvSpPr/>
          <p:nvPr/>
        </p:nvSpPr>
        <p:spPr>
          <a:xfrm>
            <a:off x="7611395" y="3496993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0F8FCA9-F1D3-47C5-9E2D-1607D2D50617}"/>
              </a:ext>
            </a:extLst>
          </p:cNvPr>
          <p:cNvCxnSpPr>
            <a:stCxn id="13" idx="0"/>
            <a:endCxn id="49" idx="0"/>
          </p:cNvCxnSpPr>
          <p:nvPr/>
        </p:nvCxnSpPr>
        <p:spPr>
          <a:xfrm flipH="1">
            <a:off x="3662808" y="2715766"/>
            <a:ext cx="909192" cy="36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58DC168-89F6-4C7E-BA73-8728036BBEAD}"/>
              </a:ext>
            </a:extLst>
          </p:cNvPr>
          <p:cNvCxnSpPr>
            <a:endCxn id="52" idx="0"/>
          </p:cNvCxnSpPr>
          <p:nvPr/>
        </p:nvCxnSpPr>
        <p:spPr>
          <a:xfrm flipH="1">
            <a:off x="5072170" y="3780862"/>
            <a:ext cx="3886" cy="153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39" grpId="0"/>
      <p:bldP spid="40" grpId="0"/>
      <p:bldP spid="44" grpId="0"/>
      <p:bldP spid="45" grpId="0" animBg="1"/>
      <p:bldP spid="48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EDE0-730F-4698-AE7E-07463483AB92}"/>
              </a:ext>
            </a:extLst>
          </p:cNvPr>
          <p:cNvSpPr txBox="1"/>
          <p:nvPr/>
        </p:nvSpPr>
        <p:spPr>
          <a:xfrm>
            <a:off x="449799" y="2967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MemStore Flush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A8AD68-ECEE-4091-8ECD-E51183E674A2}"/>
              </a:ext>
            </a:extLst>
          </p:cNvPr>
          <p:cNvSpPr/>
          <p:nvPr/>
        </p:nvSpPr>
        <p:spPr>
          <a:xfrm>
            <a:off x="2826063" y="1059582"/>
            <a:ext cx="3597410" cy="942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F3E221-5EBE-4E8D-97C6-A0BC80BB892A}"/>
              </a:ext>
            </a:extLst>
          </p:cNvPr>
          <p:cNvSpPr/>
          <p:nvPr/>
        </p:nvSpPr>
        <p:spPr>
          <a:xfrm>
            <a:off x="2970079" y="1357960"/>
            <a:ext cx="1512168" cy="50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F9EAA-8EE0-4169-859D-4F7F18F3A597}"/>
              </a:ext>
            </a:extLst>
          </p:cNvPr>
          <p:cNvSpPr txBox="1"/>
          <p:nvPr/>
        </p:nvSpPr>
        <p:spPr>
          <a:xfrm>
            <a:off x="2947607" y="143946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256854-1567-4329-975A-DCDD41242974}"/>
              </a:ext>
            </a:extLst>
          </p:cNvPr>
          <p:cNvSpPr txBox="1"/>
          <p:nvPr/>
        </p:nvSpPr>
        <p:spPr>
          <a:xfrm>
            <a:off x="2883871" y="1059581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248601-3B0B-4628-AA54-6FA7B0D08274}"/>
              </a:ext>
            </a:extLst>
          </p:cNvPr>
          <p:cNvSpPr/>
          <p:nvPr/>
        </p:nvSpPr>
        <p:spPr>
          <a:xfrm>
            <a:off x="4697739" y="1357960"/>
            <a:ext cx="1512168" cy="50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1C5177-5C35-4B2A-8929-9A4473B6675D}"/>
              </a:ext>
            </a:extLst>
          </p:cNvPr>
          <p:cNvSpPr txBox="1"/>
          <p:nvPr/>
        </p:nvSpPr>
        <p:spPr>
          <a:xfrm>
            <a:off x="4675267" y="143946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0B0A37-671D-4F5F-B685-54CEB4165B43}"/>
              </a:ext>
            </a:extLst>
          </p:cNvPr>
          <p:cNvSpPr/>
          <p:nvPr/>
        </p:nvSpPr>
        <p:spPr>
          <a:xfrm>
            <a:off x="3573185" y="143252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0467E8-D973-4F7B-8E1A-2EE6D01122D5}"/>
              </a:ext>
            </a:extLst>
          </p:cNvPr>
          <p:cNvSpPr/>
          <p:nvPr/>
        </p:nvSpPr>
        <p:spPr>
          <a:xfrm>
            <a:off x="5302823" y="142804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4DD578-A141-459B-8534-54DA5546E9DD}"/>
              </a:ext>
            </a:extLst>
          </p:cNvPr>
          <p:cNvSpPr/>
          <p:nvPr/>
        </p:nvSpPr>
        <p:spPr>
          <a:xfrm>
            <a:off x="2826062" y="2355726"/>
            <a:ext cx="3597411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5AF8E0-5F7D-429F-8FB3-3DB866ECCDAF}"/>
              </a:ext>
            </a:extLst>
          </p:cNvPr>
          <p:cNvSpPr/>
          <p:nvPr/>
        </p:nvSpPr>
        <p:spPr>
          <a:xfrm>
            <a:off x="2986559" y="2802121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282D13-618B-452C-803E-74E27471BA62}"/>
              </a:ext>
            </a:extLst>
          </p:cNvPr>
          <p:cNvSpPr/>
          <p:nvPr/>
        </p:nvSpPr>
        <p:spPr>
          <a:xfrm>
            <a:off x="4767290" y="2802121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48812-7490-46C0-A556-9AA6A9D0E988}"/>
              </a:ext>
            </a:extLst>
          </p:cNvPr>
          <p:cNvSpPr/>
          <p:nvPr/>
        </p:nvSpPr>
        <p:spPr>
          <a:xfrm>
            <a:off x="2986559" y="3234169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3B3AFA-59F2-4D57-A9E2-96C62A35D341}"/>
              </a:ext>
            </a:extLst>
          </p:cNvPr>
          <p:cNvSpPr/>
          <p:nvPr/>
        </p:nvSpPr>
        <p:spPr>
          <a:xfrm>
            <a:off x="4767290" y="3234169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297E3F-4C39-44DC-BADD-F1CCF292FFE5}"/>
              </a:ext>
            </a:extLst>
          </p:cNvPr>
          <p:cNvSpPr/>
          <p:nvPr/>
        </p:nvSpPr>
        <p:spPr>
          <a:xfrm>
            <a:off x="2972899" y="3643820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53F30-DEAC-4106-B99A-F46F284FE4E9}"/>
              </a:ext>
            </a:extLst>
          </p:cNvPr>
          <p:cNvSpPr/>
          <p:nvPr/>
        </p:nvSpPr>
        <p:spPr>
          <a:xfrm>
            <a:off x="4753630" y="3643820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98201D-9AA4-429F-B337-31D9A71EE947}"/>
              </a:ext>
            </a:extLst>
          </p:cNvPr>
          <p:cNvSpPr/>
          <p:nvPr/>
        </p:nvSpPr>
        <p:spPr>
          <a:xfrm>
            <a:off x="2972899" y="4075868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6B3AD5-8833-4D4F-BBA7-8FEBA65C4255}"/>
              </a:ext>
            </a:extLst>
          </p:cNvPr>
          <p:cNvSpPr/>
          <p:nvPr/>
        </p:nvSpPr>
        <p:spPr>
          <a:xfrm>
            <a:off x="4753630" y="4075868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6E3052D4-ED6B-41FC-BD92-C4DD4E44C76D}"/>
              </a:ext>
            </a:extLst>
          </p:cNvPr>
          <p:cNvSpPr/>
          <p:nvPr/>
        </p:nvSpPr>
        <p:spPr>
          <a:xfrm>
            <a:off x="3803616" y="1794648"/>
            <a:ext cx="360040" cy="8508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3D833AD1-CD51-41C2-9334-7CC7B5E04826}"/>
              </a:ext>
            </a:extLst>
          </p:cNvPr>
          <p:cNvSpPr/>
          <p:nvPr/>
        </p:nvSpPr>
        <p:spPr>
          <a:xfrm>
            <a:off x="5533254" y="1794648"/>
            <a:ext cx="360040" cy="8508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8E9689-202A-4C13-B8F3-B18D1FD788F4}"/>
              </a:ext>
            </a:extLst>
          </p:cNvPr>
          <p:cNvSpPr/>
          <p:nvPr/>
        </p:nvSpPr>
        <p:spPr>
          <a:xfrm>
            <a:off x="2902091" y="2720028"/>
            <a:ext cx="1681104" cy="172476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DD25076-094F-4C87-9E4D-9E99EF61AD1B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 flipV="1">
            <a:off x="2902091" y="1593350"/>
            <a:ext cx="45516" cy="1989058"/>
          </a:xfrm>
          <a:prstGeom prst="bentConnector3">
            <a:avLst>
              <a:gd name="adj1" fmla="val 1220384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B01C2B7-391D-4A4A-9A64-233E656F087F}"/>
              </a:ext>
            </a:extLst>
          </p:cNvPr>
          <p:cNvCxnSpPr>
            <a:cxnSpLocks/>
            <a:stCxn id="9" idx="3"/>
            <a:endCxn id="35" idx="3"/>
          </p:cNvCxnSpPr>
          <p:nvPr/>
        </p:nvCxnSpPr>
        <p:spPr>
          <a:xfrm>
            <a:off x="6209907" y="1608103"/>
            <a:ext cx="154019" cy="1974305"/>
          </a:xfrm>
          <a:prstGeom prst="bentConnector3">
            <a:avLst>
              <a:gd name="adj1" fmla="val 398477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8A4829D-BE95-408E-97C0-D9ECA894D99F}"/>
              </a:ext>
            </a:extLst>
          </p:cNvPr>
          <p:cNvSpPr/>
          <p:nvPr/>
        </p:nvSpPr>
        <p:spPr>
          <a:xfrm>
            <a:off x="4682822" y="2720028"/>
            <a:ext cx="1681104" cy="172476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5254</TotalTime>
  <Words>1058</Words>
  <Application>Microsoft Office PowerPoint</Application>
  <PresentationFormat>全屏显示(16:9)</PresentationFormat>
  <Paragraphs>472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1_Office 主题</vt:lpstr>
      <vt:lpstr>尚硅谷大数据技术之HBase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bo</cp:lastModifiedBy>
  <cp:revision>372</cp:revision>
  <dcterms:created xsi:type="dcterms:W3CDTF">2013-03-04T07:19:04Z</dcterms:created>
  <dcterms:modified xsi:type="dcterms:W3CDTF">2020-06-18T08:47:38Z</dcterms:modified>
</cp:coreProperties>
</file>