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66"/>
    <a:srgbClr val="66CCFF"/>
    <a:srgbClr val="FF99FF"/>
    <a:srgbClr val="FF66C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44" autoAdjust="0"/>
    <p:restoredTop sz="92279" autoAdjust="0"/>
  </p:normalViewPr>
  <p:slideViewPr>
    <p:cSldViewPr>
      <p:cViewPr varScale="1">
        <p:scale>
          <a:sx n="85" d="100"/>
          <a:sy n="85" d="100"/>
        </p:scale>
        <p:origin x="160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62A470F-A276-440A-ACF0-B6CCC6B8D55B}" type="datetimeFigureOut">
              <a:rPr kumimoji="1" lang="ja-JP" altLang="en-US" smtClean="0"/>
              <a:t>2018/7/30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56A265-589F-4C35-A971-CECE5A8B8F7C}" type="slidenum">
              <a:rPr kumimoji="1" lang="ja-JP" altLang="en-US" smtClean="0"/>
              <a:t>‹#›</a:t>
            </a:fld>
            <a:endParaRPr kumimoji="1" lang="ja-JP" altLang="en-US"/>
          </a:p>
        </p:txBody>
      </p:sp>
    </p:spTree>
    <p:extLst>
      <p:ext uri="{BB962C8B-B14F-4D97-AF65-F5344CB8AC3E}">
        <p14:creationId xmlns:p14="http://schemas.microsoft.com/office/powerpoint/2010/main" val="341917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62A470F-A276-440A-ACF0-B6CCC6B8D55B}" type="datetimeFigureOut">
              <a:rPr kumimoji="1" lang="ja-JP" altLang="en-US" smtClean="0"/>
              <a:t>2018/7/30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56A265-589F-4C35-A971-CECE5A8B8F7C}" type="slidenum">
              <a:rPr kumimoji="1" lang="ja-JP" altLang="en-US" smtClean="0"/>
              <a:t>‹#›</a:t>
            </a:fld>
            <a:endParaRPr kumimoji="1" lang="ja-JP" altLang="en-US"/>
          </a:p>
        </p:txBody>
      </p:sp>
    </p:spTree>
    <p:extLst>
      <p:ext uri="{BB962C8B-B14F-4D97-AF65-F5344CB8AC3E}">
        <p14:creationId xmlns:p14="http://schemas.microsoft.com/office/powerpoint/2010/main" val="146161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62A470F-A276-440A-ACF0-B6CCC6B8D55B}" type="datetimeFigureOut">
              <a:rPr kumimoji="1" lang="ja-JP" altLang="en-US" smtClean="0"/>
              <a:t>2018/7/30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56A265-589F-4C35-A971-CECE5A8B8F7C}" type="slidenum">
              <a:rPr kumimoji="1" lang="ja-JP" altLang="en-US" smtClean="0"/>
              <a:t>‹#›</a:t>
            </a:fld>
            <a:endParaRPr kumimoji="1" lang="ja-JP" altLang="en-US"/>
          </a:p>
        </p:txBody>
      </p:sp>
    </p:spTree>
    <p:extLst>
      <p:ext uri="{BB962C8B-B14F-4D97-AF65-F5344CB8AC3E}">
        <p14:creationId xmlns:p14="http://schemas.microsoft.com/office/powerpoint/2010/main" val="3449177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62A470F-A276-440A-ACF0-B6CCC6B8D55B}" type="datetimeFigureOut">
              <a:rPr kumimoji="1" lang="ja-JP" altLang="en-US" smtClean="0"/>
              <a:t>2018/7/30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56A265-589F-4C35-A971-CECE5A8B8F7C}" type="slidenum">
              <a:rPr kumimoji="1" lang="ja-JP" altLang="en-US" smtClean="0"/>
              <a:t>‹#›</a:t>
            </a:fld>
            <a:endParaRPr kumimoji="1" lang="ja-JP" altLang="en-US"/>
          </a:p>
        </p:txBody>
      </p:sp>
    </p:spTree>
    <p:extLst>
      <p:ext uri="{BB962C8B-B14F-4D97-AF65-F5344CB8AC3E}">
        <p14:creationId xmlns:p14="http://schemas.microsoft.com/office/powerpoint/2010/main" val="424285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62A470F-A276-440A-ACF0-B6CCC6B8D55B}" type="datetimeFigureOut">
              <a:rPr kumimoji="1" lang="ja-JP" altLang="en-US" smtClean="0"/>
              <a:t>2018/7/30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56A265-589F-4C35-A971-CECE5A8B8F7C}" type="slidenum">
              <a:rPr kumimoji="1" lang="ja-JP" altLang="en-US" smtClean="0"/>
              <a:t>‹#›</a:t>
            </a:fld>
            <a:endParaRPr kumimoji="1" lang="ja-JP" altLang="en-US"/>
          </a:p>
        </p:txBody>
      </p:sp>
    </p:spTree>
    <p:extLst>
      <p:ext uri="{BB962C8B-B14F-4D97-AF65-F5344CB8AC3E}">
        <p14:creationId xmlns:p14="http://schemas.microsoft.com/office/powerpoint/2010/main" val="90495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62A470F-A276-440A-ACF0-B6CCC6B8D55B}" type="datetimeFigureOut">
              <a:rPr kumimoji="1" lang="ja-JP" altLang="en-US" smtClean="0"/>
              <a:t>2018/7/30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756A265-589F-4C35-A971-CECE5A8B8F7C}" type="slidenum">
              <a:rPr kumimoji="1" lang="ja-JP" altLang="en-US" smtClean="0"/>
              <a:t>‹#›</a:t>
            </a:fld>
            <a:endParaRPr kumimoji="1" lang="ja-JP" altLang="en-US"/>
          </a:p>
        </p:txBody>
      </p:sp>
    </p:spTree>
    <p:extLst>
      <p:ext uri="{BB962C8B-B14F-4D97-AF65-F5344CB8AC3E}">
        <p14:creationId xmlns:p14="http://schemas.microsoft.com/office/powerpoint/2010/main" val="183056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62A470F-A276-440A-ACF0-B6CCC6B8D55B}" type="datetimeFigureOut">
              <a:rPr kumimoji="1" lang="ja-JP" altLang="en-US" smtClean="0"/>
              <a:t>2018/7/30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756A265-589F-4C35-A971-CECE5A8B8F7C}" type="slidenum">
              <a:rPr kumimoji="1" lang="ja-JP" altLang="en-US" smtClean="0"/>
              <a:t>‹#›</a:t>
            </a:fld>
            <a:endParaRPr kumimoji="1" lang="ja-JP" altLang="en-US"/>
          </a:p>
        </p:txBody>
      </p:sp>
    </p:spTree>
    <p:extLst>
      <p:ext uri="{BB962C8B-B14F-4D97-AF65-F5344CB8AC3E}">
        <p14:creationId xmlns:p14="http://schemas.microsoft.com/office/powerpoint/2010/main" val="90020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62A470F-A276-440A-ACF0-B6CCC6B8D55B}" type="datetimeFigureOut">
              <a:rPr kumimoji="1" lang="ja-JP" altLang="en-US" smtClean="0"/>
              <a:t>2018/7/30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756A265-589F-4C35-A971-CECE5A8B8F7C}" type="slidenum">
              <a:rPr kumimoji="1" lang="ja-JP" altLang="en-US" smtClean="0"/>
              <a:t>‹#›</a:t>
            </a:fld>
            <a:endParaRPr kumimoji="1" lang="ja-JP" altLang="en-US"/>
          </a:p>
        </p:txBody>
      </p:sp>
    </p:spTree>
    <p:extLst>
      <p:ext uri="{BB962C8B-B14F-4D97-AF65-F5344CB8AC3E}">
        <p14:creationId xmlns:p14="http://schemas.microsoft.com/office/powerpoint/2010/main" val="1178156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62A470F-A276-440A-ACF0-B6CCC6B8D55B}" type="datetimeFigureOut">
              <a:rPr kumimoji="1" lang="ja-JP" altLang="en-US" smtClean="0"/>
              <a:t>2018/7/30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756A265-589F-4C35-A971-CECE5A8B8F7C}" type="slidenum">
              <a:rPr kumimoji="1" lang="ja-JP" altLang="en-US" smtClean="0"/>
              <a:t>‹#›</a:t>
            </a:fld>
            <a:endParaRPr kumimoji="1" lang="ja-JP" altLang="en-US"/>
          </a:p>
        </p:txBody>
      </p:sp>
    </p:spTree>
    <p:extLst>
      <p:ext uri="{BB962C8B-B14F-4D97-AF65-F5344CB8AC3E}">
        <p14:creationId xmlns:p14="http://schemas.microsoft.com/office/powerpoint/2010/main" val="2804759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62A470F-A276-440A-ACF0-B6CCC6B8D55B}" type="datetimeFigureOut">
              <a:rPr kumimoji="1" lang="ja-JP" altLang="en-US" smtClean="0"/>
              <a:t>2018/7/30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756A265-589F-4C35-A971-CECE5A8B8F7C}" type="slidenum">
              <a:rPr kumimoji="1" lang="ja-JP" altLang="en-US" smtClean="0"/>
              <a:t>‹#›</a:t>
            </a:fld>
            <a:endParaRPr kumimoji="1" lang="ja-JP" altLang="en-US"/>
          </a:p>
        </p:txBody>
      </p:sp>
    </p:spTree>
    <p:extLst>
      <p:ext uri="{BB962C8B-B14F-4D97-AF65-F5344CB8AC3E}">
        <p14:creationId xmlns:p14="http://schemas.microsoft.com/office/powerpoint/2010/main" val="391263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62A470F-A276-440A-ACF0-B6CCC6B8D55B}" type="datetimeFigureOut">
              <a:rPr kumimoji="1" lang="ja-JP" altLang="en-US" smtClean="0"/>
              <a:t>2018/7/30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756A265-589F-4C35-A971-CECE5A8B8F7C}" type="slidenum">
              <a:rPr kumimoji="1" lang="ja-JP" altLang="en-US" smtClean="0"/>
              <a:t>‹#›</a:t>
            </a:fld>
            <a:endParaRPr kumimoji="1" lang="ja-JP" altLang="en-US"/>
          </a:p>
        </p:txBody>
      </p:sp>
    </p:spTree>
    <p:extLst>
      <p:ext uri="{BB962C8B-B14F-4D97-AF65-F5344CB8AC3E}">
        <p14:creationId xmlns:p14="http://schemas.microsoft.com/office/powerpoint/2010/main" val="49765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A470F-A276-440A-ACF0-B6CCC6B8D55B}" type="datetimeFigureOut">
              <a:rPr kumimoji="1" lang="ja-JP" altLang="en-US" smtClean="0"/>
              <a:t>2018/7/30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56A265-589F-4C35-A971-CECE5A8B8F7C}" type="slidenum">
              <a:rPr kumimoji="1" lang="ja-JP" altLang="en-US" smtClean="0"/>
              <a:t>‹#›</a:t>
            </a:fld>
            <a:endParaRPr kumimoji="1" lang="ja-JP" altLang="en-US"/>
          </a:p>
        </p:txBody>
      </p:sp>
    </p:spTree>
    <p:extLst>
      <p:ext uri="{BB962C8B-B14F-4D97-AF65-F5344CB8AC3E}">
        <p14:creationId xmlns:p14="http://schemas.microsoft.com/office/powerpoint/2010/main" val="140187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xmlns="" id="{C52C1D4F-81DD-408C-84B6-47D15520D429}"/>
              </a:ext>
            </a:extLst>
          </p:cNvPr>
          <p:cNvSpPr/>
          <p:nvPr/>
        </p:nvSpPr>
        <p:spPr>
          <a:xfrm>
            <a:off x="0" y="0"/>
            <a:ext cx="9144000"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xmlns="" id="{64799C9D-FCAB-4C8C-9D5F-E78565A27CAB}"/>
              </a:ext>
            </a:extLst>
          </p:cNvPr>
          <p:cNvGrpSpPr/>
          <p:nvPr/>
        </p:nvGrpSpPr>
        <p:grpSpPr>
          <a:xfrm>
            <a:off x="0" y="0"/>
            <a:ext cx="9144000" cy="4077072"/>
            <a:chOff x="0" y="0"/>
            <a:chExt cx="9144000" cy="4077072"/>
          </a:xfrm>
        </p:grpSpPr>
        <p:sp>
          <p:nvSpPr>
            <p:cNvPr id="3" name="正方形/長方形 2">
              <a:extLst>
                <a:ext uri="{FF2B5EF4-FFF2-40B4-BE49-F238E27FC236}">
                  <a16:creationId xmlns:a16="http://schemas.microsoft.com/office/drawing/2014/main" xmlns="" id="{BCD4F995-165C-4DD9-88E0-CFC5416358A5}"/>
                </a:ext>
              </a:extLst>
            </p:cNvPr>
            <p:cNvSpPr/>
            <p:nvPr/>
          </p:nvSpPr>
          <p:spPr>
            <a:xfrm>
              <a:off x="0" y="0"/>
              <a:ext cx="9144000" cy="3429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3920864" y="2780928"/>
              <a:ext cx="1300637" cy="1296144"/>
              <a:chOff x="3933945" y="2792115"/>
              <a:chExt cx="1296144" cy="1296144"/>
            </a:xfrm>
          </p:grpSpPr>
          <p:sp>
            <p:nvSpPr>
              <p:cNvPr id="16" name="円/楕円 15"/>
              <p:cNvSpPr/>
              <p:nvPr/>
            </p:nvSpPr>
            <p:spPr>
              <a:xfrm>
                <a:off x="3933945" y="2792115"/>
                <a:ext cx="1296144" cy="129614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8100">
                    <a:solidFill>
                      <a:schemeClr val="tx1"/>
                    </a:solidFill>
                  </a:ln>
                </a:endParaRPr>
              </a:p>
            </p:txBody>
          </p:sp>
          <p:sp>
            <p:nvSpPr>
              <p:cNvPr id="12" name="円/楕円 11"/>
              <p:cNvSpPr/>
              <p:nvPr/>
            </p:nvSpPr>
            <p:spPr>
              <a:xfrm>
                <a:off x="4258834" y="3116187"/>
                <a:ext cx="648000" cy="64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8100">
                    <a:solidFill>
                      <a:schemeClr val="tx1"/>
                    </a:solidFill>
                  </a:ln>
                </a:endParaRPr>
              </a:p>
            </p:txBody>
          </p:sp>
        </p:grpSp>
      </p:grpSp>
      <p:sp>
        <p:nvSpPr>
          <p:cNvPr id="23" name="テキスト ボックス 22"/>
          <p:cNvSpPr txBox="1"/>
          <p:nvPr/>
        </p:nvSpPr>
        <p:spPr>
          <a:xfrm>
            <a:off x="538734" y="1038184"/>
            <a:ext cx="8064896" cy="1323439"/>
          </a:xfrm>
          <a:prstGeom prst="rect">
            <a:avLst/>
          </a:prstGeom>
          <a:noFill/>
        </p:spPr>
        <p:txBody>
          <a:bodyPr wrap="square" rtlCol="0">
            <a:spAutoFit/>
          </a:bodyPr>
          <a:lstStyle/>
          <a:p>
            <a:pPr algn="ctr"/>
            <a:r>
              <a:rPr kumimoji="1" lang="ja-JP" altLang="en-US" sz="4000" b="1" dirty="0">
                <a:solidFill>
                  <a:schemeClr val="bg1"/>
                </a:solidFill>
                <a:effectLst>
                  <a:outerShdw blurRad="50800" dist="38100" dir="2700000" algn="tl" rotWithShape="0">
                    <a:prstClr val="black">
                      <a:alpha val="40000"/>
                    </a:prstClr>
                  </a:outerShdw>
                </a:effectLst>
              </a:rPr>
              <a:t>情報総合プログラミング実習</a:t>
            </a:r>
            <a:r>
              <a:rPr kumimoji="1" lang="en-US" altLang="ja-JP" sz="4000" b="1" dirty="0">
                <a:solidFill>
                  <a:schemeClr val="bg1"/>
                </a:solidFill>
                <a:effectLst>
                  <a:outerShdw blurRad="50800" dist="38100" dir="2700000" algn="tl" rotWithShape="0">
                    <a:prstClr val="black">
                      <a:alpha val="40000"/>
                    </a:prstClr>
                  </a:outerShdw>
                </a:effectLst>
              </a:rPr>
              <a:t>Ⅱ</a:t>
            </a:r>
          </a:p>
          <a:p>
            <a:pPr algn="ctr"/>
            <a:r>
              <a:rPr kumimoji="1" lang="en-US" altLang="ja-JP" sz="4000" b="1" dirty="0">
                <a:solidFill>
                  <a:schemeClr val="bg1"/>
                </a:solidFill>
                <a:effectLst>
                  <a:outerShdw blurRad="50800" dist="38100" dir="2700000" algn="tl" rotWithShape="0">
                    <a:prstClr val="black">
                      <a:alpha val="40000"/>
                    </a:prstClr>
                  </a:outerShdw>
                </a:effectLst>
              </a:rPr>
              <a:t>~ </a:t>
            </a:r>
            <a:r>
              <a:rPr kumimoji="1" lang="ja-JP" altLang="en-US" sz="4000" b="1" dirty="0">
                <a:solidFill>
                  <a:schemeClr val="bg1"/>
                </a:solidFill>
                <a:effectLst>
                  <a:outerShdw blurRad="50800" dist="38100" dir="2700000" algn="tl" rotWithShape="0">
                    <a:prstClr val="black">
                      <a:alpha val="40000"/>
                    </a:prstClr>
                  </a:outerShdw>
                </a:effectLst>
              </a:rPr>
              <a:t>ポケモンシルエットクイズ </a:t>
            </a:r>
            <a:r>
              <a:rPr kumimoji="1" lang="en-US" altLang="ja-JP" sz="4000" b="1" dirty="0">
                <a:solidFill>
                  <a:schemeClr val="bg1"/>
                </a:solidFill>
                <a:effectLst>
                  <a:outerShdw blurRad="50800" dist="38100" dir="2700000" algn="tl" rotWithShape="0">
                    <a:prstClr val="black">
                      <a:alpha val="40000"/>
                    </a:prstClr>
                  </a:outerShdw>
                </a:effectLst>
              </a:rPr>
              <a:t>~</a:t>
            </a:r>
            <a:endParaRPr kumimoji="1" lang="ja-JP" altLang="en-US" sz="4000" b="1" dirty="0">
              <a:solidFill>
                <a:schemeClr val="bg1"/>
              </a:solidFill>
              <a:effectLst>
                <a:outerShdw blurRad="50800" dist="38100" dir="2700000" algn="tl" rotWithShape="0">
                  <a:prstClr val="black">
                    <a:alpha val="40000"/>
                  </a:prstClr>
                </a:outerShdw>
              </a:effectLst>
            </a:endParaRPr>
          </a:p>
        </p:txBody>
      </p:sp>
      <p:sp>
        <p:nvSpPr>
          <p:cNvPr id="26" name="テキスト ボックス 25"/>
          <p:cNvSpPr txBox="1"/>
          <p:nvPr/>
        </p:nvSpPr>
        <p:spPr>
          <a:xfrm>
            <a:off x="538734" y="4496377"/>
            <a:ext cx="8064896" cy="1323439"/>
          </a:xfrm>
          <a:prstGeom prst="rect">
            <a:avLst/>
          </a:prstGeom>
          <a:noFill/>
        </p:spPr>
        <p:txBody>
          <a:bodyPr wrap="square" rtlCol="0">
            <a:spAutoFit/>
          </a:bodyPr>
          <a:lstStyle/>
          <a:p>
            <a:pPr algn="ctr"/>
            <a:r>
              <a:rPr kumimoji="1" lang="en-US" altLang="ja-JP" sz="4000" b="1" dirty="0">
                <a:solidFill>
                  <a:srgbClr val="FF0000"/>
                </a:solidFill>
                <a:effectLst>
                  <a:outerShdw blurRad="50800" dist="38100" dir="2700000" algn="tl" rotWithShape="0">
                    <a:prstClr val="black">
                      <a:alpha val="40000"/>
                    </a:prstClr>
                  </a:outerShdw>
                </a:effectLst>
              </a:rPr>
              <a:t>15816015</a:t>
            </a:r>
            <a:r>
              <a:rPr kumimoji="1" lang="ja-JP" altLang="en-US" sz="4000" b="1" dirty="0">
                <a:solidFill>
                  <a:srgbClr val="FF0000"/>
                </a:solidFill>
                <a:effectLst>
                  <a:outerShdw blurRad="50800" dist="38100" dir="2700000" algn="tl" rotWithShape="0">
                    <a:prstClr val="black">
                      <a:alpha val="40000"/>
                    </a:prstClr>
                  </a:outerShdw>
                </a:effectLst>
              </a:rPr>
              <a:t>　大見 涼</a:t>
            </a:r>
            <a:endParaRPr kumimoji="1" lang="en-US" altLang="ja-JP" sz="4000" b="1" dirty="0">
              <a:solidFill>
                <a:srgbClr val="FF0000"/>
              </a:solidFill>
              <a:effectLst>
                <a:outerShdw blurRad="50800" dist="38100" dir="2700000" algn="tl" rotWithShape="0">
                  <a:prstClr val="black">
                    <a:alpha val="40000"/>
                  </a:prstClr>
                </a:outerShdw>
              </a:effectLst>
            </a:endParaRPr>
          </a:p>
          <a:p>
            <a:pPr algn="ctr"/>
            <a:r>
              <a:rPr lang="en-US" altLang="ja-JP" sz="4000" b="1" dirty="0">
                <a:solidFill>
                  <a:srgbClr val="FF0000"/>
                </a:solidFill>
                <a:effectLst>
                  <a:outerShdw blurRad="50800" dist="38100" dir="2700000" algn="tl" rotWithShape="0">
                    <a:prstClr val="black">
                      <a:alpha val="40000"/>
                    </a:prstClr>
                  </a:outerShdw>
                </a:effectLst>
              </a:rPr>
              <a:t>15816074</a:t>
            </a:r>
            <a:r>
              <a:rPr lang="ja-JP" altLang="en-US" sz="4000" b="1" dirty="0">
                <a:solidFill>
                  <a:srgbClr val="FF0000"/>
                </a:solidFill>
                <a:effectLst>
                  <a:outerShdw blurRad="50800" dist="38100" dir="2700000" algn="tl" rotWithShape="0">
                    <a:prstClr val="black">
                      <a:alpha val="40000"/>
                    </a:prstClr>
                  </a:outerShdw>
                </a:effectLst>
              </a:rPr>
              <a:t>　畠山 美礼</a:t>
            </a:r>
            <a:endParaRPr kumimoji="1" lang="ja-JP" altLang="en-US" sz="4000" b="1"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77428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xmlns="" id="{C52C1D4F-81DD-408C-84B6-47D15520D429}"/>
              </a:ext>
            </a:extLst>
          </p:cNvPr>
          <p:cNvSpPr/>
          <p:nvPr/>
        </p:nvSpPr>
        <p:spPr>
          <a:xfrm>
            <a:off x="0" y="0"/>
            <a:ext cx="9144000"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xmlns="" id="{64799C9D-FCAB-4C8C-9D5F-E78565A27CAB}"/>
              </a:ext>
            </a:extLst>
          </p:cNvPr>
          <p:cNvGrpSpPr/>
          <p:nvPr/>
        </p:nvGrpSpPr>
        <p:grpSpPr>
          <a:xfrm>
            <a:off x="0" y="0"/>
            <a:ext cx="9144000" cy="4077072"/>
            <a:chOff x="0" y="0"/>
            <a:chExt cx="9144000" cy="4077072"/>
          </a:xfrm>
        </p:grpSpPr>
        <p:sp>
          <p:nvSpPr>
            <p:cNvPr id="3" name="正方形/長方形 2">
              <a:extLst>
                <a:ext uri="{FF2B5EF4-FFF2-40B4-BE49-F238E27FC236}">
                  <a16:creationId xmlns:a16="http://schemas.microsoft.com/office/drawing/2014/main" xmlns="" id="{BCD4F995-165C-4DD9-88E0-CFC5416358A5}"/>
                </a:ext>
              </a:extLst>
            </p:cNvPr>
            <p:cNvSpPr/>
            <p:nvPr/>
          </p:nvSpPr>
          <p:spPr>
            <a:xfrm>
              <a:off x="0" y="0"/>
              <a:ext cx="9144000" cy="3429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3920864" y="2780928"/>
              <a:ext cx="1300637" cy="1296144"/>
              <a:chOff x="3933945" y="2792115"/>
              <a:chExt cx="1296144" cy="1296144"/>
            </a:xfrm>
          </p:grpSpPr>
          <p:sp>
            <p:nvSpPr>
              <p:cNvPr id="16" name="円/楕円 15"/>
              <p:cNvSpPr/>
              <p:nvPr/>
            </p:nvSpPr>
            <p:spPr>
              <a:xfrm>
                <a:off x="3933945" y="2792115"/>
                <a:ext cx="1296144" cy="129614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8100">
                    <a:solidFill>
                      <a:schemeClr val="tx1"/>
                    </a:solidFill>
                  </a:ln>
                </a:endParaRPr>
              </a:p>
            </p:txBody>
          </p:sp>
          <p:sp>
            <p:nvSpPr>
              <p:cNvPr id="12" name="円/楕円 11"/>
              <p:cNvSpPr/>
              <p:nvPr/>
            </p:nvSpPr>
            <p:spPr>
              <a:xfrm>
                <a:off x="4258834" y="3116187"/>
                <a:ext cx="648000" cy="64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8100">
                    <a:solidFill>
                      <a:schemeClr val="tx1"/>
                    </a:solidFill>
                  </a:ln>
                </a:endParaRPr>
              </a:p>
            </p:txBody>
          </p:sp>
        </p:grpSp>
      </p:grpSp>
      <p:sp>
        <p:nvSpPr>
          <p:cNvPr id="2" name="四角形: 角を丸くする 1">
            <a:extLst>
              <a:ext uri="{FF2B5EF4-FFF2-40B4-BE49-F238E27FC236}">
                <a16:creationId xmlns:a16="http://schemas.microsoft.com/office/drawing/2014/main" xmlns="" id="{BEAD87AB-8564-4EA7-AA06-D7BBC82FFAD9}"/>
              </a:ext>
            </a:extLst>
          </p:cNvPr>
          <p:cNvSpPr/>
          <p:nvPr/>
        </p:nvSpPr>
        <p:spPr>
          <a:xfrm>
            <a:off x="179512" y="188640"/>
            <a:ext cx="8784976" cy="6480720"/>
          </a:xfrm>
          <a:prstGeom prst="roundRect">
            <a:avLst/>
          </a:prstGeom>
          <a:solidFill>
            <a:schemeClr val="bg1">
              <a:lumMod val="9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xmlns="" id="{E3156C37-78CF-48E8-B0A5-3E53B9ED14C7}"/>
              </a:ext>
            </a:extLst>
          </p:cNvPr>
          <p:cNvSpPr txBox="1"/>
          <p:nvPr/>
        </p:nvSpPr>
        <p:spPr>
          <a:xfrm>
            <a:off x="538735" y="420968"/>
            <a:ext cx="8064896" cy="5632311"/>
          </a:xfrm>
          <a:prstGeom prst="rect">
            <a:avLst/>
          </a:prstGeom>
          <a:noFill/>
        </p:spPr>
        <p:txBody>
          <a:bodyPr wrap="square" rtlCol="0">
            <a:spAutoFit/>
          </a:bodyPr>
          <a:lstStyle/>
          <a:p>
            <a:r>
              <a:rPr kumimoji="1" lang="ja-JP" altLang="en-US" sz="4000" b="1" dirty="0">
                <a:effectLst>
                  <a:outerShdw blurRad="50800" dist="38100" dir="2700000" algn="tl" rotWithShape="0">
                    <a:prstClr val="black">
                      <a:alpha val="40000"/>
                    </a:prstClr>
                  </a:outerShdw>
                </a:effectLst>
              </a:rPr>
              <a:t>概要</a:t>
            </a:r>
            <a:endParaRPr kumimoji="1" lang="en-US" altLang="ja-JP" sz="4000" b="1" dirty="0">
              <a:effectLst>
                <a:outerShdw blurRad="50800" dist="38100" dir="2700000" algn="tl" rotWithShape="0">
                  <a:prstClr val="black">
                    <a:alpha val="40000"/>
                  </a:prstClr>
                </a:outerShdw>
              </a:effectLst>
            </a:endParaRPr>
          </a:p>
          <a:p>
            <a:endParaRPr lang="en-US" altLang="ja-JP" sz="4000" b="1" dirty="0">
              <a:effectLst>
                <a:outerShdw blurRad="50800" dist="38100" dir="2700000" algn="tl" rotWithShape="0">
                  <a:prstClr val="black">
                    <a:alpha val="40000"/>
                  </a:prstClr>
                </a:outerShdw>
              </a:effectLst>
            </a:endParaRPr>
          </a:p>
          <a:p>
            <a:pPr marL="571500" indent="-571500">
              <a:buFont typeface="Arial" panose="020B0604020202020204" pitchFamily="34" charset="0"/>
              <a:buChar char="•"/>
            </a:pPr>
            <a:r>
              <a:rPr kumimoji="1" lang="ja-JP" altLang="en-US" sz="4000" b="1" dirty="0">
                <a:effectLst>
                  <a:outerShdw blurRad="50800" dist="38100" dir="2700000" algn="tl" rotWithShape="0">
                    <a:prstClr val="black">
                      <a:alpha val="40000"/>
                    </a:prstClr>
                  </a:outerShdw>
                </a:effectLst>
              </a:rPr>
              <a:t>ポケモンのシルエットが出るので、図鑑説明をヒントに答えてもらう。</a:t>
            </a:r>
            <a:endParaRPr kumimoji="1" lang="en-US" altLang="ja-JP" sz="4000" b="1" dirty="0">
              <a:effectLst>
                <a:outerShdw blurRad="50800" dist="38100" dir="2700000" algn="tl" rotWithShape="0">
                  <a:prstClr val="black">
                    <a:alpha val="40000"/>
                  </a:prstClr>
                </a:outerShdw>
              </a:effectLst>
            </a:endParaRPr>
          </a:p>
          <a:p>
            <a:pPr marL="571500" indent="-571500">
              <a:buFont typeface="Arial" panose="020B0604020202020204" pitchFamily="34" charset="0"/>
              <a:buChar char="•"/>
            </a:pPr>
            <a:endParaRPr lang="en-US" altLang="ja-JP" sz="4000" b="1" dirty="0">
              <a:effectLst>
                <a:outerShdw blurRad="50800" dist="38100" dir="2700000" algn="tl" rotWithShape="0">
                  <a:prstClr val="black">
                    <a:alpha val="40000"/>
                  </a:prstClr>
                </a:outerShdw>
              </a:effectLst>
            </a:endParaRPr>
          </a:p>
          <a:p>
            <a:pPr marL="571500" indent="-571500">
              <a:buFont typeface="Arial" panose="020B0604020202020204" pitchFamily="34" charset="0"/>
              <a:buChar char="•"/>
            </a:pPr>
            <a:r>
              <a:rPr lang="ja-JP" altLang="en-US" sz="4000" b="1" dirty="0">
                <a:effectLst>
                  <a:outerShdw blurRad="50800" dist="38100" dir="2700000" algn="tl" rotWithShape="0">
                    <a:prstClr val="black">
                      <a:alpha val="40000"/>
                    </a:prstClr>
                  </a:outerShdw>
                </a:effectLst>
              </a:rPr>
              <a:t>お題のポケモンはランダムに登場。</a:t>
            </a:r>
            <a:endParaRPr kumimoji="1" lang="en-US" altLang="ja-JP" sz="4000" b="1" dirty="0">
              <a:effectLst>
                <a:outerShdw blurRad="50800" dist="38100" dir="2700000" algn="tl" rotWithShape="0">
                  <a:prstClr val="black">
                    <a:alpha val="40000"/>
                  </a:prstClr>
                </a:outerShdw>
              </a:effectLst>
            </a:endParaRPr>
          </a:p>
          <a:p>
            <a:pPr marL="571500" indent="-571500">
              <a:buFont typeface="Arial" panose="020B0604020202020204" pitchFamily="34" charset="0"/>
              <a:buChar char="•"/>
            </a:pPr>
            <a:endParaRPr lang="en-US" altLang="ja-JP" sz="4000" b="1" dirty="0">
              <a:effectLst>
                <a:outerShdw blurRad="50800" dist="38100" dir="2700000" algn="tl" rotWithShape="0">
                  <a:prstClr val="black">
                    <a:alpha val="40000"/>
                  </a:prstClr>
                </a:outerShdw>
              </a:effectLst>
            </a:endParaRPr>
          </a:p>
          <a:p>
            <a:pPr marL="571500" indent="-571500">
              <a:buFont typeface="Arial" panose="020B0604020202020204" pitchFamily="34" charset="0"/>
              <a:buChar char="•"/>
            </a:pPr>
            <a:r>
              <a:rPr kumimoji="1" lang="ja-JP" altLang="en-US" sz="4000" b="1" dirty="0">
                <a:effectLst>
                  <a:outerShdw blurRad="50800" dist="38100" dir="2700000" algn="tl" rotWithShape="0">
                    <a:prstClr val="black">
                      <a:alpha val="40000"/>
                    </a:prstClr>
                  </a:outerShdw>
                </a:effectLst>
              </a:rPr>
              <a:t>ポケモンが好きなユーザを対象としている。</a:t>
            </a:r>
            <a:endParaRPr kumimoji="1" lang="en-US" altLang="ja-JP" sz="4000" b="1"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29653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xmlns="" id="{C52C1D4F-81DD-408C-84B6-47D15520D429}"/>
              </a:ext>
            </a:extLst>
          </p:cNvPr>
          <p:cNvSpPr/>
          <p:nvPr/>
        </p:nvSpPr>
        <p:spPr>
          <a:xfrm>
            <a:off x="0" y="0"/>
            <a:ext cx="9144000"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xmlns="" id="{64799C9D-FCAB-4C8C-9D5F-E78565A27CAB}"/>
              </a:ext>
            </a:extLst>
          </p:cNvPr>
          <p:cNvGrpSpPr/>
          <p:nvPr/>
        </p:nvGrpSpPr>
        <p:grpSpPr>
          <a:xfrm>
            <a:off x="0" y="0"/>
            <a:ext cx="9144000" cy="4077072"/>
            <a:chOff x="0" y="0"/>
            <a:chExt cx="9144000" cy="4077072"/>
          </a:xfrm>
        </p:grpSpPr>
        <p:sp>
          <p:nvSpPr>
            <p:cNvPr id="3" name="正方形/長方形 2">
              <a:extLst>
                <a:ext uri="{FF2B5EF4-FFF2-40B4-BE49-F238E27FC236}">
                  <a16:creationId xmlns:a16="http://schemas.microsoft.com/office/drawing/2014/main" xmlns="" id="{BCD4F995-165C-4DD9-88E0-CFC5416358A5}"/>
                </a:ext>
              </a:extLst>
            </p:cNvPr>
            <p:cNvSpPr/>
            <p:nvPr/>
          </p:nvSpPr>
          <p:spPr>
            <a:xfrm>
              <a:off x="0" y="0"/>
              <a:ext cx="9144000" cy="3429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3920864" y="2780928"/>
              <a:ext cx="1300637" cy="1296144"/>
              <a:chOff x="3933945" y="2792115"/>
              <a:chExt cx="1296144" cy="1296144"/>
            </a:xfrm>
          </p:grpSpPr>
          <p:sp>
            <p:nvSpPr>
              <p:cNvPr id="16" name="円/楕円 15"/>
              <p:cNvSpPr/>
              <p:nvPr/>
            </p:nvSpPr>
            <p:spPr>
              <a:xfrm>
                <a:off x="3933945" y="2792115"/>
                <a:ext cx="1296144" cy="129614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8100">
                    <a:solidFill>
                      <a:schemeClr val="tx1"/>
                    </a:solidFill>
                  </a:ln>
                </a:endParaRPr>
              </a:p>
            </p:txBody>
          </p:sp>
          <p:sp>
            <p:nvSpPr>
              <p:cNvPr id="12" name="円/楕円 11"/>
              <p:cNvSpPr/>
              <p:nvPr/>
            </p:nvSpPr>
            <p:spPr>
              <a:xfrm>
                <a:off x="4258834" y="3116187"/>
                <a:ext cx="648000" cy="64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8100">
                    <a:solidFill>
                      <a:schemeClr val="tx1"/>
                    </a:solidFill>
                  </a:ln>
                </a:endParaRPr>
              </a:p>
            </p:txBody>
          </p:sp>
        </p:grpSp>
      </p:grpSp>
      <p:sp>
        <p:nvSpPr>
          <p:cNvPr id="2" name="四角形: 角を丸くする 1">
            <a:extLst>
              <a:ext uri="{FF2B5EF4-FFF2-40B4-BE49-F238E27FC236}">
                <a16:creationId xmlns:a16="http://schemas.microsoft.com/office/drawing/2014/main" xmlns="" id="{BEAD87AB-8564-4EA7-AA06-D7BBC82FFAD9}"/>
              </a:ext>
            </a:extLst>
          </p:cNvPr>
          <p:cNvSpPr/>
          <p:nvPr/>
        </p:nvSpPr>
        <p:spPr>
          <a:xfrm>
            <a:off x="179512" y="188640"/>
            <a:ext cx="8784976" cy="6480720"/>
          </a:xfrm>
          <a:prstGeom prst="roundRect">
            <a:avLst/>
          </a:prstGeom>
          <a:solidFill>
            <a:schemeClr val="bg1">
              <a:lumMod val="9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xmlns="" id="{E3156C37-78CF-48E8-B0A5-3E53B9ED14C7}"/>
              </a:ext>
            </a:extLst>
          </p:cNvPr>
          <p:cNvSpPr txBox="1"/>
          <p:nvPr/>
        </p:nvSpPr>
        <p:spPr>
          <a:xfrm>
            <a:off x="538735" y="420968"/>
            <a:ext cx="8064896" cy="5016758"/>
          </a:xfrm>
          <a:prstGeom prst="rect">
            <a:avLst/>
          </a:prstGeom>
          <a:noFill/>
        </p:spPr>
        <p:txBody>
          <a:bodyPr wrap="square" rtlCol="0">
            <a:spAutoFit/>
          </a:bodyPr>
          <a:lstStyle/>
          <a:p>
            <a:r>
              <a:rPr lang="ja-JP" altLang="en-US" sz="4000" b="1" dirty="0">
                <a:effectLst>
                  <a:outerShdw blurRad="50800" dist="38100" dir="2700000" algn="tl" rotWithShape="0">
                    <a:prstClr val="black">
                      <a:alpha val="40000"/>
                    </a:prstClr>
                  </a:outerShdw>
                </a:effectLst>
              </a:rPr>
              <a:t>目的</a:t>
            </a:r>
            <a:endParaRPr kumimoji="1" lang="en-US" altLang="ja-JP" sz="4000" b="1" dirty="0">
              <a:effectLst>
                <a:outerShdw blurRad="50800" dist="38100" dir="2700000" algn="tl" rotWithShape="0">
                  <a:prstClr val="black">
                    <a:alpha val="40000"/>
                  </a:prstClr>
                </a:outerShdw>
              </a:effectLst>
            </a:endParaRPr>
          </a:p>
          <a:p>
            <a:endParaRPr lang="en-US" altLang="ja-JP" sz="4000" b="1" dirty="0">
              <a:effectLst>
                <a:outerShdw blurRad="50800" dist="38100" dir="2700000" algn="tl" rotWithShape="0">
                  <a:prstClr val="black">
                    <a:alpha val="40000"/>
                  </a:prstClr>
                </a:outerShdw>
              </a:effectLst>
            </a:endParaRPr>
          </a:p>
          <a:p>
            <a:pPr marL="571500" indent="-571500">
              <a:buFont typeface="Arial" panose="020B0604020202020204" pitchFamily="34" charset="0"/>
              <a:buChar char="•"/>
            </a:pPr>
            <a:r>
              <a:rPr lang="ja-JP" altLang="en-US" sz="4000" b="1" dirty="0">
                <a:effectLst>
                  <a:outerShdw blurRad="50800" dist="38100" dir="2700000" algn="tl" rotWithShape="0">
                    <a:prstClr val="black">
                      <a:alpha val="40000"/>
                    </a:prstClr>
                  </a:outerShdw>
                </a:effectLst>
              </a:rPr>
              <a:t>ウェブデザインを如何にシンプルかつ分かりやすいものにできるかに重点を</a:t>
            </a:r>
            <a:r>
              <a:rPr lang="ja-JP" altLang="en-US" sz="4000" b="1" dirty="0" smtClean="0">
                <a:effectLst>
                  <a:outerShdw blurRad="50800" dist="38100" dir="2700000" algn="tl" rotWithShape="0">
                    <a:prstClr val="black">
                      <a:alpha val="40000"/>
                    </a:prstClr>
                  </a:outerShdw>
                </a:effectLst>
              </a:rPr>
              <a:t>置く。</a:t>
            </a:r>
            <a:endParaRPr lang="en-US" altLang="ja-JP" sz="4000" b="1" dirty="0">
              <a:effectLst>
                <a:outerShdw blurRad="50800" dist="38100" dir="2700000" algn="tl" rotWithShape="0">
                  <a:prstClr val="black">
                    <a:alpha val="40000"/>
                  </a:prstClr>
                </a:outerShdw>
              </a:effectLst>
            </a:endParaRPr>
          </a:p>
          <a:p>
            <a:pPr marL="571500" indent="-571500">
              <a:buFont typeface="Arial" panose="020B0604020202020204" pitchFamily="34" charset="0"/>
              <a:buChar char="•"/>
            </a:pPr>
            <a:endParaRPr lang="en-US" altLang="ja-JP" sz="4000" b="1" dirty="0">
              <a:effectLst>
                <a:outerShdw blurRad="50800" dist="38100" dir="2700000" algn="tl" rotWithShape="0">
                  <a:prstClr val="black">
                    <a:alpha val="40000"/>
                  </a:prstClr>
                </a:outerShdw>
              </a:effectLst>
            </a:endParaRPr>
          </a:p>
          <a:p>
            <a:pPr marL="571500" indent="-571500">
              <a:buFont typeface="Arial" panose="020B0604020202020204" pitchFamily="34" charset="0"/>
              <a:buChar char="•"/>
            </a:pPr>
            <a:r>
              <a:rPr lang="en-US" altLang="ja-JP" sz="4000" b="1" dirty="0">
                <a:effectLst>
                  <a:outerShdw blurRad="50800" dist="38100" dir="2700000" algn="tl" rotWithShape="0">
                    <a:prstClr val="black">
                      <a:alpha val="40000"/>
                    </a:prstClr>
                  </a:outerShdw>
                </a:effectLst>
              </a:rPr>
              <a:t>Python</a:t>
            </a:r>
            <a:r>
              <a:rPr lang="ja-JP" altLang="en-US" sz="4000" b="1" dirty="0">
                <a:effectLst>
                  <a:outerShdw blurRad="50800" dist="38100" dir="2700000" algn="tl" rotWithShape="0">
                    <a:prstClr val="black">
                      <a:alpha val="40000"/>
                    </a:prstClr>
                  </a:outerShdw>
                </a:effectLst>
              </a:rPr>
              <a:t>によるウェブサイトを構築する方法を理解する。</a:t>
            </a:r>
            <a:endParaRPr lang="en-US" altLang="ja-JP" sz="4000" b="1"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47268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xmlns="" id="{C52C1D4F-81DD-408C-84B6-47D15520D429}"/>
              </a:ext>
            </a:extLst>
          </p:cNvPr>
          <p:cNvSpPr/>
          <p:nvPr/>
        </p:nvSpPr>
        <p:spPr>
          <a:xfrm>
            <a:off x="0" y="0"/>
            <a:ext cx="9144000"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xmlns="" id="{64799C9D-FCAB-4C8C-9D5F-E78565A27CAB}"/>
              </a:ext>
            </a:extLst>
          </p:cNvPr>
          <p:cNvGrpSpPr/>
          <p:nvPr/>
        </p:nvGrpSpPr>
        <p:grpSpPr>
          <a:xfrm>
            <a:off x="0" y="0"/>
            <a:ext cx="9144000" cy="4077072"/>
            <a:chOff x="0" y="0"/>
            <a:chExt cx="9144000" cy="4077072"/>
          </a:xfrm>
        </p:grpSpPr>
        <p:sp>
          <p:nvSpPr>
            <p:cNvPr id="3" name="正方形/長方形 2">
              <a:extLst>
                <a:ext uri="{FF2B5EF4-FFF2-40B4-BE49-F238E27FC236}">
                  <a16:creationId xmlns:a16="http://schemas.microsoft.com/office/drawing/2014/main" xmlns="" id="{BCD4F995-165C-4DD9-88E0-CFC5416358A5}"/>
                </a:ext>
              </a:extLst>
            </p:cNvPr>
            <p:cNvSpPr/>
            <p:nvPr/>
          </p:nvSpPr>
          <p:spPr>
            <a:xfrm>
              <a:off x="0" y="0"/>
              <a:ext cx="9144000" cy="3429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3920864" y="2780928"/>
              <a:ext cx="1300637" cy="1296144"/>
              <a:chOff x="3933945" y="2792115"/>
              <a:chExt cx="1296144" cy="1296144"/>
            </a:xfrm>
          </p:grpSpPr>
          <p:sp>
            <p:nvSpPr>
              <p:cNvPr id="16" name="円/楕円 15"/>
              <p:cNvSpPr/>
              <p:nvPr/>
            </p:nvSpPr>
            <p:spPr>
              <a:xfrm>
                <a:off x="3933945" y="2792115"/>
                <a:ext cx="1296144" cy="129614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8100">
                    <a:solidFill>
                      <a:schemeClr val="tx1"/>
                    </a:solidFill>
                  </a:ln>
                </a:endParaRPr>
              </a:p>
            </p:txBody>
          </p:sp>
          <p:sp>
            <p:nvSpPr>
              <p:cNvPr id="12" name="円/楕円 11"/>
              <p:cNvSpPr/>
              <p:nvPr/>
            </p:nvSpPr>
            <p:spPr>
              <a:xfrm>
                <a:off x="4258834" y="3116187"/>
                <a:ext cx="648000" cy="64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8100">
                    <a:solidFill>
                      <a:schemeClr val="tx1"/>
                    </a:solidFill>
                  </a:ln>
                </a:endParaRPr>
              </a:p>
            </p:txBody>
          </p:sp>
        </p:grpSp>
      </p:grpSp>
      <p:sp>
        <p:nvSpPr>
          <p:cNvPr id="2" name="四角形: 角を丸くする 1">
            <a:extLst>
              <a:ext uri="{FF2B5EF4-FFF2-40B4-BE49-F238E27FC236}">
                <a16:creationId xmlns:a16="http://schemas.microsoft.com/office/drawing/2014/main" xmlns="" id="{BEAD87AB-8564-4EA7-AA06-D7BBC82FFAD9}"/>
              </a:ext>
            </a:extLst>
          </p:cNvPr>
          <p:cNvSpPr/>
          <p:nvPr/>
        </p:nvSpPr>
        <p:spPr>
          <a:xfrm>
            <a:off x="179512" y="188640"/>
            <a:ext cx="8784976" cy="6480720"/>
          </a:xfrm>
          <a:prstGeom prst="roundRect">
            <a:avLst/>
          </a:prstGeom>
          <a:solidFill>
            <a:schemeClr val="bg1">
              <a:lumMod val="9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xmlns="" id="{E3156C37-78CF-48E8-B0A5-3E53B9ED14C7}"/>
              </a:ext>
            </a:extLst>
          </p:cNvPr>
          <p:cNvSpPr txBox="1"/>
          <p:nvPr/>
        </p:nvSpPr>
        <p:spPr>
          <a:xfrm>
            <a:off x="538735" y="420968"/>
            <a:ext cx="8064896" cy="5632311"/>
          </a:xfrm>
          <a:prstGeom prst="rect">
            <a:avLst/>
          </a:prstGeom>
          <a:noFill/>
        </p:spPr>
        <p:txBody>
          <a:bodyPr wrap="square" rtlCol="0">
            <a:spAutoFit/>
          </a:bodyPr>
          <a:lstStyle/>
          <a:p>
            <a:r>
              <a:rPr kumimoji="1" lang="ja-JP" altLang="en-US" sz="4000" b="1" dirty="0">
                <a:effectLst>
                  <a:outerShdw blurRad="50800" dist="38100" dir="2700000" algn="tl" rotWithShape="0">
                    <a:prstClr val="black">
                      <a:alpha val="40000"/>
                    </a:prstClr>
                  </a:outerShdw>
                </a:effectLst>
              </a:rPr>
              <a:t>工夫した点</a:t>
            </a:r>
            <a:endParaRPr kumimoji="1" lang="en-US" altLang="ja-JP" sz="4000" b="1" dirty="0">
              <a:effectLst>
                <a:outerShdw blurRad="50800" dist="38100" dir="2700000" algn="tl" rotWithShape="0">
                  <a:prstClr val="black">
                    <a:alpha val="40000"/>
                  </a:prstClr>
                </a:outerShdw>
              </a:effectLst>
            </a:endParaRPr>
          </a:p>
          <a:p>
            <a:endParaRPr lang="en-US" altLang="ja-JP" sz="4000" b="1" dirty="0">
              <a:effectLst>
                <a:outerShdw blurRad="50800" dist="38100" dir="2700000" algn="tl" rotWithShape="0">
                  <a:prstClr val="black">
                    <a:alpha val="40000"/>
                  </a:prstClr>
                </a:outerShdw>
              </a:effectLst>
            </a:endParaRPr>
          </a:p>
          <a:p>
            <a:pPr marL="571500" indent="-571500">
              <a:buFont typeface="Arial" panose="020B0604020202020204" pitchFamily="34" charset="0"/>
              <a:buChar char="•"/>
            </a:pPr>
            <a:r>
              <a:rPr kumimoji="1" lang="en-US" altLang="ja-JP" sz="4000" b="1" dirty="0">
                <a:effectLst>
                  <a:outerShdw blurRad="50800" dist="38100" dir="2700000" algn="tl" rotWithShape="0">
                    <a:prstClr val="black">
                      <a:alpha val="40000"/>
                    </a:prstClr>
                  </a:outerShdw>
                </a:effectLst>
              </a:rPr>
              <a:t>HTML/CSS</a:t>
            </a:r>
            <a:r>
              <a:rPr kumimoji="1" lang="ja-JP" altLang="en-US" sz="4000" b="1" dirty="0">
                <a:effectLst>
                  <a:outerShdw blurRad="50800" dist="38100" dir="2700000" algn="tl" rotWithShape="0">
                    <a:prstClr val="black">
                      <a:alpha val="40000"/>
                    </a:prstClr>
                  </a:outerShdw>
                </a:effectLst>
              </a:rPr>
              <a:t>では、ボタンを押して</a:t>
            </a:r>
            <a:r>
              <a:rPr lang="ja-JP" altLang="en-US" sz="4000" b="1" dirty="0">
                <a:effectLst>
                  <a:outerShdw blurRad="50800" dist="38100" dir="2700000" algn="tl" rotWithShape="0">
                    <a:prstClr val="black">
                      <a:alpha val="40000"/>
                    </a:prstClr>
                  </a:outerShdw>
                </a:effectLst>
              </a:rPr>
              <a:t>文章や画像を表示するとき、下にスライドしながら表示するようにした。</a:t>
            </a:r>
            <a:endParaRPr lang="en-US" altLang="ja-JP" sz="4000" b="1" dirty="0">
              <a:effectLst>
                <a:outerShdw blurRad="50800" dist="38100" dir="2700000" algn="tl" rotWithShape="0">
                  <a:prstClr val="black">
                    <a:alpha val="40000"/>
                  </a:prstClr>
                </a:outerShdw>
              </a:effectLst>
            </a:endParaRPr>
          </a:p>
          <a:p>
            <a:pPr marL="571500" indent="-571500">
              <a:buFont typeface="Arial" panose="020B0604020202020204" pitchFamily="34" charset="0"/>
              <a:buChar char="•"/>
            </a:pPr>
            <a:endParaRPr lang="en-US" altLang="ja-JP" sz="4000" b="1" dirty="0">
              <a:effectLst>
                <a:outerShdw blurRad="50800" dist="38100" dir="2700000" algn="tl" rotWithShape="0">
                  <a:prstClr val="black">
                    <a:alpha val="40000"/>
                  </a:prstClr>
                </a:outerShdw>
              </a:effectLst>
            </a:endParaRPr>
          </a:p>
          <a:p>
            <a:pPr marL="571500" indent="-571500">
              <a:buFont typeface="Arial" panose="020B0604020202020204" pitchFamily="34" charset="0"/>
              <a:buChar char="•"/>
            </a:pPr>
            <a:r>
              <a:rPr lang="en-US" altLang="ja-JP" sz="4000" b="1" dirty="0">
                <a:effectLst>
                  <a:outerShdw blurRad="50800" dist="38100" dir="2700000" algn="tl" rotWithShape="0">
                    <a:prstClr val="black">
                      <a:alpha val="40000"/>
                    </a:prstClr>
                  </a:outerShdw>
                </a:effectLst>
              </a:rPr>
              <a:t>Python</a:t>
            </a:r>
            <a:r>
              <a:rPr lang="ja-JP" altLang="en-US" sz="4000" b="1" dirty="0">
                <a:effectLst>
                  <a:outerShdw blurRad="50800" dist="38100" dir="2700000" algn="tl" rotWithShape="0">
                    <a:prstClr val="black">
                      <a:alpha val="40000"/>
                    </a:prstClr>
                  </a:outerShdw>
                </a:effectLst>
              </a:rPr>
              <a:t>では、</a:t>
            </a:r>
            <a:r>
              <a:rPr lang="en-US" altLang="ja-JP" sz="4000" b="1" dirty="0">
                <a:effectLst>
                  <a:outerShdw blurRad="50800" dist="38100" dir="2700000" algn="tl" rotWithShape="0">
                    <a:prstClr val="black">
                      <a:alpha val="40000"/>
                    </a:prstClr>
                  </a:outerShdw>
                </a:effectLst>
              </a:rPr>
              <a:t> </a:t>
            </a:r>
            <a:r>
              <a:rPr lang="en-US" altLang="ja-JP" sz="4000" b="1" dirty="0" err="1" smtClean="0">
                <a:effectLst>
                  <a:outerShdw blurRad="50800" dist="38100" dir="2700000" algn="tl" rotWithShape="0">
                    <a:prstClr val="black">
                      <a:alpha val="40000"/>
                    </a:prstClr>
                  </a:outerShdw>
                </a:effectLst>
              </a:rPr>
              <a:t>random.randint</a:t>
            </a:r>
            <a:r>
              <a:rPr lang="en-US" altLang="ja-JP" sz="4000" b="1" dirty="0" smtClean="0">
                <a:effectLst>
                  <a:outerShdw blurRad="50800" dist="38100" dir="2700000" algn="tl" rotWithShape="0">
                    <a:prstClr val="black">
                      <a:alpha val="40000"/>
                    </a:prstClr>
                  </a:outerShdw>
                </a:effectLst>
              </a:rPr>
              <a:t>()</a:t>
            </a:r>
            <a:r>
              <a:rPr lang="ja-JP" altLang="en-US" sz="4000" b="1" dirty="0" smtClean="0">
                <a:effectLst>
                  <a:outerShdw blurRad="50800" dist="38100" dir="2700000" algn="tl" rotWithShape="0">
                    <a:prstClr val="black">
                      <a:alpha val="40000"/>
                    </a:prstClr>
                  </a:outerShdw>
                </a:effectLst>
              </a:rPr>
              <a:t>を</a:t>
            </a:r>
            <a:r>
              <a:rPr lang="ja-JP" altLang="en-US" sz="4000" b="1" dirty="0">
                <a:effectLst>
                  <a:outerShdw blurRad="50800" dist="38100" dir="2700000" algn="tl" rotWithShape="0">
                    <a:prstClr val="black">
                      <a:alpha val="40000"/>
                    </a:prstClr>
                  </a:outerShdw>
                </a:effectLst>
              </a:rPr>
              <a:t>使用することで、表示する画像と文章をランダムで指定した。</a:t>
            </a:r>
            <a:endParaRPr lang="en-US" altLang="ja-JP" sz="4000" b="1"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17823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xmlns="" id="{C52C1D4F-81DD-408C-84B6-47D15520D429}"/>
              </a:ext>
            </a:extLst>
          </p:cNvPr>
          <p:cNvSpPr/>
          <p:nvPr/>
        </p:nvSpPr>
        <p:spPr>
          <a:xfrm>
            <a:off x="0" y="0"/>
            <a:ext cx="9144000"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xmlns="" id="{64799C9D-FCAB-4C8C-9D5F-E78565A27CAB}"/>
              </a:ext>
            </a:extLst>
          </p:cNvPr>
          <p:cNvGrpSpPr/>
          <p:nvPr/>
        </p:nvGrpSpPr>
        <p:grpSpPr>
          <a:xfrm>
            <a:off x="0" y="0"/>
            <a:ext cx="9144000" cy="4077072"/>
            <a:chOff x="0" y="0"/>
            <a:chExt cx="9144000" cy="4077072"/>
          </a:xfrm>
        </p:grpSpPr>
        <p:sp>
          <p:nvSpPr>
            <p:cNvPr id="3" name="正方形/長方形 2">
              <a:extLst>
                <a:ext uri="{FF2B5EF4-FFF2-40B4-BE49-F238E27FC236}">
                  <a16:creationId xmlns:a16="http://schemas.microsoft.com/office/drawing/2014/main" xmlns="" id="{BCD4F995-165C-4DD9-88E0-CFC5416358A5}"/>
                </a:ext>
              </a:extLst>
            </p:cNvPr>
            <p:cNvSpPr/>
            <p:nvPr/>
          </p:nvSpPr>
          <p:spPr>
            <a:xfrm>
              <a:off x="0" y="0"/>
              <a:ext cx="9144000" cy="3429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3920864" y="2780928"/>
              <a:ext cx="1300637" cy="1296144"/>
              <a:chOff x="3933945" y="2792115"/>
              <a:chExt cx="1296144" cy="1296144"/>
            </a:xfrm>
          </p:grpSpPr>
          <p:sp>
            <p:nvSpPr>
              <p:cNvPr id="16" name="円/楕円 15"/>
              <p:cNvSpPr/>
              <p:nvPr/>
            </p:nvSpPr>
            <p:spPr>
              <a:xfrm>
                <a:off x="3933945" y="2792115"/>
                <a:ext cx="1296144" cy="129614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8100">
                    <a:solidFill>
                      <a:schemeClr val="tx1"/>
                    </a:solidFill>
                  </a:ln>
                </a:endParaRPr>
              </a:p>
            </p:txBody>
          </p:sp>
          <p:sp>
            <p:nvSpPr>
              <p:cNvPr id="12" name="円/楕円 11"/>
              <p:cNvSpPr/>
              <p:nvPr/>
            </p:nvSpPr>
            <p:spPr>
              <a:xfrm>
                <a:off x="4258834" y="3116187"/>
                <a:ext cx="648000" cy="64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8100">
                    <a:solidFill>
                      <a:schemeClr val="tx1"/>
                    </a:solidFill>
                  </a:ln>
                </a:endParaRPr>
              </a:p>
            </p:txBody>
          </p:sp>
        </p:grpSp>
      </p:grpSp>
      <p:sp>
        <p:nvSpPr>
          <p:cNvPr id="2" name="四角形: 角を丸くする 1">
            <a:extLst>
              <a:ext uri="{FF2B5EF4-FFF2-40B4-BE49-F238E27FC236}">
                <a16:creationId xmlns:a16="http://schemas.microsoft.com/office/drawing/2014/main" xmlns="" id="{BEAD87AB-8564-4EA7-AA06-D7BBC82FFAD9}"/>
              </a:ext>
            </a:extLst>
          </p:cNvPr>
          <p:cNvSpPr/>
          <p:nvPr/>
        </p:nvSpPr>
        <p:spPr>
          <a:xfrm>
            <a:off x="179512" y="188640"/>
            <a:ext cx="8784976" cy="6480720"/>
          </a:xfrm>
          <a:prstGeom prst="roundRect">
            <a:avLst/>
          </a:prstGeom>
          <a:solidFill>
            <a:schemeClr val="bg1">
              <a:lumMod val="9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xmlns="" id="{E3156C37-78CF-48E8-B0A5-3E53B9ED14C7}"/>
              </a:ext>
            </a:extLst>
          </p:cNvPr>
          <p:cNvSpPr txBox="1"/>
          <p:nvPr/>
        </p:nvSpPr>
        <p:spPr>
          <a:xfrm>
            <a:off x="538735" y="420968"/>
            <a:ext cx="8064896" cy="707886"/>
          </a:xfrm>
          <a:prstGeom prst="rect">
            <a:avLst/>
          </a:prstGeom>
          <a:noFill/>
        </p:spPr>
        <p:txBody>
          <a:bodyPr wrap="square" rtlCol="0">
            <a:spAutoFit/>
          </a:bodyPr>
          <a:lstStyle/>
          <a:p>
            <a:r>
              <a:rPr lang="ja-JP" altLang="en-US" sz="4000" b="1" dirty="0">
                <a:effectLst>
                  <a:outerShdw blurRad="50800" dist="38100" dir="2700000" algn="tl" rotWithShape="0">
                    <a:prstClr val="black">
                      <a:alpha val="40000"/>
                    </a:prstClr>
                  </a:outerShdw>
                </a:effectLst>
              </a:rPr>
              <a:t>画面キャプチャ</a:t>
            </a:r>
            <a:r>
              <a:rPr lang="en-US" altLang="ja-JP" sz="4000" b="1" dirty="0">
                <a:effectLst>
                  <a:outerShdw blurRad="50800" dist="38100" dir="2700000" algn="tl" rotWithShape="0">
                    <a:prstClr val="black">
                      <a:alpha val="40000"/>
                    </a:prstClr>
                  </a:outerShdw>
                </a:effectLst>
              </a:rPr>
              <a:t>(1)</a:t>
            </a:r>
            <a:endParaRPr kumimoji="1" lang="en-US" altLang="ja-JP" sz="4000" b="1" dirty="0">
              <a:effectLst>
                <a:outerShdw blurRad="50800" dist="38100" dir="2700000" algn="tl" rotWithShape="0">
                  <a:prstClr val="black">
                    <a:alpha val="40000"/>
                  </a:prstClr>
                </a:outerShdw>
              </a:effectLst>
            </a:endParaRPr>
          </a:p>
        </p:txBody>
      </p:sp>
      <p:pic>
        <p:nvPicPr>
          <p:cNvPr id="6" name="図 5"/>
          <p:cNvPicPr>
            <a:picLocks noChangeAspect="1"/>
          </p:cNvPicPr>
          <p:nvPr/>
        </p:nvPicPr>
        <p:blipFill>
          <a:blip r:embed="rId2"/>
          <a:stretch>
            <a:fillRect/>
          </a:stretch>
        </p:blipFill>
        <p:spPr>
          <a:xfrm>
            <a:off x="538735" y="1317494"/>
            <a:ext cx="8064896" cy="4536504"/>
          </a:xfrm>
          <a:prstGeom prst="rect">
            <a:avLst/>
          </a:prstGeom>
        </p:spPr>
      </p:pic>
    </p:spTree>
    <p:extLst>
      <p:ext uri="{BB962C8B-B14F-4D97-AF65-F5344CB8AC3E}">
        <p14:creationId xmlns:p14="http://schemas.microsoft.com/office/powerpoint/2010/main" val="641288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xmlns="" id="{C52C1D4F-81DD-408C-84B6-47D15520D429}"/>
              </a:ext>
            </a:extLst>
          </p:cNvPr>
          <p:cNvSpPr/>
          <p:nvPr/>
        </p:nvSpPr>
        <p:spPr>
          <a:xfrm>
            <a:off x="0" y="0"/>
            <a:ext cx="9144000"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xmlns="" id="{64799C9D-FCAB-4C8C-9D5F-E78565A27CAB}"/>
              </a:ext>
            </a:extLst>
          </p:cNvPr>
          <p:cNvGrpSpPr/>
          <p:nvPr/>
        </p:nvGrpSpPr>
        <p:grpSpPr>
          <a:xfrm>
            <a:off x="0" y="0"/>
            <a:ext cx="9144000" cy="4077072"/>
            <a:chOff x="0" y="0"/>
            <a:chExt cx="9144000" cy="4077072"/>
          </a:xfrm>
        </p:grpSpPr>
        <p:sp>
          <p:nvSpPr>
            <p:cNvPr id="3" name="正方形/長方形 2">
              <a:extLst>
                <a:ext uri="{FF2B5EF4-FFF2-40B4-BE49-F238E27FC236}">
                  <a16:creationId xmlns:a16="http://schemas.microsoft.com/office/drawing/2014/main" xmlns="" id="{BCD4F995-165C-4DD9-88E0-CFC5416358A5}"/>
                </a:ext>
              </a:extLst>
            </p:cNvPr>
            <p:cNvSpPr/>
            <p:nvPr/>
          </p:nvSpPr>
          <p:spPr>
            <a:xfrm>
              <a:off x="0" y="0"/>
              <a:ext cx="9144000" cy="3429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3920864" y="2780928"/>
              <a:ext cx="1300637" cy="1296144"/>
              <a:chOff x="3933945" y="2792115"/>
              <a:chExt cx="1296144" cy="1296144"/>
            </a:xfrm>
          </p:grpSpPr>
          <p:sp>
            <p:nvSpPr>
              <p:cNvPr id="16" name="円/楕円 15"/>
              <p:cNvSpPr/>
              <p:nvPr/>
            </p:nvSpPr>
            <p:spPr>
              <a:xfrm>
                <a:off x="3933945" y="2792115"/>
                <a:ext cx="1296144" cy="129614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8100">
                    <a:solidFill>
                      <a:schemeClr val="tx1"/>
                    </a:solidFill>
                  </a:ln>
                </a:endParaRPr>
              </a:p>
            </p:txBody>
          </p:sp>
          <p:sp>
            <p:nvSpPr>
              <p:cNvPr id="12" name="円/楕円 11"/>
              <p:cNvSpPr/>
              <p:nvPr/>
            </p:nvSpPr>
            <p:spPr>
              <a:xfrm>
                <a:off x="4258834" y="3116187"/>
                <a:ext cx="648000" cy="64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8100">
                    <a:solidFill>
                      <a:schemeClr val="tx1"/>
                    </a:solidFill>
                  </a:ln>
                </a:endParaRPr>
              </a:p>
            </p:txBody>
          </p:sp>
        </p:grpSp>
      </p:grpSp>
      <p:sp>
        <p:nvSpPr>
          <p:cNvPr id="2" name="四角形: 角を丸くする 1">
            <a:extLst>
              <a:ext uri="{FF2B5EF4-FFF2-40B4-BE49-F238E27FC236}">
                <a16:creationId xmlns:a16="http://schemas.microsoft.com/office/drawing/2014/main" xmlns="" id="{BEAD87AB-8564-4EA7-AA06-D7BBC82FFAD9}"/>
              </a:ext>
            </a:extLst>
          </p:cNvPr>
          <p:cNvSpPr/>
          <p:nvPr/>
        </p:nvSpPr>
        <p:spPr>
          <a:xfrm>
            <a:off x="179512" y="188640"/>
            <a:ext cx="8784976" cy="6480720"/>
          </a:xfrm>
          <a:prstGeom prst="roundRect">
            <a:avLst/>
          </a:prstGeom>
          <a:solidFill>
            <a:schemeClr val="bg1">
              <a:lumMod val="9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xmlns="" id="{E3156C37-78CF-48E8-B0A5-3E53B9ED14C7}"/>
              </a:ext>
            </a:extLst>
          </p:cNvPr>
          <p:cNvSpPr txBox="1"/>
          <p:nvPr/>
        </p:nvSpPr>
        <p:spPr>
          <a:xfrm>
            <a:off x="538735" y="420968"/>
            <a:ext cx="8064896" cy="707886"/>
          </a:xfrm>
          <a:prstGeom prst="rect">
            <a:avLst/>
          </a:prstGeom>
          <a:noFill/>
        </p:spPr>
        <p:txBody>
          <a:bodyPr wrap="square" rtlCol="0">
            <a:spAutoFit/>
          </a:bodyPr>
          <a:lstStyle/>
          <a:p>
            <a:r>
              <a:rPr lang="ja-JP" altLang="en-US" sz="4000" b="1" dirty="0">
                <a:effectLst>
                  <a:outerShdw blurRad="50800" dist="38100" dir="2700000" algn="tl" rotWithShape="0">
                    <a:prstClr val="black">
                      <a:alpha val="40000"/>
                    </a:prstClr>
                  </a:outerShdw>
                </a:effectLst>
              </a:rPr>
              <a:t>画面キャプチャ</a:t>
            </a:r>
            <a:r>
              <a:rPr lang="en-US" altLang="ja-JP" sz="4000" b="1" dirty="0">
                <a:effectLst>
                  <a:outerShdw blurRad="50800" dist="38100" dir="2700000" algn="tl" rotWithShape="0">
                    <a:prstClr val="black">
                      <a:alpha val="40000"/>
                    </a:prstClr>
                  </a:outerShdw>
                </a:effectLst>
              </a:rPr>
              <a:t>(2)</a:t>
            </a:r>
            <a:endParaRPr kumimoji="1" lang="en-US" altLang="ja-JP" sz="4000" b="1" dirty="0">
              <a:effectLst>
                <a:outerShdw blurRad="50800" dist="38100" dir="2700000" algn="tl" rotWithShape="0">
                  <a:prstClr val="black">
                    <a:alpha val="40000"/>
                  </a:prstClr>
                </a:outerShdw>
              </a:effectLst>
            </a:endParaRPr>
          </a:p>
        </p:txBody>
      </p:sp>
      <p:pic>
        <p:nvPicPr>
          <p:cNvPr id="6" name="図 5"/>
          <p:cNvPicPr>
            <a:picLocks noChangeAspect="1"/>
          </p:cNvPicPr>
          <p:nvPr/>
        </p:nvPicPr>
        <p:blipFill>
          <a:blip r:embed="rId2"/>
          <a:stretch>
            <a:fillRect/>
          </a:stretch>
        </p:blipFill>
        <p:spPr>
          <a:xfrm>
            <a:off x="538736" y="1361182"/>
            <a:ext cx="8064896" cy="4536504"/>
          </a:xfrm>
          <a:prstGeom prst="rect">
            <a:avLst/>
          </a:prstGeom>
        </p:spPr>
      </p:pic>
    </p:spTree>
    <p:extLst>
      <p:ext uri="{BB962C8B-B14F-4D97-AF65-F5344CB8AC3E}">
        <p14:creationId xmlns:p14="http://schemas.microsoft.com/office/powerpoint/2010/main" val="10392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xmlns="" id="{C52C1D4F-81DD-408C-84B6-47D15520D429}"/>
              </a:ext>
            </a:extLst>
          </p:cNvPr>
          <p:cNvSpPr/>
          <p:nvPr/>
        </p:nvSpPr>
        <p:spPr>
          <a:xfrm>
            <a:off x="0" y="0"/>
            <a:ext cx="9144000"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xmlns="" id="{64799C9D-FCAB-4C8C-9D5F-E78565A27CAB}"/>
              </a:ext>
            </a:extLst>
          </p:cNvPr>
          <p:cNvGrpSpPr/>
          <p:nvPr/>
        </p:nvGrpSpPr>
        <p:grpSpPr>
          <a:xfrm>
            <a:off x="0" y="0"/>
            <a:ext cx="9144000" cy="4077072"/>
            <a:chOff x="0" y="0"/>
            <a:chExt cx="9144000" cy="4077072"/>
          </a:xfrm>
        </p:grpSpPr>
        <p:sp>
          <p:nvSpPr>
            <p:cNvPr id="3" name="正方形/長方形 2">
              <a:extLst>
                <a:ext uri="{FF2B5EF4-FFF2-40B4-BE49-F238E27FC236}">
                  <a16:creationId xmlns:a16="http://schemas.microsoft.com/office/drawing/2014/main" xmlns="" id="{BCD4F995-165C-4DD9-88E0-CFC5416358A5}"/>
                </a:ext>
              </a:extLst>
            </p:cNvPr>
            <p:cNvSpPr/>
            <p:nvPr/>
          </p:nvSpPr>
          <p:spPr>
            <a:xfrm>
              <a:off x="0" y="0"/>
              <a:ext cx="9144000" cy="3429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3920864" y="2780928"/>
              <a:ext cx="1300637" cy="1296144"/>
              <a:chOff x="3933945" y="2792115"/>
              <a:chExt cx="1296144" cy="1296144"/>
            </a:xfrm>
          </p:grpSpPr>
          <p:sp>
            <p:nvSpPr>
              <p:cNvPr id="16" name="円/楕円 15"/>
              <p:cNvSpPr/>
              <p:nvPr/>
            </p:nvSpPr>
            <p:spPr>
              <a:xfrm>
                <a:off x="3933945" y="2792115"/>
                <a:ext cx="1296144" cy="129614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8100">
                    <a:solidFill>
                      <a:schemeClr val="tx1"/>
                    </a:solidFill>
                  </a:ln>
                </a:endParaRPr>
              </a:p>
            </p:txBody>
          </p:sp>
          <p:sp>
            <p:nvSpPr>
              <p:cNvPr id="12" name="円/楕円 11"/>
              <p:cNvSpPr/>
              <p:nvPr/>
            </p:nvSpPr>
            <p:spPr>
              <a:xfrm>
                <a:off x="4258834" y="3116187"/>
                <a:ext cx="648000" cy="64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8100">
                    <a:solidFill>
                      <a:schemeClr val="tx1"/>
                    </a:solidFill>
                  </a:ln>
                </a:endParaRPr>
              </a:p>
            </p:txBody>
          </p:sp>
        </p:grpSp>
      </p:grpSp>
      <p:sp>
        <p:nvSpPr>
          <p:cNvPr id="2" name="四角形: 角を丸くする 1">
            <a:extLst>
              <a:ext uri="{FF2B5EF4-FFF2-40B4-BE49-F238E27FC236}">
                <a16:creationId xmlns:a16="http://schemas.microsoft.com/office/drawing/2014/main" xmlns="" id="{BEAD87AB-8564-4EA7-AA06-D7BBC82FFAD9}"/>
              </a:ext>
            </a:extLst>
          </p:cNvPr>
          <p:cNvSpPr/>
          <p:nvPr/>
        </p:nvSpPr>
        <p:spPr>
          <a:xfrm>
            <a:off x="179512" y="188640"/>
            <a:ext cx="8784976" cy="6480720"/>
          </a:xfrm>
          <a:prstGeom prst="roundRect">
            <a:avLst/>
          </a:prstGeom>
          <a:solidFill>
            <a:schemeClr val="bg1">
              <a:lumMod val="9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xmlns="" id="{E3156C37-78CF-48E8-B0A5-3E53B9ED14C7}"/>
              </a:ext>
            </a:extLst>
          </p:cNvPr>
          <p:cNvSpPr txBox="1"/>
          <p:nvPr/>
        </p:nvSpPr>
        <p:spPr>
          <a:xfrm>
            <a:off x="538735" y="420968"/>
            <a:ext cx="8064896" cy="5632311"/>
          </a:xfrm>
          <a:prstGeom prst="rect">
            <a:avLst/>
          </a:prstGeom>
          <a:noFill/>
        </p:spPr>
        <p:txBody>
          <a:bodyPr wrap="square" rtlCol="0">
            <a:spAutoFit/>
          </a:bodyPr>
          <a:lstStyle/>
          <a:p>
            <a:r>
              <a:rPr kumimoji="1" lang="ja-JP" altLang="en-US" sz="4000" b="1" dirty="0">
                <a:effectLst>
                  <a:outerShdw blurRad="50800" dist="38100" dir="2700000" algn="tl" rotWithShape="0">
                    <a:prstClr val="black">
                      <a:alpha val="40000"/>
                    </a:prstClr>
                  </a:outerShdw>
                </a:effectLst>
              </a:rPr>
              <a:t>感想</a:t>
            </a:r>
            <a:endParaRPr kumimoji="1" lang="en-US" altLang="ja-JP" sz="4000" b="1" dirty="0">
              <a:effectLst>
                <a:outerShdw blurRad="50800" dist="38100" dir="2700000" algn="tl" rotWithShape="0">
                  <a:prstClr val="black">
                    <a:alpha val="40000"/>
                  </a:prstClr>
                </a:outerShdw>
              </a:effectLst>
            </a:endParaRPr>
          </a:p>
          <a:p>
            <a:endParaRPr lang="en-US" altLang="ja-JP" sz="4000" b="1" dirty="0">
              <a:effectLst>
                <a:outerShdw blurRad="50800" dist="38100" dir="2700000" algn="tl" rotWithShape="0">
                  <a:prstClr val="black">
                    <a:alpha val="40000"/>
                  </a:prstClr>
                </a:outerShdw>
              </a:effectLst>
            </a:endParaRPr>
          </a:p>
          <a:p>
            <a:pPr marL="571500" indent="-571500">
              <a:buFont typeface="Arial" panose="020B0604020202020204" pitchFamily="34" charset="0"/>
              <a:buChar char="•"/>
            </a:pPr>
            <a:r>
              <a:rPr lang="ja-JP" altLang="en-US" sz="4000" b="1" dirty="0">
                <a:effectLst>
                  <a:outerShdw blurRad="50800" dist="38100" dir="2700000" algn="tl" rotWithShape="0">
                    <a:prstClr val="black">
                      <a:alpha val="40000"/>
                    </a:prstClr>
                  </a:outerShdw>
                </a:effectLst>
              </a:rPr>
              <a:t>この授業で初めて</a:t>
            </a:r>
            <a:r>
              <a:rPr lang="en-US" altLang="ja-JP" sz="4000" b="1" dirty="0">
                <a:effectLst>
                  <a:outerShdw blurRad="50800" dist="38100" dir="2700000" algn="tl" rotWithShape="0">
                    <a:prstClr val="black">
                      <a:alpha val="40000"/>
                    </a:prstClr>
                  </a:outerShdw>
                </a:effectLst>
              </a:rPr>
              <a:t>Python</a:t>
            </a:r>
            <a:r>
              <a:rPr lang="ja-JP" altLang="en-US" sz="4000" b="1" dirty="0">
                <a:effectLst>
                  <a:outerShdw blurRad="50800" dist="38100" dir="2700000" algn="tl" rotWithShape="0">
                    <a:prstClr val="black">
                      <a:alpha val="40000"/>
                    </a:prstClr>
                  </a:outerShdw>
                </a:effectLst>
              </a:rPr>
              <a:t>を使用したが、</a:t>
            </a:r>
            <a:r>
              <a:rPr lang="en-US" altLang="ja-JP" sz="4000" b="1" dirty="0">
                <a:effectLst>
                  <a:outerShdw blurRad="50800" dist="38100" dir="2700000" algn="tl" rotWithShape="0">
                    <a:prstClr val="black">
                      <a:alpha val="40000"/>
                    </a:prstClr>
                  </a:outerShdw>
                </a:effectLst>
              </a:rPr>
              <a:t>C</a:t>
            </a:r>
            <a:r>
              <a:rPr lang="ja-JP" altLang="en-US" sz="4000" b="1" dirty="0">
                <a:effectLst>
                  <a:outerShdw blurRad="50800" dist="38100" dir="2700000" algn="tl" rotWithShape="0">
                    <a:prstClr val="black">
                      <a:alpha val="40000"/>
                    </a:prstClr>
                  </a:outerShdw>
                </a:effectLst>
              </a:rPr>
              <a:t>より仕様が単純だったためコードが書きやすかった。</a:t>
            </a:r>
            <a:endParaRPr lang="en-US" altLang="ja-JP" sz="4000" b="1" dirty="0">
              <a:effectLst>
                <a:outerShdw blurRad="50800" dist="38100" dir="2700000" algn="tl" rotWithShape="0">
                  <a:prstClr val="black">
                    <a:alpha val="40000"/>
                  </a:prstClr>
                </a:outerShdw>
              </a:effectLst>
            </a:endParaRPr>
          </a:p>
          <a:p>
            <a:pPr marL="571500" indent="-571500">
              <a:buFont typeface="Arial" panose="020B0604020202020204" pitchFamily="34" charset="0"/>
              <a:buChar char="•"/>
            </a:pPr>
            <a:endParaRPr lang="en-US" altLang="ja-JP" sz="4000" b="1" dirty="0">
              <a:effectLst>
                <a:outerShdw blurRad="50800" dist="38100" dir="2700000" algn="tl" rotWithShape="0">
                  <a:prstClr val="black">
                    <a:alpha val="40000"/>
                  </a:prstClr>
                </a:outerShdw>
              </a:effectLst>
            </a:endParaRPr>
          </a:p>
          <a:p>
            <a:pPr marL="571500" indent="-571500">
              <a:buFont typeface="Arial" panose="020B0604020202020204" pitchFamily="34" charset="0"/>
              <a:buChar char="•"/>
            </a:pPr>
            <a:r>
              <a:rPr lang="ja-JP" altLang="en-US" sz="4000" b="1" dirty="0">
                <a:effectLst>
                  <a:outerShdw blurRad="50800" dist="38100" dir="2700000" algn="tl" rotWithShape="0">
                    <a:prstClr val="black">
                      <a:alpha val="40000"/>
                    </a:prstClr>
                  </a:outerShdw>
                </a:effectLst>
              </a:rPr>
              <a:t>思った通りのウェブデザインを実現することが難しかったが、納得できるものを作れたのでよかった。</a:t>
            </a:r>
            <a:endParaRPr lang="en-US" altLang="ja-JP" sz="4000" b="1"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7032736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174</Words>
  <Application>Microsoft Office PowerPoint</Application>
  <PresentationFormat>画面に合わせる (4:3)</PresentationFormat>
  <Paragraphs>28</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ＭＳ Ｐゴシック</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情報メディアセンター</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情報メディアセンター</dc:creator>
  <cp:lastModifiedBy>畠山 美礼</cp:lastModifiedBy>
  <cp:revision>43</cp:revision>
  <dcterms:created xsi:type="dcterms:W3CDTF">2016-11-15T06:59:47Z</dcterms:created>
  <dcterms:modified xsi:type="dcterms:W3CDTF">2018-07-30T03:41:06Z</dcterms:modified>
</cp:coreProperties>
</file>