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69" y="4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68F8E-85A4-45A4-A3C7-799616A401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34FF35-4F2A-4212-B1CD-3E0FB4A1D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93B5D58-9E03-44DE-89E5-C4FBCF146E5F}"/>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99642A10-C0DD-400F-AD4C-F006FA1BF2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726913-89C8-41AE-B6D2-C3DA4F1BE53E}"/>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41251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4B58B-1BE2-4F1A-BBB3-92A54E0F1A2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2ECEB6-8704-428F-ADC0-1C1A009489E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12F8D3-E843-4A22-B163-3DDC9EB55FE3}"/>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BFAF4321-C847-43D1-8B27-F173FAD4B4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3EFE0-5A6A-42E7-B737-2A93CB704A71}"/>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421868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E3355EC-AB92-479D-8089-9F7C0974C52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956B7D-6B68-4F23-B27B-6F93B0BC0A8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EE7267-21FC-4601-A578-38367487DACC}"/>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DC05667-C20D-4CDE-AA39-F130489E92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193057-A465-4F53-BF0D-8C9DAC3E6BCF}"/>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136626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B6C28-23F6-4A6E-BB43-423ED3FFA4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B68217-F73E-4F8D-A1DD-A539DF9212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545501-091F-48DF-AC5D-2B5039876B71}"/>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9016C33-48AC-40A7-BCFE-3E0B5C87D9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402266-5BA4-4173-8E92-2DE8107615C8}"/>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30058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DB3CC-3C4A-49AC-BF6C-1C01381BF2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9DD5A2-4703-4E0A-99D7-985546068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1461C2-9D23-49FB-B513-0D9519F4ACE6}"/>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371623A3-1AD6-42E3-8688-077C23E0F2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9C4119-6978-4284-95DB-3D43C907E19E}"/>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340827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F2910-5595-4C1B-A898-C1D942878C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E5F4DA-F5B5-4303-A91B-9A98CD4AC0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7710F93-1B20-48FF-96B4-0096998936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D4CB50-A249-424A-99E9-FD4189C0D756}"/>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EA505B01-C010-4687-AB50-C63B9E3E50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4E4812-D6E5-4D69-A795-2971865239EF}"/>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236423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B43EA-CEA4-4A2E-AF68-AF908A7989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3388D-73FC-4F89-8BCE-AD6686540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ED61506-E6D6-451A-89B9-7C9EDCB4F0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77939A9-F40B-44C9-AAA5-191E9C675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3E3773C-74A0-4264-8B4D-9B71FC46713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605DF4C-5EA4-42AF-B575-4CA3CBA9CE12}"/>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8" name="フッター プレースホルダー 7">
            <a:extLst>
              <a:ext uri="{FF2B5EF4-FFF2-40B4-BE49-F238E27FC236}">
                <a16:creationId xmlns:a16="http://schemas.microsoft.com/office/drawing/2014/main" id="{94E538AD-206A-4255-9F51-F26CD9AB1B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0133D8-493A-4604-B977-6619DE27F7F3}"/>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10690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7F917-1A89-44B6-8A5C-60C8145FA1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B8F8656-1169-4663-A8D2-6A219F3A07CA}"/>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4" name="フッター プレースホルダー 3">
            <a:extLst>
              <a:ext uri="{FF2B5EF4-FFF2-40B4-BE49-F238E27FC236}">
                <a16:creationId xmlns:a16="http://schemas.microsoft.com/office/drawing/2014/main" id="{6F94757B-9D91-48A2-8E74-424BEF27B04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416ABE-929E-4672-B4EA-FB50013E4A73}"/>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176178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342E4A9-ED7D-472F-9A8E-6386B14F1C2E}"/>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3" name="フッター プレースホルダー 2">
            <a:extLst>
              <a:ext uri="{FF2B5EF4-FFF2-40B4-BE49-F238E27FC236}">
                <a16:creationId xmlns:a16="http://schemas.microsoft.com/office/drawing/2014/main" id="{71640477-262D-4C7C-A0AE-F1C090D4A91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965CEF-E896-40B7-B3A5-BF97FEABE25D}"/>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53190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A0238-E1CE-44DC-BF39-28E25F89A4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B4AEDF-55CC-4DE1-8A1F-01A5D638D9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21E9593-B974-44E8-9BF0-B99A3D2AD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3C943-3216-4A5D-92B4-CEDB93378CBF}"/>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0708FC5D-94B8-4E13-82A2-6A3FB35718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A933E3-B920-4BF2-AF6E-FFD350256E91}"/>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234578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B9DD7-5704-4360-B06A-C65E9E3899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9637D5-2AB9-4499-8694-4A9BEF40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F2D055-71A1-4545-AEFA-C53A8F29F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BAF0BB-8D32-48F6-B152-786EAFBAB840}"/>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74ADD194-3D9C-4C6F-8563-37EFF45439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5FCCBB-BBCC-463C-9FF5-302AEAA6C5DA}"/>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325022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5C9946-6925-423C-A1ED-E7D8A0C86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65724C-8B7F-42B0-A90A-FFE71DE36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6C86CF-9584-4D30-A37F-6F64B90210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3A438876-6DB6-4EF3-8D70-C93D04377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7301072-C3F2-4329-93A0-D66B6C9A4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386069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w.it.aoyama.ac.jp/2018/Compiler/lecture9.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1033A-143C-4D19-BEBA-2AE48130A8E1}"/>
              </a:ext>
            </a:extLst>
          </p:cNvPr>
          <p:cNvSpPr>
            <a:spLocks noGrp="1"/>
          </p:cNvSpPr>
          <p:nvPr>
            <p:ph type="ctrTitle"/>
          </p:nvPr>
        </p:nvSpPr>
        <p:spPr/>
        <p:txBody>
          <a:bodyPr/>
          <a:lstStyle/>
          <a:p>
            <a:r>
              <a:rPr kumimoji="1" lang="ja-JP" altLang="en-US" dirty="0"/>
              <a:t>ウェブアプリケーション「電卓」</a:t>
            </a:r>
          </a:p>
        </p:txBody>
      </p:sp>
      <p:sp>
        <p:nvSpPr>
          <p:cNvPr id="3" name="字幕 2">
            <a:extLst>
              <a:ext uri="{FF2B5EF4-FFF2-40B4-BE49-F238E27FC236}">
                <a16:creationId xmlns:a16="http://schemas.microsoft.com/office/drawing/2014/main" id="{FEEAC9A0-38CA-4430-B6CA-DFB75969247F}"/>
              </a:ext>
            </a:extLst>
          </p:cNvPr>
          <p:cNvSpPr>
            <a:spLocks noGrp="1"/>
          </p:cNvSpPr>
          <p:nvPr>
            <p:ph type="subTitle" idx="1"/>
          </p:nvPr>
        </p:nvSpPr>
        <p:spPr>
          <a:xfrm>
            <a:off x="1524000" y="4005390"/>
            <a:ext cx="9144000" cy="1655762"/>
          </a:xfrm>
        </p:spPr>
        <p:txBody>
          <a:bodyPr/>
          <a:lstStyle/>
          <a:p>
            <a:pPr algn="just"/>
            <a:r>
              <a:rPr lang="en-US" altLang="ja-JP" dirty="0"/>
              <a:t>			</a:t>
            </a:r>
            <a:r>
              <a:rPr lang="ja-JP" altLang="en-US" dirty="0"/>
              <a:t>　</a:t>
            </a:r>
            <a:r>
              <a:rPr lang="en-US" altLang="ja-JP" dirty="0"/>
              <a:t>15816026</a:t>
            </a:r>
            <a:r>
              <a:rPr lang="ja-JP" altLang="en-US" dirty="0"/>
              <a:t>　河中仁</a:t>
            </a:r>
            <a:endParaRPr lang="en-US" altLang="ja-JP" dirty="0"/>
          </a:p>
          <a:p>
            <a:pPr algn="just"/>
            <a:r>
              <a:rPr lang="en-US" altLang="ja-JP" dirty="0"/>
              <a:t>			</a:t>
            </a:r>
            <a:r>
              <a:rPr lang="ja-JP" altLang="en-US" dirty="0"/>
              <a:t>　</a:t>
            </a:r>
            <a:r>
              <a:rPr lang="en-US" altLang="ja-JP" dirty="0"/>
              <a:t>15816029</a:t>
            </a:r>
            <a:r>
              <a:rPr lang="ja-JP" altLang="en-US" dirty="0"/>
              <a:t>　工藤聖人</a:t>
            </a:r>
            <a:endParaRPr lang="en-US" altLang="ja-JP" dirty="0"/>
          </a:p>
          <a:p>
            <a:pPr algn="just"/>
            <a:r>
              <a:rPr lang="en-US" altLang="ja-JP" dirty="0"/>
              <a:t>			</a:t>
            </a:r>
            <a:r>
              <a:rPr lang="ja-JP" altLang="en-US" dirty="0"/>
              <a:t>　</a:t>
            </a:r>
            <a:r>
              <a:rPr lang="en-US" altLang="ja-JP" dirty="0"/>
              <a:t>15816034</a:t>
            </a:r>
            <a:r>
              <a:rPr lang="ja-JP" altLang="en-US" dirty="0"/>
              <a:t>　小林陸生</a:t>
            </a:r>
          </a:p>
          <a:p>
            <a:endParaRPr kumimoji="1" lang="ja-JP" altLang="en-US" dirty="0"/>
          </a:p>
        </p:txBody>
      </p:sp>
    </p:spTree>
    <p:extLst>
      <p:ext uri="{BB962C8B-B14F-4D97-AF65-F5344CB8AC3E}">
        <p14:creationId xmlns:p14="http://schemas.microsoft.com/office/powerpoint/2010/main" val="406058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610A-1FFA-4C80-9F85-F36EB53C39D5}"/>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01E6ED24-9FA9-4647-8A18-F9C438BBDF46}"/>
              </a:ext>
            </a:extLst>
          </p:cNvPr>
          <p:cNvSpPr>
            <a:spLocks noGrp="1"/>
          </p:cNvSpPr>
          <p:nvPr>
            <p:ph idx="1"/>
          </p:nvPr>
        </p:nvSpPr>
        <p:spPr/>
        <p:txBody>
          <a:bodyPr/>
          <a:lstStyle/>
          <a:p>
            <a:r>
              <a:rPr kumimoji="1" lang="en-US" altLang="ja-JP" sz="2400" dirty="0"/>
              <a:t>Web</a:t>
            </a:r>
            <a:r>
              <a:rPr kumimoji="1" lang="ja-JP" altLang="en-US" sz="2400" dirty="0"/>
              <a:t>アプリケーションを作成して、</a:t>
            </a:r>
            <a:r>
              <a:rPr kumimoji="1" lang="en-US" altLang="ja-JP" sz="2400" b="1" dirty="0" err="1">
                <a:solidFill>
                  <a:srgbClr val="0070C0"/>
                </a:solidFill>
              </a:rPr>
              <a:t>Javascript</a:t>
            </a:r>
            <a:r>
              <a:rPr kumimoji="1" lang="ja-JP" altLang="en-US" sz="2400" dirty="0"/>
              <a:t>に深く携わることができた。多くのメソッドがあり今まで使っていた</a:t>
            </a:r>
            <a:r>
              <a:rPr lang="en-US" altLang="ja-JP" sz="2400" dirty="0"/>
              <a:t>C</a:t>
            </a:r>
            <a:r>
              <a:rPr lang="ja-JP" altLang="en-US" sz="2400" dirty="0"/>
              <a:t>言語とは全く異なるものであったのでかなり苦労した。</a:t>
            </a:r>
            <a:endParaRPr lang="en-US" altLang="ja-JP" sz="2400" dirty="0"/>
          </a:p>
          <a:p>
            <a:r>
              <a:rPr kumimoji="1" lang="ja-JP" altLang="en-US" sz="2400" dirty="0"/>
              <a:t>電卓を作成するうえで重視したのは</a:t>
            </a:r>
            <a:r>
              <a:rPr kumimoji="1" lang="ja-JP" altLang="en-US" sz="2400" b="1" dirty="0">
                <a:solidFill>
                  <a:srgbClr val="0070C0"/>
                </a:solidFill>
              </a:rPr>
              <a:t>機能面</a:t>
            </a:r>
            <a:r>
              <a:rPr kumimoji="1" lang="ja-JP" altLang="en-US" sz="2400" dirty="0"/>
              <a:t>であったため</a:t>
            </a:r>
            <a:r>
              <a:rPr kumimoji="1" lang="ja-JP" altLang="en-US" sz="2400" b="1" dirty="0">
                <a:solidFill>
                  <a:srgbClr val="0070C0"/>
                </a:solidFill>
              </a:rPr>
              <a:t>デザイン面</a:t>
            </a:r>
            <a:r>
              <a:rPr kumimoji="1" lang="ja-JP" altLang="en-US" sz="2400" dirty="0"/>
              <a:t>がかなりシンプルなものになってしまった。次に何か作るときにはもうちょっと凝ったものを作りたい。また、機能面では</a:t>
            </a:r>
            <a:r>
              <a:rPr kumimoji="1" lang="en-US" altLang="ja-JP" sz="2400" b="1" dirty="0" err="1">
                <a:solidFill>
                  <a:srgbClr val="0070C0"/>
                </a:solidFill>
              </a:rPr>
              <a:t>Javascript</a:t>
            </a:r>
            <a:r>
              <a:rPr kumimoji="1" lang="ja-JP" altLang="en-US" sz="2400" dirty="0"/>
              <a:t>に実装されている</a:t>
            </a:r>
            <a:r>
              <a:rPr kumimoji="1" lang="en-US" altLang="ja-JP" sz="2400" b="1" dirty="0">
                <a:solidFill>
                  <a:srgbClr val="0070C0"/>
                </a:solidFill>
              </a:rPr>
              <a:t>Math</a:t>
            </a:r>
            <a:r>
              <a:rPr kumimoji="1" lang="ja-JP" altLang="en-US" sz="2400" dirty="0"/>
              <a:t>メソッドを用いていくつか作ってみた。</a:t>
            </a:r>
            <a:r>
              <a:rPr lang="ja-JP" altLang="en-US" sz="2400" u="sng" dirty="0">
                <a:solidFill>
                  <a:srgbClr val="FF0000"/>
                </a:solidFill>
              </a:rPr>
              <a:t>多項式の実装では＋－と</a:t>
            </a:r>
            <a:r>
              <a:rPr lang="en-US" altLang="ja-JP" sz="2400" u="sng" dirty="0">
                <a:solidFill>
                  <a:srgbClr val="FF0000"/>
                </a:solidFill>
              </a:rPr>
              <a:t>×÷</a:t>
            </a:r>
            <a:r>
              <a:rPr lang="ja-JP" altLang="en-US" sz="2400" u="sng" dirty="0">
                <a:solidFill>
                  <a:srgbClr val="FF0000"/>
                </a:solidFill>
              </a:rPr>
              <a:t>の演算での優先度に注意して作成した</a:t>
            </a:r>
            <a:r>
              <a:rPr lang="ja-JP" altLang="en-US" sz="2400" dirty="0"/>
              <a:t>。また、</a:t>
            </a:r>
            <a:r>
              <a:rPr lang="en-US" altLang="ja-JP" sz="2400" u="sng" dirty="0">
                <a:solidFill>
                  <a:srgbClr val="FF0000"/>
                </a:solidFill>
              </a:rPr>
              <a:t>()</a:t>
            </a:r>
            <a:r>
              <a:rPr lang="ja-JP" altLang="en-US" sz="2400" u="sng" dirty="0">
                <a:solidFill>
                  <a:srgbClr val="FF0000"/>
                </a:solidFill>
              </a:rPr>
              <a:t>を搭載することでかなり演算が幅広く行える</a:t>
            </a:r>
            <a:r>
              <a:rPr lang="ja-JP" altLang="en-US" sz="2400" dirty="0"/>
              <a:t>ようになった。</a:t>
            </a:r>
            <a:endParaRPr lang="en-US" altLang="ja-JP" sz="2400" dirty="0"/>
          </a:p>
          <a:p>
            <a:r>
              <a:rPr lang="ja-JP" altLang="en-US" sz="2400" dirty="0"/>
              <a:t>残念であるのが、</a:t>
            </a:r>
            <a:r>
              <a:rPr lang="en-US" altLang="ja-JP" sz="2400" u="sng" dirty="0">
                <a:solidFill>
                  <a:srgbClr val="FF0000"/>
                </a:solidFill>
              </a:rPr>
              <a:t>()</a:t>
            </a:r>
            <a:r>
              <a:rPr lang="ja-JP" altLang="en-US" sz="2400" u="sng" dirty="0">
                <a:solidFill>
                  <a:srgbClr val="FF0000"/>
                </a:solidFill>
              </a:rPr>
              <a:t>を多数含む計算に対応できなかったこと</a:t>
            </a:r>
            <a:r>
              <a:rPr lang="ja-JP" altLang="en-US" sz="2400" dirty="0"/>
              <a:t>である。また、他にも見つかっていないだけで</a:t>
            </a:r>
            <a:r>
              <a:rPr lang="ja-JP" altLang="en-US" sz="2400" u="sng" dirty="0">
                <a:solidFill>
                  <a:srgbClr val="FF0000"/>
                </a:solidFill>
              </a:rPr>
              <a:t>演算が不十分の可能性がある</a:t>
            </a:r>
            <a:r>
              <a:rPr lang="ja-JP" altLang="en-US" sz="2400" dirty="0"/>
              <a:t>。今回の演習を糧にできうる限り正確なものを作りたい。</a:t>
            </a:r>
            <a:endParaRPr lang="en-US" altLang="ja-JP" sz="2400" dirty="0"/>
          </a:p>
          <a:p>
            <a:endParaRPr kumimoji="1" lang="en-US" altLang="ja-JP" dirty="0"/>
          </a:p>
        </p:txBody>
      </p:sp>
    </p:spTree>
    <p:extLst>
      <p:ext uri="{BB962C8B-B14F-4D97-AF65-F5344CB8AC3E}">
        <p14:creationId xmlns:p14="http://schemas.microsoft.com/office/powerpoint/2010/main" val="68025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3FF7F-65EC-49E3-AA80-A76F39AB7F05}"/>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FE4DF002-9046-40DD-930A-70257A1AE9DA}"/>
              </a:ext>
            </a:extLst>
          </p:cNvPr>
          <p:cNvSpPr>
            <a:spLocks noGrp="1"/>
          </p:cNvSpPr>
          <p:nvPr>
            <p:ph idx="1"/>
          </p:nvPr>
        </p:nvSpPr>
        <p:spPr>
          <a:xfrm>
            <a:off x="838200" y="1825625"/>
            <a:ext cx="10683240" cy="4351338"/>
          </a:xfrm>
        </p:spPr>
        <p:txBody>
          <a:bodyPr/>
          <a:lstStyle/>
          <a:p>
            <a:r>
              <a:rPr kumimoji="1" lang="ja-JP" altLang="en-US" dirty="0"/>
              <a:t>基本的な四則演算、三角関数、√</a:t>
            </a:r>
            <a:r>
              <a:rPr lang="ja-JP" altLang="en-US" dirty="0"/>
              <a:t>、</a:t>
            </a:r>
            <a:r>
              <a:rPr kumimoji="1" lang="en-US" altLang="ja-JP" dirty="0"/>
              <a:t>log</a:t>
            </a:r>
            <a:r>
              <a:rPr kumimoji="1" lang="ja-JP" altLang="en-US" dirty="0"/>
              <a:t>（</a:t>
            </a:r>
            <a:r>
              <a:rPr lang="ja-JP" altLang="en-US" dirty="0"/>
              <a:t>底</a:t>
            </a:r>
            <a:r>
              <a:rPr lang="en-US" altLang="ja-JP" dirty="0"/>
              <a:t>10</a:t>
            </a:r>
            <a:r>
              <a:rPr kumimoji="1" lang="ja-JP" altLang="en-US" dirty="0"/>
              <a:t>）の計算が行える電卓を作った</a:t>
            </a:r>
            <a:endParaRPr lang="en-US" altLang="ja-JP" dirty="0"/>
          </a:p>
          <a:p>
            <a:endParaRPr lang="en-US" altLang="ja-JP" dirty="0"/>
          </a:p>
          <a:p>
            <a:r>
              <a:rPr lang="ja-JP" altLang="en-US" dirty="0"/>
              <a:t>計算の流れ：</a:t>
            </a:r>
            <a:r>
              <a:rPr kumimoji="1" lang="ja-JP" altLang="en-US" dirty="0"/>
              <a:t>計算式を入力して、＝ボタンを押すと結果が表示される</a:t>
            </a:r>
            <a:endParaRPr kumimoji="1" lang="en-US" altLang="ja-JP" dirty="0"/>
          </a:p>
          <a:p>
            <a:r>
              <a:rPr kumimoji="1" lang="en-US" altLang="ja-JP" dirty="0"/>
              <a:t>C</a:t>
            </a:r>
            <a:r>
              <a:rPr kumimoji="1" lang="ja-JP" altLang="en-US" dirty="0"/>
              <a:t>ボタンを押すと式を初期化できる</a:t>
            </a:r>
            <a:endParaRPr kumimoji="1" lang="en-US" altLang="ja-JP" dirty="0"/>
          </a:p>
          <a:p>
            <a:r>
              <a:rPr lang="ja-JP" altLang="en-US" dirty="0"/>
              <a:t>三角関数は</a:t>
            </a:r>
            <a:r>
              <a:rPr lang="en-US" altLang="ja-JP" dirty="0"/>
              <a:t>sin(</a:t>
            </a:r>
            <a:r>
              <a:rPr lang="ja-JP" altLang="en-US" dirty="0"/>
              <a:t>式</a:t>
            </a:r>
            <a:r>
              <a:rPr lang="en-US" altLang="ja-JP" dirty="0"/>
              <a:t>)</a:t>
            </a:r>
            <a:r>
              <a:rPr lang="ja-JP" altLang="en-US" dirty="0" err="1"/>
              <a:t>、</a:t>
            </a:r>
            <a:r>
              <a:rPr lang="en-US" altLang="ja-JP" dirty="0"/>
              <a:t>cos(</a:t>
            </a:r>
            <a:r>
              <a:rPr lang="ja-JP" altLang="en-US" dirty="0"/>
              <a:t>式</a:t>
            </a:r>
            <a:r>
              <a:rPr lang="en-US" altLang="ja-JP" dirty="0"/>
              <a:t>)</a:t>
            </a:r>
            <a:r>
              <a:rPr lang="ja-JP" altLang="en-US" dirty="0" err="1"/>
              <a:t>、</a:t>
            </a:r>
            <a:r>
              <a:rPr lang="en-US" altLang="ja-JP" dirty="0"/>
              <a:t>tan(</a:t>
            </a:r>
            <a:r>
              <a:rPr lang="ja-JP" altLang="en-US" dirty="0"/>
              <a:t>式</a:t>
            </a:r>
            <a:r>
              <a:rPr lang="en-US" altLang="ja-JP" dirty="0"/>
              <a:t>)</a:t>
            </a:r>
            <a:r>
              <a:rPr lang="ja-JP" altLang="en-US" dirty="0"/>
              <a:t>という形式で入力する</a:t>
            </a:r>
            <a:endParaRPr lang="en-US" altLang="ja-JP" dirty="0"/>
          </a:p>
          <a:p>
            <a:r>
              <a:rPr kumimoji="1" lang="ja-JP" altLang="en-US" dirty="0"/>
              <a:t>√、</a:t>
            </a:r>
            <a:r>
              <a:rPr kumimoji="1" lang="en-US" altLang="ja-JP" dirty="0"/>
              <a:t>log</a:t>
            </a:r>
            <a:r>
              <a:rPr kumimoji="1" lang="ja-JP" altLang="en-US" dirty="0"/>
              <a:t>も同様に√</a:t>
            </a:r>
            <a:r>
              <a:rPr kumimoji="1" lang="en-US" altLang="ja-JP" dirty="0"/>
              <a:t>(</a:t>
            </a:r>
            <a:r>
              <a:rPr kumimoji="1" lang="ja-JP" altLang="en-US" dirty="0"/>
              <a:t>式</a:t>
            </a:r>
            <a:r>
              <a:rPr kumimoji="1" lang="en-US" altLang="ja-JP" dirty="0"/>
              <a:t>)</a:t>
            </a:r>
            <a:r>
              <a:rPr kumimoji="1" lang="ja-JP" altLang="en-US" dirty="0" err="1"/>
              <a:t>、</a:t>
            </a:r>
            <a:r>
              <a:rPr lang="en-US" altLang="ja-JP" dirty="0"/>
              <a:t> log (</a:t>
            </a:r>
            <a:r>
              <a:rPr lang="ja-JP" altLang="en-US" dirty="0"/>
              <a:t>式</a:t>
            </a:r>
            <a:r>
              <a:rPr lang="en-US" altLang="ja-JP" dirty="0"/>
              <a:t>)</a:t>
            </a:r>
            <a:r>
              <a:rPr kumimoji="1" lang="ja-JP" altLang="en-US" dirty="0"/>
              <a:t>という形式で入力する</a:t>
            </a:r>
            <a:endParaRPr kumimoji="1" lang="en-US" altLang="ja-JP" dirty="0"/>
          </a:p>
          <a:p>
            <a:endParaRPr kumimoji="1"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1323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6D003-018B-4B58-9739-CEBEF7CAA919}"/>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7F74EFFE-4C4C-4E32-A2EA-8E98EA9689F6}"/>
              </a:ext>
            </a:extLst>
          </p:cNvPr>
          <p:cNvSpPr>
            <a:spLocks noGrp="1"/>
          </p:cNvSpPr>
          <p:nvPr>
            <p:ph idx="1"/>
          </p:nvPr>
        </p:nvSpPr>
        <p:spPr/>
        <p:txBody>
          <a:bodyPr/>
          <a:lstStyle/>
          <a:p>
            <a:r>
              <a:rPr lang="en-US" altLang="ja-JP" dirty="0" err="1"/>
              <a:t>javascript</a:t>
            </a:r>
            <a:r>
              <a:rPr lang="ja-JP" altLang="en-US" dirty="0"/>
              <a:t>によるウェブアプリケーションの関数電卓を実装する。</a:t>
            </a:r>
            <a:endParaRPr lang="en-US" altLang="ja-JP" dirty="0"/>
          </a:p>
          <a:p>
            <a:r>
              <a:rPr lang="ja-JP" altLang="en-US" dirty="0"/>
              <a:t>アプリケーション上の指定のボタンをクリックすることにより電卓を動作させるようにする。</a:t>
            </a:r>
            <a:endParaRPr lang="en-US" altLang="ja-JP" dirty="0"/>
          </a:p>
          <a:p>
            <a:r>
              <a:rPr lang="ja-JP" altLang="en-US" dirty="0"/>
              <a:t>電卓の機能は四則演算、イコールボタン</a:t>
            </a:r>
            <a:r>
              <a:rPr lang="en-US" altLang="ja-JP" dirty="0"/>
              <a:t>(</a:t>
            </a:r>
            <a:r>
              <a:rPr lang="ja-JP" altLang="en-US" dirty="0"/>
              <a:t>＝</a:t>
            </a:r>
            <a:r>
              <a:rPr lang="en-US" altLang="ja-JP" dirty="0"/>
              <a:t>)</a:t>
            </a:r>
            <a:r>
              <a:rPr lang="ja-JP" altLang="en-US" dirty="0" err="1"/>
              <a:t>、</a:t>
            </a:r>
            <a:r>
              <a:rPr lang="ja-JP" altLang="en-US" dirty="0"/>
              <a:t>キャンセルボタン</a:t>
            </a:r>
            <a:r>
              <a:rPr lang="en-US" altLang="ja-JP" dirty="0"/>
              <a:t>(C)</a:t>
            </a:r>
            <a:r>
              <a:rPr lang="ja-JP" altLang="en-US" dirty="0"/>
              <a:t>の他に、</a:t>
            </a:r>
            <a:r>
              <a:rPr lang="en-US" altLang="ja-JP" dirty="0"/>
              <a:t>()</a:t>
            </a:r>
            <a:r>
              <a:rPr lang="ja-JP" altLang="en-US" dirty="0" err="1"/>
              <a:t>、</a:t>
            </a:r>
            <a:r>
              <a:rPr lang="ja-JP" altLang="en-US" dirty="0"/>
              <a:t>三角関数、√、</a:t>
            </a:r>
            <a:r>
              <a:rPr lang="en-US" altLang="ja-JP" dirty="0"/>
              <a:t>log</a:t>
            </a:r>
            <a:r>
              <a:rPr lang="ja-JP" altLang="en-US" dirty="0"/>
              <a:t>も実装する。</a:t>
            </a:r>
            <a:endParaRPr lang="en-US" altLang="ja-JP" dirty="0"/>
          </a:p>
          <a:p>
            <a:endParaRPr kumimoji="1" lang="ja-JP" altLang="en-US" dirty="0"/>
          </a:p>
        </p:txBody>
      </p:sp>
    </p:spTree>
    <p:extLst>
      <p:ext uri="{BB962C8B-B14F-4D97-AF65-F5344CB8AC3E}">
        <p14:creationId xmlns:p14="http://schemas.microsoft.com/office/powerpoint/2010/main" val="370972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CE313-739B-417D-9A83-CE6F671D366B}"/>
              </a:ext>
            </a:extLst>
          </p:cNvPr>
          <p:cNvSpPr>
            <a:spLocks noGrp="1"/>
          </p:cNvSpPr>
          <p:nvPr>
            <p:ph type="title"/>
          </p:nvPr>
        </p:nvSpPr>
        <p:spPr/>
        <p:txBody>
          <a:bodyPr/>
          <a:lstStyle/>
          <a:p>
            <a:r>
              <a:rPr kumimoji="1" lang="ja-JP" altLang="en-US" dirty="0"/>
              <a:t>参考資料・工夫点</a:t>
            </a:r>
          </a:p>
        </p:txBody>
      </p:sp>
      <p:sp>
        <p:nvSpPr>
          <p:cNvPr id="3" name="コンテンツ プレースホルダー 2">
            <a:extLst>
              <a:ext uri="{FF2B5EF4-FFF2-40B4-BE49-F238E27FC236}">
                <a16:creationId xmlns:a16="http://schemas.microsoft.com/office/drawing/2014/main" id="{FF2651C2-D955-4807-AC7D-233F65F49364}"/>
              </a:ext>
            </a:extLst>
          </p:cNvPr>
          <p:cNvSpPr>
            <a:spLocks noGrp="1"/>
          </p:cNvSpPr>
          <p:nvPr>
            <p:ph idx="1"/>
          </p:nvPr>
        </p:nvSpPr>
        <p:spPr>
          <a:xfrm>
            <a:off x="838200" y="1825625"/>
            <a:ext cx="10774680" cy="4351338"/>
          </a:xfrm>
        </p:spPr>
        <p:txBody>
          <a:bodyPr/>
          <a:lstStyle/>
          <a:p>
            <a:r>
              <a:rPr kumimoji="1" lang="ja-JP" altLang="en-US" dirty="0"/>
              <a:t>参考資料：「</a:t>
            </a:r>
            <a:r>
              <a:rPr lang="en-US" altLang="ja-JP" dirty="0"/>
              <a:t> </a:t>
            </a:r>
            <a:r>
              <a:rPr lang="ja-JP" altLang="en-US" dirty="0"/>
              <a:t>言語理論とコンパイラ」第</a:t>
            </a:r>
            <a:r>
              <a:rPr lang="en-US" altLang="ja-JP" dirty="0"/>
              <a:t>9</a:t>
            </a:r>
            <a:r>
              <a:rPr lang="ja-JP" altLang="en-US" dirty="0"/>
              <a:t>回目の講義資料</a:t>
            </a:r>
            <a:r>
              <a:rPr lang="en-US" altLang="ja-JP" dirty="0">
                <a:hlinkClick r:id="rId2"/>
              </a:rPr>
              <a:t>https://www.sw.it.aoyama.ac.jp/2018/Compiler/lecture9.html</a:t>
            </a:r>
            <a:endParaRPr lang="en-US" altLang="ja-JP" dirty="0"/>
          </a:p>
          <a:p>
            <a:endParaRPr lang="en-US" altLang="ja-JP" dirty="0"/>
          </a:p>
          <a:p>
            <a:r>
              <a:rPr lang="ja-JP" altLang="en-US" dirty="0"/>
              <a:t>工夫点：できるだけ三角</a:t>
            </a:r>
            <a:r>
              <a:rPr kumimoji="1" lang="ja-JP" altLang="en-US" dirty="0"/>
              <a:t>関数、√、</a:t>
            </a:r>
            <a:r>
              <a:rPr kumimoji="1" lang="en-US" altLang="ja-JP" dirty="0"/>
              <a:t>log</a:t>
            </a:r>
            <a:r>
              <a:rPr kumimoji="1" lang="ja-JP" altLang="en-US" dirty="0"/>
              <a:t>などの複雑な計算をできるように改良し</a:t>
            </a:r>
            <a:r>
              <a:rPr lang="ja-JP" altLang="en-US" dirty="0"/>
              <a:t>た</a:t>
            </a:r>
            <a:endParaRPr lang="en-US" altLang="ja-JP" dirty="0"/>
          </a:p>
        </p:txBody>
      </p:sp>
    </p:spTree>
    <p:extLst>
      <p:ext uri="{BB962C8B-B14F-4D97-AF65-F5344CB8AC3E}">
        <p14:creationId xmlns:p14="http://schemas.microsoft.com/office/powerpoint/2010/main" val="322415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AE079-78DC-44EE-8951-577A654468C0}"/>
              </a:ext>
            </a:extLst>
          </p:cNvPr>
          <p:cNvSpPr>
            <a:spLocks noGrp="1"/>
          </p:cNvSpPr>
          <p:nvPr>
            <p:ph type="title"/>
          </p:nvPr>
        </p:nvSpPr>
        <p:spPr/>
        <p:txBody>
          <a:bodyPr/>
          <a:lstStyle/>
          <a:p>
            <a:r>
              <a:rPr kumimoji="1" lang="ja-JP" altLang="en-US" dirty="0"/>
              <a:t>実行画面　初期状態</a:t>
            </a:r>
          </a:p>
        </p:txBody>
      </p:sp>
      <p:pic>
        <p:nvPicPr>
          <p:cNvPr id="5" name="コンテンツ プレースホルダー 4" descr="スクリーンショット が含まれている画像&#10;&#10;高い精度で生成された説明">
            <a:extLst>
              <a:ext uri="{FF2B5EF4-FFF2-40B4-BE49-F238E27FC236}">
                <a16:creationId xmlns:a16="http://schemas.microsoft.com/office/drawing/2014/main" id="{7F9465A6-D672-4ABF-A372-2E4257B9C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5712" y="1690688"/>
            <a:ext cx="4600575" cy="4276725"/>
          </a:xfrm>
        </p:spPr>
      </p:pic>
    </p:spTree>
    <p:extLst>
      <p:ext uri="{BB962C8B-B14F-4D97-AF65-F5344CB8AC3E}">
        <p14:creationId xmlns:p14="http://schemas.microsoft.com/office/powerpoint/2010/main" val="164007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E1517-DD58-4266-8827-9AB2E07AA2BE}"/>
              </a:ext>
            </a:extLst>
          </p:cNvPr>
          <p:cNvSpPr>
            <a:spLocks noGrp="1"/>
          </p:cNvSpPr>
          <p:nvPr>
            <p:ph type="title"/>
          </p:nvPr>
        </p:nvSpPr>
        <p:spPr/>
        <p:txBody>
          <a:bodyPr/>
          <a:lstStyle/>
          <a:p>
            <a:r>
              <a:rPr lang="ja-JP" altLang="en-US" dirty="0"/>
              <a:t>実行画面　（）を使用した四則演算</a:t>
            </a:r>
            <a:endParaRPr kumimoji="1" lang="ja-JP" altLang="en-US" dirty="0"/>
          </a:p>
        </p:txBody>
      </p:sp>
      <p:pic>
        <p:nvPicPr>
          <p:cNvPr id="14" name="図 13" descr="壁, クロスワード パズル が含まれている画像&#10;&#10;高い精度で生成された説明">
            <a:extLst>
              <a:ext uri="{FF2B5EF4-FFF2-40B4-BE49-F238E27FC236}">
                <a16:creationId xmlns:a16="http://schemas.microsoft.com/office/drawing/2014/main" id="{027DBC4B-B5E9-4608-8BCC-16841859A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04754"/>
            <a:ext cx="4348238" cy="4011402"/>
          </a:xfrm>
          <a:prstGeom prst="rect">
            <a:avLst/>
          </a:prstGeom>
        </p:spPr>
      </p:pic>
      <p:pic>
        <p:nvPicPr>
          <p:cNvPr id="16" name="図 15" descr="壁, クロスワード パズル, 窓 が含まれている画像&#10;&#10;非常に高い精度で生成された説明">
            <a:extLst>
              <a:ext uri="{FF2B5EF4-FFF2-40B4-BE49-F238E27FC236}">
                <a16:creationId xmlns:a16="http://schemas.microsoft.com/office/drawing/2014/main" id="{123CC218-F906-426D-85B8-19D9FA426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04754"/>
            <a:ext cx="4345685" cy="4011402"/>
          </a:xfrm>
          <a:prstGeom prst="rect">
            <a:avLst/>
          </a:prstGeom>
        </p:spPr>
      </p:pic>
    </p:spTree>
    <p:extLst>
      <p:ext uri="{BB962C8B-B14F-4D97-AF65-F5344CB8AC3E}">
        <p14:creationId xmlns:p14="http://schemas.microsoft.com/office/powerpoint/2010/main" val="57840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0DEE5-5E01-4E2F-AB8B-2A52D8BCCD8D}"/>
              </a:ext>
            </a:extLst>
          </p:cNvPr>
          <p:cNvSpPr>
            <a:spLocks noGrp="1"/>
          </p:cNvSpPr>
          <p:nvPr>
            <p:ph type="title"/>
          </p:nvPr>
        </p:nvSpPr>
        <p:spPr/>
        <p:txBody>
          <a:bodyPr/>
          <a:lstStyle/>
          <a:p>
            <a:r>
              <a:rPr lang="ja-JP" altLang="en-US" dirty="0"/>
              <a:t>実行画面　三角関数を使用した四則演算</a:t>
            </a:r>
            <a:endParaRPr kumimoji="1" lang="ja-JP" altLang="en-US" dirty="0"/>
          </a:p>
        </p:txBody>
      </p:sp>
      <p:pic>
        <p:nvPicPr>
          <p:cNvPr id="5" name="コンテンツ プレースホルダー 4" descr="壁, 電子機器 が含まれている画像&#10;&#10;高い精度で生成された説明">
            <a:extLst>
              <a:ext uri="{FF2B5EF4-FFF2-40B4-BE49-F238E27FC236}">
                <a16:creationId xmlns:a16="http://schemas.microsoft.com/office/drawing/2014/main" id="{C232BE8E-E365-4849-BB50-1E057D2BC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9415" y="1514475"/>
            <a:ext cx="2695575" cy="2524125"/>
          </a:xfrm>
        </p:spPr>
      </p:pic>
      <p:pic>
        <p:nvPicPr>
          <p:cNvPr id="7" name="図 6" descr="壁 が含まれている画像&#10;&#10;非常に高い精度で生成された説明">
            <a:extLst>
              <a:ext uri="{FF2B5EF4-FFF2-40B4-BE49-F238E27FC236}">
                <a16:creationId xmlns:a16="http://schemas.microsoft.com/office/drawing/2014/main" id="{8969D851-F007-4522-8C79-3CF3CCCE7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653" y="4241863"/>
            <a:ext cx="2705100" cy="2505075"/>
          </a:xfrm>
          <a:prstGeom prst="rect">
            <a:avLst/>
          </a:prstGeom>
        </p:spPr>
      </p:pic>
      <p:pic>
        <p:nvPicPr>
          <p:cNvPr id="9" name="図 8" descr="壁, 電子機器, 空 が含まれている画像&#10;&#10;高い精度で生成された説明">
            <a:extLst>
              <a:ext uri="{FF2B5EF4-FFF2-40B4-BE49-F238E27FC236}">
                <a16:creationId xmlns:a16="http://schemas.microsoft.com/office/drawing/2014/main" id="{C835C0BA-2607-4229-B669-A89EB864C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760" y="1481138"/>
            <a:ext cx="2790825" cy="2590800"/>
          </a:xfrm>
          <a:prstGeom prst="rect">
            <a:avLst/>
          </a:prstGeom>
        </p:spPr>
      </p:pic>
      <p:pic>
        <p:nvPicPr>
          <p:cNvPr id="11" name="図 10" descr="壁, クロスワード パズル が含まれている画像&#10;&#10;非常に高い精度で生成された説明">
            <a:extLst>
              <a:ext uri="{FF2B5EF4-FFF2-40B4-BE49-F238E27FC236}">
                <a16:creationId xmlns:a16="http://schemas.microsoft.com/office/drawing/2014/main" id="{0BAB2187-1494-4700-A8D4-75867AEA6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0247" y="4241863"/>
            <a:ext cx="2714625" cy="2505075"/>
          </a:xfrm>
          <a:prstGeom prst="rect">
            <a:avLst/>
          </a:prstGeom>
        </p:spPr>
      </p:pic>
      <p:pic>
        <p:nvPicPr>
          <p:cNvPr id="13" name="図 12" descr="壁, 電子機器 が含まれている画像&#10;&#10;高い精度で生成された説明">
            <a:extLst>
              <a:ext uri="{FF2B5EF4-FFF2-40B4-BE49-F238E27FC236}">
                <a16:creationId xmlns:a16="http://schemas.microsoft.com/office/drawing/2014/main" id="{CD876FA5-7003-4A27-B500-3379D4B74C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450" y="1519238"/>
            <a:ext cx="2705100" cy="2514600"/>
          </a:xfrm>
          <a:prstGeom prst="rect">
            <a:avLst/>
          </a:prstGeom>
        </p:spPr>
      </p:pic>
      <p:pic>
        <p:nvPicPr>
          <p:cNvPr id="15" name="図 14" descr="壁, クロスワード パズル, 空, 窓 が含まれている画像&#10;&#10;高い精度で生成された説明">
            <a:extLst>
              <a:ext uri="{FF2B5EF4-FFF2-40B4-BE49-F238E27FC236}">
                <a16:creationId xmlns:a16="http://schemas.microsoft.com/office/drawing/2014/main" id="{8A4BAB61-22DF-47D0-958D-A67710C2AC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3450" y="4215384"/>
            <a:ext cx="2705100" cy="2514600"/>
          </a:xfrm>
          <a:prstGeom prst="rect">
            <a:avLst/>
          </a:prstGeom>
        </p:spPr>
      </p:pic>
    </p:spTree>
    <p:extLst>
      <p:ext uri="{BB962C8B-B14F-4D97-AF65-F5344CB8AC3E}">
        <p14:creationId xmlns:p14="http://schemas.microsoft.com/office/powerpoint/2010/main" val="404531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411CE2-A798-45B9-AA78-BADA5D4C8D2A}"/>
              </a:ext>
            </a:extLst>
          </p:cNvPr>
          <p:cNvSpPr>
            <a:spLocks noGrp="1"/>
          </p:cNvSpPr>
          <p:nvPr>
            <p:ph type="title"/>
          </p:nvPr>
        </p:nvSpPr>
        <p:spPr/>
        <p:txBody>
          <a:bodyPr/>
          <a:lstStyle/>
          <a:p>
            <a:r>
              <a:rPr lang="ja-JP" altLang="en-US" dirty="0"/>
              <a:t>実行画面　√を使用した計算</a:t>
            </a:r>
            <a:endParaRPr kumimoji="1" lang="ja-JP" altLang="en-US" dirty="0"/>
          </a:p>
        </p:txBody>
      </p:sp>
      <p:pic>
        <p:nvPicPr>
          <p:cNvPr id="5" name="コンテンツ プレースホルダー 4" descr="壁, 空, クロスワード パズル, 電子機器 が含まれている画像&#10;&#10;高い精度で生成された説明">
            <a:extLst>
              <a:ext uri="{FF2B5EF4-FFF2-40B4-BE49-F238E27FC236}">
                <a16:creationId xmlns:a16="http://schemas.microsoft.com/office/drawing/2014/main" id="{152D9B22-8DC8-4077-AD69-98BB59A4C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7"/>
            <a:ext cx="4011740" cy="3715097"/>
          </a:xfrm>
        </p:spPr>
      </p:pic>
      <p:pic>
        <p:nvPicPr>
          <p:cNvPr id="7" name="図 6" descr="壁, 窓 が含まれている画像&#10;&#10;高い精度で生成された説明">
            <a:extLst>
              <a:ext uri="{FF2B5EF4-FFF2-40B4-BE49-F238E27FC236}">
                <a16:creationId xmlns:a16="http://schemas.microsoft.com/office/drawing/2014/main" id="{CFE54D2F-7687-45E1-9506-32D5BC652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230" y="1690687"/>
            <a:ext cx="4011740" cy="3742401"/>
          </a:xfrm>
          <a:prstGeom prst="rect">
            <a:avLst/>
          </a:prstGeom>
        </p:spPr>
      </p:pic>
    </p:spTree>
    <p:extLst>
      <p:ext uri="{BB962C8B-B14F-4D97-AF65-F5344CB8AC3E}">
        <p14:creationId xmlns:p14="http://schemas.microsoft.com/office/powerpoint/2010/main" val="2091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016EB-951B-42C0-A9DE-263B6D4B6631}"/>
              </a:ext>
            </a:extLst>
          </p:cNvPr>
          <p:cNvSpPr>
            <a:spLocks noGrp="1"/>
          </p:cNvSpPr>
          <p:nvPr>
            <p:ph type="title"/>
          </p:nvPr>
        </p:nvSpPr>
        <p:spPr>
          <a:xfrm>
            <a:off x="838200" y="182245"/>
            <a:ext cx="10515600" cy="1325563"/>
          </a:xfrm>
        </p:spPr>
        <p:txBody>
          <a:bodyPr/>
          <a:lstStyle/>
          <a:p>
            <a:r>
              <a:rPr lang="ja-JP" altLang="en-US" dirty="0"/>
              <a:t>実行画面　</a:t>
            </a:r>
            <a:r>
              <a:rPr lang="en-US" altLang="ja-JP" dirty="0"/>
              <a:t>log</a:t>
            </a:r>
            <a:r>
              <a:rPr lang="ja-JP" altLang="en-US" dirty="0"/>
              <a:t>を使用した計算</a:t>
            </a:r>
            <a:endParaRPr kumimoji="1" lang="ja-JP" altLang="en-US" dirty="0"/>
          </a:p>
        </p:txBody>
      </p:sp>
      <p:pic>
        <p:nvPicPr>
          <p:cNvPr id="5" name="コンテンツ プレースホルダー 4" descr="電子機器 が含まれている画像&#10;&#10;高い精度で生成された説明">
            <a:extLst>
              <a:ext uri="{FF2B5EF4-FFF2-40B4-BE49-F238E27FC236}">
                <a16:creationId xmlns:a16="http://schemas.microsoft.com/office/drawing/2014/main" id="{7920A28A-0EFD-4DA5-B3CF-7080C0BDB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132" y="1194002"/>
            <a:ext cx="3459480" cy="2654098"/>
          </a:xfrm>
        </p:spPr>
      </p:pic>
      <p:pic>
        <p:nvPicPr>
          <p:cNvPr id="9" name="図 8" descr="電子機器 が含まれている画像&#10;&#10;非常に高い精度で生成された説明">
            <a:extLst>
              <a:ext uri="{FF2B5EF4-FFF2-40B4-BE49-F238E27FC236}">
                <a16:creationId xmlns:a16="http://schemas.microsoft.com/office/drawing/2014/main" id="{ECD9188B-9B02-4A9E-9F63-AFE6F1081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132" y="3848100"/>
            <a:ext cx="3305175" cy="3009900"/>
          </a:xfrm>
          <a:prstGeom prst="rect">
            <a:avLst/>
          </a:prstGeom>
        </p:spPr>
      </p:pic>
      <p:pic>
        <p:nvPicPr>
          <p:cNvPr id="11" name="図 10" descr="電子機器, 写真 が含まれている画像&#10;&#10;高い精度で生成された説明">
            <a:extLst>
              <a:ext uri="{FF2B5EF4-FFF2-40B4-BE49-F238E27FC236}">
                <a16:creationId xmlns:a16="http://schemas.microsoft.com/office/drawing/2014/main" id="{4BFD0477-8961-4E47-98FB-626438493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545" y="1187292"/>
            <a:ext cx="3133725" cy="2981325"/>
          </a:xfrm>
          <a:prstGeom prst="rect">
            <a:avLst/>
          </a:prstGeom>
        </p:spPr>
      </p:pic>
      <p:pic>
        <p:nvPicPr>
          <p:cNvPr id="13" name="図 12" descr="電子機器 が含まれている画像&#10;&#10;非常に高い精度で生成された説明">
            <a:extLst>
              <a:ext uri="{FF2B5EF4-FFF2-40B4-BE49-F238E27FC236}">
                <a16:creationId xmlns:a16="http://schemas.microsoft.com/office/drawing/2014/main" id="{9070426F-68A5-4ABC-99A9-757B388ED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9545" y="3848100"/>
            <a:ext cx="3390900" cy="3009900"/>
          </a:xfrm>
          <a:prstGeom prst="rect">
            <a:avLst/>
          </a:prstGeom>
        </p:spPr>
      </p:pic>
    </p:spTree>
    <p:extLst>
      <p:ext uri="{BB962C8B-B14F-4D97-AF65-F5344CB8AC3E}">
        <p14:creationId xmlns:p14="http://schemas.microsoft.com/office/powerpoint/2010/main" val="1238071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ワイド画面</PresentationFormat>
  <Paragraphs>30</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ウェブアプリケーション「電卓」</vt:lpstr>
      <vt:lpstr>概要</vt:lpstr>
      <vt:lpstr>目的</vt:lpstr>
      <vt:lpstr>参考資料・工夫点</vt:lpstr>
      <vt:lpstr>実行画面　初期状態</vt:lpstr>
      <vt:lpstr>実行画面　（）を使用した四則演算</vt:lpstr>
      <vt:lpstr>実行画面　三角関数を使用した四則演算</vt:lpstr>
      <vt:lpstr>実行画面　√を使用した計算</vt:lpstr>
      <vt:lpstr>実行画面　logを使用した計算</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小林陸生</dc:creator>
  <cp:lastModifiedBy>kudo masato</cp:lastModifiedBy>
  <cp:revision>24</cp:revision>
  <dcterms:created xsi:type="dcterms:W3CDTF">2018-07-29T15:16:22Z</dcterms:created>
  <dcterms:modified xsi:type="dcterms:W3CDTF">2018-07-30T05:58:28Z</dcterms:modified>
</cp:coreProperties>
</file>