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64" r:id="rId7"/>
    <p:sldId id="265" r:id="rId8"/>
    <p:sldId id="261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1" autoAdjust="0"/>
    <p:restoredTop sz="92297" autoAdjust="0"/>
  </p:normalViewPr>
  <p:slideViewPr>
    <p:cSldViewPr snapToGrid="0">
      <p:cViewPr varScale="1">
        <p:scale>
          <a:sx n="85" d="100"/>
          <a:sy n="85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9D67-4D5A-4C6D-85A3-70DE792D56CF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DE4-F900-417B-8DFC-DC2B52EA0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99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9D67-4D5A-4C6D-85A3-70DE792D56CF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DE4-F900-417B-8DFC-DC2B52EA0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5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9D67-4D5A-4C6D-85A3-70DE792D56CF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DE4-F900-417B-8DFC-DC2B52EA0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7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9D67-4D5A-4C6D-85A3-70DE792D56CF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DE4-F900-417B-8DFC-DC2B52EA0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45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9D67-4D5A-4C6D-85A3-70DE792D56CF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DE4-F900-417B-8DFC-DC2B52EA0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20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9D67-4D5A-4C6D-85A3-70DE792D56CF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DE4-F900-417B-8DFC-DC2B52EA0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5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9D67-4D5A-4C6D-85A3-70DE792D56CF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DE4-F900-417B-8DFC-DC2B52EA0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60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9D67-4D5A-4C6D-85A3-70DE792D56CF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DE4-F900-417B-8DFC-DC2B52EA0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89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9D67-4D5A-4C6D-85A3-70DE792D56CF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DE4-F900-417B-8DFC-DC2B52EA0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17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9D67-4D5A-4C6D-85A3-70DE792D56CF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DE4-F900-417B-8DFC-DC2B52EA0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984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9D67-4D5A-4C6D-85A3-70DE792D56CF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DE4-F900-417B-8DFC-DC2B52EA0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3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49D67-4D5A-4C6D-85A3-70DE792D56CF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D8DE4-F900-417B-8DFC-DC2B52EA0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zh-CN" altLang="en-US" dirty="0" smtClean="0"/>
              <a:t>机组成原理实验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2017.2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841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9755" t="19887" r="12521" b="29902"/>
          <a:stretch/>
        </p:blipFill>
        <p:spPr>
          <a:xfrm>
            <a:off x="1301113" y="892098"/>
            <a:ext cx="10251551" cy="475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91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24905" t="27056" r="19550" b="33191"/>
          <a:stretch/>
        </p:blipFill>
        <p:spPr>
          <a:xfrm>
            <a:off x="685219" y="602167"/>
            <a:ext cx="10893371" cy="487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70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47493"/>
            <a:ext cx="10515600" cy="532947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实验一：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位寄存器和寄存器堆的设计（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学时）</a:t>
            </a:r>
            <a:r>
              <a:rPr lang="en-US" altLang="zh-CN" dirty="0" smtClean="0"/>
              <a:t>https</a:t>
            </a:r>
            <a:r>
              <a:rPr lang="en-US" altLang="zh-CN" dirty="0"/>
              <a:t>://wenku.baidu.com/view/8d04a3c2a5e9856a57126024.html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实验二：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位数据</a:t>
            </a:r>
            <a:r>
              <a:rPr lang="zh-CN" altLang="en-US" dirty="0"/>
              <a:t>存储器</a:t>
            </a:r>
            <a:r>
              <a:rPr lang="zh-CN" altLang="en-US" dirty="0" smtClean="0"/>
              <a:t>设计（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学时）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实验三：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控制器设计（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学时）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实验</a:t>
            </a:r>
            <a:r>
              <a:rPr lang="zh-CN" altLang="en-US" dirty="0"/>
              <a:t>四</a:t>
            </a:r>
            <a:r>
              <a:rPr lang="zh-CN" altLang="en-US" dirty="0" smtClean="0"/>
              <a:t>：</a:t>
            </a:r>
            <a:r>
              <a:rPr lang="en-US" altLang="zh-CN" dirty="0"/>
              <a:t>IFU</a:t>
            </a:r>
            <a:r>
              <a:rPr lang="zh-CN" altLang="en-US" dirty="0" smtClean="0"/>
              <a:t>设计（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学时）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实验五：</a:t>
            </a:r>
            <a:r>
              <a:rPr lang="en-US" altLang="zh-CN" dirty="0" smtClean="0"/>
              <a:t>ALU</a:t>
            </a:r>
            <a:r>
              <a:rPr lang="zh-CN" altLang="en-US" dirty="0" smtClean="0"/>
              <a:t>设计（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学时）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实验六：硬布线控制器设计（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学时）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实验七：单周期</a:t>
            </a:r>
            <a:r>
              <a:rPr lang="en-US" altLang="zh-CN" dirty="0" smtClean="0">
                <a:solidFill>
                  <a:srgbClr val="FF0000"/>
                </a:solidFill>
              </a:rPr>
              <a:t>MIPS</a:t>
            </a:r>
            <a:r>
              <a:rPr lang="zh-CN" altLang="en-US" dirty="0" smtClean="0">
                <a:solidFill>
                  <a:srgbClr val="FF0000"/>
                </a:solidFill>
              </a:rPr>
              <a:t>处理器设计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单周期</a:t>
            </a:r>
            <a:r>
              <a:rPr lang="en-US" altLang="zh-CN" dirty="0" smtClean="0">
                <a:solidFill>
                  <a:srgbClr val="FF0000"/>
                </a:solidFill>
              </a:rPr>
              <a:t>MIPS</a:t>
            </a:r>
            <a:r>
              <a:rPr lang="zh-CN" altLang="en-US" dirty="0" smtClean="0">
                <a:solidFill>
                  <a:srgbClr val="FF0000"/>
                </a:solidFill>
              </a:rPr>
              <a:t>处理器仿真验证其功能，要求实现至少</a:t>
            </a:r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条指令。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小</a:t>
            </a:r>
            <a:r>
              <a:rPr lang="zh-CN" altLang="en-US" dirty="0" smtClean="0">
                <a:solidFill>
                  <a:srgbClr val="FF0000"/>
                </a:solidFill>
              </a:rPr>
              <a:t>学期需要将</a:t>
            </a:r>
            <a:r>
              <a:rPr lang="en-US" altLang="zh-CN" dirty="0" smtClean="0">
                <a:solidFill>
                  <a:srgbClr val="FF0000"/>
                </a:solidFill>
              </a:rPr>
              <a:t>MIPS</a:t>
            </a:r>
            <a:r>
              <a:rPr lang="zh-CN" altLang="en-US" dirty="0" smtClean="0">
                <a:solidFill>
                  <a:srgbClr val="FF0000"/>
                </a:solidFill>
              </a:rPr>
              <a:t>处理器在板子上实现。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82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zh-CN" altLang="zh-CN" dirty="0"/>
              <a:t>本课程实验要求学生运用</a:t>
            </a:r>
            <a:r>
              <a:rPr lang="en-US" altLang="zh-CN" dirty="0"/>
              <a:t>EDA</a:t>
            </a:r>
            <a:r>
              <a:rPr lang="zh-CN" altLang="zh-CN" dirty="0"/>
              <a:t>技术，采用系统能力培养指定</a:t>
            </a:r>
            <a:r>
              <a:rPr lang="zh-CN" altLang="zh-CN" dirty="0" smtClean="0"/>
              <a:t>的实践</a:t>
            </a:r>
            <a:r>
              <a:rPr lang="zh-CN" altLang="zh-CN" dirty="0"/>
              <a:t>平台（</a:t>
            </a:r>
            <a:r>
              <a:rPr lang="en-US" altLang="zh-CN" dirty="0"/>
              <a:t>Xilinx </a:t>
            </a:r>
            <a:r>
              <a:rPr lang="en-US" altLang="zh-CN" dirty="0" err="1"/>
              <a:t>Vivado</a:t>
            </a:r>
            <a:r>
              <a:rPr lang="zh-CN" altLang="zh-CN" dirty="0"/>
              <a:t>设计工具、</a:t>
            </a:r>
            <a:r>
              <a:rPr lang="en-US" altLang="zh-CN" dirty="0"/>
              <a:t> Xilinx EGO1</a:t>
            </a:r>
            <a:r>
              <a:rPr lang="zh-CN" altLang="zh-CN" dirty="0"/>
              <a:t>实验平台），自己设计一些基本的计算机组成原理电路单元，进一步加深对组成原理中重要部件原理的理解。学会运用</a:t>
            </a:r>
            <a:r>
              <a:rPr lang="en-US" altLang="zh-CN" dirty="0"/>
              <a:t>XSIM</a:t>
            </a:r>
            <a:r>
              <a:rPr lang="zh-CN" altLang="zh-CN" dirty="0"/>
              <a:t>仿真或下载到板来验证自己的设计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algn="just">
              <a:lnSpc>
                <a:spcPct val="150000"/>
              </a:lnSpc>
            </a:pPr>
            <a:r>
              <a:rPr lang="zh-CN" altLang="zh-CN" dirty="0"/>
              <a:t>实验一共</a:t>
            </a:r>
            <a:r>
              <a:rPr lang="en-US" altLang="zh-CN" dirty="0"/>
              <a:t>16</a:t>
            </a:r>
            <a:r>
              <a:rPr lang="zh-CN" altLang="zh-CN" dirty="0"/>
              <a:t>个学时，可分为</a:t>
            </a:r>
            <a:r>
              <a:rPr lang="en-US" altLang="zh-CN" dirty="0" smtClean="0"/>
              <a:t>4</a:t>
            </a:r>
            <a:r>
              <a:rPr lang="zh-CN" altLang="zh-CN" dirty="0" smtClean="0"/>
              <a:t>次</a:t>
            </a:r>
            <a:r>
              <a:rPr lang="zh-CN" altLang="zh-CN" dirty="0"/>
              <a:t>进行。下面是建议的实验内容与相应学时数。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3877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zh-CN" dirty="0" smtClean="0"/>
              <a:t>课程设计</a:t>
            </a:r>
            <a:r>
              <a:rPr lang="zh-CN" altLang="zh-CN" dirty="0"/>
              <a:t>实现含有至少</a:t>
            </a:r>
            <a:r>
              <a:rPr lang="en-US" altLang="zh-CN" dirty="0"/>
              <a:t>6</a:t>
            </a:r>
            <a:r>
              <a:rPr lang="zh-CN" altLang="zh-CN" dirty="0"/>
              <a:t>条</a:t>
            </a:r>
            <a:r>
              <a:rPr lang="en-US" altLang="zh-CN" dirty="0" err="1"/>
              <a:t>Mips</a:t>
            </a:r>
            <a:r>
              <a:rPr lang="zh-CN" altLang="zh-CN" dirty="0"/>
              <a:t>指令的</a:t>
            </a:r>
            <a:r>
              <a:rPr lang="en-US" altLang="zh-CN" dirty="0" smtClean="0"/>
              <a:t>CPU</a:t>
            </a: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zh-CN" altLang="en-US" sz="1200" dirty="0" smtClean="0">
                <a:solidFill>
                  <a:srgbClr val="FF0000"/>
                </a:solidFill>
              </a:rPr>
              <a:t>课程目标也定为此，主要由于计组课设时间短，学生小学期任务重，需要在讲授组成课程的学期中让学生就着手设计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zh-CN" altLang="zh-CN" dirty="0">
              <a:solidFill>
                <a:srgbClr val="FF00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zh-CN" altLang="zh-CN" dirty="0"/>
              <a:t>无符号加法和减法各一</a:t>
            </a:r>
            <a:r>
              <a:rPr lang="zh-CN" altLang="zh-CN" dirty="0" smtClean="0"/>
              <a:t>条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en-US" altLang="zh-CN" dirty="0" err="1"/>
              <a:t>addu</a:t>
            </a:r>
            <a:r>
              <a:rPr lang="en-US" altLang="zh-CN" dirty="0"/>
              <a:t> </a:t>
            </a:r>
            <a:r>
              <a:rPr lang="en-US" altLang="zh-CN" dirty="0" err="1"/>
              <a:t>rd</a:t>
            </a:r>
            <a:r>
              <a:rPr lang="en-US" altLang="zh-CN" dirty="0"/>
              <a:t>, </a:t>
            </a:r>
            <a:r>
              <a:rPr lang="en-US" altLang="zh-CN" dirty="0" err="1"/>
              <a:t>rs</a:t>
            </a:r>
            <a:r>
              <a:rPr lang="en-US" altLang="zh-CN" dirty="0"/>
              <a:t>; </a:t>
            </a:r>
            <a:r>
              <a:rPr lang="en-US" altLang="zh-CN" dirty="0" err="1"/>
              <a:t>subu</a:t>
            </a:r>
            <a:r>
              <a:rPr lang="en-US" altLang="zh-CN" dirty="0"/>
              <a:t> </a:t>
            </a:r>
            <a:r>
              <a:rPr lang="en-US" altLang="zh-CN" dirty="0" err="1"/>
              <a:t>rd</a:t>
            </a:r>
            <a:r>
              <a:rPr lang="en-US" altLang="zh-CN" dirty="0"/>
              <a:t>, </a:t>
            </a:r>
            <a:r>
              <a:rPr lang="en-US" altLang="zh-CN" dirty="0" err="1"/>
              <a:t>rs</a:t>
            </a:r>
            <a:r>
              <a:rPr lang="en-US" altLang="zh-CN" dirty="0"/>
              <a:t>, </a:t>
            </a:r>
            <a:r>
              <a:rPr lang="en-US" altLang="zh-CN" dirty="0" err="1"/>
              <a:t>rt</a:t>
            </a:r>
            <a:r>
              <a:rPr lang="en-US" altLang="zh-CN" dirty="0"/>
              <a:t>;</a:t>
            </a:r>
            <a:endParaRPr lang="zh-CN" altLang="zh-CN" dirty="0"/>
          </a:p>
          <a:p>
            <a:pPr lvl="1" algn="just">
              <a:lnSpc>
                <a:spcPct val="150000"/>
              </a:lnSpc>
            </a:pPr>
            <a:r>
              <a:rPr lang="zh-CN" altLang="zh-CN" dirty="0"/>
              <a:t>一个操作数为立即数的逻辑运算</a:t>
            </a:r>
            <a:r>
              <a:rPr lang="zh-CN" altLang="zh-CN" dirty="0" smtClean="0"/>
              <a:t>指令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ori</a:t>
            </a:r>
            <a:r>
              <a:rPr lang="en-US" altLang="zh-CN" dirty="0" smtClean="0"/>
              <a:t> </a:t>
            </a:r>
            <a:r>
              <a:rPr lang="en-US" altLang="zh-CN" dirty="0" err="1"/>
              <a:t>rt</a:t>
            </a:r>
            <a:r>
              <a:rPr lang="en-US" altLang="zh-CN" dirty="0"/>
              <a:t>, </a:t>
            </a:r>
            <a:r>
              <a:rPr lang="en-US" altLang="zh-CN" dirty="0" err="1"/>
              <a:t>rs</a:t>
            </a:r>
            <a:r>
              <a:rPr lang="en-US" altLang="zh-CN" dirty="0"/>
              <a:t>, </a:t>
            </a:r>
            <a:r>
              <a:rPr lang="en-US" altLang="zh-CN" dirty="0" smtClean="0"/>
              <a:t>imm16; </a:t>
            </a:r>
            <a:endParaRPr lang="zh-CN" altLang="zh-CN" dirty="0"/>
          </a:p>
          <a:p>
            <a:pPr lvl="1" algn="just">
              <a:lnSpc>
                <a:spcPct val="150000"/>
              </a:lnSpc>
            </a:pPr>
            <a:r>
              <a:rPr lang="zh-CN" altLang="zh-CN" dirty="0"/>
              <a:t>访问存储器的</a:t>
            </a:r>
            <a:r>
              <a:rPr lang="zh-CN" altLang="zh-CN" dirty="0" smtClean="0"/>
              <a:t>指令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en-US" altLang="zh-CN" dirty="0" err="1"/>
              <a:t>lw</a:t>
            </a:r>
            <a:r>
              <a:rPr lang="en-US" altLang="zh-CN" dirty="0"/>
              <a:t> </a:t>
            </a:r>
            <a:r>
              <a:rPr lang="en-US" altLang="zh-CN" dirty="0" err="1"/>
              <a:t>rt</a:t>
            </a:r>
            <a:r>
              <a:rPr lang="en-US" altLang="zh-CN" dirty="0"/>
              <a:t>, imm16(</a:t>
            </a:r>
            <a:r>
              <a:rPr lang="en-US" altLang="zh-CN" dirty="0" err="1"/>
              <a:t>rs</a:t>
            </a:r>
            <a:r>
              <a:rPr lang="en-US" altLang="zh-CN" dirty="0"/>
              <a:t>) ;</a:t>
            </a:r>
            <a:r>
              <a:rPr lang="en-US" altLang="zh-CN" dirty="0" smtClean="0"/>
              <a:t>  </a:t>
            </a:r>
            <a:r>
              <a:rPr lang="en-US" altLang="zh-CN" dirty="0" err="1"/>
              <a:t>sw</a:t>
            </a:r>
            <a:r>
              <a:rPr lang="en-US" altLang="zh-CN" dirty="0"/>
              <a:t> </a:t>
            </a:r>
            <a:r>
              <a:rPr lang="en-US" altLang="zh-CN" dirty="0" err="1"/>
              <a:t>rt</a:t>
            </a:r>
            <a:r>
              <a:rPr lang="en-US" altLang="zh-CN" dirty="0"/>
              <a:t>, imm16(</a:t>
            </a:r>
            <a:r>
              <a:rPr lang="en-US" altLang="zh-CN" dirty="0" err="1"/>
              <a:t>rs</a:t>
            </a:r>
            <a:r>
              <a:rPr lang="en-US" altLang="zh-CN" dirty="0" smtClean="0"/>
              <a:t>);</a:t>
            </a:r>
            <a:endParaRPr lang="zh-CN" altLang="zh-CN" dirty="0"/>
          </a:p>
          <a:p>
            <a:pPr lvl="1" algn="just">
              <a:lnSpc>
                <a:spcPct val="150000"/>
              </a:lnSpc>
            </a:pPr>
            <a:r>
              <a:rPr lang="zh-CN" altLang="zh-CN" dirty="0"/>
              <a:t>分支指令：</a:t>
            </a:r>
            <a:r>
              <a:rPr lang="en-US" altLang="zh-CN" dirty="0"/>
              <a:t> </a:t>
            </a:r>
            <a:r>
              <a:rPr lang="en-US" altLang="zh-CN" dirty="0" err="1"/>
              <a:t>beq</a:t>
            </a:r>
            <a:r>
              <a:rPr lang="en-US" altLang="zh-CN" dirty="0"/>
              <a:t> </a:t>
            </a:r>
            <a:r>
              <a:rPr lang="en-US" altLang="zh-CN" dirty="0" err="1"/>
              <a:t>rs</a:t>
            </a:r>
            <a:r>
              <a:rPr lang="en-US" altLang="zh-CN" dirty="0"/>
              <a:t>, </a:t>
            </a:r>
            <a:r>
              <a:rPr lang="en-US" altLang="zh-CN" dirty="0" err="1"/>
              <a:t>rt</a:t>
            </a:r>
            <a:r>
              <a:rPr lang="en-US" altLang="zh-CN" dirty="0"/>
              <a:t>, </a:t>
            </a:r>
            <a:r>
              <a:rPr lang="en-US" altLang="zh-CN" dirty="0" smtClean="0"/>
              <a:t>imm16;</a:t>
            </a:r>
          </a:p>
          <a:p>
            <a:pPr lvl="1" algn="just">
              <a:lnSpc>
                <a:spcPct val="150000"/>
              </a:lnSpc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76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《</a:t>
            </a:r>
            <a:r>
              <a:rPr lang="zh-CN" altLang="en-US" dirty="0" smtClean="0"/>
              <a:t>计算机组成原理课程设计指导书</a:t>
            </a:r>
            <a:r>
              <a:rPr lang="en-US" altLang="zh-CN" dirty="0" smtClean="0"/>
              <a:t>》</a:t>
            </a:r>
            <a:r>
              <a:rPr lang="zh-CN" altLang="en-US" dirty="0" smtClean="0"/>
              <a:t> 主编 张磊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 校内出版社 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第三章介绍单周期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处理器设计 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第四章给出了一个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位教学用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设计实现的实例（</a:t>
            </a:r>
            <a:r>
              <a:rPr lang="en-US" altLang="zh-CN" dirty="0" smtClean="0"/>
              <a:t>Verilog</a:t>
            </a:r>
            <a:r>
              <a:rPr lang="zh-CN" altLang="en-US" dirty="0" smtClean="0"/>
              <a:t>语言）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61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课程特色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zh-CN" dirty="0"/>
              <a:t>采用</a:t>
            </a:r>
            <a:r>
              <a:rPr lang="en-US" altLang="zh-CN" dirty="0"/>
              <a:t>EDA</a:t>
            </a:r>
            <a:r>
              <a:rPr lang="zh-CN" altLang="zh-CN" dirty="0"/>
              <a:t>工具</a:t>
            </a:r>
          </a:p>
          <a:p>
            <a:pPr algn="just">
              <a:lnSpc>
                <a:spcPct val="150000"/>
              </a:lnSpc>
            </a:pPr>
            <a:r>
              <a:rPr lang="zh-CN" altLang="zh-CN" dirty="0"/>
              <a:t>采用</a:t>
            </a:r>
            <a:r>
              <a:rPr lang="en-US" altLang="zh-CN" dirty="0"/>
              <a:t>HDL</a:t>
            </a:r>
            <a:r>
              <a:rPr lang="zh-CN" altLang="zh-CN" dirty="0"/>
              <a:t>语言设计</a:t>
            </a:r>
          </a:p>
          <a:p>
            <a:pPr algn="just">
              <a:lnSpc>
                <a:spcPct val="150000"/>
              </a:lnSpc>
            </a:pPr>
            <a:r>
              <a:rPr lang="zh-CN" altLang="zh-CN" dirty="0"/>
              <a:t>向前与《数字逻辑》内容衔接</a:t>
            </a:r>
          </a:p>
          <a:p>
            <a:pPr algn="just">
              <a:lnSpc>
                <a:spcPct val="150000"/>
              </a:lnSpc>
            </a:pPr>
            <a:r>
              <a:rPr lang="zh-CN" altLang="zh-CN" dirty="0" smtClean="0"/>
              <a:t>向后</a:t>
            </a:r>
            <a:r>
              <a:rPr lang="zh-CN" altLang="en-US" dirty="0" smtClean="0"/>
              <a:t>为</a:t>
            </a:r>
            <a:r>
              <a:rPr lang="zh-CN" altLang="zh-CN" dirty="0" smtClean="0"/>
              <a:t>《计算机组成原理课程设计》</a:t>
            </a:r>
            <a:r>
              <a:rPr lang="zh-CN" altLang="zh-CN" dirty="0"/>
              <a:t>提供基本器件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80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 smtClean="0"/>
              <a:t>前期知识需求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 err="1" smtClean="0"/>
              <a:t>Vivado</a:t>
            </a:r>
            <a:r>
              <a:rPr lang="zh-CN" altLang="zh-CN" dirty="0"/>
              <a:t>工具与</a:t>
            </a:r>
            <a:r>
              <a:rPr lang="en-US" altLang="zh-CN" dirty="0"/>
              <a:t>Verilog</a:t>
            </a:r>
            <a:r>
              <a:rPr lang="zh-CN" altLang="zh-CN" dirty="0"/>
              <a:t>语言的使用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zh-CN" dirty="0" smtClean="0"/>
              <a:t>拨</a:t>
            </a:r>
            <a:r>
              <a:rPr lang="zh-CN" altLang="zh-CN" dirty="0"/>
              <a:t>码开关和</a:t>
            </a:r>
            <a:r>
              <a:rPr lang="en-US" altLang="zh-CN" dirty="0"/>
              <a:t>LED</a:t>
            </a:r>
            <a:r>
              <a:rPr lang="zh-CN" altLang="zh-CN" dirty="0"/>
              <a:t>灯</a:t>
            </a:r>
            <a:r>
              <a:rPr lang="en-US" altLang="zh-CN" dirty="0"/>
              <a:t>-</a:t>
            </a:r>
            <a:r>
              <a:rPr lang="zh-CN" altLang="zh-CN" dirty="0"/>
              <a:t>熟悉</a:t>
            </a:r>
            <a:r>
              <a:rPr lang="en-US" altLang="zh-CN" dirty="0" err="1"/>
              <a:t>vivado</a:t>
            </a:r>
            <a:r>
              <a:rPr lang="zh-CN" altLang="zh-CN" dirty="0"/>
              <a:t>和实验台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IP</a:t>
            </a:r>
            <a:r>
              <a:rPr lang="zh-CN" altLang="zh-CN" dirty="0"/>
              <a:t>核封装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zh-CN" dirty="0" smtClean="0"/>
              <a:t>多种</a:t>
            </a:r>
            <a:r>
              <a:rPr lang="zh-CN" altLang="zh-CN" dirty="0"/>
              <a:t>基本门电路的</a:t>
            </a:r>
            <a:r>
              <a:rPr lang="en-US" altLang="zh-CN" dirty="0"/>
              <a:t>IP</a:t>
            </a:r>
            <a:r>
              <a:rPr lang="zh-CN" altLang="zh-CN" dirty="0"/>
              <a:t>核。</a:t>
            </a:r>
          </a:p>
          <a:p>
            <a:pPr lvl="0">
              <a:lnSpc>
                <a:spcPct val="150000"/>
              </a:lnSpc>
            </a:pPr>
            <a:r>
              <a:rPr lang="zh-CN" altLang="zh-CN" dirty="0"/>
              <a:t>多路选择器的设计、封装和使用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zh-CN" dirty="0"/>
              <a:t>位</a:t>
            </a:r>
            <a:r>
              <a:rPr lang="en-US" altLang="zh-CN" dirty="0"/>
              <a:t>2</a:t>
            </a:r>
            <a:r>
              <a:rPr lang="zh-CN" altLang="zh-CN" dirty="0"/>
              <a:t>选</a:t>
            </a:r>
            <a:r>
              <a:rPr lang="en-US" altLang="zh-CN" dirty="0"/>
              <a:t>1</a:t>
            </a:r>
            <a:r>
              <a:rPr lang="zh-CN" altLang="zh-CN" dirty="0"/>
              <a:t>多路选择器</a:t>
            </a:r>
            <a:r>
              <a:rPr lang="en-US" altLang="zh-CN" dirty="0"/>
              <a:t>-</a:t>
            </a:r>
            <a:r>
              <a:rPr lang="zh-CN" altLang="zh-CN" dirty="0"/>
              <a:t>使用</a:t>
            </a:r>
            <a:r>
              <a:rPr lang="en-US" altLang="zh-CN" dirty="0"/>
              <a:t>IP</a:t>
            </a:r>
            <a:r>
              <a:rPr lang="zh-CN" altLang="zh-CN" dirty="0"/>
              <a:t>核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zh-CN" dirty="0" smtClean="0"/>
              <a:t>可</a:t>
            </a:r>
            <a:r>
              <a:rPr lang="zh-CN" altLang="zh-CN" dirty="0"/>
              <a:t>变位宽</a:t>
            </a:r>
            <a:r>
              <a:rPr lang="en-US" altLang="zh-CN" dirty="0"/>
              <a:t>2</a:t>
            </a:r>
            <a:r>
              <a:rPr lang="zh-CN" altLang="zh-CN" dirty="0"/>
              <a:t>选</a:t>
            </a:r>
            <a:r>
              <a:rPr lang="en-US" altLang="zh-CN" dirty="0"/>
              <a:t>1</a:t>
            </a:r>
            <a:r>
              <a:rPr lang="zh-CN" altLang="zh-CN" dirty="0"/>
              <a:t>多路选择器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zh-CN" dirty="0" smtClean="0"/>
              <a:t>可</a:t>
            </a:r>
            <a:r>
              <a:rPr lang="zh-CN" altLang="zh-CN" dirty="0"/>
              <a:t>变位宽</a:t>
            </a:r>
            <a:r>
              <a:rPr lang="en-US" altLang="zh-CN" dirty="0"/>
              <a:t>4/8/16</a:t>
            </a:r>
            <a:r>
              <a:rPr lang="zh-CN" altLang="zh-CN" dirty="0"/>
              <a:t>选</a:t>
            </a:r>
            <a:r>
              <a:rPr lang="en-US" altLang="zh-CN" dirty="0"/>
              <a:t>1</a:t>
            </a:r>
            <a:r>
              <a:rPr lang="zh-CN" altLang="zh-CN" dirty="0"/>
              <a:t>多路选择器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040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 smtClean="0"/>
              <a:t>前期知识需求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</a:pPr>
            <a:r>
              <a:rPr lang="zh-CN" altLang="zh-CN" dirty="0" smtClean="0"/>
              <a:t>寄存器堆的设计：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zh-CN" dirty="0" smtClean="0"/>
              <a:t>带有异步清零和</a:t>
            </a:r>
            <a:r>
              <a:rPr lang="en-US" altLang="zh-CN" dirty="0" smtClean="0"/>
              <a:t>wen</a:t>
            </a:r>
            <a:r>
              <a:rPr lang="zh-CN" altLang="zh-CN" dirty="0" smtClean="0"/>
              <a:t>使能端的</a:t>
            </a:r>
            <a:r>
              <a:rPr lang="en-US" altLang="zh-CN" dirty="0" smtClean="0"/>
              <a:t>D</a:t>
            </a:r>
            <a:r>
              <a:rPr lang="zh-CN" altLang="zh-CN" dirty="0" smtClean="0"/>
              <a:t>触发器的设计；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zh-CN" dirty="0" smtClean="0"/>
              <a:t>寄存器的设计；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zh-CN" dirty="0" smtClean="0"/>
              <a:t>寄存器堆的设计</a:t>
            </a:r>
          </a:p>
          <a:p>
            <a:pPr lvl="0">
              <a:lnSpc>
                <a:spcPct val="150000"/>
              </a:lnSpc>
            </a:pPr>
            <a:r>
              <a:rPr lang="zh-CN" altLang="zh-CN" dirty="0" smtClean="0"/>
              <a:t>桶形移位寄存器的设计：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8</a:t>
            </a:r>
            <a:r>
              <a:rPr lang="zh-CN" altLang="zh-CN" dirty="0" smtClean="0"/>
              <a:t>位桶形移位器的设计；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32</a:t>
            </a:r>
            <a:r>
              <a:rPr lang="zh-CN" altLang="zh-CN" dirty="0" smtClean="0"/>
              <a:t>位桶形移位器的设计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274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804081"/>
              </p:ext>
            </p:extLst>
          </p:nvPr>
        </p:nvGraphicFramePr>
        <p:xfrm>
          <a:off x="653144" y="-248695"/>
          <a:ext cx="10885714" cy="7092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244"/>
                <a:gridCol w="484840"/>
                <a:gridCol w="499401"/>
                <a:gridCol w="406400"/>
                <a:gridCol w="624114"/>
                <a:gridCol w="435429"/>
                <a:gridCol w="566057"/>
                <a:gridCol w="1175657"/>
                <a:gridCol w="1422400"/>
                <a:gridCol w="4746172"/>
              </a:tblGrid>
              <a:tr h="167268">
                <a:tc gridSpan="10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MIPS </a:t>
                      </a:r>
                      <a:r>
                        <a:rPr lang="zh-CN" sz="1200" kern="100" dirty="0">
                          <a:effectLst/>
                        </a:rPr>
                        <a:t>指令集</a:t>
                      </a:r>
                      <a:r>
                        <a:rPr lang="en-US" sz="1200" kern="100" dirty="0">
                          <a:effectLst/>
                        </a:rPr>
                        <a:t>(</a:t>
                      </a:r>
                      <a:r>
                        <a:rPr lang="zh-CN" sz="1200" kern="100" dirty="0">
                          <a:effectLst/>
                        </a:rPr>
                        <a:t>共</a:t>
                      </a:r>
                      <a:r>
                        <a:rPr lang="en-US" sz="1200" kern="100" dirty="0">
                          <a:effectLst/>
                        </a:rPr>
                        <a:t>31</a:t>
                      </a:r>
                      <a:r>
                        <a:rPr lang="zh-CN" sz="1200" kern="100" dirty="0">
                          <a:effectLst/>
                        </a:rPr>
                        <a:t>条）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72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助记符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gridSpan="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指令格式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示例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示例含义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操作及其解释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345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Bit #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31..26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25..21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20..16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15..11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10..6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5..0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672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R-type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op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shamt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func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345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add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000000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100000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add $1,$2,$3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$1=$2+$3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rd &lt;- rs + rt   </a:t>
                      </a:r>
                      <a:r>
                        <a:rPr lang="zh-CN" sz="1200" kern="100">
                          <a:effectLst/>
                        </a:rPr>
                        <a:t>；其中</a:t>
                      </a:r>
                      <a:r>
                        <a:rPr lang="en-US" sz="1200" kern="100">
                          <a:effectLst/>
                        </a:rPr>
                        <a:t>rs</a:t>
                      </a:r>
                      <a:r>
                        <a:rPr lang="zh-CN" sz="1200" kern="100">
                          <a:effectLst/>
                        </a:rPr>
                        <a:t>＝</a:t>
                      </a:r>
                      <a:r>
                        <a:rPr lang="en-US" sz="1200" kern="100">
                          <a:effectLst/>
                        </a:rPr>
                        <a:t>$2</a:t>
                      </a:r>
                      <a:r>
                        <a:rPr lang="zh-CN" sz="1200" kern="100">
                          <a:effectLst/>
                        </a:rPr>
                        <a:t>，</a:t>
                      </a:r>
                      <a:r>
                        <a:rPr lang="en-US" sz="1200" kern="100">
                          <a:effectLst/>
                        </a:rPr>
                        <a:t>rt=$3, rd=$1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345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addu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000000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100001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addu $1,$2,$3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$1=$2+$3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rd &lt;- rs + rt   </a:t>
                      </a:r>
                      <a:r>
                        <a:rPr lang="zh-CN" sz="1200" kern="100">
                          <a:effectLst/>
                        </a:rPr>
                        <a:t>；其中</a:t>
                      </a:r>
                      <a:r>
                        <a:rPr lang="en-US" sz="1200" kern="100">
                          <a:effectLst/>
                        </a:rPr>
                        <a:t>rs</a:t>
                      </a:r>
                      <a:r>
                        <a:rPr lang="zh-CN" sz="1200" kern="100">
                          <a:effectLst/>
                        </a:rPr>
                        <a:t>＝</a:t>
                      </a:r>
                      <a:r>
                        <a:rPr lang="en-US" sz="1200" kern="100">
                          <a:effectLst/>
                        </a:rPr>
                        <a:t>$2</a:t>
                      </a:r>
                      <a:r>
                        <a:rPr lang="zh-CN" sz="1200" kern="100">
                          <a:effectLst/>
                        </a:rPr>
                        <a:t>，</a:t>
                      </a:r>
                      <a:r>
                        <a:rPr lang="en-US" sz="1200" kern="100">
                          <a:effectLst/>
                        </a:rPr>
                        <a:t>rt=$3, rd=$1,</a:t>
                      </a:r>
                      <a:r>
                        <a:rPr lang="zh-CN" sz="1200" kern="100">
                          <a:effectLst/>
                        </a:rPr>
                        <a:t>无符号数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345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sub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000000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100010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sub $1,$2,$3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$1=$2-$3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rd &lt;- rs - rt   </a:t>
                      </a:r>
                      <a:r>
                        <a:rPr lang="zh-CN" sz="1200" kern="100">
                          <a:effectLst/>
                        </a:rPr>
                        <a:t>；其中</a:t>
                      </a:r>
                      <a:r>
                        <a:rPr lang="en-US" sz="1200" kern="100">
                          <a:effectLst/>
                        </a:rPr>
                        <a:t>rs</a:t>
                      </a:r>
                      <a:r>
                        <a:rPr lang="zh-CN" sz="1200" kern="100">
                          <a:effectLst/>
                        </a:rPr>
                        <a:t>＝</a:t>
                      </a:r>
                      <a:r>
                        <a:rPr lang="en-US" sz="1200" kern="100">
                          <a:effectLst/>
                        </a:rPr>
                        <a:t>$2</a:t>
                      </a:r>
                      <a:r>
                        <a:rPr lang="zh-CN" sz="1200" kern="100">
                          <a:effectLst/>
                        </a:rPr>
                        <a:t>，</a:t>
                      </a:r>
                      <a:r>
                        <a:rPr lang="en-US" sz="1200" kern="100">
                          <a:effectLst/>
                        </a:rPr>
                        <a:t>rt=$3, rd=$1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345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subu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000000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100011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subu $1,$2,$3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$1=$2-$3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rd &lt;- rs - rt   </a:t>
                      </a:r>
                      <a:r>
                        <a:rPr lang="zh-CN" sz="1200" kern="100">
                          <a:effectLst/>
                        </a:rPr>
                        <a:t>；其中</a:t>
                      </a:r>
                      <a:r>
                        <a:rPr lang="en-US" sz="1200" kern="100">
                          <a:effectLst/>
                        </a:rPr>
                        <a:t>rs</a:t>
                      </a:r>
                      <a:r>
                        <a:rPr lang="zh-CN" sz="1200" kern="100">
                          <a:effectLst/>
                        </a:rPr>
                        <a:t>＝</a:t>
                      </a:r>
                      <a:r>
                        <a:rPr lang="en-US" sz="1200" kern="100">
                          <a:effectLst/>
                        </a:rPr>
                        <a:t>$2</a:t>
                      </a:r>
                      <a:r>
                        <a:rPr lang="zh-CN" sz="1200" kern="100">
                          <a:effectLst/>
                        </a:rPr>
                        <a:t>，</a:t>
                      </a:r>
                      <a:r>
                        <a:rPr lang="en-US" sz="1200" kern="100">
                          <a:effectLst/>
                        </a:rPr>
                        <a:t>rt=$3, rd=$1,</a:t>
                      </a:r>
                      <a:r>
                        <a:rPr lang="zh-CN" sz="1200" kern="100">
                          <a:effectLst/>
                        </a:rPr>
                        <a:t>无符号数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345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and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000000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100100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and $1,$2,$3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$1=$2 &amp; $3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rd &lt;- rs &amp; rt   </a:t>
                      </a:r>
                      <a:r>
                        <a:rPr lang="zh-CN" sz="1200" kern="100">
                          <a:effectLst/>
                        </a:rPr>
                        <a:t>；其中</a:t>
                      </a:r>
                      <a:r>
                        <a:rPr lang="en-US" sz="1200" kern="100">
                          <a:effectLst/>
                        </a:rPr>
                        <a:t>rs</a:t>
                      </a:r>
                      <a:r>
                        <a:rPr lang="zh-CN" sz="1200" kern="100">
                          <a:effectLst/>
                        </a:rPr>
                        <a:t>＝</a:t>
                      </a:r>
                      <a:r>
                        <a:rPr lang="en-US" sz="1200" kern="100">
                          <a:effectLst/>
                        </a:rPr>
                        <a:t>$2</a:t>
                      </a:r>
                      <a:r>
                        <a:rPr lang="zh-CN" sz="1200" kern="100">
                          <a:effectLst/>
                        </a:rPr>
                        <a:t>，</a:t>
                      </a:r>
                      <a:r>
                        <a:rPr lang="en-US" sz="1200" kern="100">
                          <a:effectLst/>
                        </a:rPr>
                        <a:t>rt=$3, rd=$1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345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or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000000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rd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100101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or $1,$2,$3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$1=$2 | $3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rd &lt;- rs | rt   </a:t>
                      </a:r>
                      <a:r>
                        <a:rPr lang="zh-CN" sz="1200" kern="100">
                          <a:effectLst/>
                        </a:rPr>
                        <a:t>；其中</a:t>
                      </a:r>
                      <a:r>
                        <a:rPr lang="en-US" sz="1200" kern="100">
                          <a:effectLst/>
                        </a:rPr>
                        <a:t>rs</a:t>
                      </a:r>
                      <a:r>
                        <a:rPr lang="zh-CN" sz="1200" kern="100">
                          <a:effectLst/>
                        </a:rPr>
                        <a:t>＝</a:t>
                      </a:r>
                      <a:r>
                        <a:rPr lang="en-US" sz="1200" kern="100">
                          <a:effectLst/>
                        </a:rPr>
                        <a:t>$2</a:t>
                      </a:r>
                      <a:r>
                        <a:rPr lang="zh-CN" sz="1200" kern="100">
                          <a:effectLst/>
                        </a:rPr>
                        <a:t>，</a:t>
                      </a:r>
                      <a:r>
                        <a:rPr lang="en-US" sz="1200" kern="100">
                          <a:effectLst/>
                        </a:rPr>
                        <a:t>rt=$3, rd=$1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345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xor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000000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100110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xor $1,$2,$3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$1=$2 ^ $3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rd &lt;- rs xor rt   </a:t>
                      </a:r>
                      <a:r>
                        <a:rPr lang="zh-CN" sz="1200" kern="100">
                          <a:effectLst/>
                        </a:rPr>
                        <a:t>；其中</a:t>
                      </a:r>
                      <a:r>
                        <a:rPr lang="en-US" sz="1200" kern="100">
                          <a:effectLst/>
                        </a:rPr>
                        <a:t>rs</a:t>
                      </a:r>
                      <a:r>
                        <a:rPr lang="zh-CN" sz="1200" kern="100">
                          <a:effectLst/>
                        </a:rPr>
                        <a:t>＝</a:t>
                      </a:r>
                      <a:r>
                        <a:rPr lang="en-US" sz="1200" kern="100">
                          <a:effectLst/>
                        </a:rPr>
                        <a:t>$2</a:t>
                      </a:r>
                      <a:r>
                        <a:rPr lang="zh-CN" sz="1200" kern="100">
                          <a:effectLst/>
                        </a:rPr>
                        <a:t>，</a:t>
                      </a:r>
                      <a:r>
                        <a:rPr lang="en-US" sz="1200" kern="100">
                          <a:effectLst/>
                        </a:rPr>
                        <a:t>rt=$3, rd=$1(</a:t>
                      </a:r>
                      <a:r>
                        <a:rPr lang="zh-CN" sz="1200" kern="100">
                          <a:effectLst/>
                        </a:rPr>
                        <a:t>异或）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345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nor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000000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100111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nor $1,$2,$3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$1=~($2 | $3)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rd &lt;- not(rs | rt)   </a:t>
                      </a:r>
                      <a:r>
                        <a:rPr lang="zh-CN" sz="1200" kern="100">
                          <a:effectLst/>
                        </a:rPr>
                        <a:t>；其中</a:t>
                      </a:r>
                      <a:r>
                        <a:rPr lang="en-US" sz="1200" kern="100">
                          <a:effectLst/>
                        </a:rPr>
                        <a:t>rs</a:t>
                      </a:r>
                      <a:r>
                        <a:rPr lang="zh-CN" sz="1200" kern="100">
                          <a:effectLst/>
                        </a:rPr>
                        <a:t>＝</a:t>
                      </a:r>
                      <a:r>
                        <a:rPr lang="en-US" sz="1200" kern="100">
                          <a:effectLst/>
                        </a:rPr>
                        <a:t>$2</a:t>
                      </a:r>
                      <a:r>
                        <a:rPr lang="zh-CN" sz="1200" kern="100">
                          <a:effectLst/>
                        </a:rPr>
                        <a:t>，</a:t>
                      </a:r>
                      <a:r>
                        <a:rPr lang="en-US" sz="1200" kern="100">
                          <a:effectLst/>
                        </a:rPr>
                        <a:t>rt=$3, rd=$1(</a:t>
                      </a:r>
                      <a:r>
                        <a:rPr lang="zh-CN" sz="1200" kern="100">
                          <a:effectLst/>
                        </a:rPr>
                        <a:t>或非）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5018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slt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000000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101010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slt $1,$2,$3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if($2&lt;$3) </a:t>
                      </a:r>
                      <a:br>
                        <a:rPr lang="en-US" sz="1200" kern="100">
                          <a:effectLst/>
                        </a:rPr>
                      </a:br>
                      <a:r>
                        <a:rPr lang="en-US" sz="1200" kern="100">
                          <a:effectLst/>
                        </a:rPr>
                        <a:t>  $1=1 else</a:t>
                      </a:r>
                      <a:br>
                        <a:rPr lang="en-US" sz="1200" kern="100">
                          <a:effectLst/>
                        </a:rPr>
                      </a:br>
                      <a:r>
                        <a:rPr lang="en-US" sz="1200" kern="100">
                          <a:effectLst/>
                        </a:rPr>
                        <a:t>   $1=0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if (rs &lt; rt) rd=1 else rd=0 </a:t>
                      </a:r>
                      <a:r>
                        <a:rPr lang="zh-CN" sz="1200" kern="100">
                          <a:effectLst/>
                        </a:rPr>
                        <a:t>；其中</a:t>
                      </a:r>
                      <a:r>
                        <a:rPr lang="en-US" sz="1200" kern="100">
                          <a:effectLst/>
                        </a:rPr>
                        <a:t>rs</a:t>
                      </a:r>
                      <a:r>
                        <a:rPr lang="zh-CN" sz="1200" kern="100">
                          <a:effectLst/>
                        </a:rPr>
                        <a:t>＝</a:t>
                      </a:r>
                      <a:r>
                        <a:rPr lang="en-US" sz="1200" kern="100">
                          <a:effectLst/>
                        </a:rPr>
                        <a:t>$2</a:t>
                      </a:r>
                      <a:r>
                        <a:rPr lang="zh-CN" sz="1200" kern="100">
                          <a:effectLst/>
                        </a:rPr>
                        <a:t>，</a:t>
                      </a:r>
                      <a:r>
                        <a:rPr lang="en-US" sz="1200" kern="100">
                          <a:effectLst/>
                        </a:rPr>
                        <a:t>rt=$3, rd=$1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5018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sltu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000000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101011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sltu $1,$2,$3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if($2&lt;$3) </a:t>
                      </a:r>
                      <a:br>
                        <a:rPr lang="en-US" sz="1200" kern="100">
                          <a:effectLst/>
                        </a:rPr>
                      </a:br>
                      <a:r>
                        <a:rPr lang="en-US" sz="1200" kern="100">
                          <a:effectLst/>
                        </a:rPr>
                        <a:t>  $1=1 else</a:t>
                      </a:r>
                      <a:br>
                        <a:rPr lang="en-US" sz="1200" kern="100">
                          <a:effectLst/>
                        </a:rPr>
                      </a:br>
                      <a:r>
                        <a:rPr lang="en-US" sz="1200" kern="100">
                          <a:effectLst/>
                        </a:rPr>
                        <a:t>   $1=0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if (rs &lt; rt) rd=1 else rd=0 </a:t>
                      </a:r>
                      <a:r>
                        <a:rPr lang="zh-CN" sz="1200" kern="100">
                          <a:effectLst/>
                        </a:rPr>
                        <a:t>；其中</a:t>
                      </a:r>
                      <a:r>
                        <a:rPr lang="en-US" sz="1200" kern="100">
                          <a:effectLst/>
                        </a:rPr>
                        <a:t>rs</a:t>
                      </a:r>
                      <a:r>
                        <a:rPr lang="zh-CN" sz="1200" kern="100">
                          <a:effectLst/>
                        </a:rPr>
                        <a:t>＝</a:t>
                      </a:r>
                      <a:r>
                        <a:rPr lang="en-US" sz="1200" kern="100">
                          <a:effectLst/>
                        </a:rPr>
                        <a:t>$2</a:t>
                      </a:r>
                      <a:r>
                        <a:rPr lang="zh-CN" sz="1200" kern="100">
                          <a:effectLst/>
                        </a:rPr>
                        <a:t>，</a:t>
                      </a:r>
                      <a:r>
                        <a:rPr lang="en-US" sz="1200" kern="100">
                          <a:effectLst/>
                        </a:rPr>
                        <a:t>rt=$3, rd=$1</a:t>
                      </a:r>
                      <a:br>
                        <a:rPr lang="en-US" sz="1200" kern="100">
                          <a:effectLst/>
                        </a:rPr>
                      </a:br>
                      <a:r>
                        <a:rPr lang="en-US" sz="1200" kern="100">
                          <a:effectLst/>
                        </a:rPr>
                        <a:t>  (</a:t>
                      </a:r>
                      <a:r>
                        <a:rPr lang="zh-CN" sz="1200" kern="100">
                          <a:effectLst/>
                        </a:rPr>
                        <a:t>无符号数）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345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sll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000000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shamt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000000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sll $1,$2,10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$1=$2&lt;&lt;10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rd &lt;- rt &lt;&lt; shamt  </a:t>
                      </a:r>
                      <a:r>
                        <a:rPr lang="zh-CN" sz="1200" kern="100">
                          <a:effectLst/>
                        </a:rPr>
                        <a:t>；</a:t>
                      </a:r>
                      <a:r>
                        <a:rPr lang="en-US" sz="1200" kern="100">
                          <a:effectLst/>
                        </a:rPr>
                        <a:t>shamt</a:t>
                      </a:r>
                      <a:r>
                        <a:rPr lang="zh-CN" sz="1200" kern="100">
                          <a:effectLst/>
                        </a:rPr>
                        <a:t>存放移位的位数，</a:t>
                      </a:r>
                      <a:r>
                        <a:rPr lang="en-US" sz="1200" kern="100">
                          <a:effectLst/>
                        </a:rPr>
                        <a:t/>
                      </a:r>
                      <a:br>
                        <a:rPr lang="en-US" sz="1200" kern="100">
                          <a:effectLst/>
                        </a:rPr>
                      </a:br>
                      <a:r>
                        <a:rPr lang="en-US" sz="1200" kern="100">
                          <a:effectLst/>
                        </a:rPr>
                        <a:t>  </a:t>
                      </a:r>
                      <a:r>
                        <a:rPr lang="zh-CN" sz="1200" kern="100">
                          <a:effectLst/>
                        </a:rPr>
                        <a:t>也就是指令中的立即数，其中</a:t>
                      </a:r>
                      <a:r>
                        <a:rPr lang="en-US" sz="1200" kern="100">
                          <a:effectLst/>
                        </a:rPr>
                        <a:t>rt=$2, rd=$1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345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srl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000000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shamt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000010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srl $1,$2,10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$1=$2&gt;&gt;10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rd &lt;- rt &gt;&gt; shamt </a:t>
                      </a:r>
                      <a:r>
                        <a:rPr lang="zh-CN" sz="1200" kern="100">
                          <a:effectLst/>
                        </a:rPr>
                        <a:t>；</a:t>
                      </a:r>
                      <a:r>
                        <a:rPr lang="en-US" sz="1200" kern="100">
                          <a:effectLst/>
                        </a:rPr>
                        <a:t>(logical) </a:t>
                      </a:r>
                      <a:r>
                        <a:rPr lang="zh-CN" sz="1200" kern="100">
                          <a:effectLst/>
                        </a:rPr>
                        <a:t>，其中</a:t>
                      </a:r>
                      <a:r>
                        <a:rPr lang="en-US" sz="1200" kern="100">
                          <a:effectLst/>
                        </a:rPr>
                        <a:t>rt=$2, rd=$1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345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sra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000000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shamt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000011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sra $1,$2,10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$1=$2&gt;&gt;10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rd &lt;- rt &gt;&gt; shamt  </a:t>
                      </a:r>
                      <a:r>
                        <a:rPr lang="zh-CN" sz="1200" kern="100">
                          <a:effectLst/>
                        </a:rPr>
                        <a:t>；</a:t>
                      </a:r>
                      <a:r>
                        <a:rPr lang="en-US" sz="1200" kern="100">
                          <a:effectLst/>
                        </a:rPr>
                        <a:t>(arithmetic) </a:t>
                      </a:r>
                      <a:r>
                        <a:rPr lang="zh-CN" sz="1200" kern="100">
                          <a:effectLst/>
                        </a:rPr>
                        <a:t>注意符号位保留</a:t>
                      </a:r>
                      <a:r>
                        <a:rPr lang="en-US" sz="1200" kern="100">
                          <a:effectLst/>
                        </a:rPr>
                        <a:t/>
                      </a:r>
                      <a:br>
                        <a:rPr lang="en-US" sz="1200" kern="100">
                          <a:effectLst/>
                        </a:rPr>
                      </a:br>
                      <a:r>
                        <a:rPr lang="en-US" sz="1200" kern="100">
                          <a:effectLst/>
                        </a:rPr>
                        <a:t> </a:t>
                      </a:r>
                      <a:r>
                        <a:rPr lang="zh-CN" sz="1200" kern="100">
                          <a:effectLst/>
                        </a:rPr>
                        <a:t>其中</a:t>
                      </a:r>
                      <a:r>
                        <a:rPr lang="en-US" sz="1200" kern="100">
                          <a:effectLst/>
                        </a:rPr>
                        <a:t>rt=$2, rd=$1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345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sllv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000000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000100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sllv $1,$2,$3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$1=$2&lt;&lt;$3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rd &lt;- rt &lt;&lt; rs  </a:t>
                      </a:r>
                      <a:r>
                        <a:rPr lang="zh-CN" sz="1200" kern="100">
                          <a:effectLst/>
                        </a:rPr>
                        <a:t>；其中</a:t>
                      </a:r>
                      <a:r>
                        <a:rPr lang="en-US" sz="1200" kern="100">
                          <a:effectLst/>
                        </a:rPr>
                        <a:t>rs</a:t>
                      </a:r>
                      <a:r>
                        <a:rPr lang="zh-CN" sz="1200" kern="100">
                          <a:effectLst/>
                        </a:rPr>
                        <a:t>＝</a:t>
                      </a:r>
                      <a:r>
                        <a:rPr lang="en-US" sz="1200" kern="100">
                          <a:effectLst/>
                        </a:rPr>
                        <a:t>$3</a:t>
                      </a:r>
                      <a:r>
                        <a:rPr lang="zh-CN" sz="1200" kern="100">
                          <a:effectLst/>
                        </a:rPr>
                        <a:t>，</a:t>
                      </a:r>
                      <a:r>
                        <a:rPr lang="en-US" sz="1200" kern="100">
                          <a:effectLst/>
                        </a:rPr>
                        <a:t>rt=$2, rd=$1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345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srlv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000000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000110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srlv $1,$2,$3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$1=$2&gt;&gt;$3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rd &lt;- rt &gt;&gt; rs  </a:t>
                      </a:r>
                      <a:r>
                        <a:rPr lang="zh-CN" sz="1200" kern="100">
                          <a:effectLst/>
                        </a:rPr>
                        <a:t>；</a:t>
                      </a:r>
                      <a:r>
                        <a:rPr lang="en-US" sz="1200" kern="100">
                          <a:effectLst/>
                        </a:rPr>
                        <a:t>(logical)</a:t>
                      </a:r>
                      <a:r>
                        <a:rPr lang="zh-CN" sz="1200" kern="100">
                          <a:effectLst/>
                        </a:rPr>
                        <a:t>其中</a:t>
                      </a:r>
                      <a:r>
                        <a:rPr lang="en-US" sz="1200" kern="100">
                          <a:effectLst/>
                        </a:rPr>
                        <a:t>rs</a:t>
                      </a:r>
                      <a:r>
                        <a:rPr lang="zh-CN" sz="1200" kern="100">
                          <a:effectLst/>
                        </a:rPr>
                        <a:t>＝</a:t>
                      </a:r>
                      <a:r>
                        <a:rPr lang="en-US" sz="1200" kern="100">
                          <a:effectLst/>
                        </a:rPr>
                        <a:t>$3</a:t>
                      </a:r>
                      <a:r>
                        <a:rPr lang="zh-CN" sz="1200" kern="100">
                          <a:effectLst/>
                        </a:rPr>
                        <a:t>，</a:t>
                      </a:r>
                      <a:r>
                        <a:rPr lang="en-US" sz="1200" kern="100">
                          <a:effectLst/>
                        </a:rPr>
                        <a:t>rt=$2, rd=$1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345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srav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000000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000111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srav $1,$2,$3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$1=$2&gt;&gt;$3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rd &lt;- rt &gt;&gt; rs  </a:t>
                      </a:r>
                      <a:r>
                        <a:rPr lang="zh-CN" sz="1200" kern="100">
                          <a:effectLst/>
                        </a:rPr>
                        <a:t>；</a:t>
                      </a:r>
                      <a:r>
                        <a:rPr lang="en-US" sz="1200" kern="100">
                          <a:effectLst/>
                        </a:rPr>
                        <a:t>(arithmetic) </a:t>
                      </a:r>
                      <a:r>
                        <a:rPr lang="zh-CN" sz="1200" kern="100">
                          <a:effectLst/>
                        </a:rPr>
                        <a:t>注意符号位保留</a:t>
                      </a:r>
                      <a:r>
                        <a:rPr lang="en-US" sz="1200" kern="100">
                          <a:effectLst/>
                        </a:rPr>
                        <a:t/>
                      </a:r>
                      <a:br>
                        <a:rPr lang="en-US" sz="1200" kern="100">
                          <a:effectLst/>
                        </a:rPr>
                      </a:br>
                      <a:r>
                        <a:rPr lang="en-US" sz="1200" kern="100">
                          <a:effectLst/>
                        </a:rPr>
                        <a:t> </a:t>
                      </a:r>
                      <a:r>
                        <a:rPr lang="zh-CN" sz="1200" kern="100">
                          <a:effectLst/>
                        </a:rPr>
                        <a:t>其中</a:t>
                      </a:r>
                      <a:r>
                        <a:rPr lang="en-US" sz="1200" kern="100">
                          <a:effectLst/>
                        </a:rPr>
                        <a:t>rs</a:t>
                      </a:r>
                      <a:r>
                        <a:rPr lang="zh-CN" sz="1200" kern="100">
                          <a:effectLst/>
                        </a:rPr>
                        <a:t>＝</a:t>
                      </a:r>
                      <a:r>
                        <a:rPr lang="en-US" sz="1200" kern="100">
                          <a:effectLst/>
                        </a:rPr>
                        <a:t>$3</a:t>
                      </a:r>
                      <a:r>
                        <a:rPr lang="zh-CN" sz="1200" kern="100">
                          <a:effectLst/>
                        </a:rPr>
                        <a:t>，</a:t>
                      </a:r>
                      <a:r>
                        <a:rPr lang="en-US" sz="1200" kern="100">
                          <a:effectLst/>
                        </a:rPr>
                        <a:t>rt=$2, rd=$1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345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jr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000000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001000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en-US" sz="1200" kern="100" dirty="0" err="1">
                          <a:effectLst/>
                        </a:rPr>
                        <a:t>jr</a:t>
                      </a:r>
                      <a:r>
                        <a:rPr lang="en-US" sz="1200" kern="100" dirty="0">
                          <a:effectLst/>
                        </a:rPr>
                        <a:t> $31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en-US" sz="1200" kern="100" dirty="0" err="1">
                          <a:effectLst/>
                        </a:rPr>
                        <a:t>goto</a:t>
                      </a:r>
                      <a:r>
                        <a:rPr lang="en-US" sz="1200" kern="100" dirty="0">
                          <a:effectLst/>
                        </a:rPr>
                        <a:t> $31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PC &lt;- </a:t>
                      </a:r>
                      <a:r>
                        <a:rPr lang="en-US" sz="1200" kern="100" dirty="0" err="1">
                          <a:effectLst/>
                        </a:rPr>
                        <a:t>rs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79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311988"/>
              </p:ext>
            </p:extLst>
          </p:nvPr>
        </p:nvGraphicFramePr>
        <p:xfrm>
          <a:off x="1226638" y="145146"/>
          <a:ext cx="9296219" cy="6712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621"/>
                <a:gridCol w="473191"/>
                <a:gridCol w="354892"/>
                <a:gridCol w="354892"/>
                <a:gridCol w="473191"/>
                <a:gridCol w="453475"/>
                <a:gridCol w="374609"/>
                <a:gridCol w="650637"/>
                <a:gridCol w="857657"/>
                <a:gridCol w="4791054"/>
              </a:tblGrid>
              <a:tr h="1971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I-type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op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immediate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7598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addi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001000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immediate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addi $1,$2,100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$1=$2+100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rt &lt;- rs + (sign-extend)immediate </a:t>
                      </a:r>
                      <a:r>
                        <a:rPr lang="zh-CN" sz="1200" kern="100">
                          <a:effectLst/>
                        </a:rPr>
                        <a:t>；其中</a:t>
                      </a:r>
                      <a:r>
                        <a:rPr lang="en-US" sz="1200" kern="100">
                          <a:effectLst/>
                        </a:rPr>
                        <a:t>rt=$1,rs=$2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7598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addiu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001001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immediate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addiu $1,$2,100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$1=$2+100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rt &lt;- rs + (zero-extend)immediate </a:t>
                      </a:r>
                      <a:r>
                        <a:rPr lang="zh-CN" sz="1200" kern="100">
                          <a:effectLst/>
                        </a:rPr>
                        <a:t>；其中</a:t>
                      </a:r>
                      <a:r>
                        <a:rPr lang="en-US" sz="1200" kern="100">
                          <a:effectLst/>
                        </a:rPr>
                        <a:t>rt=$1,rs=$2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7598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andi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001100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immediate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andi $1,$2,10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$1=$2 &amp; 10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rt &lt;- rs &amp; (zero-extend)immediate </a:t>
                      </a:r>
                      <a:r>
                        <a:rPr lang="zh-CN" sz="1200" kern="100">
                          <a:effectLst/>
                        </a:rPr>
                        <a:t>；其中</a:t>
                      </a:r>
                      <a:r>
                        <a:rPr lang="en-US" sz="1200" kern="100">
                          <a:effectLst/>
                        </a:rPr>
                        <a:t>rt=$1,rs=$2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7598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ori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001101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immediate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andi $1,$2,10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$1=$2 | 10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rt &lt;- rs | (zero-extend)immediate </a:t>
                      </a:r>
                      <a:r>
                        <a:rPr lang="zh-CN" sz="1200" kern="100">
                          <a:effectLst/>
                        </a:rPr>
                        <a:t>；其中</a:t>
                      </a:r>
                      <a:r>
                        <a:rPr lang="en-US" sz="1200" kern="100">
                          <a:effectLst/>
                        </a:rPr>
                        <a:t>rt=$1,rs=$2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7598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xori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001110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immediate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andi $1,$2,10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$1=$2 ^ 10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rt &lt;- rs xor (zero-extend)immediate </a:t>
                      </a:r>
                      <a:r>
                        <a:rPr lang="zh-CN" sz="1200" kern="100">
                          <a:effectLst/>
                        </a:rPr>
                        <a:t>；其中</a:t>
                      </a:r>
                      <a:r>
                        <a:rPr lang="en-US" sz="1200" kern="100">
                          <a:effectLst/>
                        </a:rPr>
                        <a:t>rt=$1,rs=$2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943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lui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001111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immediate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lui $1,100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$1=100*65536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rt &lt;- immediate*65536 </a:t>
                      </a:r>
                      <a:r>
                        <a:rPr lang="zh-CN" sz="1200" kern="100">
                          <a:effectLst/>
                        </a:rPr>
                        <a:t>；将</a:t>
                      </a:r>
                      <a:r>
                        <a:rPr lang="en-US" sz="1200" kern="100">
                          <a:effectLst/>
                        </a:rPr>
                        <a:t>16</a:t>
                      </a:r>
                      <a:r>
                        <a:rPr lang="zh-CN" sz="1200" kern="100">
                          <a:effectLst/>
                        </a:rPr>
                        <a:t>位立即数放到目标寄存器高</a:t>
                      </a:r>
                      <a:r>
                        <a:rPr lang="en-US" sz="1200" kern="100">
                          <a:effectLst/>
                        </a:rPr>
                        <a:t>16</a:t>
                      </a:r>
                      <a:br>
                        <a:rPr lang="en-US" sz="1200" kern="100">
                          <a:effectLst/>
                        </a:rPr>
                      </a:br>
                      <a:r>
                        <a:rPr lang="en-US" sz="1200" kern="100">
                          <a:effectLst/>
                        </a:rPr>
                        <a:t>         </a:t>
                      </a:r>
                      <a:r>
                        <a:rPr lang="zh-CN" sz="1200" kern="100">
                          <a:effectLst/>
                        </a:rPr>
                        <a:t>位，目标寄存器的低</a:t>
                      </a:r>
                      <a:r>
                        <a:rPr lang="en-US" sz="1200" kern="100">
                          <a:effectLst/>
                        </a:rPr>
                        <a:t>16</a:t>
                      </a:r>
                      <a:r>
                        <a:rPr lang="zh-CN" sz="1200" kern="100">
                          <a:effectLst/>
                        </a:rPr>
                        <a:t>位填</a:t>
                      </a: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5639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lw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100011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immediate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lw $1,10($2)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$1=memory[$2</a:t>
                      </a:r>
                      <a:br>
                        <a:rPr lang="en-US" sz="1200" kern="100">
                          <a:effectLst/>
                        </a:rPr>
                      </a:br>
                      <a:r>
                        <a:rPr lang="en-US" sz="1200" kern="100">
                          <a:effectLst/>
                        </a:rPr>
                        <a:t> +10]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rt &lt;- memory[rs + (sign-extend)immediate] </a:t>
                      </a:r>
                      <a:r>
                        <a:rPr lang="zh-CN" sz="1200" kern="100">
                          <a:effectLst/>
                        </a:rPr>
                        <a:t>；</a:t>
                      </a:r>
                      <a:r>
                        <a:rPr lang="en-US" sz="1200" kern="100">
                          <a:effectLst/>
                        </a:rPr>
                        <a:t>rt=$1,rs=$2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5639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sw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101011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immediate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sw $1,10($2)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memory[$2+10]</a:t>
                      </a:r>
                      <a:br>
                        <a:rPr lang="en-US" sz="1200" kern="100">
                          <a:effectLst/>
                        </a:rPr>
                      </a:br>
                      <a:r>
                        <a:rPr lang="en-US" sz="1200" kern="100">
                          <a:effectLst/>
                        </a:rPr>
                        <a:t> =$1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memory[rs + (sign-extend)immediate] &lt;- rt </a:t>
                      </a:r>
                      <a:r>
                        <a:rPr lang="zh-CN" sz="1200" kern="100">
                          <a:effectLst/>
                        </a:rPr>
                        <a:t>；</a:t>
                      </a:r>
                      <a:r>
                        <a:rPr lang="en-US" sz="1200" kern="100">
                          <a:effectLst/>
                        </a:rPr>
                        <a:t>rt=$1,rs=$2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5639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beq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000100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immediate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beq $1,$2,10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if($1==$2)  </a:t>
                      </a:r>
                      <a:br>
                        <a:rPr lang="en-US" sz="1200" kern="100">
                          <a:effectLst/>
                        </a:rPr>
                      </a:br>
                      <a:r>
                        <a:rPr lang="en-US" sz="1200" kern="100">
                          <a:effectLst/>
                        </a:rPr>
                        <a:t> goto PC+4+40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if (rs == rt) PC &lt;- PC+4 + (sign-extend)immediate&lt;&lt;2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5639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bne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000101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immediate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bne $1,$2,10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if($1!=$2)</a:t>
                      </a:r>
                      <a:br>
                        <a:rPr lang="en-US" sz="1200" kern="100">
                          <a:effectLst/>
                        </a:rPr>
                      </a:br>
                      <a:r>
                        <a:rPr lang="en-US" sz="1200" kern="100">
                          <a:effectLst/>
                        </a:rPr>
                        <a:t> goto PC+4+40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if (rs != rt) PC &lt;- PC+4 + (sign-extend)immediate&lt;&lt;2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5914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slti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001010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immediate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slti $1,$2,10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if($2&lt;10) </a:t>
                      </a:r>
                      <a:br>
                        <a:rPr lang="en-US" sz="1200" kern="100">
                          <a:effectLst/>
                        </a:rPr>
                      </a:br>
                      <a:r>
                        <a:rPr lang="en-US" sz="1200" kern="100">
                          <a:effectLst/>
                        </a:rPr>
                        <a:t>  $1=1 else</a:t>
                      </a:r>
                      <a:br>
                        <a:rPr lang="en-US" sz="1200" kern="100">
                          <a:effectLst/>
                        </a:rPr>
                      </a:br>
                      <a:r>
                        <a:rPr lang="en-US" sz="1200" kern="100">
                          <a:effectLst/>
                        </a:rPr>
                        <a:t>   $1=0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if (</a:t>
                      </a:r>
                      <a:r>
                        <a:rPr lang="en-US" sz="1200" kern="100" dirty="0" err="1">
                          <a:effectLst/>
                        </a:rPr>
                        <a:t>rs</a:t>
                      </a:r>
                      <a:r>
                        <a:rPr lang="en-US" sz="1200" kern="100" dirty="0">
                          <a:effectLst/>
                        </a:rPr>
                        <a:t> &lt;(sign-extend)immediate) </a:t>
                      </a:r>
                      <a:r>
                        <a:rPr lang="en-US" sz="1200" kern="100" dirty="0" err="1">
                          <a:effectLst/>
                        </a:rPr>
                        <a:t>rt</a:t>
                      </a:r>
                      <a:r>
                        <a:rPr lang="en-US" sz="1200" kern="100" dirty="0">
                          <a:effectLst/>
                        </a:rPr>
                        <a:t>=1 else </a:t>
                      </a:r>
                      <a:r>
                        <a:rPr lang="en-US" sz="1200" kern="100" dirty="0" err="1">
                          <a:effectLst/>
                        </a:rPr>
                        <a:t>rt</a:t>
                      </a:r>
                      <a:r>
                        <a:rPr lang="en-US" sz="1200" kern="100" dirty="0">
                          <a:effectLst/>
                        </a:rPr>
                        <a:t>=0 </a:t>
                      </a:r>
                      <a:r>
                        <a:rPr lang="zh-CN" sz="1200" kern="100" dirty="0">
                          <a:effectLst/>
                        </a:rPr>
                        <a:t>；</a:t>
                      </a: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   </a:t>
                      </a:r>
                      <a:r>
                        <a:rPr lang="zh-CN" sz="1200" kern="100" dirty="0">
                          <a:effectLst/>
                        </a:rPr>
                        <a:t>其中</a:t>
                      </a:r>
                      <a:r>
                        <a:rPr lang="en-US" sz="1200" kern="100" dirty="0" err="1">
                          <a:effectLst/>
                        </a:rPr>
                        <a:t>rs</a:t>
                      </a:r>
                      <a:r>
                        <a:rPr lang="zh-CN" sz="1200" kern="100" dirty="0">
                          <a:effectLst/>
                        </a:rPr>
                        <a:t>＝</a:t>
                      </a:r>
                      <a:r>
                        <a:rPr lang="en-US" sz="1200" kern="100" dirty="0">
                          <a:effectLst/>
                        </a:rPr>
                        <a:t>$2</a:t>
                      </a:r>
                      <a:r>
                        <a:rPr lang="zh-CN" sz="1200" kern="100" dirty="0">
                          <a:effectLst/>
                        </a:rPr>
                        <a:t>，</a:t>
                      </a:r>
                      <a:r>
                        <a:rPr lang="en-US" sz="1200" kern="100" dirty="0" err="1">
                          <a:effectLst/>
                        </a:rPr>
                        <a:t>rt</a:t>
                      </a:r>
                      <a:r>
                        <a:rPr lang="en-US" sz="1200" kern="100" dirty="0">
                          <a:effectLst/>
                        </a:rPr>
                        <a:t>=$1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5914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sltiu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001011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immediate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sltiu $1,$2,10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if($2&lt;10) </a:t>
                      </a:r>
                      <a:br>
                        <a:rPr lang="en-US" sz="1200" kern="100">
                          <a:effectLst/>
                        </a:rPr>
                      </a:br>
                      <a:r>
                        <a:rPr lang="en-US" sz="1200" kern="100">
                          <a:effectLst/>
                        </a:rPr>
                        <a:t>  $1=1 else</a:t>
                      </a:r>
                      <a:br>
                        <a:rPr lang="en-US" sz="1200" kern="100">
                          <a:effectLst/>
                        </a:rPr>
                      </a:br>
                      <a:r>
                        <a:rPr lang="en-US" sz="1200" kern="100">
                          <a:effectLst/>
                        </a:rPr>
                        <a:t>   $1=0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if (rs &lt;(zero-extend)immediate) rt=1 else rt=0 </a:t>
                      </a:r>
                      <a:r>
                        <a:rPr lang="zh-CN" sz="1200" kern="100">
                          <a:effectLst/>
                        </a:rPr>
                        <a:t>；</a:t>
                      </a:r>
                      <a:r>
                        <a:rPr lang="en-US" sz="1200" kern="100">
                          <a:effectLst/>
                        </a:rPr>
                        <a:t/>
                      </a:r>
                      <a:br>
                        <a:rPr lang="en-US" sz="1200" kern="100">
                          <a:effectLst/>
                        </a:rPr>
                      </a:br>
                      <a:r>
                        <a:rPr lang="en-US" sz="1200" kern="100">
                          <a:effectLst/>
                        </a:rPr>
                        <a:t>  </a:t>
                      </a:r>
                      <a:r>
                        <a:rPr lang="zh-CN" sz="1200" kern="100">
                          <a:effectLst/>
                        </a:rPr>
                        <a:t>其中</a:t>
                      </a:r>
                      <a:r>
                        <a:rPr lang="en-US" sz="1200" kern="100">
                          <a:effectLst/>
                        </a:rPr>
                        <a:t>rs</a:t>
                      </a:r>
                      <a:r>
                        <a:rPr lang="zh-CN" sz="1200" kern="100">
                          <a:effectLst/>
                        </a:rPr>
                        <a:t>＝</a:t>
                      </a:r>
                      <a:r>
                        <a:rPr lang="en-US" sz="1200" kern="100">
                          <a:effectLst/>
                        </a:rPr>
                        <a:t>$2</a:t>
                      </a:r>
                      <a:r>
                        <a:rPr lang="zh-CN" sz="1200" kern="100">
                          <a:effectLst/>
                        </a:rPr>
                        <a:t>，</a:t>
                      </a:r>
                      <a:r>
                        <a:rPr lang="en-US" sz="1200" kern="100">
                          <a:effectLst/>
                        </a:rPr>
                        <a:t>rt=$1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971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J-type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op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address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112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000010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address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j 10000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goto 10000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PC &lt;- (PC+4)[31..28],address,0,0   </a:t>
                      </a:r>
                      <a:r>
                        <a:rPr lang="zh-CN" sz="1200" kern="100">
                          <a:effectLst/>
                        </a:rPr>
                        <a:t>；</a:t>
                      </a:r>
                      <a:r>
                        <a:rPr lang="en-US" sz="1200" kern="100">
                          <a:effectLst/>
                        </a:rPr>
                        <a:t>address=10000/4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943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jal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000011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address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jal 10000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$31&lt;-PC+4;</a:t>
                      </a:r>
                      <a:br>
                        <a:rPr lang="en-US" sz="1200" kern="100">
                          <a:effectLst/>
                        </a:rPr>
                      </a:br>
                      <a:r>
                        <a:rPr lang="en-US" sz="1200" kern="100">
                          <a:effectLst/>
                        </a:rPr>
                        <a:t> goto 10000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$31&lt;-PC+4</a:t>
                      </a:r>
                      <a:r>
                        <a:rPr lang="zh-CN" sz="1200" kern="100" dirty="0">
                          <a:effectLst/>
                        </a:rPr>
                        <a:t>；</a:t>
                      </a:r>
                      <a:r>
                        <a:rPr lang="en-US" sz="1200" kern="100" dirty="0">
                          <a:effectLst/>
                        </a:rPr>
                        <a:t>PC &lt;- (PC+4)[31..28],address,0,0</a:t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   </a:t>
                      </a:r>
                      <a:r>
                        <a:rPr lang="zh-CN" sz="1200" kern="100" dirty="0">
                          <a:effectLst/>
                        </a:rPr>
                        <a:t>；</a:t>
                      </a:r>
                      <a:r>
                        <a:rPr lang="en-US" sz="1200" kern="100" dirty="0">
                          <a:effectLst/>
                        </a:rPr>
                        <a:t>address=10000/4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67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745</Words>
  <Application>Microsoft Office PowerPoint</Application>
  <PresentationFormat>宽屏</PresentationFormat>
  <Paragraphs>366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Times New Roman</vt:lpstr>
      <vt:lpstr>Office 主题</vt:lpstr>
      <vt:lpstr>计算机组成原理实验</vt:lpstr>
      <vt:lpstr>课程简介</vt:lpstr>
      <vt:lpstr>课程目标</vt:lpstr>
      <vt:lpstr>参考资料</vt:lpstr>
      <vt:lpstr>课程特色</vt:lpstr>
      <vt:lpstr>前期知识需求（1）</vt:lpstr>
      <vt:lpstr>前期知识需求（2）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计算机组成原理实验</dc:title>
  <dc:creator>Zhang</dc:creator>
  <cp:lastModifiedBy>Zhang</cp:lastModifiedBy>
  <cp:revision>35</cp:revision>
  <dcterms:created xsi:type="dcterms:W3CDTF">2017-02-20T10:19:49Z</dcterms:created>
  <dcterms:modified xsi:type="dcterms:W3CDTF">2017-04-12T03:06:44Z</dcterms:modified>
</cp:coreProperties>
</file>