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85.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41.xml" ContentType="application/vnd.openxmlformats-officedocument.presentationml.notesSlide+xml"/>
  <Override PartName="/ppt/notesSlides/notesSlide98.xml" ContentType="application/vnd.openxmlformats-officedocument.presentationml.notesSlide+xml"/>
  <Override PartName="/ppt/notesSlides/notesSlide49.xml" ContentType="application/vnd.openxmlformats-officedocument.presentationml.notesSlide+xml"/>
  <Override PartName="/ppt/notesSlides/notesSlide79.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67.xml" ContentType="application/vnd.openxmlformats-officedocument.presentationml.notesSlide+xml"/>
  <Override PartName="/ppt/notesSlides/notesSlide26.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88.xml" ContentType="application/vnd.openxmlformats-officedocument.presentationml.notesSlide+xml"/>
  <Override PartName="/ppt/notesSlides/notesSlide103.xml" ContentType="application/vnd.openxmlformats-officedocument.presentationml.notesSlide+xml"/>
  <Override PartName="/ppt/notesSlides/notesSlide76.xml" ContentType="application/vnd.openxmlformats-officedocument.presentationml.notesSlide+xml"/>
  <Override PartName="/ppt/notesSlides/notesSlide81.xml" ContentType="application/vnd.openxmlformats-officedocument.presentationml.notesSlide+xml"/>
  <Override PartName="/ppt/notesSlides/notesSlide95.xml" ContentType="application/vnd.openxmlformats-officedocument.presentationml.notesSlide+xml"/>
  <Override PartName="/ppt/notesSlides/notesSlide18.xml" ContentType="application/vnd.openxmlformats-officedocument.presentationml.notesSlide+xml"/>
  <Override PartName="/ppt/notesSlides/notesSlide68.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24.xml" ContentType="application/vnd.openxmlformats-officedocument.presentationml.notesSlide+xml"/>
  <Override PartName="/ppt/notesSlides/notesSlide92.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83.xml" ContentType="application/vnd.openxmlformats-officedocument.presentationml.notesSlide+xml"/>
  <Override PartName="/ppt/notesSlides/notesSlide31.xml" ContentType="application/vnd.openxmlformats-officedocument.presentationml.notesSlide+xml"/>
  <Override PartName="/ppt/notesSlides/notesSlide61.xml" ContentType="application/vnd.openxmlformats-officedocument.presentationml.notesSlide+xml"/>
  <Override PartName="/ppt/notesSlides/notesSlide75.xml" ContentType="application/vnd.openxmlformats-officedocument.presentationml.notesSlide+xml"/>
  <Override PartName="/ppt/notesSlides/notesSlide16.xml" ContentType="application/vnd.openxmlformats-officedocument.presentationml.notesSlide+xml"/>
  <Override PartName="/ppt/notesSlides/notesSlide82.xml" ContentType="application/vnd.openxmlformats-officedocument.presentationml.notesSlide+xml"/>
  <Override PartName="/ppt/notesSlides/notesSlide28.xml" ContentType="application/vnd.openxmlformats-officedocument.presentationml.notesSlide+xml"/>
  <Override PartName="/ppt/notesSlides/notesSlide45.xml" ContentType="application/vnd.openxmlformats-officedocument.presentationml.notesSlide+xml"/>
  <Override PartName="/ppt/notesSlides/notesSlide89.xml" ContentType="application/vnd.openxmlformats-officedocument.presentationml.notesSlide+xml"/>
  <Override PartName="/ppt/notesSlides/notesSlide55.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100.xml" ContentType="application/vnd.openxmlformats-officedocument.presentationml.notesSlide+xml"/>
  <Override PartName="/ppt/notesSlides/notesSlide19.xml" ContentType="application/vnd.openxmlformats-officedocument.presentationml.notesSlide+xml"/>
  <Override PartName="/ppt/notesSlides/notesSlide73.xml" ContentType="application/vnd.openxmlformats-officedocument.presentationml.notesSlide+xml"/>
  <Override PartName="/ppt/notesSlides/notesSlide84.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36.xml" ContentType="application/vnd.openxmlformats-officedocument.presentationml.notesSlide+xml"/>
  <Override PartName="/ppt/notesSlides/notesSlide93.xml" ContentType="application/vnd.openxmlformats-officedocument.presentationml.notesSlide+xml"/>
  <Override PartName="/ppt/notesSlides/notesSlide4.xml" ContentType="application/vnd.openxmlformats-officedocument.presentationml.notesSlide+xml"/>
  <Override PartName="/ppt/notesSlides/notesSlide97.xml" ContentType="application/vnd.openxmlformats-officedocument.presentationml.notesSlide+xml"/>
  <Override PartName="/ppt/notesSlides/notesSlide5.xml" ContentType="application/vnd.openxmlformats-officedocument.presentationml.notesSlide+xml"/>
  <Override PartName="/ppt/notesSlides/notesSlide86.xml" ContentType="application/vnd.openxmlformats-officedocument.presentationml.notesSlide+xml"/>
  <Override PartName="/ppt/notesSlides/notesSlide99.xml" ContentType="application/vnd.openxmlformats-officedocument.presentationml.notesSlide+xml"/>
  <Override PartName="/ppt/notesSlides/notesSlide90.xml" ContentType="application/vnd.openxmlformats-officedocument.presentationml.notesSlide+xml"/>
  <Override PartName="/ppt/notesSlides/notesSlide104.xml" ContentType="application/vnd.openxmlformats-officedocument.presentationml.notesSlide+xml"/>
  <Override PartName="/ppt/notesSlides/notesSlide54.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77.xml" ContentType="application/vnd.openxmlformats-officedocument.presentationml.notesSlide+xml"/>
  <Override PartName="/ppt/notesSlides/notesSlide101.xml" ContentType="application/vnd.openxmlformats-officedocument.presentationml.notesSlide+xml"/>
  <Override PartName="/ppt/notesSlides/notesSlide13.xml" ContentType="application/vnd.openxmlformats-officedocument.presentationml.notesSlide+xml"/>
  <Override PartName="/ppt/notesSlides/notesSlide87.xml" ContentType="application/vnd.openxmlformats-officedocument.presentationml.notesSlide+xml"/>
  <Override PartName="/ppt/notesSlides/notesSlide27.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94.xml" ContentType="application/vnd.openxmlformats-officedocument.presentationml.notesSlide+xml"/>
  <Override PartName="/ppt/notesSlides/notesSlide40.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102.xml" ContentType="application/vnd.openxmlformats-officedocument.presentationml.notesSlide+xml"/>
  <Override PartName="/ppt/notesSlides/notesSlide56.xml" ContentType="application/vnd.openxmlformats-officedocument.presentationml.notesSlide+xml"/>
  <Override PartName="/ppt/notesSlides/notesSlide80.xml" ContentType="application/vnd.openxmlformats-officedocument.presentationml.notesSlide+xml"/>
  <Override PartName="/ppt/notesSlides/notesSlide78.xml" ContentType="application/vnd.openxmlformats-officedocument.presentationml.notesSlide+xml"/>
  <Override PartName="/ppt/notesSlides/notesSlide69.xml" ContentType="application/vnd.openxmlformats-officedocument.presentationml.notesSlide+xml"/>
  <Override PartName="/ppt/notesSlides/notesSlide20.xml" ContentType="application/vnd.openxmlformats-officedocument.presentationml.notesSlide+xml"/>
  <Override PartName="/ppt/notesSlides/notesSlide65.xml" ContentType="application/vnd.openxmlformats-officedocument.presentationml.notesSlide+xml"/>
  <Override PartName="/ppt/notesSlides/notesSlide62.xml" ContentType="application/vnd.openxmlformats-officedocument.presentationml.notesSlide+xml"/>
  <Override PartName="/ppt/notesSlides/notesSlide17.xml" ContentType="application/vnd.openxmlformats-officedocument.presentationml.notesSlide+xml"/>
  <Override PartName="/ppt/notesSlides/notesSlide47.xml" ContentType="application/vnd.openxmlformats-officedocument.presentationml.notesSlide+xml"/>
  <Override PartName="/ppt/notesSlides/notesSlide14.xml" ContentType="application/vnd.openxmlformats-officedocument.presentationml.notesSlide+xml"/>
  <Override PartName="/ppt/notesSlides/notesSlide96.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3.xml" ContentType="application/vnd.openxmlformats-officedocument.presentationml.notesSlide+xml"/>
  <Override PartName="/ppt/notesSlides/notesSlide91.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66.xml" ContentType="application/vnd.openxmlformats-officedocument.presentationml.notesSlide+xml"/>
  <Override PartName="/ppt/notesSlides/notesSlide44.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51.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0.xml" ContentType="application/vnd.openxmlformats-officedocument.presentationml.slide+xml"/>
  <Override PartName="/ppt/slides/slide47.xml" ContentType="application/vnd.openxmlformats-officedocument.presentationml.slide+xml"/>
  <Override PartName="/ppt/slides/slide94.xml" ContentType="application/vnd.openxmlformats-officedocument.presentationml.slide+xml"/>
  <Override PartName="/ppt/slides/slide77.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90.xml" ContentType="application/vnd.openxmlformats-officedocument.presentationml.slide+xml"/>
  <Override PartName="/ppt/slides/slide56.xml" ContentType="application/vnd.openxmlformats-officedocument.presentationml.slide+xml"/>
  <Override PartName="/ppt/slides/slide97.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02.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62.xml" ContentType="application/vnd.openxmlformats-officedocument.presentationml.slide+xml"/>
  <Override PartName="/ppt/slides/slide91.xml" ContentType="application/vnd.openxmlformats-officedocument.presentationml.slide+xml"/>
  <Override PartName="/ppt/slides/slide95.xml" ContentType="application/vnd.openxmlformats-officedocument.presentationml.slide+xml"/>
  <Override PartName="/ppt/slides/slide65.xml" ContentType="application/vnd.openxmlformats-officedocument.presentationml.slide+xml"/>
  <Override PartName="/ppt/slides/slide69.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9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81.xml" ContentType="application/vnd.openxmlformats-officedocument.presentationml.slide+xml"/>
  <Override PartName="/ppt/slides/slide88.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64.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15.xml" ContentType="application/vnd.openxmlformats-officedocument.presentationml.slide+xml"/>
  <Override PartName="/ppt/slides/slide59.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55.xml" ContentType="application/vnd.openxmlformats-officedocument.presentationml.slide+xml"/>
  <Override PartName="/ppt/slides/slide63.xml" ContentType="application/vnd.openxmlformats-officedocument.presentationml.slide+xml"/>
  <Override PartName="/ppt/slides/slide37.xml" ContentType="application/vnd.openxmlformats-officedocument.presentationml.slide+xml"/>
  <Override PartName="/ppt/slides/slide92.xml" ContentType="application/vnd.openxmlformats-officedocument.presentationml.slide+xml"/>
  <Override PartName="/ppt/slides/slide103.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6.xml" ContentType="application/vnd.openxmlformats-officedocument.presentationml.slide+xml"/>
  <Override PartName="/ppt/slides/slide96.xml" ContentType="application/vnd.openxmlformats-officedocument.presentationml.slide+xml"/>
  <Override PartName="/ppt/slides/slide24.xml" ContentType="application/vnd.openxmlformats-officedocument.presentationml.slide+xml"/>
  <Override PartName="/ppt/slides/slide104.xml" ContentType="application/vnd.openxmlformats-officedocument.presentationml.slide+xml"/>
  <Override PartName="/ppt/slides/slide68.xml" ContentType="application/vnd.openxmlformats-officedocument.presentationml.slide+xml"/>
  <Override PartName="/ppt/slides/slide85.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78.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98.xml" ContentType="application/vnd.openxmlformats-officedocument.presentationml.slide+xml"/>
  <Override PartName="/ppt/slides/slide18.xml" ContentType="application/vnd.openxmlformats-officedocument.presentationml.slide+xml"/>
  <Override PartName="/ppt/slides/slide79.xml" ContentType="application/vnd.openxmlformats-officedocument.presentationml.slide+xml"/>
  <Override PartName="/ppt/slides/slide58.xml" ContentType="application/vnd.openxmlformats-officedocument.presentationml.slide+xml"/>
  <Override PartName="/ppt/slides/slide89.xml" ContentType="application/vnd.openxmlformats-officedocument.presentationml.slide+xml"/>
  <Override PartName="/ppt/slides/slide30.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7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3.xml" ContentType="application/vnd.openxmlformats-officedocument.presentationml.slide+xml"/>
  <Override PartName="/ppt/slides/slide54.xml" ContentType="application/vnd.openxmlformats-officedocument.presentationml.slide+xml"/>
  <Override PartName="/ppt/slides/slide87.xml" ContentType="application/vnd.openxmlformats-officedocument.presentationml.slide+xml"/>
  <Override PartName="/ppt/slides/slide23.xml" ContentType="application/vnd.openxmlformats-officedocument.presentationml.slide+xml"/>
  <Override PartName="/ppt/slides/slide86.xml" ContentType="application/vnd.openxmlformats-officedocument.presentationml.slide+xml"/>
  <Override PartName="/ppt/slides/slide6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84.xml" ContentType="application/vnd.openxmlformats-officedocument.presentationml.slide+xml"/>
  <Override PartName="/ppt/slides/slide99.xml" ContentType="application/vnd.openxmlformats-officedocument.presentationml.slide+xml"/>
  <Override PartName="/ppt/slides/slide101.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100.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41.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slides/slide35.xml" Type="http://schemas.openxmlformats.org/officeDocument/2006/relationships/slide" Id="rId40"/><Relationship Target="theme/theme2.xml" Type="http://schemas.openxmlformats.org/officeDocument/2006/relationships/theme" Id="rId1"/><Relationship Target="slides/slide36.xml" Type="http://schemas.openxmlformats.org/officeDocument/2006/relationships/slide" Id="rId41"/><Relationship Target="slideMasters/slideMaster1.xml" Type="http://schemas.openxmlformats.org/officeDocument/2006/relationships/slideMaster" Id="rId4"/><Relationship Target="slides/slide37.xml" Type="http://schemas.openxmlformats.org/officeDocument/2006/relationships/slide" Id="rId42"/><Relationship Target="tableStyles.xml" Type="http://schemas.openxmlformats.org/officeDocument/2006/relationships/tableStyles" Id="rId3"/><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93.xml" Type="http://schemas.openxmlformats.org/officeDocument/2006/relationships/slide" Id="rId98"/><Relationship Target="slides/slide94.xml" Type="http://schemas.openxmlformats.org/officeDocument/2006/relationships/slide" Id="rId99"/><Relationship Target="slides/slide89.xml" Type="http://schemas.openxmlformats.org/officeDocument/2006/relationships/slide" Id="rId94"/><Relationship Target="slides/slide90.xml" Type="http://schemas.openxmlformats.org/officeDocument/2006/relationships/slide" Id="rId95"/><Relationship Target="slides/slide91.xml" Type="http://schemas.openxmlformats.org/officeDocument/2006/relationships/slide" Id="rId96"/><Relationship Target="slides/slide92.xml" Type="http://schemas.openxmlformats.org/officeDocument/2006/relationships/slide" Id="rId97"/><Relationship Target="slides/slide85.xml" Type="http://schemas.openxmlformats.org/officeDocument/2006/relationships/slide" Id="rId90"/><Relationship Target="slides/slide86.xml" Type="http://schemas.openxmlformats.org/officeDocument/2006/relationships/slide" Id="rId91"/><Relationship Target="slides/slide14.xml" Type="http://schemas.openxmlformats.org/officeDocument/2006/relationships/slide" Id="rId19"/><Relationship Target="slides/slide87.xml" Type="http://schemas.openxmlformats.org/officeDocument/2006/relationships/slide" Id="rId92"/><Relationship Target="slides/slide13.xml" Type="http://schemas.openxmlformats.org/officeDocument/2006/relationships/slide" Id="rId18"/><Relationship Target="slides/slide88.xml" Type="http://schemas.openxmlformats.org/officeDocument/2006/relationships/slide" Id="rId93"/><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66.xml" Type="http://schemas.openxmlformats.org/officeDocument/2006/relationships/slide" Id="rId71"/><Relationship Target="slides/slide65.xml" Type="http://schemas.openxmlformats.org/officeDocument/2006/relationships/slide" Id="rId70"/><Relationship Target="slides/slide70.xml" Type="http://schemas.openxmlformats.org/officeDocument/2006/relationships/slide" Id="rId75"/><Relationship Target="slides/slide69.xml" Type="http://schemas.openxmlformats.org/officeDocument/2006/relationships/slide" Id="rId74"/><Relationship Target="slides/slide68.xml" Type="http://schemas.openxmlformats.org/officeDocument/2006/relationships/slide" Id="rId73"/><Relationship Target="slides/slide67.xml" Type="http://schemas.openxmlformats.org/officeDocument/2006/relationships/slide" Id="rId72"/><Relationship Target="slides/slide74.xml" Type="http://schemas.openxmlformats.org/officeDocument/2006/relationships/slide" Id="rId79"/><Relationship Target="slides/slide73.xml" Type="http://schemas.openxmlformats.org/officeDocument/2006/relationships/slide" Id="rId78"/><Relationship Target="slides/slide72.xml" Type="http://schemas.openxmlformats.org/officeDocument/2006/relationships/slide" Id="rId77"/><Relationship Target="slides/slide71.xml" Type="http://schemas.openxmlformats.org/officeDocument/2006/relationships/slide" Id="rId76"/><Relationship Target="slides/slide104.xml" Type="http://schemas.openxmlformats.org/officeDocument/2006/relationships/slide" Id="rId109"/><Relationship Target="slides/slide103.xml" Type="http://schemas.openxmlformats.org/officeDocument/2006/relationships/slide" Id="rId108"/><Relationship Target="slides/slide100.xml" Type="http://schemas.openxmlformats.org/officeDocument/2006/relationships/slide" Id="rId105"/><Relationship Target="slides/slide99.xml" Type="http://schemas.openxmlformats.org/officeDocument/2006/relationships/slide" Id="rId104"/><Relationship Target="slides/slide102.xml" Type="http://schemas.openxmlformats.org/officeDocument/2006/relationships/slide" Id="rId107"/><Relationship Target="slides/slide101.xml" Type="http://schemas.openxmlformats.org/officeDocument/2006/relationships/slide" Id="rId106"/><Relationship Target="slides/slide96.xml" Type="http://schemas.openxmlformats.org/officeDocument/2006/relationships/slide" Id="rId101"/><Relationship Target="slides/slide95.xml" Type="http://schemas.openxmlformats.org/officeDocument/2006/relationships/slide" Id="rId100"/><Relationship Target="slides/slide98.xml" Type="http://schemas.openxmlformats.org/officeDocument/2006/relationships/slide" Id="rId103"/><Relationship Target="slides/slide97.xml" Type="http://schemas.openxmlformats.org/officeDocument/2006/relationships/slide" Id="rId102"/><Relationship Target="slides/slide75.xml" Type="http://schemas.openxmlformats.org/officeDocument/2006/relationships/slide" Id="rId80"/><Relationship Target="slides/slide77.xml" Type="http://schemas.openxmlformats.org/officeDocument/2006/relationships/slide" Id="rId82"/><Relationship Target="slides/slide76.xml" Type="http://schemas.openxmlformats.org/officeDocument/2006/relationships/slide" Id="rId81"/><Relationship Target="slides/slide79.xml" Type="http://schemas.openxmlformats.org/officeDocument/2006/relationships/slide" Id="rId84"/><Relationship Target="slides/slide78.xml" Type="http://schemas.openxmlformats.org/officeDocument/2006/relationships/slide" Id="rId83"/><Relationship Target="slides/slide81.xml" Type="http://schemas.openxmlformats.org/officeDocument/2006/relationships/slide" Id="rId86"/><Relationship Target="slides/slide80.xml" Type="http://schemas.openxmlformats.org/officeDocument/2006/relationships/slide" Id="rId85"/><Relationship Target="slides/slide83.xml" Type="http://schemas.openxmlformats.org/officeDocument/2006/relationships/slide" Id="rId88"/><Relationship Target="slides/slide82.xml" Type="http://schemas.openxmlformats.org/officeDocument/2006/relationships/slide" Id="rId87"/><Relationship Target="slides/slide84.xml" Type="http://schemas.openxmlformats.org/officeDocument/2006/relationships/slide" Id="rId89"/><Relationship Target="slides/slide53.xml" Type="http://schemas.openxmlformats.org/officeDocument/2006/relationships/slide" Id="rId58"/><Relationship Target="slides/slide54.xml" Type="http://schemas.openxmlformats.org/officeDocument/2006/relationships/slide" Id="rId59"/><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64.xml" Type="http://schemas.openxmlformats.org/officeDocument/2006/relationships/slide" Id="rId69"/><Relationship Target="slides/slide55.xml" Type="http://schemas.openxmlformats.org/officeDocument/2006/relationships/slide" Id="rId60"/><Relationship Target="slides/slide61.xml" Type="http://schemas.openxmlformats.org/officeDocument/2006/relationships/slide" Id="rId66"/><Relationship Target="slides/slide60.xml" Type="http://schemas.openxmlformats.org/officeDocument/2006/relationships/slide" Id="rId65"/><Relationship Target="slides/slide63.xml" Type="http://schemas.openxmlformats.org/officeDocument/2006/relationships/slide" Id="rId68"/><Relationship Target="slides/slide62.xml" Type="http://schemas.openxmlformats.org/officeDocument/2006/relationships/slide" Id="rId67"/><Relationship Target="slides/slide57.xml" Type="http://schemas.openxmlformats.org/officeDocument/2006/relationships/slide" Id="rId62"/><Relationship Target="slides/slide56.xml" Type="http://schemas.openxmlformats.org/officeDocument/2006/relationships/slide" Id="rId61"/><Relationship Target="slides/slide59.xml" Type="http://schemas.openxmlformats.org/officeDocument/2006/relationships/slide" Id="rId64"/><Relationship Target="slides/slide58.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4" name="Shape 604"/>
        <p:cNvGrpSpPr/>
        <p:nvPr/>
      </p:nvGrpSpPr>
      <p:grpSpPr>
        <a:xfrm>
          <a:off y="0" x="0"/>
          <a:ext cy="0" cx="0"/>
          <a:chOff y="0" x="0"/>
          <a:chExt cy="0" cx="0"/>
        </a:xfrm>
      </p:grpSpPr>
      <p:sp>
        <p:nvSpPr>
          <p:cNvPr id="605" name="Shape 6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06" name="Shape 6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0" name="Shape 610"/>
        <p:cNvGrpSpPr/>
        <p:nvPr/>
      </p:nvGrpSpPr>
      <p:grpSpPr>
        <a:xfrm>
          <a:off y="0" x="0"/>
          <a:ext cy="0" cx="0"/>
          <a:chOff y="0" x="0"/>
          <a:chExt cy="0" cx="0"/>
        </a:xfrm>
      </p:grpSpPr>
      <p:sp>
        <p:nvSpPr>
          <p:cNvPr id="611" name="Shape 6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2" name="Shape 6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7" name="Shape 617"/>
        <p:cNvGrpSpPr/>
        <p:nvPr/>
      </p:nvGrpSpPr>
      <p:grpSpPr>
        <a:xfrm>
          <a:off y="0" x="0"/>
          <a:ext cy="0" cx="0"/>
          <a:chOff y="0" x="0"/>
          <a:chExt cy="0" cx="0"/>
        </a:xfrm>
      </p:grpSpPr>
      <p:sp>
        <p:nvSpPr>
          <p:cNvPr id="618" name="Shape 6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9" name="Shape 6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4" name="Shape 624"/>
        <p:cNvGrpSpPr/>
        <p:nvPr/>
      </p:nvGrpSpPr>
      <p:grpSpPr>
        <a:xfrm>
          <a:off y="0" x="0"/>
          <a:ext cy="0" cx="0"/>
          <a:chOff y="0" x="0"/>
          <a:chExt cy="0" cx="0"/>
        </a:xfrm>
      </p:grpSpPr>
      <p:sp>
        <p:nvSpPr>
          <p:cNvPr id="625" name="Shape 6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26" name="Shape 62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9" name="Shape 629"/>
        <p:cNvGrpSpPr/>
        <p:nvPr/>
      </p:nvGrpSpPr>
      <p:grpSpPr>
        <a:xfrm>
          <a:off y="0" x="0"/>
          <a:ext cy="0" cx="0"/>
          <a:chOff y="0" x="0"/>
          <a:chExt cy="0" cx="0"/>
        </a:xfrm>
      </p:grpSpPr>
      <p:sp>
        <p:nvSpPr>
          <p:cNvPr id="630" name="Shape 6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31" name="Shape 6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1" name="Shape 1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5" name="Shape 195"/>
        <p:cNvGrpSpPr/>
        <p:nvPr/>
      </p:nvGrpSpPr>
      <p:grpSpPr>
        <a:xfrm>
          <a:off y="0" x="0"/>
          <a:ext cy="0" cx="0"/>
          <a:chOff y="0" x="0"/>
          <a:chExt cy="0" cx="0"/>
        </a:xfrm>
      </p:grpSpPr>
      <p:sp>
        <p:nvSpPr>
          <p:cNvPr id="196" name="Shape 1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7" name="Shape 1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3" name="Shape 20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6" name="Shape 206"/>
        <p:cNvGrpSpPr/>
        <p:nvPr/>
      </p:nvGrpSpPr>
      <p:grpSpPr>
        <a:xfrm>
          <a:off y="0" x="0"/>
          <a:ext cy="0" cx="0"/>
          <a:chOff y="0" x="0"/>
          <a:chExt cy="0" cx="0"/>
        </a:xfrm>
      </p:grpSpPr>
      <p:sp>
        <p:nvSpPr>
          <p:cNvPr id="207" name="Shape 2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8" name="Shape 2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4" name="Shape 2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0" name="Shape 23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Explain the cases when more than one hyperplanes exist and when none of them exist</a:t>
            </a:r>
          </a:p>
          <a:p>
            <a:r>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4" name="Shape 234"/>
        <p:cNvGrpSpPr/>
        <p:nvPr/>
      </p:nvGrpSpPr>
      <p:grpSpPr>
        <a:xfrm>
          <a:off y="0" x="0"/>
          <a:ext cy="0" cx="0"/>
          <a:chOff y="0" x="0"/>
          <a:chExt cy="0" cx="0"/>
        </a:xfrm>
      </p:grpSpPr>
      <p:sp>
        <p:nvSpPr>
          <p:cNvPr id="235" name="Shape 2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6" name="Shape 2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0" name="Shape 240"/>
        <p:cNvGrpSpPr/>
        <p:nvPr/>
      </p:nvGrpSpPr>
      <p:grpSpPr>
        <a:xfrm>
          <a:off y="0" x="0"/>
          <a:ext cy="0" cx="0"/>
          <a:chOff y="0" x="0"/>
          <a:chExt cy="0" cx="0"/>
        </a:xfrm>
      </p:grpSpPr>
      <p:sp>
        <p:nvSpPr>
          <p:cNvPr id="241" name="Shape 2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2" name="Shape 2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5" name="Shape 245"/>
        <p:cNvGrpSpPr/>
        <p:nvPr/>
      </p:nvGrpSpPr>
      <p:grpSpPr>
        <a:xfrm>
          <a:off y="0" x="0"/>
          <a:ext cy="0" cx="0"/>
          <a:chOff y="0" x="0"/>
          <a:chExt cy="0" cx="0"/>
        </a:xfrm>
      </p:grpSpPr>
      <p:sp>
        <p:nvSpPr>
          <p:cNvPr id="246" name="Shape 2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7" name="Shape 24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w + ηyx : That is, adjust w slightly in the direction of x.</a:t>
            </a:r>
          </a:p>
          <a:p>
            <a:pPr rtl="0" lvl="0">
              <a:buClr>
                <a:schemeClr val="dk1"/>
              </a:buClr>
              <a:buSzPct val="100000"/>
              <a:buFont typeface="Arial"/>
              <a:buNone/>
            </a:pPr>
            <a:r>
              <a:rPr lang="en"/>
              <a:t>moving w in the direction of x moves the hyperplane that is</a:t>
            </a:r>
          </a:p>
          <a:p>
            <a:pPr rtl="0" lvl="0">
              <a:buClr>
                <a:schemeClr val="dk1"/>
              </a:buClr>
              <a:buSzPct val="100000"/>
              <a:buFont typeface="Arial"/>
              <a:buNone/>
            </a:pPr>
            <a:r>
              <a:rPr lang="en"/>
              <a:t>perpendicular to w in such a direction that it makes it more likely that x will</a:t>
            </a:r>
          </a:p>
          <a:p>
            <a:pPr rtl="0" lvl="0">
              <a:buClr>
                <a:schemeClr val="dk1"/>
              </a:buClr>
              <a:buSzPct val="100000"/>
              <a:buFont typeface="Arial"/>
              <a:buNone/>
            </a:pPr>
            <a:r>
              <a:rPr lang="en"/>
              <a:t>be on the correct side of the hyperplane, although it does not guarantee that</a:t>
            </a:r>
          </a:p>
          <a:p>
            <a:pPr rtl="0" lvl="0">
              <a:buClr>
                <a:schemeClr val="dk1"/>
              </a:buClr>
              <a:buSzPct val="100000"/>
              <a:buFont typeface="Arial"/>
              <a:buNone/>
            </a:pPr>
            <a:r>
              <a:rPr lang="en"/>
              <a:t>to be the case.</a:t>
            </a:r>
          </a:p>
          <a:p>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2" name="Shape 2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6" name="Shape 256"/>
        <p:cNvGrpSpPr/>
        <p:nvPr/>
      </p:nvGrpSpPr>
      <p:grpSpPr>
        <a:xfrm>
          <a:off y="0" x="0"/>
          <a:ext cy="0" cx="0"/>
          <a:chOff y="0" x="0"/>
          <a:chExt cy="0" cx="0"/>
        </a:xfrm>
      </p:grpSpPr>
      <p:sp>
        <p:nvSpPr>
          <p:cNvPr id="257" name="Shape 2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8" name="Shape 2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1" name="Shape 261"/>
        <p:cNvGrpSpPr/>
        <p:nvPr/>
      </p:nvGrpSpPr>
      <p:grpSpPr>
        <a:xfrm>
          <a:off y="0" x="0"/>
          <a:ext cy="0" cx="0"/>
          <a:chOff y="0" x="0"/>
          <a:chExt cy="0" cx="0"/>
        </a:xfrm>
      </p:grpSpPr>
      <p:sp>
        <p:nvSpPr>
          <p:cNvPr id="262" name="Shape 2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3" name="Shape 2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6" name="Shape 266"/>
        <p:cNvGrpSpPr/>
        <p:nvPr/>
      </p:nvGrpSpPr>
      <p:grpSpPr>
        <a:xfrm>
          <a:off y="0" x="0"/>
          <a:ext cy="0" cx="0"/>
          <a:chOff y="0" x="0"/>
          <a:chExt cy="0" cx="0"/>
        </a:xfrm>
      </p:grpSpPr>
      <p:sp>
        <p:nvSpPr>
          <p:cNvPr id="267" name="Shape 2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8" name="Shape 2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1" name="Shape 271"/>
        <p:cNvGrpSpPr/>
        <p:nvPr/>
      </p:nvGrpSpPr>
      <p:grpSpPr>
        <a:xfrm>
          <a:off y="0" x="0"/>
          <a:ext cy="0" cx="0"/>
          <a:chOff y="0" x="0"/>
          <a:chExt cy="0" cx="0"/>
        </a:xfrm>
      </p:grpSpPr>
      <p:sp>
        <p:nvSpPr>
          <p:cNvPr id="272" name="Shape 2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3" name="Shape 2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8" name="Shape 2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2" name="Shape 282"/>
        <p:cNvGrpSpPr/>
        <p:nvPr/>
      </p:nvGrpSpPr>
      <p:grpSpPr>
        <a:xfrm>
          <a:off y="0" x="0"/>
          <a:ext cy="0" cx="0"/>
          <a:chOff y="0" x="0"/>
          <a:chExt cy="0" cx="0"/>
        </a:xfrm>
      </p:grpSpPr>
      <p:sp>
        <p:nvSpPr>
          <p:cNvPr id="283" name="Shape 2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84" name="Shape 2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8" name="Shape 288"/>
        <p:cNvGrpSpPr/>
        <p:nvPr/>
      </p:nvGrpSpPr>
      <p:grpSpPr>
        <a:xfrm>
          <a:off y="0" x="0"/>
          <a:ext cy="0" cx="0"/>
          <a:chOff y="0" x="0"/>
          <a:chExt cy="0" cx="0"/>
        </a:xfrm>
      </p:grpSpPr>
      <p:sp>
        <p:nvSpPr>
          <p:cNvPr id="289" name="Shape 2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0" name="Shape 2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4" name="Shape 294"/>
        <p:cNvGrpSpPr/>
        <p:nvPr/>
      </p:nvGrpSpPr>
      <p:grpSpPr>
        <a:xfrm>
          <a:off y="0" x="0"/>
          <a:ext cy="0" cx="0"/>
          <a:chOff y="0" x="0"/>
          <a:chExt cy="0" cx="0"/>
        </a:xfrm>
      </p:grpSpPr>
      <p:sp>
        <p:nvSpPr>
          <p:cNvPr id="295" name="Shape 2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6" name="Shape 2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0" name="Shape 300"/>
        <p:cNvGrpSpPr/>
        <p:nvPr/>
      </p:nvGrpSpPr>
      <p:grpSpPr>
        <a:xfrm>
          <a:off y="0" x="0"/>
          <a:ext cy="0" cx="0"/>
          <a:chOff y="0" x="0"/>
          <a:chExt cy="0" cx="0"/>
        </a:xfrm>
      </p:grpSpPr>
      <p:sp>
        <p:nvSpPr>
          <p:cNvPr id="301" name="Shape 3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02" name="Shape 3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6" name="Shape 306"/>
        <p:cNvGrpSpPr/>
        <p:nvPr/>
      </p:nvGrpSpPr>
      <p:grpSpPr>
        <a:xfrm>
          <a:off y="0" x="0"/>
          <a:ext cy="0" cx="0"/>
          <a:chOff y="0" x="0"/>
          <a:chExt cy="0" cx="0"/>
        </a:xfrm>
      </p:grpSpPr>
      <p:sp>
        <p:nvSpPr>
          <p:cNvPr id="307" name="Shape 3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08" name="Shape 3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2" name="Shape 312"/>
        <p:cNvGrpSpPr/>
        <p:nvPr/>
      </p:nvGrpSpPr>
      <p:grpSpPr>
        <a:xfrm>
          <a:off y="0" x="0"/>
          <a:ext cy="0" cx="0"/>
          <a:chOff y="0" x="0"/>
          <a:chExt cy="0" cx="0"/>
        </a:xfrm>
      </p:grpSpPr>
      <p:sp>
        <p:nvSpPr>
          <p:cNvPr id="313" name="Shape 3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4" name="Shape 3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9" name="Shape 3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5" name="Shape 3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9" name="Shape 329"/>
        <p:cNvGrpSpPr/>
        <p:nvPr/>
      </p:nvGrpSpPr>
      <p:grpSpPr>
        <a:xfrm>
          <a:off y="0" x="0"/>
          <a:ext cy="0" cx="0"/>
          <a:chOff y="0" x="0"/>
          <a:chExt cy="0" cx="0"/>
        </a:xfrm>
      </p:grpSpPr>
      <p:sp>
        <p:nvSpPr>
          <p:cNvPr id="330" name="Shape 3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1" name="Shape 3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5" name="Shape 335"/>
        <p:cNvGrpSpPr/>
        <p:nvPr/>
      </p:nvGrpSpPr>
      <p:grpSpPr>
        <a:xfrm>
          <a:off y="0" x="0"/>
          <a:ext cy="0" cx="0"/>
          <a:chOff y="0" x="0"/>
          <a:chExt cy="0" cx="0"/>
        </a:xfrm>
      </p:grpSpPr>
      <p:sp>
        <p:nvSpPr>
          <p:cNvPr id="336" name="Shape 3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7" name="Shape 3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0" name="Shape 340"/>
        <p:cNvGrpSpPr/>
        <p:nvPr/>
      </p:nvGrpSpPr>
      <p:grpSpPr>
        <a:xfrm>
          <a:off y="0" x="0"/>
          <a:ext cy="0" cx="0"/>
          <a:chOff y="0" x="0"/>
          <a:chExt cy="0" cx="0"/>
        </a:xfrm>
      </p:grpSpPr>
      <p:sp>
        <p:nvSpPr>
          <p:cNvPr id="341" name="Shape 3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42" name="Shape 3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6" name="Shape 346"/>
        <p:cNvGrpSpPr/>
        <p:nvPr/>
      </p:nvGrpSpPr>
      <p:grpSpPr>
        <a:xfrm>
          <a:off y="0" x="0"/>
          <a:ext cy="0" cx="0"/>
          <a:chOff y="0" x="0"/>
          <a:chExt cy="0" cx="0"/>
        </a:xfrm>
      </p:grpSpPr>
      <p:sp>
        <p:nvSpPr>
          <p:cNvPr id="347" name="Shape 3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48" name="Shape 3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2" name="Shape 352"/>
        <p:cNvGrpSpPr/>
        <p:nvPr/>
      </p:nvGrpSpPr>
      <p:grpSpPr>
        <a:xfrm>
          <a:off y="0" x="0"/>
          <a:ext cy="0" cx="0"/>
          <a:chOff y="0" x="0"/>
          <a:chExt cy="0" cx="0"/>
        </a:xfrm>
      </p:grpSpPr>
      <p:sp>
        <p:nvSpPr>
          <p:cNvPr id="353" name="Shape 3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54" name="Shape 3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7" name="Shape 357"/>
        <p:cNvGrpSpPr/>
        <p:nvPr/>
      </p:nvGrpSpPr>
      <p:grpSpPr>
        <a:xfrm>
          <a:off y="0" x="0"/>
          <a:ext cy="0" cx="0"/>
          <a:chOff y="0" x="0"/>
          <a:chExt cy="0" cx="0"/>
        </a:xfrm>
      </p:grpSpPr>
      <p:sp>
        <p:nvSpPr>
          <p:cNvPr id="358" name="Shape 3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59" name="Shape 3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3" name="Shape 363"/>
        <p:cNvGrpSpPr/>
        <p:nvPr/>
      </p:nvGrpSpPr>
      <p:grpSpPr>
        <a:xfrm>
          <a:off y="0" x="0"/>
          <a:ext cy="0" cx="0"/>
          <a:chOff y="0" x="0"/>
          <a:chExt cy="0" cx="0"/>
        </a:xfrm>
      </p:grpSpPr>
      <p:sp>
        <p:nvSpPr>
          <p:cNvPr id="364" name="Shape 3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65" name="Shape 3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9" name="Shape 369"/>
        <p:cNvGrpSpPr/>
        <p:nvPr/>
      </p:nvGrpSpPr>
      <p:grpSpPr>
        <a:xfrm>
          <a:off y="0" x="0"/>
          <a:ext cy="0" cx="0"/>
          <a:chOff y="0" x="0"/>
          <a:chExt cy="0" cx="0"/>
        </a:xfrm>
      </p:grpSpPr>
      <p:sp>
        <p:nvSpPr>
          <p:cNvPr id="370" name="Shape 3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1" name="Shape 3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5" name="Shape 375"/>
        <p:cNvGrpSpPr/>
        <p:nvPr/>
      </p:nvGrpSpPr>
      <p:grpSpPr>
        <a:xfrm>
          <a:off y="0" x="0"/>
          <a:ext cy="0" cx="0"/>
          <a:chOff y="0" x="0"/>
          <a:chExt cy="0" cx="0"/>
        </a:xfrm>
      </p:grpSpPr>
      <p:sp>
        <p:nvSpPr>
          <p:cNvPr id="376" name="Shape 3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7" name="Shape 3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2" name="Shape 382"/>
        <p:cNvGrpSpPr/>
        <p:nvPr/>
      </p:nvGrpSpPr>
      <p:grpSpPr>
        <a:xfrm>
          <a:off y="0" x="0"/>
          <a:ext cy="0" cx="0"/>
          <a:chOff y="0" x="0"/>
          <a:chExt cy="0" cx="0"/>
        </a:xfrm>
      </p:grpSpPr>
      <p:sp>
        <p:nvSpPr>
          <p:cNvPr id="383" name="Shape 3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84" name="Shape 3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8" name="Shape 388"/>
        <p:cNvGrpSpPr/>
        <p:nvPr/>
      </p:nvGrpSpPr>
      <p:grpSpPr>
        <a:xfrm>
          <a:off y="0" x="0"/>
          <a:ext cy="0" cx="0"/>
          <a:chOff y="0" x="0"/>
          <a:chExt cy="0" cx="0"/>
        </a:xfrm>
      </p:grpSpPr>
      <p:sp>
        <p:nvSpPr>
          <p:cNvPr id="389" name="Shape 3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90" name="Shape 3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4" name="Shape 394"/>
        <p:cNvGrpSpPr/>
        <p:nvPr/>
      </p:nvGrpSpPr>
      <p:grpSpPr>
        <a:xfrm>
          <a:off y="0" x="0"/>
          <a:ext cy="0" cx="0"/>
          <a:chOff y="0" x="0"/>
          <a:chExt cy="0" cx="0"/>
        </a:xfrm>
      </p:grpSpPr>
      <p:sp>
        <p:nvSpPr>
          <p:cNvPr id="395" name="Shape 3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96" name="Shape 3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0" name="Shape 400"/>
        <p:cNvGrpSpPr/>
        <p:nvPr/>
      </p:nvGrpSpPr>
      <p:grpSpPr>
        <a:xfrm>
          <a:off y="0" x="0"/>
          <a:ext cy="0" cx="0"/>
          <a:chOff y="0" x="0"/>
          <a:chExt cy="0" cx="0"/>
        </a:xfrm>
      </p:grpSpPr>
      <p:sp>
        <p:nvSpPr>
          <p:cNvPr id="401" name="Shape 4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02" name="Shape 4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6" name="Shape 406"/>
        <p:cNvGrpSpPr/>
        <p:nvPr/>
      </p:nvGrpSpPr>
      <p:grpSpPr>
        <a:xfrm>
          <a:off y="0" x="0"/>
          <a:ext cy="0" cx="0"/>
          <a:chOff y="0" x="0"/>
          <a:chExt cy="0" cx="0"/>
        </a:xfrm>
      </p:grpSpPr>
      <p:sp>
        <p:nvSpPr>
          <p:cNvPr id="407" name="Shape 4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08" name="Shape 4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2" name="Shape 412"/>
        <p:cNvGrpSpPr/>
        <p:nvPr/>
      </p:nvGrpSpPr>
      <p:grpSpPr>
        <a:xfrm>
          <a:off y="0" x="0"/>
          <a:ext cy="0" cx="0"/>
          <a:chOff y="0" x="0"/>
          <a:chExt cy="0" cx="0"/>
        </a:xfrm>
      </p:grpSpPr>
      <p:sp>
        <p:nvSpPr>
          <p:cNvPr id="413" name="Shape 4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14" name="Shape 4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8" name="Shape 418"/>
        <p:cNvGrpSpPr/>
        <p:nvPr/>
      </p:nvGrpSpPr>
      <p:grpSpPr>
        <a:xfrm>
          <a:off y="0" x="0"/>
          <a:ext cy="0" cx="0"/>
          <a:chOff y="0" x="0"/>
          <a:chExt cy="0" cx="0"/>
        </a:xfrm>
      </p:grpSpPr>
      <p:sp>
        <p:nvSpPr>
          <p:cNvPr id="419" name="Shape 4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20" name="Shape 42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4" name="Shape 424"/>
        <p:cNvGrpSpPr/>
        <p:nvPr/>
      </p:nvGrpSpPr>
      <p:grpSpPr>
        <a:xfrm>
          <a:off y="0" x="0"/>
          <a:ext cy="0" cx="0"/>
          <a:chOff y="0" x="0"/>
          <a:chExt cy="0" cx="0"/>
        </a:xfrm>
      </p:grpSpPr>
      <p:sp>
        <p:nvSpPr>
          <p:cNvPr id="425" name="Shape 4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26" name="Shape 42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9" name="Shape 429"/>
        <p:cNvGrpSpPr/>
        <p:nvPr/>
      </p:nvGrpSpPr>
      <p:grpSpPr>
        <a:xfrm>
          <a:off y="0" x="0"/>
          <a:ext cy="0" cx="0"/>
          <a:chOff y="0" x="0"/>
          <a:chExt cy="0" cx="0"/>
        </a:xfrm>
      </p:grpSpPr>
      <p:sp>
        <p:nvSpPr>
          <p:cNvPr id="430" name="Shape 4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1" name="Shape 4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4" name="Shape 434"/>
        <p:cNvGrpSpPr/>
        <p:nvPr/>
      </p:nvGrpSpPr>
      <p:grpSpPr>
        <a:xfrm>
          <a:off y="0" x="0"/>
          <a:ext cy="0" cx="0"/>
          <a:chOff y="0" x="0"/>
          <a:chExt cy="0" cx="0"/>
        </a:xfrm>
      </p:grpSpPr>
      <p:sp>
        <p:nvSpPr>
          <p:cNvPr id="435" name="Shape 4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6" name="Shape 4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0" name="Shape 440"/>
        <p:cNvGrpSpPr/>
        <p:nvPr/>
      </p:nvGrpSpPr>
      <p:grpSpPr>
        <a:xfrm>
          <a:off y="0" x="0"/>
          <a:ext cy="0" cx="0"/>
          <a:chOff y="0" x="0"/>
          <a:chExt cy="0" cx="0"/>
        </a:xfrm>
      </p:grpSpPr>
      <p:sp>
        <p:nvSpPr>
          <p:cNvPr id="441" name="Shape 4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42" name="Shape 4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6" name="Shape 446"/>
        <p:cNvGrpSpPr/>
        <p:nvPr/>
      </p:nvGrpSpPr>
      <p:grpSpPr>
        <a:xfrm>
          <a:off y="0" x="0"/>
          <a:ext cy="0" cx="0"/>
          <a:chOff y="0" x="0"/>
          <a:chExt cy="0" cx="0"/>
        </a:xfrm>
      </p:grpSpPr>
      <p:sp>
        <p:nvSpPr>
          <p:cNvPr id="447" name="Shape 4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48" name="Shape 4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3" name="Shape 453"/>
        <p:cNvGrpSpPr/>
        <p:nvPr/>
      </p:nvGrpSpPr>
      <p:grpSpPr>
        <a:xfrm>
          <a:off y="0" x="0"/>
          <a:ext cy="0" cx="0"/>
          <a:chOff y="0" x="0"/>
          <a:chExt cy="0" cx="0"/>
        </a:xfrm>
      </p:grpSpPr>
      <p:sp>
        <p:nvSpPr>
          <p:cNvPr id="454" name="Shape 4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55" name="Shape 4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0" name="Shape 460"/>
        <p:cNvGrpSpPr/>
        <p:nvPr/>
      </p:nvGrpSpPr>
      <p:grpSpPr>
        <a:xfrm>
          <a:off y="0" x="0"/>
          <a:ext cy="0" cx="0"/>
          <a:chOff y="0" x="0"/>
          <a:chExt cy="0" cx="0"/>
        </a:xfrm>
      </p:grpSpPr>
      <p:sp>
        <p:nvSpPr>
          <p:cNvPr id="461" name="Shape 4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62" name="Shape 4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7" name="Shape 467"/>
        <p:cNvGrpSpPr/>
        <p:nvPr/>
      </p:nvGrpSpPr>
      <p:grpSpPr>
        <a:xfrm>
          <a:off y="0" x="0"/>
          <a:ext cy="0" cx="0"/>
          <a:chOff y="0" x="0"/>
          <a:chExt cy="0" cx="0"/>
        </a:xfrm>
      </p:grpSpPr>
      <p:sp>
        <p:nvSpPr>
          <p:cNvPr id="468" name="Shape 4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69" name="Shape 4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3" name="Shape 473"/>
        <p:cNvGrpSpPr/>
        <p:nvPr/>
      </p:nvGrpSpPr>
      <p:grpSpPr>
        <a:xfrm>
          <a:off y="0" x="0"/>
          <a:ext cy="0" cx="0"/>
          <a:chOff y="0" x="0"/>
          <a:chExt cy="0" cx="0"/>
        </a:xfrm>
      </p:grpSpPr>
      <p:sp>
        <p:nvSpPr>
          <p:cNvPr id="474" name="Shape 4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75" name="Shape 4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9" name="Shape 479"/>
        <p:cNvGrpSpPr/>
        <p:nvPr/>
      </p:nvGrpSpPr>
      <p:grpSpPr>
        <a:xfrm>
          <a:off y="0" x="0"/>
          <a:ext cy="0" cx="0"/>
          <a:chOff y="0" x="0"/>
          <a:chExt cy="0" cx="0"/>
        </a:xfrm>
      </p:grpSpPr>
      <p:sp>
        <p:nvSpPr>
          <p:cNvPr id="480" name="Shape 4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81" name="Shape 48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5" name="Shape 485"/>
        <p:cNvGrpSpPr/>
        <p:nvPr/>
      </p:nvGrpSpPr>
      <p:grpSpPr>
        <a:xfrm>
          <a:off y="0" x="0"/>
          <a:ext cy="0" cx="0"/>
          <a:chOff y="0" x="0"/>
          <a:chExt cy="0" cx="0"/>
        </a:xfrm>
      </p:grpSpPr>
      <p:sp>
        <p:nvSpPr>
          <p:cNvPr id="486" name="Shape 4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87" name="Shape 48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1" name="Shape 491"/>
        <p:cNvGrpSpPr/>
        <p:nvPr/>
      </p:nvGrpSpPr>
      <p:grpSpPr>
        <a:xfrm>
          <a:off y="0" x="0"/>
          <a:ext cy="0" cx="0"/>
          <a:chOff y="0" x="0"/>
          <a:chExt cy="0" cx="0"/>
        </a:xfrm>
      </p:grpSpPr>
      <p:sp>
        <p:nvSpPr>
          <p:cNvPr id="492" name="Shape 4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93" name="Shape 4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7" name="Shape 497"/>
        <p:cNvGrpSpPr/>
        <p:nvPr/>
      </p:nvGrpSpPr>
      <p:grpSpPr>
        <a:xfrm>
          <a:off y="0" x="0"/>
          <a:ext cy="0" cx="0"/>
          <a:chOff y="0" x="0"/>
          <a:chExt cy="0" cx="0"/>
        </a:xfrm>
      </p:grpSpPr>
      <p:sp>
        <p:nvSpPr>
          <p:cNvPr id="498" name="Shape 4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99" name="Shape 4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3" name="Shape 503"/>
        <p:cNvGrpSpPr/>
        <p:nvPr/>
      </p:nvGrpSpPr>
      <p:grpSpPr>
        <a:xfrm>
          <a:off y="0" x="0"/>
          <a:ext cy="0" cx="0"/>
          <a:chOff y="0" x="0"/>
          <a:chExt cy="0" cx="0"/>
        </a:xfrm>
      </p:grpSpPr>
      <p:sp>
        <p:nvSpPr>
          <p:cNvPr id="504" name="Shape 5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05" name="Shape 5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0" name="Shape 510"/>
        <p:cNvGrpSpPr/>
        <p:nvPr/>
      </p:nvGrpSpPr>
      <p:grpSpPr>
        <a:xfrm>
          <a:off y="0" x="0"/>
          <a:ext cy="0" cx="0"/>
          <a:chOff y="0" x="0"/>
          <a:chExt cy="0" cx="0"/>
        </a:xfrm>
      </p:grpSpPr>
      <p:sp>
        <p:nvSpPr>
          <p:cNvPr id="511" name="Shape 5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2" name="Shape 5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7" name="Shape 517"/>
        <p:cNvGrpSpPr/>
        <p:nvPr/>
      </p:nvGrpSpPr>
      <p:grpSpPr>
        <a:xfrm>
          <a:off y="0" x="0"/>
          <a:ext cy="0" cx="0"/>
          <a:chOff y="0" x="0"/>
          <a:chExt cy="0" cx="0"/>
        </a:xfrm>
      </p:grpSpPr>
      <p:sp>
        <p:nvSpPr>
          <p:cNvPr id="518" name="Shape 5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9" name="Shape 5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3" name="Shape 523"/>
        <p:cNvGrpSpPr/>
        <p:nvPr/>
      </p:nvGrpSpPr>
      <p:grpSpPr>
        <a:xfrm>
          <a:off y="0" x="0"/>
          <a:ext cy="0" cx="0"/>
          <a:chOff y="0" x="0"/>
          <a:chExt cy="0" cx="0"/>
        </a:xfrm>
      </p:grpSpPr>
      <p:sp>
        <p:nvSpPr>
          <p:cNvPr id="524" name="Shape 5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25" name="Shape 5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9" name="Shape 529"/>
        <p:cNvGrpSpPr/>
        <p:nvPr/>
      </p:nvGrpSpPr>
      <p:grpSpPr>
        <a:xfrm>
          <a:off y="0" x="0"/>
          <a:ext cy="0" cx="0"/>
          <a:chOff y="0" x="0"/>
          <a:chExt cy="0" cx="0"/>
        </a:xfrm>
      </p:grpSpPr>
      <p:sp>
        <p:nvSpPr>
          <p:cNvPr id="530" name="Shape 5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31" name="Shape 5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5" name="Shape 535"/>
        <p:cNvGrpSpPr/>
        <p:nvPr/>
      </p:nvGrpSpPr>
      <p:grpSpPr>
        <a:xfrm>
          <a:off y="0" x="0"/>
          <a:ext cy="0" cx="0"/>
          <a:chOff y="0" x="0"/>
          <a:chExt cy="0" cx="0"/>
        </a:xfrm>
      </p:grpSpPr>
      <p:sp>
        <p:nvSpPr>
          <p:cNvPr id="536" name="Shape 5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37" name="Shape 5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0" name="Shape 540"/>
        <p:cNvGrpSpPr/>
        <p:nvPr/>
      </p:nvGrpSpPr>
      <p:grpSpPr>
        <a:xfrm>
          <a:off y="0" x="0"/>
          <a:ext cy="0" cx="0"/>
          <a:chOff y="0" x="0"/>
          <a:chExt cy="0" cx="0"/>
        </a:xfrm>
      </p:grpSpPr>
      <p:sp>
        <p:nvSpPr>
          <p:cNvPr id="541" name="Shape 5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42" name="Shape 5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5" name="Shape 545"/>
        <p:cNvGrpSpPr/>
        <p:nvPr/>
      </p:nvGrpSpPr>
      <p:grpSpPr>
        <a:xfrm>
          <a:off y="0" x="0"/>
          <a:ext cy="0" cx="0"/>
          <a:chOff y="0" x="0"/>
          <a:chExt cy="0" cx="0"/>
        </a:xfrm>
      </p:grpSpPr>
      <p:sp>
        <p:nvSpPr>
          <p:cNvPr id="546" name="Shape 5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47" name="Shape 5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0" name="Shape 550"/>
        <p:cNvGrpSpPr/>
        <p:nvPr/>
      </p:nvGrpSpPr>
      <p:grpSpPr>
        <a:xfrm>
          <a:off y="0" x="0"/>
          <a:ext cy="0" cx="0"/>
          <a:chOff y="0" x="0"/>
          <a:chExt cy="0" cx="0"/>
        </a:xfrm>
      </p:grpSpPr>
      <p:sp>
        <p:nvSpPr>
          <p:cNvPr id="551" name="Shape 5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2" name="Shape 5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5" name="Shape 555"/>
        <p:cNvGrpSpPr/>
        <p:nvPr/>
      </p:nvGrpSpPr>
      <p:grpSpPr>
        <a:xfrm>
          <a:off y="0" x="0"/>
          <a:ext cy="0" cx="0"/>
          <a:chOff y="0" x="0"/>
          <a:chExt cy="0" cx="0"/>
        </a:xfrm>
      </p:grpSpPr>
      <p:sp>
        <p:nvSpPr>
          <p:cNvPr id="556" name="Shape 5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7" name="Shape 5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0" name="Shape 560"/>
        <p:cNvGrpSpPr/>
        <p:nvPr/>
      </p:nvGrpSpPr>
      <p:grpSpPr>
        <a:xfrm>
          <a:off y="0" x="0"/>
          <a:ext cy="0" cx="0"/>
          <a:chOff y="0" x="0"/>
          <a:chExt cy="0" cx="0"/>
        </a:xfrm>
      </p:grpSpPr>
      <p:sp>
        <p:nvSpPr>
          <p:cNvPr id="561" name="Shape 5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62" name="Shape 5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5" name="Shape 565"/>
        <p:cNvGrpSpPr/>
        <p:nvPr/>
      </p:nvGrpSpPr>
      <p:grpSpPr>
        <a:xfrm>
          <a:off y="0" x="0"/>
          <a:ext cy="0" cx="0"/>
          <a:chOff y="0" x="0"/>
          <a:chExt cy="0" cx="0"/>
        </a:xfrm>
      </p:grpSpPr>
      <p:sp>
        <p:nvSpPr>
          <p:cNvPr id="566" name="Shape 5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67" name="Shape 5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3" name="Shape 573"/>
        <p:cNvGrpSpPr/>
        <p:nvPr/>
      </p:nvGrpSpPr>
      <p:grpSpPr>
        <a:xfrm>
          <a:off y="0" x="0"/>
          <a:ext cy="0" cx="0"/>
          <a:chOff y="0" x="0"/>
          <a:chExt cy="0" cx="0"/>
        </a:xfrm>
      </p:grpSpPr>
      <p:sp>
        <p:nvSpPr>
          <p:cNvPr id="574" name="Shape 5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75" name="Shape 5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9" name="Shape 579"/>
        <p:cNvGrpSpPr/>
        <p:nvPr/>
      </p:nvGrpSpPr>
      <p:grpSpPr>
        <a:xfrm>
          <a:off y="0" x="0"/>
          <a:ext cy="0" cx="0"/>
          <a:chOff y="0" x="0"/>
          <a:chExt cy="0" cx="0"/>
        </a:xfrm>
      </p:grpSpPr>
      <p:sp>
        <p:nvSpPr>
          <p:cNvPr id="580" name="Shape 5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81" name="Shape 58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4" name="Shape 584"/>
        <p:cNvGrpSpPr/>
        <p:nvPr/>
      </p:nvGrpSpPr>
      <p:grpSpPr>
        <a:xfrm>
          <a:off y="0" x="0"/>
          <a:ext cy="0" cx="0"/>
          <a:chOff y="0" x="0"/>
          <a:chExt cy="0" cx="0"/>
        </a:xfrm>
      </p:grpSpPr>
      <p:sp>
        <p:nvSpPr>
          <p:cNvPr id="585" name="Shape 5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86" name="Shape 5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0" name="Shape 590"/>
        <p:cNvGrpSpPr/>
        <p:nvPr/>
      </p:nvGrpSpPr>
      <p:grpSpPr>
        <a:xfrm>
          <a:off y="0" x="0"/>
          <a:ext cy="0" cx="0"/>
          <a:chOff y="0" x="0"/>
          <a:chExt cy="0" cx="0"/>
        </a:xfrm>
      </p:grpSpPr>
      <p:sp>
        <p:nvSpPr>
          <p:cNvPr id="591" name="Shape 5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92" name="Shape 5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7" name="Shape 597"/>
        <p:cNvGrpSpPr/>
        <p:nvPr/>
      </p:nvGrpSpPr>
      <p:grpSpPr>
        <a:xfrm>
          <a:off y="0" x="0"/>
          <a:ext cy="0" cx="0"/>
          <a:chOff y="0" x="0"/>
          <a:chExt cy="0" cx="0"/>
        </a:xfrm>
      </p:grpSpPr>
      <p:sp>
        <p:nvSpPr>
          <p:cNvPr id="598" name="Shape 5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99" name="Shape 5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indent="-171450" marL="285750">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SzPct val="100000"/>
              <a:defRPr sz="3000"/>
            </a:lvl1pPr>
            <a:lvl2pPr indent="-133350" marL="742950">
              <a:spcBef>
                <a:spcPts val="480"/>
              </a:spcBef>
              <a:buSzPct val="100000"/>
              <a:defRPr sz="2400"/>
            </a:lvl2pPr>
            <a:lvl3pPr indent="-76200" marL="1143000">
              <a:spcBef>
                <a:spcPts val="480"/>
              </a:spcBef>
              <a:buSzPct val="100000"/>
              <a:defRPr sz="2400"/>
            </a:lvl3pPr>
            <a:lvl4pPr indent="-114300" marL="1600200">
              <a:spcBef>
                <a:spcPts val="360"/>
              </a:spcBef>
              <a:buSzPct val="100000"/>
              <a:defRPr sz="1800"/>
            </a:lvl4pPr>
            <a:lvl5pPr indent="-114300" marL="2057400">
              <a:spcBef>
                <a:spcPts val="360"/>
              </a:spcBef>
              <a:buSzPct val="100000"/>
              <a:defRPr sz="1800"/>
            </a:lvl5pPr>
            <a:lvl6pPr indent="-114300" marL="2514600">
              <a:spcBef>
                <a:spcPts val="360"/>
              </a:spcBef>
              <a:buSzPct val="100000"/>
              <a:defRPr sz="1800"/>
            </a:lvl6pPr>
            <a:lvl7pPr indent="-114300" marL="2971800">
              <a:spcBef>
                <a:spcPts val="360"/>
              </a:spcBef>
              <a:buSzPct val="100000"/>
              <a:defRPr sz="1800"/>
            </a:lvl7pPr>
            <a:lvl8pPr indent="-114300" marL="3429000">
              <a:spcBef>
                <a:spcPts val="360"/>
              </a:spcBef>
              <a:buSzPct val="100000"/>
              <a:defRPr sz="1800"/>
            </a:lvl8pPr>
            <a:lvl9pPr indent="-114300" marL="3886200">
              <a:spcBef>
                <a:spcPts val="360"/>
              </a:spcBef>
              <a:buSzPct val="100000"/>
              <a:defRPr sz="1800"/>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00.xml.rels><?xml version="1.0" encoding="UTF-8" standalone="yes"?><Relationships xmlns="http://schemas.openxmlformats.org/package/2006/relationships"><Relationship Target="../notesSlides/notesSlide100.xml" Type="http://schemas.openxmlformats.org/officeDocument/2006/relationships/notesSlide" Id="rId2"/><Relationship Target="../slideLayouts/slideLayout2.xml" Type="http://schemas.openxmlformats.org/officeDocument/2006/relationships/slideLayout" Id="rId1"/><Relationship Target="../media/image29.png" Type="http://schemas.openxmlformats.org/officeDocument/2006/relationships/image" Id="rId4"/><Relationship Target="../media/image26.png" Type="http://schemas.openxmlformats.org/officeDocument/2006/relationships/image" Id="rId3"/></Relationships>
</file>

<file path=ppt/slides/_rels/slide101.xml.rels><?xml version="1.0" encoding="UTF-8" standalone="yes"?><Relationships xmlns="http://schemas.openxmlformats.org/package/2006/relationships"><Relationship Target="../notesSlides/notesSlide101.xml" Type="http://schemas.openxmlformats.org/officeDocument/2006/relationships/notesSlide" Id="rId2"/><Relationship Target="../slideLayouts/slideLayout2.xml" Type="http://schemas.openxmlformats.org/officeDocument/2006/relationships/slideLayout" Id="rId1"/><Relationship Target="../media/image36.png" Type="http://schemas.openxmlformats.org/officeDocument/2006/relationships/image" Id="rId3"/></Relationships>
</file>

<file path=ppt/slides/_rels/slide102.xml.rels><?xml version="1.0" encoding="UTF-8" standalone="yes"?><Relationships xmlns="http://schemas.openxmlformats.org/package/2006/relationships"><Relationship Target="../notesSlides/notesSlide102.xml" Type="http://schemas.openxmlformats.org/officeDocument/2006/relationships/notesSlide" Id="rId2"/><Relationship Target="../slideLayouts/slideLayout2.xml" Type="http://schemas.openxmlformats.org/officeDocument/2006/relationships/slideLayout" Id="rId1"/><Relationship Target="../media/image35.png" Type="http://schemas.openxmlformats.org/officeDocument/2006/relationships/image" Id="rId4"/><Relationship Target="../media/image33.png" Type="http://schemas.openxmlformats.org/officeDocument/2006/relationships/image" Id="rId3"/></Relationships>
</file>

<file path=ppt/slides/_rels/slide103.xml.rels><?xml version="1.0" encoding="UTF-8" standalone="yes"?><Relationships xmlns="http://schemas.openxmlformats.org/package/2006/relationships"><Relationship Target="../notesSlides/notesSlide103.xml" Type="http://schemas.openxmlformats.org/officeDocument/2006/relationships/notesSlide" Id="rId2"/><Relationship Target="../slideLayouts/slideLayout2.xml" Type="http://schemas.openxmlformats.org/officeDocument/2006/relationships/slideLayout" Id="rId1"/><Relationship Target="../media/image34.png" Type="http://schemas.openxmlformats.org/officeDocument/2006/relationships/image" Id="rId3"/></Relationships>
</file>

<file path=ppt/slides/_rels/slide104.xml.rels><?xml version="1.0" encoding="UTF-8" standalone="yes"?><Relationships xmlns="http://schemas.openxmlformats.org/package/2006/relationships"><Relationship Target="../notesSlides/notesSlide104.xml" Type="http://schemas.openxmlformats.org/officeDocument/2006/relationships/notesSlide" Id="rId2"/><Relationship Target="../slideLayouts/slideLayout4.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0.gif"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4.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xml" Type="http://schemas.openxmlformats.org/officeDocument/2006/relationships/slideLayout" Id="rId1"/></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xml" Type="http://schemas.openxmlformats.org/officeDocument/2006/relationships/slideLayout" Id="rId1"/></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4.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xml" Type="http://schemas.openxmlformats.org/officeDocument/2006/relationships/slideLayout" Id="rId1"/></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2.xml" Type="http://schemas.openxmlformats.org/officeDocument/2006/relationships/slideLayout" Id="rId1"/></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1.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2.xml" Type="http://schemas.openxmlformats.org/officeDocument/2006/relationships/slideLayout" Id="rId1"/></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6.xml" Type="http://schemas.openxmlformats.org/officeDocument/2006/relationships/slideLayout" Id="rId1"/><Relationship Target="../media/image10.png" Type="http://schemas.openxmlformats.org/officeDocument/2006/relationships/image" Id="rId3"/></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2.xml" Type="http://schemas.openxmlformats.org/officeDocument/2006/relationships/slideLayout" Id="rId1"/></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2.xml" Type="http://schemas.openxmlformats.org/officeDocument/2006/relationships/slideLayout" Id="rId1"/></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6.xml" Type="http://schemas.openxmlformats.org/officeDocument/2006/relationships/slideLayout" Id="rId1"/><Relationship Target="../media/image09.png" Type="http://schemas.openxmlformats.org/officeDocument/2006/relationships/image" Id="rId3"/></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6.xml" Type="http://schemas.openxmlformats.org/officeDocument/2006/relationships/slideLayout" Id="rId1"/></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2.xml" Type="http://schemas.openxmlformats.org/officeDocument/2006/relationships/slideLayout" Id="rId1"/></Relationships>
</file>

<file path=ppt/slides/_rels/slide74.xml.rels><?xml version="1.0" encoding="UTF-8" standalone="yes"?><Relationships xmlns="http://schemas.openxmlformats.org/package/2006/relationships"><Relationship Target="../notesSlides/notesSlide74.xml" Type="http://schemas.openxmlformats.org/officeDocument/2006/relationships/notesSlide" Id="rId2"/><Relationship Target="../slideLayouts/slideLayout2.xml" Type="http://schemas.openxmlformats.org/officeDocument/2006/relationships/slideLayout" Id="rId1"/></Relationships>
</file>

<file path=ppt/slides/_rels/slide75.xml.rels><?xml version="1.0" encoding="UTF-8" standalone="yes"?><Relationships xmlns="http://schemas.openxmlformats.org/package/2006/relationships"><Relationship Target="../notesSlides/notesSlide75.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76.xml.rels><?xml version="1.0" encoding="UTF-8" standalone="yes"?><Relationships xmlns="http://schemas.openxmlformats.org/package/2006/relationships"><Relationship Target="../notesSlides/notesSlide76.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77.xml.rels><?xml version="1.0" encoding="UTF-8" standalone="yes"?><Relationships xmlns="http://schemas.openxmlformats.org/package/2006/relationships"><Relationship Target="../notesSlides/notesSlide77.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78.xml.rels><?xml version="1.0" encoding="UTF-8" standalone="yes"?><Relationships xmlns="http://schemas.openxmlformats.org/package/2006/relationships"><Relationship Target="../notesSlides/notesSlide78.xml" Type="http://schemas.openxmlformats.org/officeDocument/2006/relationships/notesSlide" Id="rId2"/><Relationship Target="../slideLayouts/slideLayout6.xml" Type="http://schemas.openxmlformats.org/officeDocument/2006/relationships/slideLayout" Id="rId1"/><Relationship Target="../media/image11.png" Type="http://schemas.openxmlformats.org/officeDocument/2006/relationships/image" Id="rId3"/></Relationships>
</file>

<file path=ppt/slides/_rels/slide79.xml.rels><?xml version="1.0" encoding="UTF-8" standalone="yes"?><Relationships xmlns="http://schemas.openxmlformats.org/package/2006/relationships"><Relationship Target="../notesSlides/notesSlide79.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80.xml.rels><?xml version="1.0" encoding="UTF-8" standalone="yes"?><Relationships xmlns="http://schemas.openxmlformats.org/package/2006/relationships"><Relationship Target="../notesSlides/notesSlide80.xml" Type="http://schemas.openxmlformats.org/officeDocument/2006/relationships/notesSlide" Id="rId2"/><Relationship Target="../slideLayouts/slideLayout2.xml" Type="http://schemas.openxmlformats.org/officeDocument/2006/relationships/slideLayout" Id="rId1"/></Relationships>
</file>

<file path=ppt/slides/_rels/slide81.xml.rels><?xml version="1.0" encoding="UTF-8" standalone="yes"?><Relationships xmlns="http://schemas.openxmlformats.org/package/2006/relationships"><Relationship Target="../notesSlides/notesSlide81.xml" Type="http://schemas.openxmlformats.org/officeDocument/2006/relationships/notesSlide" Id="rId2"/><Relationship Target="../slideLayouts/slideLayout2.xml" Type="http://schemas.openxmlformats.org/officeDocument/2006/relationships/slideLayout" Id="rId1"/></Relationships>
</file>

<file path=ppt/slides/_rels/slide82.xml.rels><?xml version="1.0" encoding="UTF-8" standalone="yes"?><Relationships xmlns="http://schemas.openxmlformats.org/package/2006/relationships"><Relationship Target="../notesSlides/notesSlide82.xml" Type="http://schemas.openxmlformats.org/officeDocument/2006/relationships/notesSlide" Id="rId2"/><Relationship Target="../slideLayouts/slideLayout2.xml" Type="http://schemas.openxmlformats.org/officeDocument/2006/relationships/slideLayout" Id="rId1"/></Relationships>
</file>

<file path=ppt/slides/_rels/slide83.xml.rels><?xml version="1.0" encoding="UTF-8" standalone="yes"?><Relationships xmlns="http://schemas.openxmlformats.org/package/2006/relationships"><Relationship Target="../notesSlides/notesSlide83.xml" Type="http://schemas.openxmlformats.org/officeDocument/2006/relationships/notesSlide" Id="rId2"/><Relationship Target="../slideLayouts/slideLayout1.xml" Type="http://schemas.openxmlformats.org/officeDocument/2006/relationships/slideLayout" Id="rId1"/></Relationships>
</file>

<file path=ppt/slides/_rels/slide84.xml.rels><?xml version="1.0" encoding="UTF-8" standalone="yes"?><Relationships xmlns="http://schemas.openxmlformats.org/package/2006/relationships"><Relationship Target="../notesSlides/notesSlide84.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3"/></Relationships>
</file>

<file path=ppt/slides/_rels/slide85.xml.rels><?xml version="1.0" encoding="UTF-8" standalone="yes"?><Relationships xmlns="http://schemas.openxmlformats.org/package/2006/relationships"><Relationship Target="../notesSlides/notesSlide85.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86.xml.rels><?xml version="1.0" encoding="UTF-8" standalone="yes"?><Relationships xmlns="http://schemas.openxmlformats.org/package/2006/relationships"><Relationship Target="../notesSlides/notesSlide86.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87.xml.rels><?xml version="1.0" encoding="UTF-8" standalone="yes"?><Relationships xmlns="http://schemas.openxmlformats.org/package/2006/relationships"><Relationship Target="../notesSlides/notesSlide87.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3"/></Relationships>
</file>

<file path=ppt/slides/_rels/slide88.xml.rels><?xml version="1.0" encoding="UTF-8" standalone="yes"?><Relationships xmlns="http://schemas.openxmlformats.org/package/2006/relationships"><Relationship Target="../notesSlides/notesSlide88.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89.xml.rels><?xml version="1.0" encoding="UTF-8" standalone="yes"?><Relationships xmlns="http://schemas.openxmlformats.org/package/2006/relationships"><Relationship Target="../notesSlides/notesSlide89.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_rels/slide90.xml.rels><?xml version="1.0" encoding="UTF-8" standalone="yes"?><Relationships xmlns="http://schemas.openxmlformats.org/package/2006/relationships"><Relationship Target="../notesSlides/notesSlide90.xml" Type="http://schemas.openxmlformats.org/officeDocument/2006/relationships/notesSlide" Id="rId2"/><Relationship Target="../slideLayouts/slideLayout2.xml" Type="http://schemas.openxmlformats.org/officeDocument/2006/relationships/slideLayout" Id="rId1"/><Relationship Target="../media/image25.png" Type="http://schemas.openxmlformats.org/officeDocument/2006/relationships/image" Id="rId3"/></Relationships>
</file>

<file path=ppt/slides/_rels/slide91.xml.rels><?xml version="1.0" encoding="UTF-8" standalone="yes"?><Relationships xmlns="http://schemas.openxmlformats.org/package/2006/relationships"><Relationship Target="../notesSlides/notesSlide91.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3"/></Relationships>
</file>

<file path=ppt/slides/_rels/slide92.xml.rels><?xml version="1.0" encoding="UTF-8" standalone="yes"?><Relationships xmlns="http://schemas.openxmlformats.org/package/2006/relationships"><Relationship Target="../notesSlides/notesSlide92.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93.xml.rels><?xml version="1.0" encoding="UTF-8" standalone="yes"?><Relationships xmlns="http://schemas.openxmlformats.org/package/2006/relationships"><Relationship Target="../notesSlides/notesSlide93.xml" Type="http://schemas.openxmlformats.org/officeDocument/2006/relationships/notesSlide" Id="rId2"/><Relationship Target="../slideLayouts/slideLayout2.xml" Type="http://schemas.openxmlformats.org/officeDocument/2006/relationships/slideLayout" Id="rId1"/><Relationship Target="../media/image30.png" Type="http://schemas.openxmlformats.org/officeDocument/2006/relationships/image" Id="rId3"/></Relationships>
</file>

<file path=ppt/slides/_rels/slide94.xml.rels><?xml version="1.0" encoding="UTF-8" standalone="yes"?><Relationships xmlns="http://schemas.openxmlformats.org/package/2006/relationships"><Relationship Target="../notesSlides/notesSlide94.xml" Type="http://schemas.openxmlformats.org/officeDocument/2006/relationships/notesSlide" Id="rId2"/><Relationship Target="../slideLayouts/slideLayout2.xml" Type="http://schemas.openxmlformats.org/officeDocument/2006/relationships/slideLayout" Id="rId1"/><Relationship Target="../media/image23.png" Type="http://schemas.openxmlformats.org/officeDocument/2006/relationships/image" Id="rId3"/></Relationships>
</file>

<file path=ppt/slides/_rels/slide95.xml.rels><?xml version="1.0" encoding="UTF-8" standalone="yes"?><Relationships xmlns="http://schemas.openxmlformats.org/package/2006/relationships"><Relationship Target="../notesSlides/notesSlide95.xml" Type="http://schemas.openxmlformats.org/officeDocument/2006/relationships/notesSlide" Id="rId2"/><Relationship Target="../slideLayouts/slideLayout2.xml" Type="http://schemas.openxmlformats.org/officeDocument/2006/relationships/slideLayout" Id="rId1"/><Relationship Target="http://en.wikipedia.org/wiki/Spatial_index" Type="http://schemas.openxmlformats.org/officeDocument/2006/relationships/hyperlink" TargetMode="External" Id="rId4"/><Relationship Target="http://en.wikipedia.org/wiki/Tree_data_structure" Type="http://schemas.openxmlformats.org/officeDocument/2006/relationships/hyperlink" TargetMode="External" Id="rId3"/><Relationship Target="../media/image24.png" Type="http://schemas.openxmlformats.org/officeDocument/2006/relationships/image" Id="rId6"/><Relationship Target="../media/image27.png" Type="http://schemas.openxmlformats.org/officeDocument/2006/relationships/image" Id="rId5"/></Relationships>
</file>

<file path=ppt/slides/_rels/slide96.xml.rels><?xml version="1.0" encoding="UTF-8" standalone="yes"?><Relationships xmlns="http://schemas.openxmlformats.org/package/2006/relationships"><Relationship Target="../notesSlides/notesSlide96.xml" Type="http://schemas.openxmlformats.org/officeDocument/2006/relationships/notesSlide" Id="rId2"/><Relationship Target="../slideLayouts/slideLayout2.xml" Type="http://schemas.openxmlformats.org/officeDocument/2006/relationships/slideLayout" Id="rId1"/><Relationship Target="../media/image32.png" Type="http://schemas.openxmlformats.org/officeDocument/2006/relationships/image" Id="rId3"/></Relationships>
</file>

<file path=ppt/slides/_rels/slide97.xml.rels><?xml version="1.0" encoding="UTF-8" standalone="yes"?><Relationships xmlns="http://schemas.openxmlformats.org/package/2006/relationships"><Relationship Target="../notesSlides/notesSlide97.xml" Type="http://schemas.openxmlformats.org/officeDocument/2006/relationships/notesSlide" Id="rId2"/><Relationship Target="../slideLayouts/slideLayout2.xml" Type="http://schemas.openxmlformats.org/officeDocument/2006/relationships/slideLayout" Id="rId1"/><Relationship Target="../media/image28.png" Type="http://schemas.openxmlformats.org/officeDocument/2006/relationships/image" Id="rId3"/></Relationships>
</file>

<file path=ppt/slides/_rels/slide98.xml.rels><?xml version="1.0" encoding="UTF-8" standalone="yes"?><Relationships xmlns="http://schemas.openxmlformats.org/package/2006/relationships"><Relationship Target="../notesSlides/notesSlide98.xml" Type="http://schemas.openxmlformats.org/officeDocument/2006/relationships/notesSlide" Id="rId2"/><Relationship Target="../slideLayouts/slideLayout2.xml" Type="http://schemas.openxmlformats.org/officeDocument/2006/relationships/slideLayout" Id="rId1"/></Relationships>
</file>

<file path=ppt/slides/_rels/slide99.xml.rels><?xml version="1.0" encoding="UTF-8" standalone="yes"?><Relationships xmlns="http://schemas.openxmlformats.org/package/2006/relationships"><Relationship Target="../notesSlides/notesSlide99.xml" Type="http://schemas.openxmlformats.org/officeDocument/2006/relationships/notesSlide" Id="rId2"/><Relationship Target="../slideLayouts/slideLayout2.xml" Type="http://schemas.openxmlformats.org/officeDocument/2006/relationships/slideLayout" Id="rId1"/><Relationship Target="../media/image31.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069803" x="685800"/>
            <a:ext cy="1673399" cx="7805100"/>
          </a:xfrm>
          <a:prstGeom prst="rect">
            <a:avLst/>
          </a:prstGeom>
        </p:spPr>
        <p:txBody>
          <a:bodyPr bIns="91425" rIns="91425" lIns="91425" tIns="91425" anchor="b" anchorCtr="0">
            <a:noAutofit/>
          </a:bodyPr>
          <a:lstStyle/>
          <a:p>
            <a:pPr>
              <a:buNone/>
            </a:pPr>
            <a:r>
              <a:rPr sz="4800" lang="en"/>
              <a:t>Large Scale Machine Learning</a:t>
            </a:r>
          </a:p>
        </p:txBody>
      </p:sp>
      <p:sp>
        <p:nvSpPr>
          <p:cNvPr id="24" name="Shape 24"/>
          <p:cNvSpPr txBox="1"/>
          <p:nvPr>
            <p:ph idx="1" type="subTitle"/>
          </p:nvPr>
        </p:nvSpPr>
        <p:spPr>
          <a:xfrm>
            <a:off y="3977673" x="640800"/>
            <a:ext cy="1033799" cx="7895100"/>
          </a:xfrm>
          <a:prstGeom prst="rect">
            <a:avLst/>
          </a:prstGeom>
        </p:spPr>
        <p:txBody>
          <a:bodyPr bIns="91425" rIns="91425" lIns="91425" tIns="91425" anchor="t" anchorCtr="0">
            <a:noAutofit/>
          </a:bodyPr>
          <a:lstStyle/>
          <a:p>
            <a:pPr rtl="0" lvl="0">
              <a:buClr>
                <a:srgbClr val="000000"/>
              </a:buClr>
              <a:buSzPct val="61111"/>
              <a:buFont typeface="Arial"/>
              <a:buNone/>
            </a:pPr>
            <a:r>
              <a:rPr sz="1800" lang="en"/>
              <a:t>by</a:t>
            </a:r>
          </a:p>
          <a:p>
            <a:pPr rtl="0" lvl="0">
              <a:buClr>
                <a:srgbClr val="000000"/>
              </a:buClr>
              <a:buSzPct val="61111"/>
              <a:buFont typeface="Arial"/>
              <a:buNone/>
            </a:pPr>
            <a:r>
              <a:rPr sz="1800" lang="en"/>
              <a:t>{Shiva Teja Reddy, Sachin Bhat, Umang Jain}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b="0" lang="en"/>
              <a:t>Possible values of</a:t>
            </a:r>
            <a:r>
              <a:rPr lang="en"/>
              <a:t> y</a:t>
            </a:r>
          </a:p>
        </p:txBody>
      </p:sp>
      <p:sp>
        <p:nvSpPr>
          <p:cNvPr id="77" name="Shape 7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00000"/>
              <a:buFont typeface="Arial"/>
              <a:buAutoNum type="arabicPeriod"/>
            </a:pPr>
            <a:r>
              <a:rPr b="1" lang="en"/>
              <a:t>y</a:t>
            </a:r>
            <a:r>
              <a:rPr lang="en"/>
              <a:t> is a real number. In this case, the ML problem is called regression.</a:t>
            </a:r>
          </a:p>
          <a:p>
            <a:pPr rtl="0" lvl="0" indent="-419100" marL="457200">
              <a:buClr>
                <a:srgbClr val="000000"/>
              </a:buClr>
              <a:buSzPct val="100000"/>
              <a:buFont typeface="Arial"/>
              <a:buAutoNum type="arabicPeriod"/>
            </a:pPr>
            <a:r>
              <a:rPr b="1" lang="en"/>
              <a:t>y</a:t>
            </a:r>
            <a:r>
              <a:rPr lang="en"/>
              <a:t> is a boolean value true-or-false, more commonly written as +1 and −1,respectively. In this class the problem is binary classification.</a:t>
            </a:r>
          </a:p>
          <a:p>
            <a:r>
              <a:t/>
            </a: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y="0" x="0"/>
          <a:ext cy="0" cx="0"/>
          <a:chOff y="0" x="0"/>
          <a:chExt cy="0" cx="0"/>
        </a:xfrm>
      </p:grpSpPr>
      <p:sp>
        <p:nvSpPr>
          <p:cNvPr id="601" name="Shape 601"/>
          <p:cNvSpPr txBox="1"/>
          <p:nvPr>
            <p:ph type="title"/>
          </p:nvPr>
        </p:nvSpPr>
        <p:spPr>
          <a:xfrm>
            <a:off y="205976" x="457200"/>
            <a:ext cy="454500" cx="7880699"/>
          </a:xfrm>
          <a:prstGeom prst="rect">
            <a:avLst/>
          </a:prstGeom>
        </p:spPr>
        <p:txBody>
          <a:bodyPr bIns="91425" rIns="91425" lIns="91425" tIns="91425" anchor="b" anchorCtr="0">
            <a:noAutofit/>
          </a:bodyPr>
          <a:lstStyle/>
          <a:p>
            <a:pPr algn="ctr">
              <a:buNone/>
            </a:pPr>
            <a:r>
              <a:rPr u="sng" sz="2400" lang="en"/>
              <a:t>Random shift copies</a:t>
            </a:r>
          </a:p>
        </p:txBody>
      </p:sp>
      <p:pic>
        <p:nvPicPr>
          <p:cNvPr id="602" name="Shape 602"/>
          <p:cNvPicPr preferRelativeResize="0"/>
          <p:nvPr/>
        </p:nvPicPr>
        <p:blipFill>
          <a:blip r:embed="rId3"/>
          <a:stretch>
            <a:fillRect/>
          </a:stretch>
        </p:blipFill>
        <p:spPr>
          <a:xfrm>
            <a:off y="1256075" x="627350"/>
            <a:ext cy="2468925" cx="2965675"/>
          </a:xfrm>
          <a:prstGeom prst="rect">
            <a:avLst/>
          </a:prstGeom>
          <a:noFill/>
          <a:ln>
            <a:noFill/>
          </a:ln>
        </p:spPr>
      </p:pic>
      <p:pic>
        <p:nvPicPr>
          <p:cNvPr id="603" name="Shape 603"/>
          <p:cNvPicPr preferRelativeResize="0"/>
          <p:nvPr/>
        </p:nvPicPr>
        <p:blipFill>
          <a:blip r:embed="rId4"/>
          <a:stretch>
            <a:fillRect/>
          </a:stretch>
        </p:blipFill>
        <p:spPr>
          <a:xfrm>
            <a:off y="876525" x="4309800"/>
            <a:ext cy="3033074" cx="3757399"/>
          </a:xfrm>
          <a:prstGeom prst="rect">
            <a:avLst/>
          </a:prstGeom>
          <a:noFill/>
          <a:ln>
            <a:noFill/>
          </a:ln>
        </p:spPr>
      </p:pic>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y="0" x="0"/>
          <a:ext cy="0" cx="0"/>
          <a:chOff y="0" x="0"/>
          <a:chExt cy="0" cx="0"/>
        </a:xfrm>
      </p:grpSpPr>
      <p:sp>
        <p:nvSpPr>
          <p:cNvPr id="608" name="Shape 608"/>
          <p:cNvSpPr txBox="1"/>
          <p:nvPr/>
        </p:nvSpPr>
        <p:spPr>
          <a:xfrm>
            <a:off y="148650" x="376600"/>
            <a:ext cy="634200" cx="7848900"/>
          </a:xfrm>
          <a:prstGeom prst="rect">
            <a:avLst/>
          </a:prstGeom>
        </p:spPr>
        <p:txBody>
          <a:bodyPr bIns="91425" rIns="91425" lIns="91425" tIns="91425" anchor="t" anchorCtr="0">
            <a:noAutofit/>
          </a:bodyPr>
          <a:lstStyle/>
          <a:p>
            <a:pPr algn="ctr">
              <a:buNone/>
            </a:pPr>
            <a:r>
              <a:rPr u="sng" b="1" sz="1800" lang="en"/>
              <a:t>The algorithm is as follows:</a:t>
            </a:r>
          </a:p>
        </p:txBody>
      </p:sp>
      <p:pic>
        <p:nvPicPr>
          <p:cNvPr id="609" name="Shape 609"/>
          <p:cNvPicPr preferRelativeResize="0"/>
          <p:nvPr/>
        </p:nvPicPr>
        <p:blipFill>
          <a:blip r:embed="rId3"/>
          <a:stretch>
            <a:fillRect/>
          </a:stretch>
        </p:blipFill>
        <p:spPr>
          <a:xfrm>
            <a:off y="843525" x="663937"/>
            <a:ext cy="3679999" cx="7274225"/>
          </a:xfrm>
          <a:prstGeom prst="rect">
            <a:avLst/>
          </a:prstGeom>
          <a:noFill/>
          <a:ln>
            <a:noFill/>
          </a:ln>
        </p:spPr>
      </p:pic>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3" name="Shape 613"/>
        <p:cNvGrpSpPr/>
        <p:nvPr/>
      </p:nvGrpSpPr>
      <p:grpSpPr>
        <a:xfrm>
          <a:off y="0" x="0"/>
          <a:ext cy="0" cx="0"/>
          <a:chOff y="0" x="0"/>
          <a:chExt cy="0" cx="0"/>
        </a:xfrm>
      </p:grpSpPr>
      <p:sp>
        <p:nvSpPr>
          <p:cNvPr id="614" name="Shape 614"/>
          <p:cNvSpPr txBox="1"/>
          <p:nvPr>
            <p:ph type="title"/>
          </p:nvPr>
        </p:nvSpPr>
        <p:spPr>
          <a:xfrm>
            <a:off y="-168471" x="417550"/>
            <a:ext cy="857400" cx="8229600"/>
          </a:xfrm>
          <a:prstGeom prst="rect">
            <a:avLst/>
          </a:prstGeom>
        </p:spPr>
        <p:txBody>
          <a:bodyPr bIns="91425" rIns="91425" lIns="91425" tIns="91425" anchor="b" anchorCtr="0">
            <a:noAutofit/>
          </a:bodyPr>
          <a:lstStyle/>
          <a:p>
            <a:pPr algn="ctr">
              <a:buNone/>
            </a:pPr>
            <a:r>
              <a:rPr u="sng" sz="3000" lang="en"/>
              <a:t>Partitioning R and S </a:t>
            </a:r>
          </a:p>
        </p:txBody>
      </p:sp>
      <p:pic>
        <p:nvPicPr>
          <p:cNvPr id="615" name="Shape 615"/>
          <p:cNvPicPr preferRelativeResize="0"/>
          <p:nvPr/>
        </p:nvPicPr>
        <p:blipFill>
          <a:blip r:embed="rId3"/>
          <a:stretch>
            <a:fillRect/>
          </a:stretch>
        </p:blipFill>
        <p:spPr>
          <a:xfrm>
            <a:off y="864400" x="1819776"/>
            <a:ext cy="1802499" cx="5425150"/>
          </a:xfrm>
          <a:prstGeom prst="rect">
            <a:avLst/>
          </a:prstGeom>
          <a:noFill/>
          <a:ln>
            <a:noFill/>
          </a:ln>
        </p:spPr>
      </p:pic>
      <p:pic>
        <p:nvPicPr>
          <p:cNvPr id="616" name="Shape 616"/>
          <p:cNvPicPr preferRelativeResize="0"/>
          <p:nvPr/>
        </p:nvPicPr>
        <p:blipFill>
          <a:blip r:embed="rId4"/>
          <a:stretch>
            <a:fillRect/>
          </a:stretch>
        </p:blipFill>
        <p:spPr>
          <a:xfrm>
            <a:off y="3060461" x="1819775"/>
            <a:ext cy="1932488" cx="5425150"/>
          </a:xfrm>
          <a:prstGeom prst="rect">
            <a:avLst/>
          </a:prstGeom>
          <a:noFill/>
          <a:ln>
            <a:noFill/>
          </a:ln>
        </p:spPr>
      </p:pic>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0" name="Shape 620"/>
        <p:cNvGrpSpPr/>
        <p:nvPr/>
      </p:nvGrpSpPr>
      <p:grpSpPr>
        <a:xfrm>
          <a:off y="0" x="0"/>
          <a:ext cy="0" cx="0"/>
          <a:chOff y="0" x="0"/>
          <a:chExt cy="0" cx="0"/>
        </a:xfrm>
      </p:grpSpPr>
      <p:sp>
        <p:nvSpPr>
          <p:cNvPr id="621" name="Shape 621"/>
          <p:cNvSpPr txBox="1"/>
          <p:nvPr>
            <p:ph type="title"/>
          </p:nvPr>
        </p:nvSpPr>
        <p:spPr>
          <a:xfrm>
            <a:off y="-81421" x="457200"/>
            <a:ext cy="857400" cx="8229600"/>
          </a:xfrm>
          <a:prstGeom prst="rect">
            <a:avLst/>
          </a:prstGeom>
        </p:spPr>
        <p:txBody>
          <a:bodyPr bIns="91425" rIns="91425" lIns="91425" tIns="91425" anchor="b" anchorCtr="0">
            <a:noAutofit/>
          </a:bodyPr>
          <a:lstStyle/>
          <a:p>
            <a:pPr algn="ctr">
              <a:buNone/>
            </a:pPr>
            <a:r>
              <a:rPr u="sng" sz="2600" lang="en"/>
              <a:t>Implementation using MapReduce </a:t>
            </a:r>
          </a:p>
        </p:txBody>
      </p:sp>
      <p:sp>
        <p:nvSpPr>
          <p:cNvPr id="622" name="Shape 622"/>
          <p:cNvSpPr txBox="1"/>
          <p:nvPr/>
        </p:nvSpPr>
        <p:spPr>
          <a:xfrm>
            <a:off y="1070325" x="4241650"/>
            <a:ext cy="457200" cx="3657600"/>
          </a:xfrm>
          <a:prstGeom prst="rect">
            <a:avLst/>
          </a:prstGeom>
        </p:spPr>
        <p:txBody>
          <a:bodyPr bIns="91425" rIns="91425" lIns="91425" tIns="91425" anchor="t" anchorCtr="0">
            <a:noAutofit/>
          </a:bodyPr>
          <a:lstStyle/>
          <a:p/>
        </p:txBody>
      </p:sp>
      <p:pic>
        <p:nvPicPr>
          <p:cNvPr id="623" name="Shape 623"/>
          <p:cNvPicPr preferRelativeResize="0"/>
          <p:nvPr/>
        </p:nvPicPr>
        <p:blipFill>
          <a:blip r:embed="rId3"/>
          <a:stretch>
            <a:fillRect/>
          </a:stretch>
        </p:blipFill>
        <p:spPr>
          <a:xfrm>
            <a:off y="882025" x="1473801"/>
            <a:ext cy="4182250" cx="6425450"/>
          </a:xfrm>
          <a:prstGeom prst="rect">
            <a:avLst/>
          </a:prstGeom>
          <a:noFill/>
          <a:ln>
            <a:noFill/>
          </a:ln>
        </p:spPr>
      </p:pic>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7" name="Shape 627"/>
        <p:cNvGrpSpPr/>
        <p:nvPr/>
      </p:nvGrpSpPr>
      <p:grpSpPr>
        <a:xfrm>
          <a:off y="0" x="0"/>
          <a:ext cy="0" cx="0"/>
          <a:chOff y="0" x="0"/>
          <a:chExt cy="0" cx="0"/>
        </a:xfrm>
      </p:grpSpPr>
      <p:sp>
        <p:nvSpPr>
          <p:cNvPr id="628" name="Shape 628"/>
          <p:cNvSpPr txBox="1"/>
          <p:nvPr>
            <p:ph type="title"/>
          </p:nvPr>
        </p:nvSpPr>
        <p:spPr>
          <a:xfrm>
            <a:off y="2093928" x="299875"/>
            <a:ext cy="857400" cx="8229600"/>
          </a:xfrm>
          <a:prstGeom prst="rect">
            <a:avLst/>
          </a:prstGeom>
        </p:spPr>
        <p:txBody>
          <a:bodyPr bIns="91425" rIns="91425" lIns="91425" tIns="91425" anchor="b" anchorCtr="0">
            <a:noAutofit/>
          </a:bodyPr>
          <a:lstStyle/>
          <a:p>
            <a:pPr algn="ctr" rtl="0" lvl="0">
              <a:buNone/>
            </a:pPr>
            <a:r>
              <a:rPr lang="en"/>
              <a:t>} Thank You {</a:t>
            </a:r>
          </a:p>
          <a:p>
            <a:pPr algn="ctr">
              <a:buNone/>
            </a:pPr>
            <a:r>
              <a:rPr lang="en"/>
              <a:t>:wq</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idx="1" type="body"/>
          </p:nvPr>
        </p:nvSpPr>
        <p:spPr>
          <a:xfrm>
            <a:off y="310525" x="344575"/>
            <a:ext cy="4554300" cx="8303999"/>
          </a:xfrm>
          <a:prstGeom prst="rect">
            <a:avLst/>
          </a:prstGeom>
        </p:spPr>
        <p:txBody>
          <a:bodyPr bIns="91425" rIns="91425" lIns="91425" tIns="91425" anchor="t" anchorCtr="0">
            <a:noAutofit/>
          </a:bodyPr>
          <a:lstStyle/>
          <a:p>
            <a:pPr rtl="0" lvl="0">
              <a:buNone/>
            </a:pPr>
            <a:r>
              <a:rPr lang="en"/>
              <a:t>3. </a:t>
            </a:r>
            <a:r>
              <a:rPr b="1" lang="en"/>
              <a:t>y</a:t>
            </a:r>
            <a:r>
              <a:rPr lang="en"/>
              <a:t> is a member of some finite set.The     members of this set can be thought of as “classes,” and each member represents one class. The problem is </a:t>
            </a:r>
            <a:r>
              <a:rPr b="1" lang="en"/>
              <a:t>Multiclass classification.</a:t>
            </a:r>
          </a:p>
          <a:p>
            <a:r>
              <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Some Illustrative Examples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Some Illustrative Examples	</a:t>
            </a:r>
          </a:p>
        </p:txBody>
      </p:sp>
      <p:sp>
        <p:nvSpPr>
          <p:cNvPr id="93" name="Shape 93"/>
          <p:cNvSpPr txBox="1"/>
          <p:nvPr>
            <p:ph idx="1" type="body"/>
          </p:nvPr>
        </p:nvSpPr>
        <p:spPr>
          <a:xfrm>
            <a:off y="1200150" x="457200"/>
            <a:ext cy="3725699" cx="8229600"/>
          </a:xfrm>
          <a:prstGeom prst="rect">
            <a:avLst/>
          </a:prstGeom>
        </p:spPr>
        <p:txBody>
          <a:bodyPr bIns="91425" rIns="91425" lIns="91425" tIns="91425" anchor="t" anchorCtr="0">
            <a:noAutofit/>
          </a:bodyPr>
          <a:lstStyle/>
          <a:p/>
        </p:txBody>
      </p:sp>
      <p:pic>
        <p:nvPicPr>
          <p:cNvPr id="94" name="Shape 94"/>
          <p:cNvPicPr preferRelativeResize="0"/>
          <p:nvPr/>
        </p:nvPicPr>
        <p:blipFill rotWithShape="1">
          <a:blip r:embed="rId3"/>
          <a:srcRect t="5231" b="0" r="0" l="616"/>
          <a:stretch/>
        </p:blipFill>
        <p:spPr>
          <a:xfrm>
            <a:off y="135749" x="28200"/>
            <a:ext cy="4871999" cx="90876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idx="1" type="body"/>
          </p:nvPr>
        </p:nvSpPr>
        <p:spPr>
          <a:xfrm>
            <a:off y="175400" x="457200"/>
            <a:ext cy="4968000" cx="8281499"/>
          </a:xfrm>
          <a:prstGeom prst="rect">
            <a:avLst/>
          </a:prstGeom>
        </p:spPr>
        <p:txBody>
          <a:bodyPr bIns="91425" rIns="91425" lIns="91425" tIns="91425" anchor="t" anchorCtr="0">
            <a:noAutofit/>
          </a:bodyPr>
          <a:lstStyle/>
          <a:p>
            <a:pPr rtl="0" lvl="0">
              <a:buClr>
                <a:schemeClr val="dk1"/>
              </a:buClr>
              <a:buSzPct val="36666"/>
              <a:buFont typeface="Arial"/>
              <a:buNone/>
            </a:pPr>
            <a:r>
              <a:rPr lang="en"/>
              <a:t>This is plot of height and weight of dogs in three classes :  Beagles, Chihuahuas, and Dachs-</a:t>
            </a:r>
          </a:p>
          <a:p>
            <a:pPr rtl="0" lvl="0">
              <a:buNone/>
            </a:pPr>
            <a:r>
              <a:rPr lang="en"/>
              <a:t>hunds. </a:t>
            </a:r>
          </a:p>
          <a:p>
            <a:pPr rtl="0" lvl="0">
              <a:buNone/>
            </a:pPr>
            <a:r>
              <a:rPr lang="en"/>
              <a:t>We can think of this data as a training set. Each pair (x, y) in the training set consists of a feature vector x of the form [height, weight]. The associated label y is the variety of the dog.</a:t>
            </a:r>
          </a:p>
          <a:p>
            <a:pPr rtl="0" lvl="0">
              <a:buNone/>
            </a:pPr>
            <a:r>
              <a:rPr lang="en"/>
              <a:t>For eg : ([5 inches, 2 pounds], Chihuahua)</a:t>
            </a:r>
          </a:p>
          <a:p>
            <a:r>
              <a:t/>
            </a:r>
          </a:p>
          <a:p>
            <a:r>
              <a:t/>
            </a:r>
          </a:p>
          <a:p>
            <a:r>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What about the decision function? 	</a:t>
            </a:r>
          </a:p>
        </p:txBody>
      </p:sp>
      <p:sp>
        <p:nvSpPr>
          <p:cNvPr id="105" name="Shape 105"/>
          <p:cNvSpPr txBox="1"/>
          <p:nvPr>
            <p:ph idx="1" type="body"/>
          </p:nvPr>
        </p:nvSpPr>
        <p:spPr>
          <a:xfrm>
            <a:off y="1063375" x="524775"/>
            <a:ext cy="3725699" cx="8229600"/>
          </a:xfrm>
          <a:prstGeom prst="rect">
            <a:avLst/>
          </a:prstGeom>
        </p:spPr>
        <p:txBody>
          <a:bodyPr bIns="91425" rIns="91425" lIns="91425" tIns="91425" anchor="t" anchorCtr="0">
            <a:noAutofit/>
          </a:bodyPr>
          <a:lstStyle/>
          <a:p>
            <a:pPr rtl="0" lvl="0">
              <a:buNone/>
            </a:pPr>
            <a:r>
              <a:rPr sz="2400" lang="en"/>
              <a:t>An appropriate way to implement the decision function f(x) would be to imagine two lines, as shown in the figure. </a:t>
            </a:r>
          </a:p>
          <a:p>
            <a:pPr rtl="0" lvl="0">
              <a:buNone/>
            </a:pPr>
            <a:r>
              <a:rPr sz="2400" lang="en"/>
              <a:t>The </a:t>
            </a:r>
            <a:r>
              <a:rPr b="1" sz="2400" lang="en"/>
              <a:t>Horizontal line</a:t>
            </a:r>
            <a:r>
              <a:rPr sz="2400" lang="en"/>
              <a:t> represents a height of 7 inches and separates Beagles from Chihuahuas and Dachshunds. </a:t>
            </a:r>
          </a:p>
          <a:p>
            <a:pPr rtl="0" lvl="0">
              <a:buNone/>
            </a:pPr>
            <a:r>
              <a:rPr sz="2400" lang="en"/>
              <a:t>The </a:t>
            </a:r>
            <a:r>
              <a:rPr b="1" sz="2400" lang="en"/>
              <a:t>Vertical line</a:t>
            </a:r>
            <a:r>
              <a:rPr sz="2400" lang="en"/>
              <a:t> represents a weight of 3 pounds and separates Chihuahuas from Beagles and Dachshunds.</a:t>
            </a:r>
          </a:p>
          <a:p>
            <a:r>
              <a:t/>
            </a:r>
          </a:p>
          <a:p>
            <a:r>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As you can see,</a:t>
            </a:r>
          </a:p>
          <a:p>
            <a:pPr rtl="0" lvl="0">
              <a:buNone/>
            </a:pPr>
            <a:r>
              <a:rPr lang="en"/>
              <a:t>Here, we are performing supervised learning with the data augmented by classifications for the training data</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One more example ...</a:t>
            </a:r>
          </a:p>
        </p:txBody>
      </p:sp>
      <p:pic>
        <p:nvPicPr>
          <p:cNvPr id="116" name="Shape 116"/>
          <p:cNvPicPr preferRelativeResize="0"/>
          <p:nvPr/>
        </p:nvPicPr>
        <p:blipFill rotWithShape="1">
          <a:blip r:embed="rId3"/>
          <a:srcRect t="6690" b="13761" r="49" l="0"/>
          <a:stretch/>
        </p:blipFill>
        <p:spPr>
          <a:xfrm>
            <a:off y="1351325" x="889625"/>
            <a:ext cy="3427200" cx="76593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One dimensional feature vector</a:t>
            </a:r>
          </a:p>
        </p:txBody>
      </p:sp>
      <p:sp>
        <p:nvSpPr>
          <p:cNvPr id="122" name="Shape 1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There are four points  in the graph.</a:t>
            </a:r>
          </a:p>
          <a:p>
            <a:pPr rtl="0" lvl="0">
              <a:buNone/>
            </a:pPr>
            <a:r>
              <a:rPr lang="en"/>
              <a:t>Here the vectors can be thought of as one dimensional.</a:t>
            </a:r>
          </a:p>
          <a:p>
            <a:pPr rtl="0" lvl="0">
              <a:buNone/>
            </a:pPr>
            <a:r>
              <a:rPr lang="en"/>
              <a:t>i.e The point (1, 2) can be thought of as a pair ([1], 2), where [1] is the one-dimensional feature</a:t>
            </a:r>
          </a:p>
          <a:p>
            <a:pPr rtl="0" lvl="0">
              <a:buClr>
                <a:schemeClr val="dk1"/>
              </a:buClr>
              <a:buSzPct val="36666"/>
              <a:buFont typeface="Arial"/>
              <a:buNone/>
            </a:pPr>
            <a:r>
              <a:rPr lang="en"/>
              <a:t>vector </a:t>
            </a:r>
            <a:r>
              <a:rPr b="1" lang="en"/>
              <a:t>x</a:t>
            </a:r>
            <a:r>
              <a:rPr lang="en"/>
              <a:t>, and 2 is the associated label </a:t>
            </a:r>
            <a:r>
              <a:rPr b="1" lang="en"/>
              <a:t>y.</a:t>
            </a:r>
          </a:p>
          <a:p>
            <a:r>
              <a:t/>
            </a:r>
          </a:p>
          <a:p>
            <a:r>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The learning function? </a:t>
            </a:r>
          </a:p>
        </p:txBody>
      </p:sp>
      <p:sp>
        <p:nvSpPr>
          <p:cNvPr id="128" name="Shape 1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Let us suppose we want to “learn” the linear function </a:t>
            </a:r>
          </a:p>
          <a:p>
            <a:pPr rtl="0" lvl="0" indent="457200" marL="457200">
              <a:buNone/>
            </a:pPr>
            <a:r>
              <a:rPr lang="en" i="1"/>
              <a:t>f (x) = ax + b</a:t>
            </a:r>
            <a:r>
              <a:rPr lang="en"/>
              <a:t> </a:t>
            </a:r>
          </a:p>
          <a:p>
            <a:pPr rtl="0" lvl="0" indent="0" marL="0">
              <a:buNone/>
            </a:pPr>
            <a:r>
              <a:rPr lang="en"/>
              <a:t>that best represents the points of the training set. </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Topics	</a:t>
            </a:r>
          </a:p>
        </p:txBody>
      </p:sp>
      <p:sp>
        <p:nvSpPr>
          <p:cNvPr id="30" name="Shape 30"/>
          <p:cNvSpPr txBox="1"/>
          <p:nvPr>
            <p:ph idx="1" type="body"/>
          </p:nvPr>
        </p:nvSpPr>
        <p:spPr>
          <a:xfrm>
            <a:off y="1200150" x="457200"/>
            <a:ext cy="3725699" cx="8506500"/>
          </a:xfrm>
          <a:prstGeom prst="rect">
            <a:avLst/>
          </a:prstGeom>
        </p:spPr>
        <p:txBody>
          <a:bodyPr bIns="91425" rIns="91425" lIns="91425" tIns="91425" anchor="t" anchorCtr="0">
            <a:noAutofit/>
          </a:bodyPr>
          <a:lstStyle/>
          <a:p>
            <a:pPr rtl="0" lvl="0" indent="-419100" marL="457200">
              <a:buClr>
                <a:srgbClr val="000000"/>
              </a:buClr>
              <a:buSzPct val="100000"/>
              <a:buFont typeface="Arial"/>
              <a:buChar char="●"/>
            </a:pPr>
            <a:r>
              <a:rPr lang="en"/>
              <a:t>Introduction</a:t>
            </a:r>
          </a:p>
          <a:p>
            <a:pPr rtl="0" lvl="0" indent="-419100" marL="457200">
              <a:buClr>
                <a:srgbClr val="000000"/>
              </a:buClr>
              <a:buSzPct val="100000"/>
              <a:buFont typeface="Arial"/>
              <a:buChar char="●"/>
            </a:pPr>
            <a:r>
              <a:rPr lang="en"/>
              <a:t>Unsupervised &amp; Supervised Machine Learning</a:t>
            </a:r>
          </a:p>
          <a:p>
            <a:pPr rtl="0" lvl="0" indent="-419100" marL="457200">
              <a:buClr>
                <a:srgbClr val="000000"/>
              </a:buClr>
              <a:buSzPct val="100000"/>
              <a:buFont typeface="Arial"/>
              <a:buChar char="●"/>
            </a:pPr>
            <a:r>
              <a:rPr lang="en"/>
              <a:t>Machine Learning Basics</a:t>
            </a:r>
          </a:p>
          <a:p>
            <a:pPr rtl="0" lvl="0" indent="-419100" marL="457200">
              <a:buClr>
                <a:srgbClr val="000000"/>
              </a:buClr>
              <a:buSzPct val="100000"/>
              <a:buFont typeface="Arial"/>
              <a:buChar char="●"/>
            </a:pPr>
            <a:r>
              <a:rPr lang="en"/>
              <a:t>Perceptrons</a:t>
            </a:r>
          </a:p>
          <a:p>
            <a:pPr rtl="0" lvl="0" indent="-419100" marL="457200">
              <a:buClr>
                <a:srgbClr val="000000"/>
              </a:buClr>
              <a:buSzPct val="100000"/>
              <a:buFont typeface="Arial"/>
              <a:buChar char="●"/>
            </a:pPr>
            <a:r>
              <a:rPr lang="en"/>
              <a:t>SVM</a:t>
            </a:r>
          </a:p>
          <a:p>
            <a:pPr rtl="0" lvl="0" indent="-419100" marL="457200">
              <a:buClr>
                <a:srgbClr val="000000"/>
              </a:buClr>
              <a:buSzPct val="100000"/>
              <a:buFont typeface="Arial"/>
              <a:buChar char="●"/>
            </a:pPr>
            <a:r>
              <a:rPr lang="en"/>
              <a:t>K nearest neighbour algorithm</a:t>
            </a:r>
          </a:p>
          <a:p>
            <a:r>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The obvious !</a:t>
            </a:r>
          </a:p>
        </p:txBody>
      </p:sp>
      <p:sp>
        <p:nvSpPr>
          <p:cNvPr id="134" name="Shape 13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The best </a:t>
            </a:r>
            <a:r>
              <a:rPr lang="en" i="1"/>
              <a:t>f(x) </a:t>
            </a:r>
            <a:r>
              <a:rPr lang="en"/>
              <a:t>is that with the least RMSE of the value of </a:t>
            </a:r>
            <a:r>
              <a:rPr lang="en" i="1"/>
              <a:t>f(x) </a:t>
            </a:r>
            <a:r>
              <a:rPr lang="en"/>
              <a:t>with the given value of </a:t>
            </a:r>
            <a:r>
              <a:rPr lang="en" i="1"/>
              <a:t>y</a:t>
            </a:r>
            <a:r>
              <a:rPr lang="en"/>
              <a:t>.</a:t>
            </a:r>
          </a:p>
          <a:p>
            <a:r>
              <a:t/>
            </a:r>
          </a:p>
          <a:p>
            <a:r>
              <a:t/>
            </a:r>
          </a:p>
        </p:txBody>
      </p:sp>
      <p:pic>
        <p:nvPicPr>
          <p:cNvPr id="135" name="Shape 135"/>
          <p:cNvPicPr preferRelativeResize="0"/>
          <p:nvPr/>
        </p:nvPicPr>
        <p:blipFill>
          <a:blip r:embed="rId3"/>
          <a:stretch>
            <a:fillRect/>
          </a:stretch>
        </p:blipFill>
        <p:spPr>
          <a:xfrm>
            <a:off y="2592998" x="3405661"/>
            <a:ext cy="940025" cx="233267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Expand the summation and differentiate it w.r.t a and b and we get </a:t>
            </a:r>
          </a:p>
          <a:p>
            <a:pPr rtl="0" lvl="0" indent="0" marL="2286000">
              <a:buClr>
                <a:schemeClr val="dk1"/>
              </a:buClr>
              <a:buSzPct val="36666"/>
              <a:buFont typeface="Arial"/>
              <a:buNone/>
            </a:pPr>
            <a:r>
              <a:rPr lang="en" i="1"/>
              <a:t>60a + 20b − 56 = 0</a:t>
            </a:r>
          </a:p>
          <a:p>
            <a:pPr rtl="0" lvl="0" indent="0" marL="2286000">
              <a:buClr>
                <a:schemeClr val="dk1"/>
              </a:buClr>
              <a:buSzPct val="36666"/>
              <a:buFont typeface="Arial"/>
              <a:buNone/>
            </a:pPr>
            <a:r>
              <a:rPr lang="en" i="1"/>
              <a:t>20a + 8b − 20 = 0</a:t>
            </a:r>
          </a:p>
          <a:p>
            <a:pPr rtl="0" lvl="0">
              <a:buNone/>
            </a:pPr>
            <a:r>
              <a:rPr lang="en"/>
              <a:t>Solving this gives us </a:t>
            </a:r>
          </a:p>
          <a:p>
            <a:pPr rtl="0" lvl="0" indent="457200" marL="1828800">
              <a:buNone/>
            </a:pPr>
            <a:r>
              <a:rPr lang="en" i="1"/>
              <a:t>f(x) = ⅗ a + 1</a:t>
            </a:r>
          </a:p>
          <a:p>
            <a:r>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Approaches to Machine Learning</a:t>
            </a:r>
          </a:p>
        </p:txBody>
      </p:sp>
      <p:sp>
        <p:nvSpPr>
          <p:cNvPr id="146" name="Shape 1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228600">
              <a:buNone/>
            </a:pPr>
            <a:r>
              <a:rPr lang="en"/>
              <a:t>1. Decision Trees</a:t>
            </a:r>
          </a:p>
          <a:p>
            <a:pPr rtl="0" lvl="0" indent="-228600" marL="457200">
              <a:buNone/>
            </a:pPr>
            <a:r>
              <a:rPr lang="en"/>
              <a:t>2. Perceptrons</a:t>
            </a:r>
          </a:p>
          <a:p>
            <a:pPr rtl="0" lvl="0" indent="-228600" marL="457200">
              <a:buNone/>
            </a:pPr>
            <a:r>
              <a:rPr lang="en"/>
              <a:t>3. Neural Networks</a:t>
            </a:r>
          </a:p>
          <a:p>
            <a:pPr rtl="0" lvl="0" indent="-228600" marL="457200">
              <a:buNone/>
            </a:pPr>
            <a:r>
              <a:rPr lang="en"/>
              <a:t>4. Instance based Learning</a:t>
            </a:r>
          </a:p>
          <a:p>
            <a:pPr rtl="0" lvl="0" indent="-228600" marL="457200">
              <a:buNone/>
            </a:pPr>
            <a:r>
              <a:rPr lang="en"/>
              <a:t>5. SVMs(Support Vector Machines)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Machine Learning Architecture</a:t>
            </a:r>
          </a:p>
        </p:txBody>
      </p:sp>
      <p:sp>
        <p:nvSpPr>
          <p:cNvPr id="152" name="Shape 1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1. Training and Testing</a:t>
            </a:r>
          </a:p>
          <a:p>
            <a:pPr rtl="0" lvl="0">
              <a:buNone/>
            </a:pPr>
            <a:r>
              <a:rPr lang="en"/>
              <a:t>2. Batch Learning</a:t>
            </a:r>
          </a:p>
          <a:p>
            <a:pPr rtl="0" lvl="0">
              <a:buNone/>
            </a:pPr>
            <a:r>
              <a:rPr lang="en"/>
              <a:t>3. On-Line Learning</a:t>
            </a:r>
          </a:p>
          <a:p>
            <a:pPr rtl="0" lvl="0">
              <a:buNone/>
            </a:pPr>
            <a:r>
              <a:rPr lang="en"/>
              <a:t>4. 	Feature Selection</a:t>
            </a:r>
          </a:p>
          <a:p>
            <a:pPr rtl="0" lvl="0">
              <a:buNone/>
            </a:pPr>
            <a:r>
              <a:rPr lang="en"/>
              <a:t>5. Creating the Training Set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Till now we have had a Data set that we used to train the Model. </a:t>
            </a:r>
          </a:p>
          <a:p>
            <a:r>
              <a:t/>
            </a:r>
          </a:p>
          <a:p>
            <a:pPr>
              <a:buNone/>
            </a:pPr>
            <a:r>
              <a:rPr lang="en"/>
              <a:t>A bit of the Data - Set is kept back as the </a:t>
            </a:r>
            <a:r>
              <a:rPr b="1" lang="en"/>
              <a:t>Test set</a:t>
            </a:r>
            <a:r>
              <a:rPr lang="en"/>
              <a:t> , to cross check the accuracy of the model once it has been generated</a:t>
            </a:r>
          </a:p>
        </p:txBody>
      </p:sp>
      <p:sp>
        <p:nvSpPr>
          <p:cNvPr id="158" name="Shape 15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Training and Testing</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Overfitting of Data	</a:t>
            </a:r>
          </a:p>
        </p:txBody>
      </p:sp>
      <p:sp>
        <p:nvSpPr>
          <p:cNvPr id="164" name="Shape 1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Performance of a Model is not measured by its correctness when applied on the training set but when applied on </a:t>
            </a:r>
            <a:r>
              <a:rPr b="1" lang="en"/>
              <a:t>Unseen Data.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205972" x="457200"/>
            <a:ext cy="1471799" cx="8229600"/>
          </a:xfrm>
          <a:prstGeom prst="rect">
            <a:avLst/>
          </a:prstGeom>
        </p:spPr>
        <p:txBody>
          <a:bodyPr bIns="91425" rIns="91425" lIns="91425" tIns="91425" anchor="b" anchorCtr="0">
            <a:noAutofit/>
          </a:bodyPr>
          <a:lstStyle/>
          <a:p>
            <a:pPr>
              <a:buNone/>
            </a:pPr>
            <a:r>
              <a:rPr lang="en"/>
              <a:t>How do we know that overfitting isn’t happening ? </a:t>
            </a:r>
          </a:p>
        </p:txBody>
      </p:sp>
      <p:sp>
        <p:nvSpPr>
          <p:cNvPr id="170" name="Shape 170"/>
          <p:cNvSpPr txBox="1"/>
          <p:nvPr>
            <p:ph idx="1" type="body"/>
          </p:nvPr>
        </p:nvSpPr>
        <p:spPr>
          <a:xfrm>
            <a:off y="1813025" x="457200"/>
            <a:ext cy="3112800" cx="8168699"/>
          </a:xfrm>
          <a:prstGeom prst="rect">
            <a:avLst/>
          </a:prstGeom>
        </p:spPr>
        <p:txBody>
          <a:bodyPr bIns="91425" rIns="91425" lIns="91425" tIns="91425" anchor="t" anchorCtr="0">
            <a:noAutofit/>
          </a:bodyPr>
          <a:lstStyle/>
          <a:p>
            <a:pPr rtl="0" lvl="0">
              <a:buNone/>
            </a:pPr>
            <a:r>
              <a:rPr lang="en"/>
              <a:t>If the error rate on the test data is not much worse than the error rate of the model on the</a:t>
            </a:r>
          </a:p>
          <a:p>
            <a:pPr rtl="0" lvl="0">
              <a:buNone/>
            </a:pPr>
            <a:r>
              <a:rPr lang="en"/>
              <a:t>training data itself, then we expect there is little, if any, overfitting, and the model can be used</a:t>
            </a:r>
          </a:p>
          <a:p>
            <a:r>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Batch Learning</a:t>
            </a:r>
          </a:p>
        </p:txBody>
      </p:sp>
      <p:sp>
        <p:nvSpPr>
          <p:cNvPr id="176" name="Shape 1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The entire training set is available at the beginning of the process, and it is all used in whatever way the algorithm requires to produce a model once and for all.</a:t>
            </a:r>
          </a:p>
          <a:p>
            <a:r>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On-Line Learning</a:t>
            </a:r>
          </a:p>
        </p:txBody>
      </p:sp>
      <p:sp>
        <p:nvSpPr>
          <p:cNvPr id="182" name="Shape 18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The training set arrives in a stream and, like any stream, cannot be revisited after it is processed. </a:t>
            </a:r>
          </a:p>
          <a:p>
            <a:r>
              <a:t/>
            </a:r>
          </a:p>
          <a:p>
            <a:pPr rtl="0" lvl="0">
              <a:buClr>
                <a:schemeClr val="dk1"/>
              </a:buClr>
              <a:buSzPct val="36666"/>
              <a:buFont typeface="Arial"/>
              <a:buNone/>
            </a:pPr>
            <a:r>
              <a:rPr lang="en"/>
              <a:t>We maintain a model at all times</a:t>
            </a:r>
          </a:p>
          <a:p>
            <a:r>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Batch vs On Line Learning</a:t>
            </a:r>
          </a:p>
        </p:txBody>
      </p:sp>
      <p:sp>
        <p:nvSpPr>
          <p:cNvPr id="188" name="Shape 18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1. Deal with very large training sets, because it does not access more than one training example at a time.</a:t>
            </a:r>
          </a:p>
          <a:p>
            <a:pPr>
              <a:buNone/>
            </a:pPr>
            <a:r>
              <a:rPr lang="en"/>
              <a:t>2. Adapt to changes in the population of training examples as time goes 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Introduction</a:t>
            </a:r>
          </a:p>
        </p:txBody>
      </p:sp>
      <p:sp>
        <p:nvSpPr>
          <p:cNvPr id="36" name="Shape 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Machine Learning is a way of summarizing data, Learning about it and discovering something about the data that will be seen in future. </a:t>
            </a:r>
          </a:p>
          <a:p>
            <a:r>
              <a:t/>
            </a:r>
          </a:p>
          <a:p>
            <a:pPr rtl="0" lvl="0">
              <a:buNone/>
            </a:pPr>
            <a:r>
              <a:rPr lang="en"/>
              <a:t>Eg: Classification of data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y="0" x="0"/>
          <a:ext cy="0" cx="0"/>
          <a:chOff y="0" x="0"/>
          <a:chExt cy="0" cx="0"/>
        </a:xfrm>
      </p:grpSpPr>
      <p:sp>
        <p:nvSpPr>
          <p:cNvPr id="193" name="Shape 19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Feature Selection</a:t>
            </a:r>
          </a:p>
        </p:txBody>
      </p:sp>
      <p:sp>
        <p:nvSpPr>
          <p:cNvPr id="194" name="Shape 19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The input we give to the model while training it is called the </a:t>
            </a:r>
            <a:r>
              <a:rPr b="1" lang="en"/>
              <a:t>Feature.</a:t>
            </a:r>
          </a:p>
          <a:p>
            <a:r>
              <a:t/>
            </a:r>
          </a:p>
          <a:p>
            <a:pPr rtl="0" lvl="0">
              <a:buNone/>
            </a:pPr>
            <a:r>
              <a:rPr lang="en"/>
              <a:t>Eg: Spam Mail Classification</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Creating the Training Set</a:t>
            </a:r>
          </a:p>
        </p:txBody>
      </p:sp>
      <p:sp>
        <p:nvSpPr>
          <p:cNvPr id="200" name="Shape 2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1. Creating labels for the unclassified data</a:t>
            </a:r>
          </a:p>
          <a:p>
            <a:pPr rtl="0" lvl="0">
              <a:buNone/>
            </a:pPr>
            <a:r>
              <a:rPr lang="en"/>
              <a:t>2. Crowd-sourcing techniques can and have been used to label data.</a:t>
            </a:r>
          </a:p>
          <a:p>
            <a:pPr rtl="0" lvl="0">
              <a:buNone/>
            </a:pPr>
            <a:r>
              <a:rPr lang="en"/>
              <a:t>Eg: Open Directory (DMOZ) has millions of pages labeled by topic. Useful for classification of Web Pages</a:t>
            </a:r>
          </a:p>
          <a:p>
            <a:r>
              <a:t/>
            </a:r>
          </a:p>
          <a:p>
            <a:r>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y="0" x="0"/>
          <a:ext cy="0" cx="0"/>
          <a:chOff y="0" x="0"/>
          <a:chExt cy="0" cx="0"/>
        </a:xfrm>
      </p:grpSpPr>
      <p:sp>
        <p:nvSpPr>
          <p:cNvPr id="205" name="Shape 205"/>
          <p:cNvSpPr txBox="1"/>
          <p:nvPr>
            <p:ph type="title"/>
          </p:nvPr>
        </p:nvSpPr>
        <p:spPr>
          <a:xfrm>
            <a:off y="1748753" x="457200"/>
            <a:ext cy="857400" cx="8229600"/>
          </a:xfrm>
          <a:prstGeom prst="rect">
            <a:avLst/>
          </a:prstGeom>
        </p:spPr>
        <p:txBody>
          <a:bodyPr bIns="91425" rIns="91425" lIns="91425" tIns="91425" anchor="b" anchorCtr="0">
            <a:noAutofit/>
          </a:bodyPr>
          <a:lstStyle/>
          <a:p>
            <a:pPr algn="ctr">
              <a:buNone/>
            </a:pPr>
            <a:r>
              <a:rPr lang="en"/>
              <a:t>Perceptrons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y="0" x="0"/>
          <a:ext cy="0" cx="0"/>
          <a:chOff y="0" x="0"/>
          <a:chExt cy="0" cx="0"/>
        </a:xfrm>
      </p:grpSpPr>
      <p:sp>
        <p:nvSpPr>
          <p:cNvPr id="210" name="Shape 210"/>
          <p:cNvSpPr txBox="1"/>
          <p:nvPr>
            <p:ph idx="1" type="body"/>
          </p:nvPr>
        </p:nvSpPr>
        <p:spPr>
          <a:xfrm>
            <a:off y="355550" x="457200"/>
            <a:ext cy="4509300" cx="8292599"/>
          </a:xfrm>
          <a:prstGeom prst="rect">
            <a:avLst/>
          </a:prstGeom>
        </p:spPr>
        <p:txBody>
          <a:bodyPr bIns="91425" rIns="91425" lIns="91425" tIns="91425" anchor="t" anchorCtr="0">
            <a:noAutofit/>
          </a:bodyPr>
          <a:lstStyle/>
          <a:p>
            <a:pPr rtl="0" lvl="0">
              <a:buNone/>
            </a:pPr>
            <a:r>
              <a:rPr lang="en"/>
              <a:t>A </a:t>
            </a:r>
            <a:r>
              <a:rPr b="1" lang="en" i="1"/>
              <a:t>Perceptron</a:t>
            </a:r>
            <a:r>
              <a:rPr lang="en" i="1"/>
              <a:t> </a:t>
            </a:r>
            <a:r>
              <a:rPr lang="en"/>
              <a:t>is a linear binary classifier.</a:t>
            </a:r>
          </a:p>
          <a:p>
            <a:r>
              <a:t/>
            </a:r>
          </a:p>
          <a:p>
            <a:pPr rtl="0" lvl="0">
              <a:buNone/>
            </a:pPr>
            <a:r>
              <a:rPr lang="en"/>
              <a:t>Input: </a:t>
            </a:r>
          </a:p>
          <a:p>
            <a:pPr rtl="0" lvl="0">
              <a:buNone/>
            </a:pPr>
            <a:r>
              <a:rPr lang="en"/>
              <a:t>		Input Vector: x = [x 1 , x 2 , . . . , x d ]</a:t>
            </a:r>
          </a:p>
          <a:p>
            <a:pPr rtl="0" lvl="0">
              <a:buNone/>
            </a:pPr>
            <a:r>
              <a:rPr lang="en"/>
              <a:t>		Weight Vector w = [w 1 , w 2 , . . . , w d ]</a:t>
            </a:r>
          </a:p>
          <a:p>
            <a:pPr rtl="0" lvl="0">
              <a:buNone/>
            </a:pPr>
            <a:r>
              <a:rPr lang="en"/>
              <a:t>Output:</a:t>
            </a:r>
          </a:p>
          <a:p>
            <a:pPr rtl="0" lvl="0">
              <a:buNone/>
            </a:pPr>
            <a:r>
              <a:rPr lang="en"/>
              <a:t>		-1  or +1</a:t>
            </a:r>
          </a:p>
          <a:p>
            <a:r>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Hows the output decided? </a:t>
            </a:r>
          </a:p>
        </p:txBody>
      </p:sp>
      <p:sp>
        <p:nvSpPr>
          <p:cNvPr id="216" name="Shape 21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Every </a:t>
            </a:r>
            <a:r>
              <a:rPr lang="en" i="1"/>
              <a:t>perceptron</a:t>
            </a:r>
            <a:r>
              <a:rPr lang="en"/>
              <a:t> has a threshold value , θ</a:t>
            </a:r>
          </a:p>
          <a:p>
            <a:r>
              <a:t/>
            </a:r>
          </a:p>
          <a:p>
            <a:pPr rtl="0" lvl="0" indent="457200" marL="1828800">
              <a:buClr>
                <a:schemeClr val="dk1"/>
              </a:buClr>
              <a:buSzPct val="36666"/>
              <a:buFont typeface="Arial"/>
              <a:buNone/>
            </a:pPr>
            <a:r>
              <a:rPr lang="en"/>
              <a:t>+1 if w.x &gt; θ, </a:t>
            </a:r>
          </a:p>
          <a:p>
            <a:pPr rtl="0" lvl="0" indent="457200" marL="1828800">
              <a:buNone/>
            </a:pPr>
            <a:r>
              <a:rPr lang="en"/>
              <a:t>-1 if w.x &lt; θ. </a:t>
            </a:r>
          </a:p>
          <a:p>
            <a:pPr rtl="0" lvl="0" indent="457200" marL="1828800">
              <a:buNone/>
            </a:pPr>
            <a:r>
              <a:rPr lang="en"/>
              <a:t>-1 if w.x = θ.</a:t>
            </a:r>
          </a:p>
          <a:p>
            <a:r>
              <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pic>
        <p:nvPicPr>
          <p:cNvPr id="221" name="Shape 221"/>
          <p:cNvPicPr preferRelativeResize="0"/>
          <p:nvPr/>
        </p:nvPicPr>
        <p:blipFill rotWithShape="1">
          <a:blip r:embed="rId3"/>
          <a:srcRect t="7648" b="3105" r="0" l="17239"/>
          <a:stretch/>
        </p:blipFill>
        <p:spPr>
          <a:xfrm>
            <a:off y="337950" x="788250"/>
            <a:ext cy="4587899" cx="756750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00000"/>
              <a:buFont typeface="Arial"/>
              <a:buChar char="●"/>
            </a:pPr>
            <a:r>
              <a:rPr lang="en"/>
              <a:t>The weight vector defines a Hyperplane</a:t>
            </a:r>
          </a:p>
          <a:p>
            <a:pPr rtl="0" lvl="0" indent="-419100" marL="457200">
              <a:buClr>
                <a:srgbClr val="000000"/>
              </a:buClr>
              <a:buSzPct val="100000"/>
              <a:buFont typeface="Arial"/>
              <a:buChar char="●"/>
            </a:pPr>
            <a:r>
              <a:rPr lang="en"/>
              <a:t>Points on the positive side are classified as +1</a:t>
            </a:r>
          </a:p>
          <a:p>
            <a:pPr rtl="0" lvl="0" indent="-419100" marL="457200">
              <a:buClr>
                <a:srgbClr val="000000"/>
              </a:buClr>
              <a:buSzPct val="100000"/>
              <a:buFont typeface="Arial"/>
              <a:buChar char="●"/>
            </a:pPr>
            <a:r>
              <a:rPr lang="en"/>
              <a:t>Points on the negative side are classified as -1</a:t>
            </a:r>
          </a:p>
          <a:p>
            <a:pPr rtl="0" lvl="0" indent="-419100" marL="457200">
              <a:buClr>
                <a:srgbClr val="000000"/>
              </a:buClr>
              <a:buSzPct val="100000"/>
              <a:buFont typeface="Arial"/>
              <a:buChar char="●"/>
            </a:pPr>
            <a:r>
              <a:rPr lang="en"/>
              <a:t>Data should be </a:t>
            </a:r>
            <a:r>
              <a:rPr lang="en" i="1"/>
              <a:t>Linearly Separable</a:t>
            </a:r>
            <a:r>
              <a:rPr lang="en"/>
              <a:t>. </a:t>
            </a:r>
          </a:p>
          <a:p>
            <a:r>
              <a:t/>
            </a:r>
          </a:p>
          <a:p>
            <a:r>
              <a:t/>
            </a:r>
          </a:p>
        </p:txBody>
      </p:sp>
      <p:sp>
        <p:nvSpPr>
          <p:cNvPr id="227" name="Shape 22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Visualising the bigger picture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Training a Perceptron</a:t>
            </a:r>
          </a:p>
        </p:txBody>
      </p:sp>
      <p:sp>
        <p:nvSpPr>
          <p:cNvPr id="233" name="Shape 233"/>
          <p:cNvSpPr txBox="1"/>
          <p:nvPr>
            <p:ph idx="1" type="body"/>
          </p:nvPr>
        </p:nvSpPr>
        <p:spPr>
          <a:xfrm>
            <a:off y="1143825" x="457200"/>
            <a:ext cy="3878699" cx="8348999"/>
          </a:xfrm>
          <a:prstGeom prst="rect">
            <a:avLst/>
          </a:prstGeom>
        </p:spPr>
        <p:txBody>
          <a:bodyPr bIns="91425" rIns="91425" lIns="91425" tIns="91425" anchor="t" anchorCtr="0">
            <a:noAutofit/>
          </a:bodyPr>
          <a:lstStyle/>
          <a:p>
            <a:pPr rtl="0" lvl="0" indent="-419100" marL="457200">
              <a:buClr>
                <a:srgbClr val="000000"/>
              </a:buClr>
              <a:buSzPct val="100000"/>
              <a:buFont typeface="Arial"/>
              <a:buChar char="●"/>
            </a:pPr>
            <a:r>
              <a:rPr lang="en"/>
              <a:t>Need to find a weight vector w and threshold θ such that all the feature vectors with y = +1 are on the positive side of the hyperplane and all those with y = −1 are on the negative side.</a:t>
            </a:r>
          </a:p>
          <a:p>
            <a:pPr rtl="0" lvl="0" indent="-419100" marL="457200">
              <a:buClr>
                <a:srgbClr val="000000"/>
              </a:buClr>
              <a:buSzPct val="100000"/>
              <a:buFont typeface="Arial"/>
              <a:buChar char="●"/>
            </a:pPr>
            <a:r>
              <a:rPr lang="en"/>
              <a:t>No guarantee that any hyperplane separates all the positive and negative examples in the training set</a:t>
            </a:r>
          </a:p>
          <a:p>
            <a:r>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y="0" x="0"/>
          <a:ext cy="0" cx="0"/>
          <a:chOff y="0" x="0"/>
          <a:chExt cy="0" cx="0"/>
        </a:xfrm>
      </p:grpSpPr>
      <p:sp>
        <p:nvSpPr>
          <p:cNvPr id="238" name="Shape 23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Steps in training the Perceptron</a:t>
            </a:r>
          </a:p>
        </p:txBody>
      </p:sp>
      <p:sp>
        <p:nvSpPr>
          <p:cNvPr id="239" name="Shape 2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00000"/>
              <a:buFont typeface="Arial"/>
              <a:buAutoNum type="arabicPeriod"/>
            </a:pPr>
            <a:r>
              <a:rPr lang="en"/>
              <a:t>Assume the threshold is 0</a:t>
            </a:r>
          </a:p>
          <a:p>
            <a:pPr rtl="0" lvl="0" indent="-419100" marL="457200">
              <a:buClr>
                <a:srgbClr val="000000"/>
              </a:buClr>
              <a:buSzPct val="100000"/>
              <a:buFont typeface="Arial"/>
              <a:buAutoNum type="arabicPeriod"/>
            </a:pPr>
            <a:r>
              <a:rPr lang="en"/>
              <a:t>Initialize the weight vector to all 0’s.</a:t>
            </a:r>
          </a:p>
          <a:p>
            <a:pPr rtl="0" lvl="0" indent="-419100" marL="457200">
              <a:buClr>
                <a:srgbClr val="000000"/>
              </a:buClr>
              <a:buSzPct val="100000"/>
              <a:buFont typeface="Arial"/>
              <a:buAutoNum type="arabicPeriod"/>
            </a:pPr>
            <a:r>
              <a:rPr lang="en"/>
              <a:t>Pick up a learning parameter η, a small positive real number</a:t>
            </a:r>
          </a:p>
          <a:p>
            <a:pPr rtl="0" lvl="1" indent="-381000" marL="914400">
              <a:buClr>
                <a:srgbClr val="000000"/>
              </a:buClr>
              <a:buSzPct val="80000"/>
              <a:buFont typeface="Arial"/>
              <a:buAutoNum type="arabicPeriod"/>
            </a:pPr>
            <a:r>
              <a:rPr lang="en"/>
              <a:t>If η is too small, convergence is slow</a:t>
            </a:r>
          </a:p>
          <a:p>
            <a:pPr rtl="0" lvl="1" indent="-381000" marL="914400">
              <a:buClr>
                <a:srgbClr val="000000"/>
              </a:buClr>
              <a:buSzPct val="80000"/>
              <a:buFont typeface="Arial"/>
              <a:buAutoNum type="arabicPeriod"/>
            </a:pPr>
            <a:r>
              <a:rPr lang="en"/>
              <a:t>if η is too big, convergence is slow </a:t>
            </a:r>
          </a:p>
          <a:p>
            <a:r>
              <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y="0" x="0"/>
          <a:ext cy="0" cx="0"/>
          <a:chOff y="0" x="0"/>
          <a:chExt cy="0" cx="0"/>
        </a:xfrm>
      </p:grpSpPr>
      <p:sp>
        <p:nvSpPr>
          <p:cNvPr id="244" name="Shape 244"/>
          <p:cNvSpPr txBox="1"/>
          <p:nvPr>
            <p:ph idx="1" type="body"/>
          </p:nvPr>
        </p:nvSpPr>
        <p:spPr>
          <a:xfrm>
            <a:off y="344300" x="457200"/>
            <a:ext cy="4576799" cx="8438999"/>
          </a:xfrm>
          <a:prstGeom prst="rect">
            <a:avLst/>
          </a:prstGeom>
        </p:spPr>
        <p:txBody>
          <a:bodyPr bIns="91425" rIns="91425" lIns="91425" tIns="91425" anchor="t" anchorCtr="0">
            <a:noAutofit/>
          </a:bodyPr>
          <a:lstStyle/>
          <a:p>
            <a:pPr rtl="0" lvl="0" indent="-419100" marL="457200">
              <a:buClr>
                <a:srgbClr val="000000"/>
              </a:buClr>
              <a:buSzPct val="100000"/>
              <a:buFont typeface="Arial"/>
              <a:buAutoNum startAt="4" type="arabicPeriod"/>
            </a:pPr>
            <a:r>
              <a:rPr lang="en" i="1"/>
              <a:t>for every t(x,y) in training examples</a:t>
            </a:r>
          </a:p>
          <a:p>
            <a:pPr rtl="0" lvl="0" indent="0" marL="457200">
              <a:buNone/>
            </a:pPr>
            <a:r>
              <a:rPr lang="en"/>
              <a:t>	</a:t>
            </a:r>
            <a:r>
              <a:rPr lang="en" i="1"/>
              <a:t> y ′ = w.x.</a:t>
            </a:r>
          </a:p>
          <a:p>
            <a:pPr rtl="0" lvl="0" indent="0" marL="457200">
              <a:buNone/>
            </a:pPr>
            <a:r>
              <a:rPr lang="en" i="1"/>
              <a:t>	If y ′ and y have the same sign:</a:t>
            </a:r>
          </a:p>
          <a:p>
            <a:pPr rtl="0" lvl="0" indent="457200" marL="457200">
              <a:buNone/>
            </a:pPr>
            <a:r>
              <a:rPr lang="en" i="1"/>
              <a:t> 	do nothing.</a:t>
            </a:r>
          </a:p>
          <a:p>
            <a:pPr rtl="0" lvl="0" indent="0" marL="457200">
              <a:buNone/>
            </a:pPr>
            <a:r>
              <a:rPr lang="en" i="1"/>
              <a:t>	else if y ′ and y have different signs or y′=0:</a:t>
            </a:r>
          </a:p>
          <a:p>
            <a:pPr rtl="0" lvl="0" indent="457200" marL="914400">
              <a:buNone/>
            </a:pPr>
            <a:r>
              <a:rPr lang="en" i="1"/>
              <a:t>replace w by w + ηyx.</a:t>
            </a:r>
          </a:p>
          <a:p>
            <a:r>
              <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00000"/>
              <a:buFont typeface="Arial"/>
              <a:buChar char="●"/>
            </a:pPr>
            <a:r>
              <a:rPr lang="en"/>
              <a:t>Discussed in clustering in yesterdays presentation</a:t>
            </a:r>
          </a:p>
          <a:p>
            <a:pPr rtl="0" lvl="0" indent="-419100" marL="457200">
              <a:buClr>
                <a:srgbClr val="000000"/>
              </a:buClr>
              <a:buSzPct val="100000"/>
              <a:buFont typeface="Arial"/>
              <a:buChar char="●"/>
            </a:pPr>
            <a:r>
              <a:rPr lang="en"/>
              <a:t>The term “unsupervised” refers to the fact</a:t>
            </a:r>
          </a:p>
          <a:p>
            <a:pPr rtl="0" lvl="0" indent="0" marL="0">
              <a:buNone/>
            </a:pPr>
            <a:r>
              <a:rPr lang="en"/>
              <a:t>    that the input data does not tell the</a:t>
            </a:r>
          </a:p>
          <a:p>
            <a:pPr rtl="0" lvl="0" indent="0" marL="0">
              <a:buNone/>
            </a:pPr>
            <a:r>
              <a:rPr lang="en"/>
              <a:t>    clustering algorithm what the clusters </a:t>
            </a:r>
          </a:p>
          <a:p>
            <a:pPr rtl="0" lvl="0" indent="0" marL="0">
              <a:buNone/>
            </a:pPr>
            <a:r>
              <a:rPr lang="en"/>
              <a:t>    should be. </a:t>
            </a:r>
          </a:p>
          <a:p>
            <a:r>
              <a:t/>
            </a:r>
          </a:p>
        </p:txBody>
      </p:sp>
      <p:sp>
        <p:nvSpPr>
          <p:cNvPr id="42" name="Shape 4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Unsupervised Machine Learning		</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y="0" x="0"/>
          <a:ext cy="0" cx="0"/>
          <a:chOff y="0" x="0"/>
          <a:chExt cy="0" cx="0"/>
        </a:xfrm>
      </p:grpSpPr>
      <p:pic>
        <p:nvPicPr>
          <p:cNvPr id="249" name="Shape 249"/>
          <p:cNvPicPr preferRelativeResize="0"/>
          <p:nvPr/>
        </p:nvPicPr>
        <p:blipFill rotWithShape="1">
          <a:blip r:embed="rId3"/>
          <a:srcRect t="5667" b="3207" r="1718" l="17617"/>
          <a:stretch/>
        </p:blipFill>
        <p:spPr>
          <a:xfrm>
            <a:off y="229500" x="883950"/>
            <a:ext cy="4684499" cx="7376099"/>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y="0" x="0"/>
          <a:ext cy="0" cx="0"/>
          <a:chOff y="0" x="0"/>
          <a:chExt cy="0" cx="0"/>
        </a:xfrm>
      </p:grpSpPr>
      <p:sp>
        <p:nvSpPr>
          <p:cNvPr id="254" name="Shape 25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Example</a:t>
            </a:r>
          </a:p>
        </p:txBody>
      </p:sp>
      <p:sp>
        <p:nvSpPr>
          <p:cNvPr id="255" name="Shape 2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Lets train a perceptron to classify spam Emails</a:t>
            </a:r>
          </a:p>
          <a:p>
            <a:pPr rtl="0" lvl="0">
              <a:buNone/>
            </a:pPr>
            <a:r>
              <a:rPr lang="en"/>
              <a:t>The </a:t>
            </a:r>
            <a:r>
              <a:rPr b="1" lang="en"/>
              <a:t>Training set</a:t>
            </a:r>
            <a:r>
              <a:rPr lang="en"/>
              <a:t> : </a:t>
            </a:r>
          </a:p>
          <a:p>
            <a:pPr rtl="0" lvl="0">
              <a:buNone/>
            </a:pPr>
            <a:r>
              <a:rPr lang="en"/>
              <a:t>	Pairs (x, y) where x is a vector of 0’s and 1’s,</a:t>
            </a:r>
          </a:p>
          <a:p>
            <a:pPr rtl="0" lvl="0">
              <a:buNone/>
            </a:pPr>
            <a:r>
              <a:rPr lang="en"/>
              <a:t> 	with each component x i corresponding to</a:t>
            </a:r>
          </a:p>
          <a:p>
            <a:pPr rtl="0" lvl="0" indent="457200">
              <a:buNone/>
            </a:pPr>
            <a:r>
              <a:rPr lang="en"/>
              <a:t>the presence (x i = 1) or absence (x i = 0)</a:t>
            </a:r>
          </a:p>
          <a:p>
            <a:r>
              <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y="0" x="0"/>
          <a:ext cy="0" cx="0"/>
          <a:chOff y="0" x="0"/>
          <a:chExt cy="0" cx="0"/>
        </a:xfrm>
      </p:grpSpPr>
      <p:sp>
        <p:nvSpPr>
          <p:cNvPr id="260" name="Shape 260"/>
          <p:cNvSpPr txBox="1"/>
          <p:nvPr>
            <p:ph idx="1" type="body"/>
          </p:nvPr>
        </p:nvSpPr>
        <p:spPr>
          <a:xfrm>
            <a:off y="371625" x="439175"/>
            <a:ext cy="4554300" cx="8247600"/>
          </a:xfrm>
          <a:prstGeom prst="rect">
            <a:avLst/>
          </a:prstGeom>
        </p:spPr>
        <p:txBody>
          <a:bodyPr bIns="91425" rIns="91425" lIns="91425" tIns="91425" anchor="t" anchorCtr="0">
            <a:noAutofit/>
          </a:bodyPr>
          <a:lstStyle/>
          <a:p>
            <a:pPr rtl="0" lvl="0">
              <a:buNone/>
            </a:pPr>
            <a:r>
              <a:rPr b="1" lang="en"/>
              <a:t>The value of y :</a:t>
            </a:r>
          </a:p>
          <a:p>
            <a:pPr rtl="0" lvl="0">
              <a:buNone/>
            </a:pPr>
            <a:r>
              <a:rPr b="1" lang="en"/>
              <a:t>	</a:t>
            </a:r>
            <a:r>
              <a:rPr lang="en"/>
              <a:t>+1 if the email is known to be spam</a:t>
            </a:r>
          </a:p>
          <a:p>
            <a:pPr rtl="0" lvl="0" indent="457200">
              <a:buNone/>
            </a:pPr>
            <a:r>
              <a:rPr lang="en"/>
              <a:t>−1 if it is known not to be spam.</a:t>
            </a:r>
          </a:p>
          <a:p>
            <a:r>
              <a:t/>
            </a:r>
          </a:p>
          <a:p>
            <a:pPr rtl="0" lvl="0" indent="0" marL="0">
              <a:buNone/>
            </a:pPr>
            <a:r>
              <a:rPr lang="en"/>
              <a:t>Lets just assume that the training set has only 6 words and the learning rate is η = ½.</a:t>
            </a:r>
          </a:p>
          <a:p>
            <a:r>
              <a:t/>
            </a:r>
          </a:p>
          <a:p>
            <a:r>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y="0" x="0"/>
          <a:ext cy="0" cx="0"/>
          <a:chOff y="0" x="0"/>
          <a:chExt cy="0" cx="0"/>
        </a:xfrm>
      </p:grpSpPr>
      <p:pic>
        <p:nvPicPr>
          <p:cNvPr id="265" name="Shape 265"/>
          <p:cNvPicPr preferRelativeResize="0"/>
          <p:nvPr/>
        </p:nvPicPr>
        <p:blipFill rotWithShape="1">
          <a:blip r:embed="rId3"/>
          <a:srcRect t="11266" b="20245" r="493" l="17242"/>
          <a:stretch/>
        </p:blipFill>
        <p:spPr>
          <a:xfrm>
            <a:off y="538974" x="810750"/>
            <a:ext cy="4176599" cx="7522499"/>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y="0" x="0"/>
          <a:ext cy="0" cx="0"/>
          <a:chOff y="0" x="0"/>
          <a:chExt cy="0" cx="0"/>
        </a:xfrm>
      </p:grpSpPr>
      <p:sp>
        <p:nvSpPr>
          <p:cNvPr id="270" name="Shape 270"/>
          <p:cNvSpPr txBox="1"/>
          <p:nvPr>
            <p:ph idx="1" type="body"/>
          </p:nvPr>
        </p:nvSpPr>
        <p:spPr>
          <a:xfrm>
            <a:off y="400625" x="457200"/>
            <a:ext cy="4385399" cx="8270100"/>
          </a:xfrm>
          <a:prstGeom prst="rect">
            <a:avLst/>
          </a:prstGeom>
        </p:spPr>
        <p:txBody>
          <a:bodyPr bIns="91425" rIns="91425" lIns="91425" tIns="91425" anchor="t" anchorCtr="0">
            <a:noAutofit/>
          </a:bodyPr>
          <a:lstStyle/>
          <a:p>
            <a:pPr rtl="0" lvl="0">
              <a:buNone/>
            </a:pPr>
            <a:r>
              <a:rPr lang="en"/>
              <a:t>Step 1:</a:t>
            </a:r>
          </a:p>
          <a:p>
            <a:pPr rtl="0" lvl="0">
              <a:buNone/>
            </a:pPr>
            <a:r>
              <a:rPr lang="en"/>
              <a:t>	Initialize w = [0, 0, 0, 0, 0]</a:t>
            </a:r>
          </a:p>
          <a:p>
            <a:pPr rtl="0" lvl="0">
              <a:buNone/>
            </a:pPr>
            <a:r>
              <a:rPr lang="en"/>
              <a:t>Step 2:</a:t>
            </a:r>
          </a:p>
          <a:p>
            <a:pPr rtl="0" lvl="0">
              <a:buNone/>
            </a:pPr>
            <a:r>
              <a:rPr lang="en"/>
              <a:t>	Compute w.a = 0</a:t>
            </a:r>
          </a:p>
          <a:p>
            <a:pPr rtl="0" lvl="0">
              <a:buNone/>
            </a:pPr>
            <a:r>
              <a:rPr lang="en"/>
              <a:t>Step 3: </a:t>
            </a:r>
          </a:p>
          <a:p>
            <a:pPr rtl="0" lvl="0">
              <a:buNone/>
            </a:pPr>
            <a:r>
              <a:rPr lang="en"/>
              <a:t>	Since 0 is not positive so update w</a:t>
            </a:r>
          </a:p>
          <a:p>
            <a:pPr rtl="0" lvl="0">
              <a:buNone/>
            </a:pPr>
            <a:r>
              <a:rPr lang="en"/>
              <a:t>	w := w + (1/2)(+1)a.</a:t>
            </a:r>
          </a:p>
          <a:p>
            <a:pPr rtl="0" lvl="0">
              <a:buNone/>
            </a:pPr>
            <a:r>
              <a:rPr lang="en"/>
              <a:t>	</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y="0" x="0"/>
          <a:ext cy="0" cx="0"/>
          <a:chOff y="0" x="0"/>
          <a:chExt cy="0" cx="0"/>
        </a:xfrm>
      </p:grpSpPr>
      <p:sp>
        <p:nvSpPr>
          <p:cNvPr id="275" name="Shape 275"/>
          <p:cNvSpPr txBox="1"/>
          <p:nvPr>
            <p:ph idx="1" type="body"/>
          </p:nvPr>
        </p:nvSpPr>
        <p:spPr>
          <a:xfrm>
            <a:off y="416650" x="457200"/>
            <a:ext cy="4509300" cx="8229600"/>
          </a:xfrm>
          <a:prstGeom prst="rect">
            <a:avLst/>
          </a:prstGeom>
        </p:spPr>
        <p:txBody>
          <a:bodyPr bIns="91425" rIns="91425" lIns="91425" tIns="91425" anchor="t" anchorCtr="0">
            <a:noAutofit/>
          </a:bodyPr>
          <a:lstStyle/>
          <a:p>
            <a:pPr rtl="0" lvl="0">
              <a:buNone/>
            </a:pPr>
            <a:r>
              <a:rPr lang="en"/>
              <a:t> w  = [0, 0, 0, 0, 0] + [ 1/2,1/2,1/2,0,1/2,1/2]</a:t>
            </a:r>
          </a:p>
          <a:p>
            <a:pPr rtl="0" lvl="0">
              <a:buNone/>
            </a:pPr>
            <a:r>
              <a:rPr lang="en"/>
              <a:t>	 = </a:t>
            </a:r>
            <a:r>
              <a:rPr lang="en">
                <a:solidFill>
                  <a:schemeClr val="dk1"/>
                </a:solidFill>
              </a:rPr>
              <a:t>[ 1/2,1/2,1/2,0,1/2,1/2]</a:t>
            </a:r>
          </a:p>
          <a:p>
            <a:pPr rtl="0" lvl="0">
              <a:buNone/>
            </a:pPr>
            <a:r>
              <a:rPr lang="en">
                <a:solidFill>
                  <a:schemeClr val="dk1"/>
                </a:solidFill>
              </a:rPr>
              <a:t>Step 4:</a:t>
            </a:r>
          </a:p>
          <a:p>
            <a:pPr rtl="0" lvl="0">
              <a:buNone/>
            </a:pPr>
            <a:r>
              <a:rPr lang="en">
                <a:solidFill>
                  <a:schemeClr val="dk1"/>
                </a:solidFill>
              </a:rPr>
              <a:t>	Repeat step 1 with the updated value of w</a:t>
            </a:r>
          </a:p>
          <a:p>
            <a:r>
              <a:t/>
            </a:r>
          </a:p>
          <a:p>
            <a:r>
              <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y="0" x="0"/>
          <a:ext cy="0" cx="0"/>
          <a:chOff y="0" x="0"/>
          <a:chExt cy="0" cx="0"/>
        </a:xfrm>
      </p:grpSpPr>
      <p:sp>
        <p:nvSpPr>
          <p:cNvPr id="280" name="Shape 280"/>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Convergence of Perceptrons</a:t>
            </a:r>
          </a:p>
        </p:txBody>
      </p:sp>
      <p:sp>
        <p:nvSpPr>
          <p:cNvPr id="281" name="Shape 28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Till now , we just magically seemed to have a linearly separable data </a:t>
            </a:r>
          </a:p>
          <a:p>
            <a:r>
              <a:t/>
            </a:r>
          </a:p>
          <a:p>
            <a:pPr>
              <a:buNone/>
            </a:pPr>
            <a:r>
              <a:rPr lang="en"/>
              <a:t>Well in case the data isn’t linearly separable, The algorithm gets into a infinite loop !</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y="0" x="0"/>
          <a:ext cy="0" cx="0"/>
          <a:chOff y="0" x="0"/>
          <a:chExt cy="0" cx="0"/>
        </a:xfrm>
      </p:grpSpPr>
      <p:sp>
        <p:nvSpPr>
          <p:cNvPr id="286" name="Shape 28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Cases when the Algorithm fails	</a:t>
            </a:r>
          </a:p>
        </p:txBody>
      </p:sp>
      <p:sp>
        <p:nvSpPr>
          <p:cNvPr id="287" name="Shape 28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1. Linearly inseparable data</a:t>
            </a:r>
          </a:p>
          <a:p>
            <a:pPr rtl="0" lvl="0" indent="0" marL="0">
              <a:buNone/>
            </a:pPr>
            <a:r>
              <a:rPr lang="en"/>
              <a:t>2. Very large data set (training might just never end! )</a:t>
            </a:r>
          </a:p>
          <a:p>
            <a:pPr indent="0" marL="0">
              <a:buNone/>
            </a:pPr>
            <a:r>
              <a:rPr lang="en"/>
              <a:t>3. Even if </a:t>
            </a:r>
            <a:r>
              <a:rPr lang="en" i="1"/>
              <a:t>test set</a:t>
            </a:r>
            <a:r>
              <a:rPr lang="en"/>
              <a:t> is linearly separable, the actual unseen </a:t>
            </a:r>
            <a:r>
              <a:rPr lang="en" i="1"/>
              <a:t>data set</a:t>
            </a:r>
            <a:r>
              <a:rPr lang="en"/>
              <a:t> might turn out to be linearly inseparable</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y="0" x="0"/>
          <a:ext cy="0" cx="0"/>
          <a:chOff y="0" x="0"/>
          <a:chExt cy="0" cx="0"/>
        </a:xfrm>
      </p:grpSpPr>
      <p:sp>
        <p:nvSpPr>
          <p:cNvPr id="292" name="Shape 292"/>
          <p:cNvSpPr txBox="1"/>
          <p:nvPr>
            <p:ph type="title"/>
          </p:nvPr>
        </p:nvSpPr>
        <p:spPr>
          <a:xfrm>
            <a:off y="205975" x="304050"/>
            <a:ext cy="857400" cx="8382900"/>
          </a:xfrm>
          <a:prstGeom prst="rect">
            <a:avLst/>
          </a:prstGeom>
        </p:spPr>
        <p:txBody>
          <a:bodyPr bIns="91425" rIns="91425" lIns="91425" tIns="91425" anchor="b" anchorCtr="0">
            <a:noAutofit/>
          </a:bodyPr>
          <a:lstStyle/>
          <a:p>
            <a:pPr>
              <a:buNone/>
            </a:pPr>
            <a:r>
              <a:rPr lang="en"/>
              <a:t>Ensuring convergence of Hyperplane</a:t>
            </a:r>
          </a:p>
        </p:txBody>
      </p:sp>
      <p:sp>
        <p:nvSpPr>
          <p:cNvPr id="293" name="Shape 29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1. Terminate after a certain number of steps </a:t>
            </a:r>
          </a:p>
          <a:p>
            <a:pPr rtl="0" lvl="0">
              <a:buNone/>
            </a:pPr>
            <a:r>
              <a:rPr lang="en"/>
              <a:t>2. Terminate when the number of misclassified training points stops changing.</a:t>
            </a:r>
          </a:p>
          <a:p>
            <a:pPr rtl="0" lvl="0">
              <a:buNone/>
            </a:pPr>
            <a:r>
              <a:rPr lang="en"/>
              <a:t>3. Withhold a test set from the training data, and after each round, run the perceptron on the test data. Terminate the algorithm when the number of errors on the test set stops changing.</a:t>
            </a:r>
          </a:p>
          <a:p>
            <a:r>
              <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sp>
        <p:nvSpPr>
          <p:cNvPr id="298" name="Shape 298"/>
          <p:cNvSpPr txBox="1"/>
          <p:nvPr>
            <p:ph type="title"/>
          </p:nvPr>
        </p:nvSpPr>
        <p:spPr>
          <a:xfrm>
            <a:off y="205975" x="236400"/>
            <a:ext cy="857400" cx="8907599"/>
          </a:xfrm>
          <a:prstGeom prst="rect">
            <a:avLst/>
          </a:prstGeom>
        </p:spPr>
        <p:txBody>
          <a:bodyPr bIns="91425" rIns="91425" lIns="91425" tIns="91425" anchor="b" anchorCtr="0">
            <a:noAutofit/>
          </a:bodyPr>
          <a:lstStyle/>
          <a:p>
            <a:pPr>
              <a:buNone/>
            </a:pPr>
            <a:r>
              <a:rPr lang="en"/>
              <a:t>What about lowering the learning rate?  </a:t>
            </a:r>
          </a:p>
        </p:txBody>
      </p:sp>
      <p:sp>
        <p:nvSpPr>
          <p:cNvPr id="299" name="Shape 29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Keep reducing the learning constant according to the number of rounds</a:t>
            </a:r>
          </a:p>
          <a:p>
            <a:pPr rtl="0" lvl="0">
              <a:buNone/>
            </a:pPr>
            <a:r>
              <a:rPr lang="en"/>
              <a:t>	Initialize  </a:t>
            </a:r>
          </a:p>
          <a:p>
            <a:pPr rtl="0" lvl="0" indent="457200" marL="457200">
              <a:buNone/>
            </a:pPr>
            <a:r>
              <a:rPr lang="en">
                <a:solidFill>
                  <a:schemeClr val="dk1"/>
                </a:solidFill>
              </a:rPr>
              <a:t>η </a:t>
            </a:r>
            <a:r>
              <a:rPr lang="en"/>
              <a:t>= </a:t>
            </a:r>
            <a:r>
              <a:rPr lang="en">
                <a:solidFill>
                  <a:schemeClr val="dk1"/>
                </a:solidFill>
              </a:rPr>
              <a:t>η</a:t>
            </a:r>
            <a:r>
              <a:rPr baseline="-25000" lang="en">
                <a:solidFill>
                  <a:schemeClr val="dk1"/>
                </a:solidFill>
              </a:rPr>
              <a:t>0</a:t>
            </a:r>
            <a:r>
              <a:rPr lang="en">
                <a:solidFill>
                  <a:schemeClr val="dk1"/>
                </a:solidFill>
              </a:rPr>
              <a:t> </a:t>
            </a:r>
          </a:p>
          <a:p>
            <a:pPr rtl="0" lvl="0" indent="457200">
              <a:buNone/>
            </a:pPr>
            <a:r>
              <a:rPr lang="en">
                <a:solidFill>
                  <a:schemeClr val="dk1"/>
                </a:solidFill>
              </a:rPr>
              <a:t>and lower it according to</a:t>
            </a:r>
          </a:p>
          <a:p>
            <a:pPr rtl="0" lvl="0" indent="457200" marL="457200">
              <a:buNone/>
            </a:pPr>
            <a:r>
              <a:rPr lang="en">
                <a:solidFill>
                  <a:schemeClr val="dk1"/>
                </a:solidFill>
              </a:rPr>
              <a:t>η =  η</a:t>
            </a:r>
            <a:r>
              <a:rPr baseline="-25000" lang="en">
                <a:solidFill>
                  <a:schemeClr val="dk1"/>
                </a:solidFill>
              </a:rPr>
              <a:t>0</a:t>
            </a:r>
            <a:r>
              <a:rPr lang="en">
                <a:solidFill>
                  <a:schemeClr val="dk1"/>
                </a:solidFill>
              </a:rPr>
              <a:t> /(1 + ct)</a:t>
            </a:r>
          </a:p>
          <a:p>
            <a:pPr rtl="0" lvl="0">
              <a:buClr>
                <a:schemeClr val="dk1"/>
              </a:buClr>
              <a:buSzPct val="36666"/>
              <a:buFont typeface="Arial"/>
              <a:buNone/>
            </a:pPr>
            <a:r>
              <a:rPr lang="en"/>
              <a:t>where c is some small constant.</a:t>
            </a:r>
          </a:p>
          <a:p>
            <a: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Supervised Learning</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The available data includes information about the correct way to classify at least some of the data. The already classified data is called the training set.</a:t>
            </a:r>
          </a:p>
          <a:p>
            <a:r>
              <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y="0" x="0"/>
          <a:ext cy="0" cx="0"/>
          <a:chOff y="0" x="0"/>
          <a:chExt cy="0" cx="0"/>
        </a:xfrm>
      </p:grpSpPr>
      <p:sp>
        <p:nvSpPr>
          <p:cNvPr id="304" name="Shape 30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The Winnow Algorithm</a:t>
            </a:r>
          </a:p>
        </p:txBody>
      </p:sp>
      <p:sp>
        <p:nvSpPr>
          <p:cNvPr id="305" name="Shape 30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Till now while updating the </a:t>
            </a:r>
            <a:r>
              <a:rPr b="1" lang="en"/>
              <a:t>Weight vector </a:t>
            </a:r>
            <a:r>
              <a:rPr lang="en"/>
              <a:t>, The update weight vector was obtained by adding an increment value to the previous Weight vector.</a:t>
            </a:r>
          </a:p>
          <a:p>
            <a:pPr>
              <a:buNone/>
            </a:pPr>
            <a:r>
              <a:rPr lang="en"/>
              <a:t>Winnow algorithm replaces addition with </a:t>
            </a:r>
            <a:r>
              <a:rPr b="1" lang="en"/>
              <a:t>Multiplication</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y="0" x="0"/>
          <a:ext cy="0" cx="0"/>
          <a:chOff y="0" x="0"/>
          <a:chExt cy="0" cx="0"/>
        </a:xfrm>
      </p:grpSpPr>
      <p:sp>
        <p:nvSpPr>
          <p:cNvPr id="310" name="Shape 310"/>
          <p:cNvSpPr txBox="1"/>
          <p:nvPr>
            <p:ph type="title"/>
          </p:nvPr>
        </p:nvSpPr>
        <p:spPr>
          <a:xfrm>
            <a:off y="205978" x="457200"/>
            <a:ext cy="857400" cx="8229600"/>
          </a:xfrm>
          <a:prstGeom prst="rect">
            <a:avLst/>
          </a:prstGeom>
        </p:spPr>
        <p:txBody>
          <a:bodyPr bIns="91425" rIns="91425" lIns="91425" tIns="91425" anchor="b" anchorCtr="0">
            <a:noAutofit/>
          </a:bodyPr>
          <a:lstStyle/>
          <a:p/>
        </p:txBody>
      </p:sp>
      <p:sp>
        <p:nvSpPr>
          <p:cNvPr id="311" name="Shape 311"/>
          <p:cNvSpPr txBox="1"/>
          <p:nvPr>
            <p:ph idx="1" type="body"/>
          </p:nvPr>
        </p:nvSpPr>
        <p:spPr>
          <a:xfrm>
            <a:off y="1200150" x="457200"/>
            <a:ext cy="3725699" cx="8229600"/>
          </a:xfrm>
          <a:prstGeom prst="rect">
            <a:avLst/>
          </a:prstGeom>
        </p:spPr>
        <p:txBody>
          <a:bodyPr bIns="91425" rIns="91425" lIns="91425" tIns="91425" anchor="t" anchorCtr="0">
            <a:noAutofit/>
          </a:bodyPr>
          <a:lstStyle/>
          <a:p>
            <a:pPr>
              <a:buNone/>
            </a:pPr>
            <a:r>
              <a:rPr lang="en"/>
              <a:t>Whenever we wrongly classify the data , we update the weight vector on those elements which also exist in the training data either by multiplying it by a large number or by a small number depending on which side of the hyperplane the point lies on.</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y="0" x="0"/>
          <a:ext cy="0" cx="0"/>
          <a:chOff y="0" x="0"/>
          <a:chExt cy="0" cx="0"/>
        </a:xfrm>
      </p:grpSpPr>
      <p:sp>
        <p:nvSpPr>
          <p:cNvPr id="316" name="Shape 316"/>
          <p:cNvSpPr txBox="1"/>
          <p:nvPr>
            <p:ph idx="1" type="body"/>
          </p:nvPr>
        </p:nvSpPr>
        <p:spPr>
          <a:xfrm>
            <a:off y="57875" x="445950"/>
            <a:ext cy="5143499" cx="8371499"/>
          </a:xfrm>
          <a:prstGeom prst="rect">
            <a:avLst/>
          </a:prstGeom>
        </p:spPr>
        <p:txBody>
          <a:bodyPr bIns="91425" rIns="91425" lIns="91425" tIns="91425" anchor="t" anchorCtr="0">
            <a:noAutofit/>
          </a:bodyPr>
          <a:lstStyle/>
          <a:p>
            <a:pPr rtl="0" lvl="0">
              <a:buNone/>
            </a:pPr>
            <a:r>
              <a:rPr lang="en"/>
              <a:t>If w.x &gt; θ and y = +1, or w.x &lt; θ and y = −1:</a:t>
            </a:r>
          </a:p>
          <a:p>
            <a:pPr rtl="0" lvl="0" indent="457200">
              <a:buNone/>
            </a:pPr>
            <a:r>
              <a:rPr lang="en"/>
              <a:t>no change to w</a:t>
            </a:r>
          </a:p>
          <a:p>
            <a:pPr rtl="0" lvl="0">
              <a:buNone/>
            </a:pPr>
            <a:r>
              <a:rPr lang="en"/>
              <a:t>else if w.x ≤ θ and y = +1:</a:t>
            </a:r>
          </a:p>
          <a:p>
            <a:pPr rtl="0" lvl="0" indent="457200">
              <a:buNone/>
            </a:pPr>
            <a:r>
              <a:rPr lang="en"/>
              <a:t>if </a:t>
            </a:r>
            <a:r>
              <a:rPr lang="en">
                <a:solidFill>
                  <a:schemeClr val="dk1"/>
                </a:solidFill>
              </a:rPr>
              <a:t>x</a:t>
            </a:r>
            <a:r>
              <a:rPr baseline="-25000" lang="en">
                <a:solidFill>
                  <a:schemeClr val="dk1"/>
                </a:solidFill>
              </a:rPr>
              <a:t>i </a:t>
            </a:r>
            <a:r>
              <a:rPr lang="en"/>
              <a:t>= 1:</a:t>
            </a:r>
          </a:p>
          <a:p>
            <a:pPr rtl="0" lvl="0" indent="457200" marL="457200">
              <a:buNone/>
            </a:pPr>
            <a:r>
              <a:rPr lang="en"/>
              <a:t>then set w</a:t>
            </a:r>
            <a:r>
              <a:rPr baseline="-25000" lang="en"/>
              <a:t>i</a:t>
            </a:r>
            <a:r>
              <a:rPr lang="en"/>
              <a:t> := 2</a:t>
            </a:r>
            <a:r>
              <a:rPr lang="en">
                <a:solidFill>
                  <a:schemeClr val="dk1"/>
                </a:solidFill>
              </a:rPr>
              <a:t>w</a:t>
            </a:r>
            <a:r>
              <a:rPr baseline="-25000" lang="en">
                <a:solidFill>
                  <a:schemeClr val="dk1"/>
                </a:solidFill>
              </a:rPr>
              <a:t>i</a:t>
            </a:r>
            <a:r>
              <a:rPr lang="en"/>
              <a:t> </a:t>
            </a:r>
          </a:p>
          <a:p>
            <a:pPr rtl="0" lvl="0">
              <a:buNone/>
            </a:pPr>
            <a:r>
              <a:rPr lang="en"/>
              <a:t>else if w.x ≥ θ and y = −1:</a:t>
            </a:r>
          </a:p>
          <a:p>
            <a:pPr rtl="0" lvl="0" indent="457200">
              <a:buNone/>
            </a:pPr>
            <a:r>
              <a:rPr lang="en"/>
              <a:t>if x</a:t>
            </a:r>
            <a:r>
              <a:rPr baseline="-25000" lang="en"/>
              <a:t>i</a:t>
            </a:r>
            <a:r>
              <a:rPr lang="en"/>
              <a:t> = 1:</a:t>
            </a:r>
          </a:p>
          <a:p>
            <a:pPr rtl="0" lvl="0" indent="457200" marL="457200">
              <a:buNone/>
            </a:pPr>
            <a:r>
              <a:rPr lang="en"/>
              <a:t> then set </a:t>
            </a:r>
            <a:r>
              <a:rPr lang="en">
                <a:solidFill>
                  <a:schemeClr val="dk1"/>
                </a:solidFill>
              </a:rPr>
              <a:t>w</a:t>
            </a:r>
            <a:r>
              <a:rPr baseline="-25000" lang="en">
                <a:solidFill>
                  <a:schemeClr val="dk1"/>
                </a:solidFill>
              </a:rPr>
              <a:t>i</a:t>
            </a:r>
            <a:r>
              <a:rPr lang="en"/>
              <a:t> := </a:t>
            </a:r>
            <a:r>
              <a:rPr lang="en">
                <a:solidFill>
                  <a:schemeClr val="dk1"/>
                </a:solidFill>
              </a:rPr>
              <a:t>w</a:t>
            </a:r>
            <a:r>
              <a:rPr baseline="-25000" lang="en">
                <a:solidFill>
                  <a:schemeClr val="dk1"/>
                </a:solidFill>
              </a:rPr>
              <a:t>i</a:t>
            </a:r>
            <a:r>
              <a:rPr lang="en"/>
              <a:t>/2.</a:t>
            </a:r>
          </a:p>
          <a:p>
            <a:r>
              <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Problems with Perceptrons</a:t>
            </a:r>
          </a:p>
        </p:txBody>
      </p:sp>
      <p:sp>
        <p:nvSpPr>
          <p:cNvPr id="322" name="Shape 3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36666"/>
              <a:buFont typeface="Arial"/>
              <a:buNone/>
            </a:pPr>
            <a:r>
              <a:rPr lang="en"/>
              <a:t>1. Biggest problem is that sometimes</a:t>
            </a:r>
          </a:p>
          <a:p>
            <a:pPr rtl="0" lvl="0">
              <a:buClr>
                <a:schemeClr val="dk1"/>
              </a:buClr>
              <a:buSzPct val="36666"/>
              <a:buFont typeface="Arial"/>
              <a:buNone/>
            </a:pPr>
            <a:r>
              <a:rPr lang="en"/>
              <a:t>the data is inherently not separable by a hyperplane</a:t>
            </a:r>
          </a:p>
          <a:p>
            <a:pPr rtl="0" lvl="0">
              <a:buNone/>
            </a:pPr>
            <a:r>
              <a:rPr lang="en"/>
              <a:t>2. Overfitting </a:t>
            </a:r>
          </a:p>
          <a:p>
            <a:pPr>
              <a:buNone/>
            </a:pPr>
            <a:r>
              <a:rPr lang="en"/>
              <a:t>3. More than one hyperplanes possible, Choosing the optimal hyperplane</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sp>
        <p:nvSpPr>
          <p:cNvPr id="327" name="Shape 327"/>
          <p:cNvSpPr txBox="1"/>
          <p:nvPr>
            <p:ph type="title"/>
          </p:nvPr>
        </p:nvSpPr>
        <p:spPr>
          <a:xfrm>
            <a:off y="3" x="457200"/>
            <a:ext cy="857400" cx="8229600"/>
          </a:xfrm>
          <a:prstGeom prst="rect">
            <a:avLst/>
          </a:prstGeom>
        </p:spPr>
        <p:txBody>
          <a:bodyPr bIns="91425" rIns="91425" lIns="91425" tIns="91425" anchor="b" anchorCtr="0">
            <a:noAutofit/>
          </a:bodyPr>
          <a:lstStyle/>
          <a:p>
            <a:pPr>
              <a:buNone/>
            </a:pPr>
            <a:r>
              <a:rPr lang="en"/>
              <a:t>No hyperplane !</a:t>
            </a:r>
          </a:p>
        </p:txBody>
      </p:sp>
      <p:pic>
        <p:nvPicPr>
          <p:cNvPr id="328" name="Shape 328"/>
          <p:cNvPicPr preferRelativeResize="0"/>
          <p:nvPr/>
        </p:nvPicPr>
        <p:blipFill rotWithShape="1">
          <a:blip r:embed="rId3"/>
          <a:srcRect t="9615" b="3208" r="1730" l="22038"/>
          <a:stretch/>
        </p:blipFill>
        <p:spPr>
          <a:xfrm>
            <a:off y="857400" x="1356000"/>
            <a:ext cy="4135800" cx="6432000"/>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y="0" x="0"/>
          <a:ext cy="0" cx="0"/>
          <a:chOff y="0" x="0"/>
          <a:chExt cy="0" cx="0"/>
        </a:xfrm>
      </p:grpSpPr>
      <p:sp>
        <p:nvSpPr>
          <p:cNvPr id="333" name="Shape 333"/>
          <p:cNvSpPr txBox="1"/>
          <p:nvPr>
            <p:ph type="title"/>
          </p:nvPr>
        </p:nvSpPr>
        <p:spPr>
          <a:xfrm>
            <a:off y="3" x="457200"/>
            <a:ext cy="857400" cx="8229600"/>
          </a:xfrm>
          <a:prstGeom prst="rect">
            <a:avLst/>
          </a:prstGeom>
        </p:spPr>
        <p:txBody>
          <a:bodyPr bIns="91425" rIns="91425" lIns="91425" tIns="91425" anchor="b" anchorCtr="0">
            <a:noAutofit/>
          </a:bodyPr>
          <a:lstStyle/>
          <a:p>
            <a:pPr>
              <a:buNone/>
            </a:pPr>
            <a:r>
              <a:rPr lang="en"/>
              <a:t>Too many HyperPlanes ! </a:t>
            </a:r>
          </a:p>
        </p:txBody>
      </p:sp>
      <p:pic>
        <p:nvPicPr>
          <p:cNvPr id="334" name="Shape 334"/>
          <p:cNvPicPr preferRelativeResize="0"/>
          <p:nvPr/>
        </p:nvPicPr>
        <p:blipFill rotWithShape="1">
          <a:blip r:embed="rId3"/>
          <a:srcRect t="11365" b="5612" r="8620" l="21179"/>
          <a:stretch/>
        </p:blipFill>
        <p:spPr>
          <a:xfrm>
            <a:off y="875700" x="1362600"/>
            <a:ext cy="4267800" cx="6418800"/>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y="0" x="0"/>
          <a:ext cy="0" cx="0"/>
          <a:chOff y="0" x="0"/>
          <a:chExt cy="0" cx="0"/>
        </a:xfrm>
      </p:grpSpPr>
      <p:sp>
        <p:nvSpPr>
          <p:cNvPr id="339" name="Shape 339"/>
          <p:cNvSpPr txBox="1"/>
          <p:nvPr>
            <p:ph type="title"/>
          </p:nvPr>
        </p:nvSpPr>
        <p:spPr>
          <a:xfrm>
            <a:off y="416647" x="378350"/>
            <a:ext cy="1401299" cx="8229600"/>
          </a:xfrm>
          <a:prstGeom prst="rect">
            <a:avLst/>
          </a:prstGeom>
        </p:spPr>
        <p:txBody>
          <a:bodyPr bIns="91425" rIns="91425" lIns="91425" tIns="91425" anchor="b" anchorCtr="0">
            <a:noAutofit/>
          </a:bodyPr>
          <a:lstStyle/>
          <a:p>
            <a:pPr>
              <a:buNone/>
            </a:pPr>
            <a:r>
              <a:rPr lang="en"/>
              <a:t>Parallel Implementation of Perceptrons using MapReduce	</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y="0" x="0"/>
          <a:ext cy="0" cx="0"/>
          <a:chOff y="0" x="0"/>
          <a:chExt cy="0" cx="0"/>
        </a:xfrm>
      </p:grpSpPr>
      <p:sp>
        <p:nvSpPr>
          <p:cNvPr id="344" name="Shape 34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Why parallelize ?</a:t>
            </a:r>
          </a:p>
        </p:txBody>
      </p:sp>
      <p:sp>
        <p:nvSpPr>
          <p:cNvPr id="345" name="Shape 345"/>
          <p:cNvSpPr txBox="1"/>
          <p:nvPr>
            <p:ph idx="1" type="body"/>
          </p:nvPr>
        </p:nvSpPr>
        <p:spPr>
          <a:xfrm>
            <a:off y="1200150" x="457200"/>
            <a:ext cy="3725699" cx="8229600"/>
          </a:xfrm>
          <a:prstGeom prst="rect">
            <a:avLst/>
          </a:prstGeom>
        </p:spPr>
        <p:txBody>
          <a:bodyPr bIns="91425" rIns="91425" lIns="91425" tIns="91425" anchor="t" anchorCtr="0">
            <a:noAutofit/>
          </a:bodyPr>
          <a:lstStyle/>
          <a:p>
            <a:pPr>
              <a:buNone/>
            </a:pPr>
            <a:r>
              <a:rPr lang="en"/>
              <a:t>
</a:t>
            </a:r>
            <a:r>
              <a:rPr lang="en"/>
              <a:t>The  vectors tend to be really high dimensional</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y="0" x="0"/>
          <a:ext cy="0" cx="0"/>
          <a:chOff y="0" x="0"/>
          <a:chExt cy="0" cx="0"/>
        </a:xfrm>
      </p:grpSpPr>
      <p:sp>
        <p:nvSpPr>
          <p:cNvPr id="350" name="Shape 350"/>
          <p:cNvSpPr txBox="1"/>
          <p:nvPr>
            <p:ph type="title"/>
          </p:nvPr>
        </p:nvSpPr>
        <p:spPr>
          <a:xfrm>
            <a:off y="3" x="457200"/>
            <a:ext cy="857400" cx="8229600"/>
          </a:xfrm>
          <a:prstGeom prst="rect">
            <a:avLst/>
          </a:prstGeom>
        </p:spPr>
        <p:txBody>
          <a:bodyPr bIns="91425" rIns="91425" lIns="91425" tIns="91425" anchor="b" anchorCtr="0">
            <a:noAutofit/>
          </a:bodyPr>
          <a:lstStyle/>
          <a:p>
            <a:pPr>
              <a:buNone/>
            </a:pPr>
            <a:r>
              <a:rPr lang="en"/>
              <a:t>Map Function: </a:t>
            </a:r>
          </a:p>
        </p:txBody>
      </p:sp>
      <p:sp>
        <p:nvSpPr>
          <p:cNvPr id="351" name="Shape 351"/>
          <p:cNvSpPr txBox="1"/>
          <p:nvPr>
            <p:ph idx="1" type="body"/>
          </p:nvPr>
        </p:nvSpPr>
        <p:spPr>
          <a:xfrm>
            <a:off y="857400" x="457200"/>
            <a:ext cy="3725699" cx="8229600"/>
          </a:xfrm>
          <a:prstGeom prst="rect">
            <a:avLst/>
          </a:prstGeom>
        </p:spPr>
        <p:txBody>
          <a:bodyPr bIns="91425" rIns="91425" lIns="91425" tIns="91425" anchor="t" anchorCtr="0">
            <a:noAutofit/>
          </a:bodyPr>
          <a:lstStyle/>
          <a:p>
            <a:pPr rtl="0" lvl="0">
              <a:buNone/>
            </a:pPr>
            <a:r>
              <a:rPr lang="en"/>
              <a:t>Input : Chunk of training examples </a:t>
            </a:r>
          </a:p>
          <a:p>
            <a:pPr rtl="0" lvl="0">
              <a:buNone/>
            </a:pPr>
            <a:r>
              <a:rPr lang="en"/>
              <a:t>			[{[x</a:t>
            </a:r>
            <a:r>
              <a:rPr baseline="-25000" lang="en"/>
              <a:t>0, </a:t>
            </a:r>
            <a:r>
              <a:rPr lang="en"/>
              <a:t>x</a:t>
            </a:r>
            <a:r>
              <a:rPr baseline="-25000" lang="en"/>
              <a:t>1, </a:t>
            </a:r>
            <a:r>
              <a:rPr lang="en"/>
              <a:t>x</a:t>
            </a:r>
            <a:r>
              <a:rPr baseline="-25000" lang="en"/>
              <a:t>2,</a:t>
            </a:r>
            <a:r>
              <a:rPr lang="en"/>
              <a:t>...........x</a:t>
            </a:r>
            <a:r>
              <a:rPr baseline="-25000" lang="en"/>
              <a:t>d</a:t>
            </a:r>
            <a:r>
              <a:rPr lang="en"/>
              <a:t>],y},</a:t>
            </a:r>
          </a:p>
          <a:p>
            <a:pPr rtl="0" lvl="0">
              <a:buNone/>
            </a:pPr>
            <a:r>
              <a:rPr lang="en"/>
              <a:t>			</a:t>
            </a:r>
            <a:r>
              <a:rPr lang="en">
                <a:solidFill>
                  <a:schemeClr val="dk1"/>
                </a:solidFill>
              </a:rPr>
              <a:t>{[x</a:t>
            </a:r>
            <a:r>
              <a:rPr baseline="-25000" lang="en">
                <a:solidFill>
                  <a:schemeClr val="dk1"/>
                </a:solidFill>
              </a:rPr>
              <a:t>0, </a:t>
            </a:r>
            <a:r>
              <a:rPr lang="en">
                <a:solidFill>
                  <a:schemeClr val="dk1"/>
                </a:solidFill>
              </a:rPr>
              <a:t>x</a:t>
            </a:r>
            <a:r>
              <a:rPr baseline="-25000" lang="en">
                <a:solidFill>
                  <a:schemeClr val="dk1"/>
                </a:solidFill>
              </a:rPr>
              <a:t>1, </a:t>
            </a:r>
            <a:r>
              <a:rPr lang="en">
                <a:solidFill>
                  <a:schemeClr val="dk1"/>
                </a:solidFill>
              </a:rPr>
              <a:t>x</a:t>
            </a:r>
            <a:r>
              <a:rPr baseline="-25000" lang="en">
                <a:solidFill>
                  <a:schemeClr val="dk1"/>
                </a:solidFill>
              </a:rPr>
              <a:t>2,</a:t>
            </a:r>
            <a:r>
              <a:rPr lang="en">
                <a:solidFill>
                  <a:schemeClr val="dk1"/>
                </a:solidFill>
              </a:rPr>
              <a:t>...........x</a:t>
            </a:r>
            <a:r>
              <a:rPr baseline="-25000" lang="en">
                <a:solidFill>
                  <a:schemeClr val="dk1"/>
                </a:solidFill>
              </a:rPr>
              <a:t>d</a:t>
            </a:r>
            <a:r>
              <a:rPr lang="en">
                <a:solidFill>
                  <a:schemeClr val="dk1"/>
                </a:solidFill>
              </a:rPr>
              <a:t>],y},</a:t>
            </a:r>
          </a:p>
          <a:p>
            <a:pPr rtl="0" lvl="0">
              <a:buNone/>
            </a:pPr>
            <a:r>
              <a:rPr lang="en">
                <a:solidFill>
                  <a:schemeClr val="dk1"/>
                </a:solidFill>
              </a:rPr>
              <a:t>			:</a:t>
            </a:r>
          </a:p>
          <a:p>
            <a:pPr rtl="0" lvl="0">
              <a:buNone/>
            </a:pPr>
            <a:r>
              <a:rPr lang="en">
                <a:solidFill>
                  <a:schemeClr val="dk1"/>
                </a:solidFill>
              </a:rPr>
              <a:t>			{[x</a:t>
            </a:r>
            <a:r>
              <a:rPr baseline="-25000" lang="en">
                <a:solidFill>
                  <a:schemeClr val="dk1"/>
                </a:solidFill>
              </a:rPr>
              <a:t>0, </a:t>
            </a:r>
            <a:r>
              <a:rPr lang="en">
                <a:solidFill>
                  <a:schemeClr val="dk1"/>
                </a:solidFill>
              </a:rPr>
              <a:t>x</a:t>
            </a:r>
            <a:r>
              <a:rPr baseline="-25000" lang="en">
                <a:solidFill>
                  <a:schemeClr val="dk1"/>
                </a:solidFill>
              </a:rPr>
              <a:t>1, </a:t>
            </a:r>
            <a:r>
              <a:rPr lang="en">
                <a:solidFill>
                  <a:schemeClr val="dk1"/>
                </a:solidFill>
              </a:rPr>
              <a:t>x</a:t>
            </a:r>
            <a:r>
              <a:rPr baseline="-25000" lang="en">
                <a:solidFill>
                  <a:schemeClr val="dk1"/>
                </a:solidFill>
              </a:rPr>
              <a:t>2,</a:t>
            </a:r>
            <a:r>
              <a:rPr lang="en">
                <a:solidFill>
                  <a:schemeClr val="dk1"/>
                </a:solidFill>
              </a:rPr>
              <a:t>...........x</a:t>
            </a:r>
            <a:r>
              <a:rPr baseline="-25000" lang="en">
                <a:solidFill>
                  <a:schemeClr val="dk1"/>
                </a:solidFill>
              </a:rPr>
              <a:t>d</a:t>
            </a:r>
            <a:r>
              <a:rPr lang="en">
                <a:solidFill>
                  <a:schemeClr val="dk1"/>
                </a:solidFill>
              </a:rPr>
              <a:t>],y}] </a:t>
            </a:r>
          </a:p>
          <a:p>
            <a:pPr rtl="0" lvl="0">
              <a:buNone/>
            </a:pPr>
            <a:r>
              <a:rPr lang="en">
                <a:solidFill>
                  <a:schemeClr val="dk1"/>
                </a:solidFill>
              </a:rPr>
              <a:t>and Initial Weight vector W</a:t>
            </a:r>
          </a:p>
          <a:p>
            <a:pPr rtl="0" lvl="0">
              <a:buNone/>
            </a:pPr>
            <a:r>
              <a:rPr lang="en">
                <a:solidFill>
                  <a:schemeClr val="dk1"/>
                </a:solidFill>
              </a:rPr>
              <a:t>			[w</a:t>
            </a:r>
            <a:r>
              <a:rPr baseline="-25000" lang="en">
                <a:solidFill>
                  <a:schemeClr val="dk1"/>
                </a:solidFill>
              </a:rPr>
              <a:t>0, </a:t>
            </a:r>
            <a:r>
              <a:rPr lang="en">
                <a:solidFill>
                  <a:schemeClr val="dk1"/>
                </a:solidFill>
              </a:rPr>
              <a:t>w</a:t>
            </a:r>
            <a:r>
              <a:rPr baseline="-25000" lang="en">
                <a:solidFill>
                  <a:schemeClr val="dk1"/>
                </a:solidFill>
              </a:rPr>
              <a:t>1, </a:t>
            </a:r>
            <a:r>
              <a:rPr lang="en">
                <a:solidFill>
                  <a:schemeClr val="dk1"/>
                </a:solidFill>
              </a:rPr>
              <a:t>w</a:t>
            </a:r>
            <a:r>
              <a:rPr baseline="-25000" lang="en">
                <a:solidFill>
                  <a:schemeClr val="dk1"/>
                </a:solidFill>
              </a:rPr>
              <a:t>2,</a:t>
            </a:r>
            <a:r>
              <a:rPr lang="en">
                <a:solidFill>
                  <a:schemeClr val="dk1"/>
                </a:solidFill>
              </a:rPr>
              <a:t>...........w</a:t>
            </a:r>
            <a:r>
              <a:rPr baseline="-25000" lang="en">
                <a:solidFill>
                  <a:schemeClr val="dk1"/>
                </a:solidFill>
              </a:rPr>
              <a:t>d</a:t>
            </a:r>
            <a:r>
              <a:rPr lang="en">
                <a:solidFill>
                  <a:schemeClr val="dk1"/>
                </a:solidFill>
              </a:rPr>
              <a:t>]</a:t>
            </a:r>
          </a:p>
          <a:p>
            <a:pPr>
              <a:buNone/>
            </a:pPr>
            <a:r>
              <a:rPr lang="en">
                <a:solidFill>
                  <a:schemeClr val="dk1"/>
                </a:solidFill>
              </a:rPr>
              <a:t>			</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y="0" x="0"/>
          <a:ext cy="0" cx="0"/>
          <a:chOff y="0" x="0"/>
          <a:chExt cy="0" cx="0"/>
        </a:xfrm>
      </p:grpSpPr>
      <p:sp>
        <p:nvSpPr>
          <p:cNvPr id="356" name="Shape 356"/>
          <p:cNvSpPr txBox="1"/>
          <p:nvPr>
            <p:ph idx="1" type="body"/>
          </p:nvPr>
        </p:nvSpPr>
        <p:spPr>
          <a:xfrm>
            <a:off y="0" x="146400"/>
            <a:ext cy="4641599" cx="8997600"/>
          </a:xfrm>
          <a:prstGeom prst="rect">
            <a:avLst/>
          </a:prstGeom>
        </p:spPr>
        <p:txBody>
          <a:bodyPr bIns="91425" rIns="91425" lIns="91425" tIns="91425" anchor="t" anchorCtr="0">
            <a:noAutofit/>
          </a:bodyPr>
          <a:lstStyle/>
          <a:p>
            <a:pPr rtl="0" lvl="0">
              <a:buNone/>
            </a:pPr>
            <a:r>
              <a:rPr lang="en"/>
              <a:t>Output of Mapper: </a:t>
            </a:r>
          </a:p>
          <a:p>
            <a:pPr rtl="0" lvl="0">
              <a:buNone/>
            </a:pPr>
            <a:r>
              <a:rPr lang="en"/>
              <a:t>	</a:t>
            </a:r>
            <a:r>
              <a:rPr b="1" lang="en"/>
              <a:t>Key</a:t>
            </a:r>
            <a:r>
              <a:rPr lang="en"/>
              <a:t>: Index of the feature</a:t>
            </a:r>
          </a:p>
          <a:p>
            <a:pPr rtl="0" lvl="0" indent="0" marL="0">
              <a:buNone/>
            </a:pPr>
            <a:r>
              <a:rPr lang="en"/>
              <a:t>	</a:t>
            </a:r>
            <a:r>
              <a:rPr b="1" lang="en"/>
              <a:t>Value</a:t>
            </a:r>
            <a:r>
              <a:rPr lang="en"/>
              <a:t>: Increment to applied to the corresponding</a:t>
            </a:r>
          </a:p>
          <a:p>
            <a:pPr rtl="0" lvl="0" indent="457200" marL="0">
              <a:buNone/>
            </a:pPr>
            <a:r>
              <a:rPr lang="en"/>
              <a:t>weight value in the weight vector</a:t>
            </a:r>
          </a:p>
          <a:p>
            <a:r>
              <a:t/>
            </a:r>
          </a:p>
          <a:p>
            <a:pPr rtl="0" lvl="0" indent="457200" marL="0">
              <a:buNone/>
            </a:pPr>
            <a:r>
              <a:rPr lang="en"/>
              <a:t>{1, </a:t>
            </a:r>
            <a:r>
              <a:rPr lang="en">
                <a:solidFill>
                  <a:schemeClr val="dk1"/>
                </a:solidFill>
              </a:rPr>
              <a:t>ηyx</a:t>
            </a:r>
            <a:r>
              <a:rPr baseline="-25000" lang="en">
                <a:solidFill>
                  <a:schemeClr val="dk1"/>
                </a:solidFill>
              </a:rPr>
              <a:t>1</a:t>
            </a:r>
            <a:r>
              <a:rPr lang="en"/>
              <a:t>} , </a:t>
            </a:r>
            <a:r>
              <a:rPr lang="en">
                <a:solidFill>
                  <a:schemeClr val="dk1"/>
                </a:solidFill>
              </a:rPr>
              <a:t>{2, ηyx</a:t>
            </a:r>
            <a:r>
              <a:rPr baseline="-25000" lang="en">
                <a:solidFill>
                  <a:schemeClr val="dk1"/>
                </a:solidFill>
              </a:rPr>
              <a:t>2</a:t>
            </a:r>
            <a:r>
              <a:rPr lang="en">
                <a:solidFill>
                  <a:schemeClr val="dk1"/>
                </a:solidFill>
              </a:rPr>
              <a:t>}, {3, ηyx</a:t>
            </a:r>
            <a:r>
              <a:rPr baseline="-25000" lang="en">
                <a:solidFill>
                  <a:schemeClr val="dk1"/>
                </a:solidFill>
              </a:rPr>
              <a:t>3</a:t>
            </a:r>
            <a:r>
              <a:rPr lang="en">
                <a:solidFill>
                  <a:schemeClr val="dk1"/>
                </a:solidFill>
              </a:rPr>
              <a:t>} ,..., {d, ηyx</a:t>
            </a:r>
            <a:r>
              <a:rPr baseline="-25000" lang="en">
                <a:solidFill>
                  <a:schemeClr val="dk1"/>
                </a:solidFill>
              </a:rPr>
              <a:t>d</a:t>
            </a:r>
            <a:r>
              <a:rPr lang="en">
                <a:solidFill>
                  <a:schemeClr val="dk1"/>
                </a:solidFill>
              </a:rPr>
              <a:t>}</a:t>
            </a:r>
          </a:p>
          <a:p>
            <a:r>
              <a:t/>
            </a:r>
          </a:p>
          <a:p>
            <a:pPr rtl="0" lvl="0" indent="457200" marL="0">
              <a:buNone/>
            </a:pPr>
            <a:r>
              <a:rPr lang="en">
                <a:solidFill>
                  <a:schemeClr val="dk1"/>
                </a:solidFill>
              </a:rPr>
              <a:t>where d is dimension of the feature vector, </a:t>
            </a:r>
          </a:p>
          <a:p>
            <a:pPr rtl="0" lvl="0" indent="457200" marL="0">
              <a:buNone/>
            </a:pPr>
            <a:r>
              <a:rPr lang="en">
                <a:solidFill>
                  <a:schemeClr val="dk1"/>
                </a:solidFill>
              </a:rPr>
              <a:t>i.e. the number of features </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64053" x="457200"/>
            <a:ext cy="857400" cx="8229600"/>
          </a:xfrm>
          <a:prstGeom prst="rect">
            <a:avLst/>
          </a:prstGeom>
        </p:spPr>
        <p:txBody>
          <a:bodyPr bIns="91425" rIns="91425" lIns="91425" tIns="91425" anchor="b" anchorCtr="0">
            <a:noAutofit/>
          </a:bodyPr>
          <a:lstStyle/>
          <a:p>
            <a:pPr algn="ctr">
              <a:buNone/>
            </a:pPr>
            <a:r>
              <a:rPr lang="en"/>
              <a:t>Machine Learning Model/Basics	</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y="0" x="0"/>
          <a:ext cy="0" cx="0"/>
          <a:chOff y="0" x="0"/>
          <a:chExt cy="0" cx="0"/>
        </a:xfrm>
      </p:grpSpPr>
      <p:sp>
        <p:nvSpPr>
          <p:cNvPr id="361" name="Shape 36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What exactly is happening in map?</a:t>
            </a:r>
          </a:p>
        </p:txBody>
      </p:sp>
      <p:sp>
        <p:nvSpPr>
          <p:cNvPr id="362" name="Shape 362"/>
          <p:cNvSpPr txBox="1"/>
          <p:nvPr>
            <p:ph idx="1" type="body"/>
          </p:nvPr>
        </p:nvSpPr>
        <p:spPr>
          <a:xfrm>
            <a:off y="1123950" x="457200"/>
            <a:ext cy="3725699" cx="8229600"/>
          </a:xfrm>
          <a:prstGeom prst="rect">
            <a:avLst/>
          </a:prstGeom>
        </p:spPr>
        <p:txBody>
          <a:bodyPr bIns="91425" rIns="91425" lIns="91425" tIns="91425" anchor="t" anchorCtr="0">
            <a:noAutofit/>
          </a:bodyPr>
          <a:lstStyle/>
          <a:p>
            <a:pPr rtl="0" lvl="0" indent="-419100" marL="457200">
              <a:buClr>
                <a:srgbClr val="000000"/>
              </a:buClr>
              <a:buSzPct val="100000"/>
              <a:buFont typeface="Arial"/>
              <a:buChar char="●"/>
            </a:pPr>
            <a:r>
              <a:rPr lang="en"/>
              <a:t>Each mapper knows the current w</a:t>
            </a:r>
          </a:p>
          <a:p>
            <a:pPr rtl="0" lvl="0" indent="-419100" marL="457200">
              <a:buClr>
                <a:srgbClr val="000000"/>
              </a:buClr>
              <a:buSzPct val="100000"/>
              <a:buFont typeface="Arial"/>
              <a:buChar char="●"/>
            </a:pPr>
            <a:r>
              <a:rPr lang="en"/>
              <a:t>It computes w.x for each feature vector and compares that dot product with the label y which is +1 or −1, associated with x.</a:t>
            </a:r>
          </a:p>
          <a:p>
            <a:pPr rtl="0" lvl="0" indent="-419100" marL="457200">
              <a:buClr>
                <a:srgbClr val="000000"/>
              </a:buClr>
              <a:buSzPct val="100000"/>
              <a:buFont typeface="Arial"/>
              <a:buChar char="●"/>
            </a:pPr>
            <a:r>
              <a:rPr lang="en"/>
              <a:t>If the signs disagree, then for each nonzero component x i of x the key-value pair(i, ηyx i ) is produced</a:t>
            </a:r>
          </a:p>
          <a:p>
            <a:r>
              <a:t/>
            </a:r>
          </a:p>
          <a:p>
            <a:r>
              <a:t/>
            </a:r>
          </a:p>
          <a:p>
            <a:r>
              <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y="0" x="0"/>
          <a:ext cy="0" cx="0"/>
          <a:chOff y="0" x="0"/>
          <a:chExt cy="0" cx="0"/>
        </a:xfrm>
      </p:grpSpPr>
      <p:sp>
        <p:nvSpPr>
          <p:cNvPr id="367" name="Shape 367"/>
          <p:cNvSpPr txBox="1"/>
          <p:nvPr>
            <p:ph type="title"/>
          </p:nvPr>
        </p:nvSpPr>
        <p:spPr>
          <a:xfrm>
            <a:off y="3" x="457200"/>
            <a:ext cy="857400" cx="8229600"/>
          </a:xfrm>
          <a:prstGeom prst="rect">
            <a:avLst/>
          </a:prstGeom>
        </p:spPr>
        <p:txBody>
          <a:bodyPr bIns="91425" rIns="91425" lIns="91425" tIns="91425" anchor="b" anchorCtr="0">
            <a:noAutofit/>
          </a:bodyPr>
          <a:lstStyle/>
          <a:p>
            <a:pPr>
              <a:buNone/>
            </a:pPr>
            <a:r>
              <a:rPr lang="en"/>
              <a:t>Reduce Function:</a:t>
            </a:r>
          </a:p>
        </p:txBody>
      </p:sp>
      <p:sp>
        <p:nvSpPr>
          <p:cNvPr id="368" name="Shape 368"/>
          <p:cNvSpPr txBox="1"/>
          <p:nvPr>
            <p:ph idx="1" type="body"/>
          </p:nvPr>
        </p:nvSpPr>
        <p:spPr>
          <a:xfrm>
            <a:off y="783500" x="412150"/>
            <a:ext cy="3725699" cx="8229600"/>
          </a:xfrm>
          <a:prstGeom prst="rect">
            <a:avLst/>
          </a:prstGeom>
        </p:spPr>
        <p:txBody>
          <a:bodyPr bIns="91425" rIns="91425" lIns="91425" tIns="91425" anchor="t" anchorCtr="0">
            <a:noAutofit/>
          </a:bodyPr>
          <a:lstStyle/>
          <a:p>
            <a:pPr rtl="0" lvl="0">
              <a:buNone/>
            </a:pPr>
            <a:r>
              <a:rPr lang="en"/>
              <a:t>Input : {Key,  Value} pairs</a:t>
            </a:r>
          </a:p>
          <a:p>
            <a:pPr rtl="0" lvl="0" indent="457200">
              <a:buClr>
                <a:schemeClr val="dk1"/>
              </a:buClr>
              <a:buSzPct val="36666"/>
              <a:buFont typeface="Arial"/>
              <a:buNone/>
            </a:pPr>
            <a:r>
              <a:rPr lang="en">
                <a:solidFill>
                  <a:schemeClr val="dk1"/>
                </a:solidFill>
              </a:rPr>
              <a:t>{1, ηyx</a:t>
            </a:r>
            <a:r>
              <a:rPr baseline="-25000" lang="en">
                <a:solidFill>
                  <a:schemeClr val="dk1"/>
                </a:solidFill>
              </a:rPr>
              <a:t>1</a:t>
            </a:r>
            <a:r>
              <a:rPr lang="en">
                <a:solidFill>
                  <a:schemeClr val="dk1"/>
                </a:solidFill>
              </a:rPr>
              <a:t>} , {2, ηyx</a:t>
            </a:r>
            <a:r>
              <a:rPr baseline="-25000" lang="en">
                <a:solidFill>
                  <a:schemeClr val="dk1"/>
                </a:solidFill>
              </a:rPr>
              <a:t>2</a:t>
            </a:r>
            <a:r>
              <a:rPr lang="en">
                <a:solidFill>
                  <a:schemeClr val="dk1"/>
                </a:solidFill>
              </a:rPr>
              <a:t>}, {3, ηyx</a:t>
            </a:r>
            <a:r>
              <a:rPr baseline="-25000" lang="en">
                <a:solidFill>
                  <a:schemeClr val="dk1"/>
                </a:solidFill>
              </a:rPr>
              <a:t>3</a:t>
            </a:r>
            <a:r>
              <a:rPr lang="en">
                <a:solidFill>
                  <a:schemeClr val="dk1"/>
                </a:solidFill>
              </a:rPr>
              <a:t>} ,..., {d, ηyx</a:t>
            </a:r>
            <a:r>
              <a:rPr baseline="-25000" lang="en">
                <a:solidFill>
                  <a:schemeClr val="dk1"/>
                </a:solidFill>
              </a:rPr>
              <a:t>d</a:t>
            </a:r>
            <a:r>
              <a:rPr lang="en">
                <a:solidFill>
                  <a:schemeClr val="dk1"/>
                </a:solidFill>
              </a:rPr>
              <a:t>}</a:t>
            </a:r>
          </a:p>
          <a:p>
            <a:pPr rtl="0" lvl="0" indent="457200">
              <a:buClr>
                <a:schemeClr val="dk1"/>
              </a:buClr>
              <a:buSzPct val="36666"/>
              <a:buFont typeface="Arial"/>
              <a:buNone/>
            </a:pPr>
            <a:r>
              <a:rPr lang="en">
                <a:solidFill>
                  <a:schemeClr val="dk1"/>
                </a:solidFill>
              </a:rPr>
              <a:t>{1, ηyx</a:t>
            </a:r>
            <a:r>
              <a:rPr baseline="-25000" lang="en">
                <a:solidFill>
                  <a:schemeClr val="dk1"/>
                </a:solidFill>
              </a:rPr>
              <a:t>1</a:t>
            </a:r>
            <a:r>
              <a:rPr lang="en">
                <a:solidFill>
                  <a:schemeClr val="dk1"/>
                </a:solidFill>
              </a:rPr>
              <a:t>} , {2, ηyx</a:t>
            </a:r>
            <a:r>
              <a:rPr baseline="-25000" lang="en">
                <a:solidFill>
                  <a:schemeClr val="dk1"/>
                </a:solidFill>
              </a:rPr>
              <a:t>2</a:t>
            </a:r>
            <a:r>
              <a:rPr lang="en">
                <a:solidFill>
                  <a:schemeClr val="dk1"/>
                </a:solidFill>
              </a:rPr>
              <a:t>}, {3, ηyx</a:t>
            </a:r>
            <a:r>
              <a:rPr baseline="-25000" lang="en">
                <a:solidFill>
                  <a:schemeClr val="dk1"/>
                </a:solidFill>
              </a:rPr>
              <a:t>3</a:t>
            </a:r>
            <a:r>
              <a:rPr lang="en">
                <a:solidFill>
                  <a:schemeClr val="dk1"/>
                </a:solidFill>
              </a:rPr>
              <a:t>} ,..., {d, ηyx</a:t>
            </a:r>
            <a:r>
              <a:rPr baseline="-25000" lang="en">
                <a:solidFill>
                  <a:schemeClr val="dk1"/>
                </a:solidFill>
              </a:rPr>
              <a:t>d</a:t>
            </a:r>
            <a:r>
              <a:rPr lang="en">
                <a:solidFill>
                  <a:schemeClr val="dk1"/>
                </a:solidFill>
              </a:rPr>
              <a:t>}</a:t>
            </a:r>
          </a:p>
          <a:p>
            <a:pPr rtl="0" lvl="0" indent="457200">
              <a:buNone/>
            </a:pPr>
            <a:r>
              <a:rPr lang="en"/>
              <a:t>:</a:t>
            </a:r>
          </a:p>
          <a:p>
            <a:pPr rtl="0" lvl="0" indent="457200">
              <a:buClr>
                <a:schemeClr val="dk1"/>
              </a:buClr>
              <a:buSzPct val="36666"/>
              <a:buFont typeface="Arial"/>
              <a:buNone/>
            </a:pPr>
            <a:r>
              <a:rPr lang="en">
                <a:solidFill>
                  <a:schemeClr val="dk1"/>
                </a:solidFill>
              </a:rPr>
              <a:t>{1, ηyx</a:t>
            </a:r>
            <a:r>
              <a:rPr baseline="-25000" lang="en">
                <a:solidFill>
                  <a:schemeClr val="dk1"/>
                </a:solidFill>
              </a:rPr>
              <a:t>1</a:t>
            </a:r>
            <a:r>
              <a:rPr lang="en">
                <a:solidFill>
                  <a:schemeClr val="dk1"/>
                </a:solidFill>
              </a:rPr>
              <a:t>} , {2, ηyx</a:t>
            </a:r>
            <a:r>
              <a:rPr baseline="-25000" lang="en">
                <a:solidFill>
                  <a:schemeClr val="dk1"/>
                </a:solidFill>
              </a:rPr>
              <a:t>2</a:t>
            </a:r>
            <a:r>
              <a:rPr lang="en">
                <a:solidFill>
                  <a:schemeClr val="dk1"/>
                </a:solidFill>
              </a:rPr>
              <a:t>}, {3, ηyx</a:t>
            </a:r>
            <a:r>
              <a:rPr baseline="-25000" lang="en">
                <a:solidFill>
                  <a:schemeClr val="dk1"/>
                </a:solidFill>
              </a:rPr>
              <a:t>3</a:t>
            </a:r>
            <a:r>
              <a:rPr lang="en">
                <a:solidFill>
                  <a:schemeClr val="dk1"/>
                </a:solidFill>
              </a:rPr>
              <a:t>} ,..., {d, ηyx</a:t>
            </a:r>
            <a:r>
              <a:rPr baseline="-25000" lang="en">
                <a:solidFill>
                  <a:schemeClr val="dk1"/>
                </a:solidFill>
              </a:rPr>
              <a:t>d</a:t>
            </a:r>
            <a:r>
              <a:rPr lang="en">
                <a:solidFill>
                  <a:schemeClr val="dk1"/>
                </a:solidFill>
              </a:rPr>
              <a:t>}</a:t>
            </a:r>
          </a:p>
          <a:p>
            <a:pPr rtl="0" lvl="0" indent="0" marL="457200">
              <a:buNone/>
            </a:pPr>
            <a:r>
              <a:rPr lang="en"/>
              <a:t>One set of {Key, Value} would be generated for each training example</a:t>
            </a:r>
          </a:p>
          <a:p>
            <a:pPr rtl="0" lvl="0" indent="0" marL="0">
              <a:buNone/>
            </a:pPr>
            <a:r>
              <a:rPr lang="en"/>
              <a:t>Output : New weight vector</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y="0" x="0"/>
          <a:ext cy="0" cx="0"/>
          <a:chOff y="0" x="0"/>
          <a:chExt cy="0" cx="0"/>
        </a:xfrm>
      </p:grpSpPr>
      <p:sp>
        <p:nvSpPr>
          <p:cNvPr id="373" name="Shape 373"/>
          <p:cNvSpPr txBox="1"/>
          <p:nvPr>
            <p:ph type="title"/>
          </p:nvPr>
        </p:nvSpPr>
        <p:spPr>
          <a:xfrm>
            <a:off y="205975" x="101350"/>
            <a:ext cy="857400" cx="9042599"/>
          </a:xfrm>
          <a:prstGeom prst="rect">
            <a:avLst/>
          </a:prstGeom>
        </p:spPr>
        <p:txBody>
          <a:bodyPr bIns="91425" rIns="91425" lIns="91425" tIns="91425" anchor="b" anchorCtr="0">
            <a:noAutofit/>
          </a:bodyPr>
          <a:lstStyle/>
          <a:p>
            <a:pPr>
              <a:buNone/>
            </a:pPr>
            <a:r>
              <a:rPr lang="en"/>
              <a:t>What exactly is happening in reduce ?</a:t>
            </a:r>
          </a:p>
        </p:txBody>
      </p:sp>
      <p:sp>
        <p:nvSpPr>
          <p:cNvPr id="374" name="Shape 3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For each key i, the Reduce task that handles</a:t>
            </a:r>
          </a:p>
          <a:p>
            <a:pPr rtl="0" lvl="0">
              <a:buNone/>
            </a:pPr>
            <a:r>
              <a:rPr lang="en"/>
              <a:t>key i adds all the associated increments and</a:t>
            </a:r>
          </a:p>
          <a:p>
            <a:pPr rtl="0" lvl="0">
              <a:buNone/>
            </a:pPr>
            <a:r>
              <a:rPr lang="en"/>
              <a:t>then adds that sum to the ith component</a:t>
            </a:r>
          </a:p>
          <a:p>
            <a:pPr rtl="0" lvl="0">
              <a:buNone/>
            </a:pPr>
            <a:r>
              <a:rPr lang="en"/>
              <a:t>of w. </a:t>
            </a:r>
          </a:p>
          <a:p>
            <a:r>
              <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y="0" x="0"/>
          <a:ext cy="0" cx="0"/>
          <a:chOff y="0" x="0"/>
          <a:chExt cy="0" cx="0"/>
        </a:xfrm>
      </p:grpSpPr>
      <p:sp>
        <p:nvSpPr>
          <p:cNvPr id="379" name="Shape 37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Pseudocode:</a:t>
            </a:r>
          </a:p>
        </p:txBody>
      </p:sp>
      <p:sp>
        <p:nvSpPr>
          <p:cNvPr id="380" name="Shape 38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2400" lang="en" i="1">
                <a:solidFill>
                  <a:schemeClr val="dk1"/>
                </a:solidFill>
              </a:rPr>
              <a:t>
</a:t>
            </a:r>
          </a:p>
        </p:txBody>
      </p:sp>
      <p:pic>
        <p:nvPicPr>
          <p:cNvPr id="381" name="Shape 381"/>
          <p:cNvPicPr preferRelativeResize="0"/>
          <p:nvPr/>
        </p:nvPicPr>
        <p:blipFill>
          <a:blip r:embed="rId3"/>
          <a:stretch>
            <a:fillRect/>
          </a:stretch>
        </p:blipFill>
        <p:spPr>
          <a:xfrm>
            <a:off y="0" x="0"/>
            <a:ext cy="5143500" cx="9144000"/>
          </a:xfrm>
          <a:prstGeom prst="rect">
            <a:avLst/>
          </a:prstGeom>
          <a:noFill/>
          <a:ln>
            <a:noFill/>
          </a:ln>
        </p:spPr>
      </p:pic>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y="0" x="0"/>
          <a:ext cy="0" cx="0"/>
          <a:chOff y="0" x="0"/>
          <a:chExt cy="0" cx="0"/>
        </a:xfrm>
      </p:grpSpPr>
      <p:sp>
        <p:nvSpPr>
          <p:cNvPr id="386" name="Shape 386"/>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Looping the Map Reduce Jobs </a:t>
            </a:r>
          </a:p>
        </p:txBody>
      </p:sp>
      <p:sp>
        <p:nvSpPr>
          <p:cNvPr id="387" name="Shape 38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One MR job might not be enough to train the perceptron</a:t>
            </a:r>
          </a:p>
          <a:p>
            <a:r>
              <a:t/>
            </a:r>
          </a:p>
          <a:p>
            <a:pPr rtl="0" lvl="0">
              <a:buNone/>
            </a:pPr>
            <a:r>
              <a:rPr lang="en"/>
              <a:t>So, We can loop over a different training set because the effect on w will be different as w is different after each iteration. </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y="0" x="0"/>
          <a:ext cy="0" cx="0"/>
          <a:chOff y="0" x="0"/>
          <a:chExt cy="0" cx="0"/>
        </a:xfrm>
      </p:grpSpPr>
      <p:sp>
        <p:nvSpPr>
          <p:cNvPr id="392" name="Shape 392"/>
          <p:cNvSpPr txBox="1"/>
          <p:nvPr>
            <p:ph type="ctrTitle"/>
          </p:nvPr>
        </p:nvSpPr>
        <p:spPr>
          <a:xfrm>
            <a:off y="1583342" x="685800"/>
            <a:ext cy="1159799" cx="7772400"/>
          </a:xfrm>
          <a:prstGeom prst="rect">
            <a:avLst/>
          </a:prstGeom>
        </p:spPr>
        <p:txBody>
          <a:bodyPr bIns="91425" rIns="91425" lIns="91425" tIns="91425" anchor="b" anchorCtr="0">
            <a:noAutofit/>
          </a:bodyPr>
          <a:lstStyle/>
          <a:p>
            <a:pPr>
              <a:buNone/>
            </a:pPr>
            <a:r>
              <a:rPr lang="en"/>
              <a:t>Support Vector Machines</a:t>
            </a:r>
          </a:p>
        </p:txBody>
      </p:sp>
      <p:sp>
        <p:nvSpPr>
          <p:cNvPr id="393" name="Shape 393"/>
          <p:cNvSpPr txBox="1"/>
          <p:nvPr>
            <p:ph idx="1" type="subTitle"/>
          </p:nvPr>
        </p:nvSpPr>
        <p:spPr>
          <a:xfrm>
            <a:off y="2840053" x="685800"/>
            <a:ext cy="784799" cx="77724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y="0" x="0"/>
          <a:ext cy="0" cx="0"/>
          <a:chOff y="0" x="0"/>
          <a:chExt cy="0" cx="0"/>
        </a:xfrm>
      </p:grpSpPr>
      <p:sp>
        <p:nvSpPr>
          <p:cNvPr id="398" name="Shape 39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66666"/>
              <a:buFont typeface="Arial"/>
              <a:buChar char="•"/>
            </a:pPr>
            <a:r>
              <a:rPr lang="en"/>
              <a:t>Improvement on the perceptrons</a:t>
            </a:r>
          </a:p>
          <a:p>
            <a:pPr rtl="0" lvl="0" indent="-419100" marL="457200">
              <a:buClr>
                <a:srgbClr val="000000"/>
              </a:buClr>
              <a:buSzPct val="166666"/>
              <a:buFont typeface="Arial"/>
              <a:buChar char="•"/>
            </a:pPr>
            <a:r>
              <a:rPr lang="en"/>
              <a:t>Can separate non-linear data</a:t>
            </a:r>
          </a:p>
          <a:p>
            <a:pPr rtl="0" lvl="0" indent="-419100" marL="457200">
              <a:buClr>
                <a:srgbClr val="000000"/>
              </a:buClr>
              <a:buSzPct val="166666"/>
              <a:buFont typeface="Arial"/>
              <a:buChar char="•"/>
            </a:pPr>
            <a:r>
              <a:rPr lang="en"/>
              <a:t>Selects a hyperplane that maximizes the margin - the distance between the hyperplane and the closest points of the training set.</a:t>
            </a:r>
          </a:p>
        </p:txBody>
      </p:sp>
      <p:sp>
        <p:nvSpPr>
          <p:cNvPr id="399" name="Shape 39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SVMs</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y="0" x="0"/>
          <a:ext cy="0" cx="0"/>
          <a:chOff y="0" x="0"/>
          <a:chExt cy="0" cx="0"/>
        </a:xfrm>
      </p:grpSpPr>
      <p:sp>
        <p:nvSpPr>
          <p:cNvPr id="404" name="Shape 40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SVMs Contd...</a:t>
            </a:r>
          </a:p>
        </p:txBody>
      </p:sp>
      <p:pic>
        <p:nvPicPr>
          <p:cNvPr id="405" name="Shape 405"/>
          <p:cNvPicPr preferRelativeResize="0"/>
          <p:nvPr/>
        </p:nvPicPr>
        <p:blipFill>
          <a:blip r:embed="rId3"/>
          <a:stretch>
            <a:fillRect/>
          </a:stretch>
        </p:blipFill>
        <p:spPr>
          <a:xfrm>
            <a:off y="1171661" x="1341300"/>
            <a:ext cy="3782674" cx="7172897"/>
          </a:xfrm>
          <a:prstGeom prst="rect">
            <a:avLst/>
          </a:prstGeom>
          <a:noFill/>
          <a:ln>
            <a:noFill/>
          </a:ln>
        </p:spPr>
      </p:pic>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y="0" x="0"/>
          <a:ext cy="0" cx="0"/>
          <a:chOff y="0" x="0"/>
          <a:chExt cy="0" cx="0"/>
        </a:xfrm>
      </p:grpSpPr>
      <p:sp>
        <p:nvSpPr>
          <p:cNvPr id="410" name="Shape 410"/>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Goal of SVM</a:t>
            </a:r>
          </a:p>
        </p:txBody>
      </p:sp>
      <p:sp>
        <p:nvSpPr>
          <p:cNvPr id="411" name="Shape 41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Given a training set (</a:t>
            </a:r>
            <a:r>
              <a:rPr b="1" lang="en"/>
              <a:t>x</a:t>
            </a:r>
            <a:r>
              <a:rPr baseline="-25000" lang="en"/>
              <a:t>1</a:t>
            </a:r>
            <a:r>
              <a:rPr lang="en"/>
              <a:t>, </a:t>
            </a:r>
            <a:r>
              <a:rPr lang="en" i="1"/>
              <a:t>y</a:t>
            </a:r>
            <a:r>
              <a:rPr baseline="-25000" lang="en"/>
              <a:t>1</a:t>
            </a:r>
            <a:r>
              <a:rPr lang="en"/>
              <a:t>), </a:t>
            </a:r>
            <a:r>
              <a:rPr lang="en">
                <a:solidFill>
                  <a:schemeClr val="dk1"/>
                </a:solidFill>
              </a:rPr>
              <a:t>(</a:t>
            </a:r>
            <a:r>
              <a:rPr b="1" lang="en">
                <a:solidFill>
                  <a:schemeClr val="dk1"/>
                </a:solidFill>
              </a:rPr>
              <a:t>x</a:t>
            </a:r>
            <a:r>
              <a:rPr baseline="-25000" lang="en">
                <a:solidFill>
                  <a:schemeClr val="dk1"/>
                </a:solidFill>
              </a:rPr>
              <a:t>2</a:t>
            </a:r>
            <a:r>
              <a:rPr lang="en">
                <a:solidFill>
                  <a:schemeClr val="dk1"/>
                </a:solidFill>
              </a:rPr>
              <a:t>, </a:t>
            </a:r>
            <a:r>
              <a:rPr lang="en" i="1">
                <a:solidFill>
                  <a:schemeClr val="dk1"/>
                </a:solidFill>
              </a:rPr>
              <a:t>y</a:t>
            </a:r>
            <a:r>
              <a:rPr baseline="-25000" lang="en">
                <a:solidFill>
                  <a:schemeClr val="dk1"/>
                </a:solidFill>
              </a:rPr>
              <a:t>2</a:t>
            </a:r>
            <a:r>
              <a:rPr lang="en">
                <a:solidFill>
                  <a:schemeClr val="dk1"/>
                </a:solidFill>
              </a:rPr>
              <a:t>),...,(</a:t>
            </a:r>
            <a:r>
              <a:rPr b="1" lang="en">
                <a:solidFill>
                  <a:schemeClr val="dk1"/>
                </a:solidFill>
              </a:rPr>
              <a:t>x</a:t>
            </a:r>
            <a:r>
              <a:rPr baseline="-25000" lang="en">
                <a:solidFill>
                  <a:schemeClr val="dk1"/>
                </a:solidFill>
              </a:rPr>
              <a:t>n</a:t>
            </a:r>
            <a:r>
              <a:rPr lang="en">
                <a:solidFill>
                  <a:schemeClr val="dk1"/>
                </a:solidFill>
              </a:rPr>
              <a:t>, </a:t>
            </a:r>
            <a:r>
              <a:rPr lang="en" i="1">
                <a:solidFill>
                  <a:schemeClr val="dk1"/>
                </a:solidFill>
              </a:rPr>
              <a:t>y</a:t>
            </a:r>
            <a:r>
              <a:rPr baseline="-25000" lang="en">
                <a:solidFill>
                  <a:schemeClr val="dk1"/>
                </a:solidFill>
              </a:rPr>
              <a:t>n</a:t>
            </a:r>
            <a:r>
              <a:rPr lang="en">
                <a:solidFill>
                  <a:schemeClr val="dk1"/>
                </a:solidFill>
              </a:rPr>
              <a:t>)</a:t>
            </a:r>
          </a:p>
          <a:p>
            <a:r>
              <a:t/>
            </a:r>
          </a:p>
          <a:p>
            <a:pPr rtl="0" lvl="0">
              <a:buNone/>
            </a:pPr>
            <a:r>
              <a:rPr lang="en">
                <a:solidFill>
                  <a:schemeClr val="dk1"/>
                </a:solidFill>
              </a:rPr>
              <a:t>Maximize </a:t>
            </a:r>
            <a:r>
              <a:rPr lang="en" i="1">
                <a:solidFill>
                  <a:schemeClr val="dk1"/>
                </a:solidFill>
              </a:rPr>
              <a:t>γ</a:t>
            </a:r>
            <a:r>
              <a:rPr lang="en">
                <a:solidFill>
                  <a:schemeClr val="dk1"/>
                </a:solidFill>
              </a:rPr>
              <a:t> (by varying </a:t>
            </a:r>
            <a:r>
              <a:rPr b="1" lang="en">
                <a:solidFill>
                  <a:schemeClr val="dk1"/>
                </a:solidFill>
              </a:rPr>
              <a:t>w</a:t>
            </a:r>
            <a:r>
              <a:rPr lang="en">
                <a:solidFill>
                  <a:schemeClr val="dk1"/>
                </a:solidFill>
              </a:rPr>
              <a:t> and b) subject to the constraint that for all </a:t>
            </a:r>
            <a:r>
              <a:rPr lang="en" i="1">
                <a:solidFill>
                  <a:schemeClr val="dk1"/>
                </a:solidFill>
              </a:rPr>
              <a:t>i</a:t>
            </a:r>
            <a:r>
              <a:rPr lang="en">
                <a:solidFill>
                  <a:schemeClr val="dk1"/>
                </a:solidFill>
              </a:rPr>
              <a:t> = 1,2,...,n</a:t>
            </a:r>
          </a:p>
          <a:p>
            <a:pPr rtl="0" lvl="0" indent="0" marL="2743200">
              <a:buNone/>
            </a:pPr>
            <a:r>
              <a:rPr lang="en" i="1">
                <a:solidFill>
                  <a:schemeClr val="dk1"/>
                </a:solidFill>
              </a:rPr>
              <a:t>y</a:t>
            </a:r>
            <a:r>
              <a:rPr baseline="-25000" lang="en" i="1">
                <a:solidFill>
                  <a:schemeClr val="dk1"/>
                </a:solidFill>
              </a:rPr>
              <a:t>i</a:t>
            </a:r>
            <a:r>
              <a:rPr lang="en">
                <a:solidFill>
                  <a:schemeClr val="dk1"/>
                </a:solidFill>
              </a:rPr>
              <a:t>(</a:t>
            </a:r>
            <a:r>
              <a:rPr b="1" lang="en">
                <a:solidFill>
                  <a:schemeClr val="dk1"/>
                </a:solidFill>
              </a:rPr>
              <a:t>w</a:t>
            </a:r>
            <a:r>
              <a:rPr lang="en">
                <a:solidFill>
                  <a:schemeClr val="dk1"/>
                </a:solidFill>
              </a:rPr>
              <a:t>.</a:t>
            </a:r>
            <a:r>
              <a:rPr b="1" lang="en">
                <a:solidFill>
                  <a:schemeClr val="dk1"/>
                </a:solidFill>
              </a:rPr>
              <a:t>x</a:t>
            </a:r>
            <a:r>
              <a:rPr baseline="-25000" lang="en">
                <a:solidFill>
                  <a:schemeClr val="dk1"/>
                </a:solidFill>
              </a:rPr>
              <a:t>i</a:t>
            </a:r>
            <a:r>
              <a:rPr lang="en">
                <a:solidFill>
                  <a:schemeClr val="dk1"/>
                </a:solidFill>
              </a:rPr>
              <a:t> + b) </a:t>
            </a:r>
            <a:r>
              <a:rPr u="sng" lang="en">
                <a:solidFill>
                  <a:schemeClr val="dk1"/>
                </a:solidFill>
              </a:rPr>
              <a:t>&gt;</a:t>
            </a:r>
            <a:r>
              <a:rPr lang="en">
                <a:solidFill>
                  <a:schemeClr val="dk1"/>
                </a:solidFill>
              </a:rPr>
              <a:t> γ</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y="0" x="0"/>
          <a:ext cy="0" cx="0"/>
          <a:chOff y="0" x="0"/>
          <a:chExt cy="0" cx="0"/>
        </a:xfrm>
      </p:grpSpPr>
      <p:sp>
        <p:nvSpPr>
          <p:cNvPr id="416" name="Shape 416"/>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Problems With Previous Formulation</a:t>
            </a:r>
          </a:p>
        </p:txBody>
      </p:sp>
      <p:sp>
        <p:nvSpPr>
          <p:cNvPr id="417" name="Shape 41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buClr>
                <a:schemeClr val="dk1"/>
              </a:buClr>
              <a:buSzPct val="36666"/>
              <a:buFont typeface="Arial"/>
              <a:buNone/>
            </a:pPr>
            <a:r>
              <a:rPr lang="en"/>
              <a:t>We have </a:t>
            </a:r>
            <a:r>
              <a:rPr lang="en" i="1">
                <a:solidFill>
                  <a:schemeClr val="dk1"/>
                </a:solidFill>
              </a:rPr>
              <a:t>y</a:t>
            </a:r>
            <a:r>
              <a:rPr baseline="-25000" lang="en" i="1">
                <a:solidFill>
                  <a:schemeClr val="dk1"/>
                </a:solidFill>
              </a:rPr>
              <a:t>i</a:t>
            </a:r>
            <a:r>
              <a:rPr lang="en">
                <a:solidFill>
                  <a:schemeClr val="dk1"/>
                </a:solidFill>
              </a:rPr>
              <a:t>(</a:t>
            </a:r>
            <a:r>
              <a:rPr b="1" lang="en">
                <a:solidFill>
                  <a:schemeClr val="dk1"/>
                </a:solidFill>
              </a:rPr>
              <a:t>w</a:t>
            </a:r>
            <a:r>
              <a:rPr lang="en">
                <a:solidFill>
                  <a:schemeClr val="dk1"/>
                </a:solidFill>
              </a:rPr>
              <a:t>.</a:t>
            </a:r>
            <a:r>
              <a:rPr b="1" lang="en">
                <a:solidFill>
                  <a:schemeClr val="dk1"/>
                </a:solidFill>
              </a:rPr>
              <a:t>x</a:t>
            </a:r>
            <a:r>
              <a:rPr baseline="-25000" lang="en">
                <a:solidFill>
                  <a:schemeClr val="dk1"/>
                </a:solidFill>
              </a:rPr>
              <a:t>i</a:t>
            </a:r>
            <a:r>
              <a:rPr lang="en">
                <a:solidFill>
                  <a:schemeClr val="dk1"/>
                </a:solidFill>
              </a:rPr>
              <a:t> + b) </a:t>
            </a:r>
            <a:r>
              <a:rPr u="sng" lang="en">
                <a:solidFill>
                  <a:schemeClr val="dk1"/>
                </a:solidFill>
              </a:rPr>
              <a:t>&gt;</a:t>
            </a:r>
            <a:r>
              <a:rPr lang="en">
                <a:solidFill>
                  <a:schemeClr val="dk1"/>
                </a:solidFill>
              </a:rPr>
              <a:t> γ</a:t>
            </a:r>
          </a:p>
          <a:p>
            <a:r>
              <a:t/>
            </a:r>
          </a:p>
          <a:p>
            <a:pPr rtl="0" lvl="0" indent="0" marL="0">
              <a:buClr>
                <a:schemeClr val="dk1"/>
              </a:buClr>
              <a:buSzPct val="36666"/>
              <a:buFont typeface="Arial"/>
              <a:buNone/>
            </a:pPr>
            <a:r>
              <a:rPr lang="en">
                <a:solidFill>
                  <a:schemeClr val="dk1"/>
                </a:solidFill>
              </a:rPr>
              <a:t>Multiplying 2 on both sides gives</a:t>
            </a:r>
          </a:p>
          <a:p>
            <a:pPr rtl="0" lvl="0" indent="457200" marL="914400">
              <a:buClr>
                <a:schemeClr val="dk1"/>
              </a:buClr>
              <a:buSzPct val="36666"/>
              <a:buFont typeface="Arial"/>
              <a:buNone/>
            </a:pPr>
            <a:r>
              <a:rPr lang="en" i="1">
                <a:solidFill>
                  <a:schemeClr val="dk1"/>
                </a:solidFill>
              </a:rPr>
              <a:t>y</a:t>
            </a:r>
            <a:r>
              <a:rPr baseline="-25000" lang="en" i="1">
                <a:solidFill>
                  <a:schemeClr val="dk1"/>
                </a:solidFill>
              </a:rPr>
              <a:t>i</a:t>
            </a:r>
            <a:r>
              <a:rPr lang="en">
                <a:solidFill>
                  <a:schemeClr val="dk1"/>
                </a:solidFill>
              </a:rPr>
              <a:t>((2</a:t>
            </a:r>
            <a:r>
              <a:rPr b="1" lang="en">
                <a:solidFill>
                  <a:schemeClr val="dk1"/>
                </a:solidFill>
              </a:rPr>
              <a:t>w)</a:t>
            </a:r>
            <a:r>
              <a:rPr lang="en">
                <a:solidFill>
                  <a:schemeClr val="dk1"/>
                </a:solidFill>
              </a:rPr>
              <a:t>.</a:t>
            </a:r>
            <a:r>
              <a:rPr b="1" lang="en">
                <a:solidFill>
                  <a:schemeClr val="dk1"/>
                </a:solidFill>
              </a:rPr>
              <a:t>x</a:t>
            </a:r>
            <a:r>
              <a:rPr baseline="-25000" lang="en">
                <a:solidFill>
                  <a:schemeClr val="dk1"/>
                </a:solidFill>
              </a:rPr>
              <a:t>i</a:t>
            </a:r>
            <a:r>
              <a:rPr lang="en">
                <a:solidFill>
                  <a:schemeClr val="dk1"/>
                </a:solidFill>
              </a:rPr>
              <a:t> + 2b) </a:t>
            </a:r>
            <a:r>
              <a:rPr u="sng" lang="en">
                <a:solidFill>
                  <a:schemeClr val="dk1"/>
                </a:solidFill>
              </a:rPr>
              <a:t>&gt;</a:t>
            </a:r>
            <a:r>
              <a:rPr lang="en">
                <a:solidFill>
                  <a:schemeClr val="dk1"/>
                </a:solidFill>
              </a:rPr>
              <a:t> 2γ</a:t>
            </a:r>
          </a:p>
          <a:p>
            <a:r>
              <a:t/>
            </a:r>
          </a:p>
          <a:p>
            <a:pPr rtl="0" lvl="0" indent="0" marL="0">
              <a:buClr>
                <a:schemeClr val="dk1"/>
              </a:buClr>
              <a:buSzPct val="36666"/>
              <a:buFont typeface="Arial"/>
              <a:buNone/>
            </a:pPr>
            <a:r>
              <a:rPr lang="en">
                <a:solidFill>
                  <a:schemeClr val="dk1"/>
                </a:solidFill>
              </a:rPr>
              <a:t>Which implies choosing 2w and 2b can get us better γ</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Training Sets and Training Examples</a:t>
            </a:r>
          </a:p>
        </p:txBody>
      </p:sp>
      <p:sp>
        <p:nvSpPr>
          <p:cNvPr id="59" name="Shape 5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The data to which a machine-learning algorithm is applied is called a </a:t>
            </a:r>
            <a:r>
              <a:rPr b="1" lang="en"/>
              <a:t>training set</a:t>
            </a:r>
            <a:r>
              <a:rPr lang="en"/>
              <a:t>.</a:t>
            </a:r>
          </a:p>
          <a:p>
            <a:r>
              <a:t/>
            </a:r>
          </a:p>
          <a:p>
            <a:pPr rtl="0" lvl="0">
              <a:buNone/>
            </a:pPr>
            <a:r>
              <a:rPr lang="en"/>
              <a:t>A training set consists of a set of pairs </a:t>
            </a:r>
          </a:p>
          <a:p>
            <a:pPr rtl="0" lvl="0">
              <a:buNone/>
            </a:pPr>
            <a:r>
              <a:rPr lang="en"/>
              <a:t> (x, y),called </a:t>
            </a:r>
            <a:r>
              <a:rPr b="1" lang="en"/>
              <a:t>training examples</a:t>
            </a:r>
          </a:p>
          <a:p>
            <a:r>
              <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y="0" x="0"/>
          <a:ext cy="0" cx="0"/>
          <a:chOff y="0" x="0"/>
          <a:chExt cy="0" cx="0"/>
        </a:xfrm>
      </p:grpSpPr>
      <p:sp>
        <p:nvSpPr>
          <p:cNvPr id="422" name="Shape 422"/>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Normalization The Hyperplane</a:t>
            </a:r>
          </a:p>
        </p:txBody>
      </p:sp>
      <p:sp>
        <p:nvSpPr>
          <p:cNvPr id="423" name="Shape 42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Solution for the previous problem - Normalize the weight vector </a:t>
            </a:r>
            <a:r>
              <a:rPr b="1" lang="en"/>
              <a:t>w</a:t>
            </a:r>
            <a:r>
              <a:rPr lang="en"/>
              <a:t> i.e, the unit of measure perpendicular to the separating hyperplane is the unit vector </a:t>
            </a:r>
            <a:r>
              <a:rPr b="1" lang="en"/>
              <a:t>w</a:t>
            </a:r>
            <a:r>
              <a:rPr lang="en"/>
              <a:t>/</a:t>
            </a:r>
            <a:r>
              <a:rPr sz="2400" lang="en"/>
              <a:t>||</a:t>
            </a:r>
            <a:r>
              <a:rPr b="1" lang="en"/>
              <a:t>w</a:t>
            </a:r>
            <a:r>
              <a:rPr sz="2400" lang="en"/>
              <a:t>||</a:t>
            </a:r>
            <a:r>
              <a:rPr b="1" lang="en"/>
              <a:t>.</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y="0" x="0"/>
          <a:ext cy="0" cx="0"/>
          <a:chOff y="0" x="0"/>
          <a:chExt cy="0" cx="0"/>
        </a:xfrm>
      </p:grpSpPr>
      <p:pic>
        <p:nvPicPr>
          <p:cNvPr id="428" name="Shape 428"/>
          <p:cNvPicPr preferRelativeResize="0"/>
          <p:nvPr/>
        </p:nvPicPr>
        <p:blipFill>
          <a:blip r:embed="rId3"/>
          <a:stretch>
            <a:fillRect/>
          </a:stretch>
        </p:blipFill>
        <p:spPr>
          <a:xfrm>
            <a:off y="341814" x="1208250"/>
            <a:ext cy="3846124" cx="7106205"/>
          </a:xfrm>
          <a:prstGeom prst="rect">
            <a:avLst/>
          </a:prstGeom>
          <a:noFill/>
          <a:ln>
            <a:noFill/>
          </a:ln>
        </p:spPr>
      </p:pic>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y="0" x="0"/>
          <a:ext cy="0" cx="0"/>
          <a:chOff y="0" x="0"/>
          <a:chExt cy="0" cx="0"/>
        </a:xfrm>
      </p:grpSpPr>
      <p:sp>
        <p:nvSpPr>
          <p:cNvPr id="433" name="Shape 433"/>
          <p:cNvSpPr txBox="1"/>
          <p:nvPr/>
        </p:nvSpPr>
        <p:spPr>
          <a:xfrm>
            <a:off y="387975" x="654025"/>
            <a:ext cy="4332000" cx="7371600"/>
          </a:xfrm>
          <a:prstGeom prst="rect">
            <a:avLst/>
          </a:prstGeom>
        </p:spPr>
        <p:txBody>
          <a:bodyPr bIns="91425" rIns="91425" lIns="91425" tIns="91425" anchor="t" anchorCtr="0">
            <a:noAutofit/>
          </a:bodyPr>
          <a:lstStyle/>
          <a:p>
            <a:pPr rtl="0" lvl="0" indent="0" marL="0">
              <a:spcBef>
                <a:spcPts val="600"/>
              </a:spcBef>
              <a:buNone/>
            </a:pPr>
            <a:r>
              <a:rPr sz="3000" lang="en"/>
              <a:t>Consider x</a:t>
            </a:r>
            <a:r>
              <a:rPr baseline="-25000" sz="3000" lang="en"/>
              <a:t>1</a:t>
            </a:r>
            <a:r>
              <a:rPr sz="3000" lang="en"/>
              <a:t> and x</a:t>
            </a:r>
            <a:r>
              <a:rPr baseline="-25000" sz="3000" lang="en"/>
              <a:t>2</a:t>
            </a:r>
            <a:r>
              <a:rPr sz="3000" lang="en"/>
              <a:t> in the previous diagram.</a:t>
            </a:r>
          </a:p>
          <a:p>
            <a:r>
              <a:t/>
            </a:r>
          </a:p>
          <a:p>
            <a:pPr rtl="0" lvl="0" indent="0" marL="2743200">
              <a:spcBef>
                <a:spcPts val="600"/>
              </a:spcBef>
              <a:buClr>
                <a:schemeClr val="dk1"/>
              </a:buClr>
              <a:buSzPct val="36666"/>
              <a:buFont typeface="Arial"/>
              <a:buNone/>
            </a:pPr>
            <a:r>
              <a:rPr sz="3000" lang="en"/>
              <a:t>x</a:t>
            </a:r>
            <a:r>
              <a:rPr baseline="-25000" sz="3000" lang="en"/>
              <a:t>1</a:t>
            </a:r>
            <a:r>
              <a:rPr sz="3000" lang="en"/>
              <a:t> = x</a:t>
            </a:r>
            <a:r>
              <a:rPr baseline="-25000" sz="3000" lang="en"/>
              <a:t>2</a:t>
            </a:r>
            <a:r>
              <a:rPr sz="3000" lang="en"/>
              <a:t> + 2</a:t>
            </a:r>
            <a:r>
              <a:rPr sz="3000" lang="en">
                <a:solidFill>
                  <a:schemeClr val="dk1"/>
                </a:solidFill>
              </a:rPr>
              <a:t>γ * </a:t>
            </a:r>
            <a:r>
              <a:rPr b="1" sz="3000" lang="en">
                <a:solidFill>
                  <a:schemeClr val="dk1"/>
                </a:solidFill>
              </a:rPr>
              <a:t>w</a:t>
            </a:r>
            <a:r>
              <a:rPr sz="2400" lang="en">
                <a:solidFill>
                  <a:schemeClr val="dk1"/>
                </a:solidFill>
              </a:rPr>
              <a:t>/||</a:t>
            </a:r>
            <a:r>
              <a:rPr b="1" sz="3000" lang="en">
                <a:solidFill>
                  <a:schemeClr val="dk1"/>
                </a:solidFill>
              </a:rPr>
              <a:t>w</a:t>
            </a:r>
            <a:r>
              <a:rPr sz="2400" lang="en">
                <a:solidFill>
                  <a:schemeClr val="dk1"/>
                </a:solidFill>
              </a:rPr>
              <a:t>||</a:t>
            </a:r>
          </a:p>
          <a:p>
            <a:pPr rtl="0" lvl="0" indent="0" marL="0">
              <a:spcBef>
                <a:spcPts val="600"/>
              </a:spcBef>
              <a:buClr>
                <a:schemeClr val="dk1"/>
              </a:buClr>
              <a:buSzPct val="45833"/>
              <a:buFont typeface="Arial"/>
              <a:buNone/>
            </a:pPr>
            <a:r>
              <a:rPr sz="2400" lang="en">
                <a:solidFill>
                  <a:schemeClr val="dk1"/>
                </a:solidFill>
              </a:rPr>
              <a:t>Solving this gives</a:t>
            </a:r>
          </a:p>
          <a:p>
            <a:pPr algn="ctr" rtl="0" lvl="0" indent="0" marL="0">
              <a:spcBef>
                <a:spcPts val="600"/>
              </a:spcBef>
              <a:buClr>
                <a:schemeClr val="dk1"/>
              </a:buClr>
              <a:buSzPct val="36666"/>
              <a:buFont typeface="Arial"/>
              <a:buNone/>
            </a:pPr>
            <a:r>
              <a:rPr sz="3000" lang="en">
                <a:solidFill>
                  <a:schemeClr val="dk1"/>
                </a:solidFill>
              </a:rPr>
              <a:t>γ*(</a:t>
            </a:r>
            <a:r>
              <a:rPr b="1" sz="3000" lang="en">
                <a:solidFill>
                  <a:schemeClr val="dk1"/>
                </a:solidFill>
              </a:rPr>
              <a:t>w.w</a:t>
            </a:r>
            <a:r>
              <a:rPr sz="3000" lang="en">
                <a:solidFill>
                  <a:schemeClr val="dk1"/>
                </a:solidFill>
              </a:rPr>
              <a:t>)/||</a:t>
            </a:r>
            <a:r>
              <a:rPr b="1" sz="3000" lang="en">
                <a:solidFill>
                  <a:schemeClr val="dk1"/>
                </a:solidFill>
              </a:rPr>
              <a:t>w</a:t>
            </a:r>
            <a:r>
              <a:rPr sz="3000" lang="en">
                <a:solidFill>
                  <a:schemeClr val="dk1"/>
                </a:solidFill>
              </a:rPr>
              <a:t>|| = 1</a:t>
            </a:r>
          </a:p>
          <a:p>
            <a:r>
              <a:t/>
            </a:r>
          </a:p>
          <a:p>
            <a:pPr algn="ctr" rtl="0" lvl="0" indent="0" marL="0">
              <a:spcBef>
                <a:spcPts val="600"/>
              </a:spcBef>
              <a:buClr>
                <a:schemeClr val="dk1"/>
              </a:buClr>
              <a:buSzPct val="45833"/>
              <a:buFont typeface="Arial"/>
              <a:buNone/>
            </a:pPr>
            <a:r>
              <a:rPr sz="2400" lang="en">
                <a:solidFill>
                  <a:schemeClr val="dk1"/>
                </a:solidFill>
              </a:rPr>
              <a:t>=&gt; </a:t>
            </a:r>
            <a:r>
              <a:rPr sz="3000" lang="en">
                <a:solidFill>
                  <a:schemeClr val="dk1"/>
                </a:solidFill>
              </a:rPr>
              <a:t>γ = 1/||</a:t>
            </a:r>
            <a:r>
              <a:rPr b="1" sz="3000" lang="en">
                <a:solidFill>
                  <a:schemeClr val="dk1"/>
                </a:solidFill>
              </a:rPr>
              <a:t>w</a:t>
            </a:r>
            <a:r>
              <a:rPr sz="3000" lang="en">
                <a:solidFill>
                  <a:schemeClr val="dk1"/>
                </a:solidFill>
              </a:rPr>
              <a:t>||</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y="0" x="0"/>
          <a:ext cy="0" cx="0"/>
          <a:chOff y="0" x="0"/>
          <a:chExt cy="0" cx="0"/>
        </a:xfrm>
      </p:grpSpPr>
      <p:sp>
        <p:nvSpPr>
          <p:cNvPr id="438" name="Shape 43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What was that?</a:t>
            </a:r>
          </a:p>
        </p:txBody>
      </p:sp>
      <p:sp>
        <p:nvSpPr>
          <p:cNvPr id="439" name="Shape 4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In a special case we proved that, to maximize </a:t>
            </a:r>
            <a:r>
              <a:rPr lang="en">
                <a:solidFill>
                  <a:schemeClr val="dk1"/>
                </a:solidFill>
              </a:rPr>
              <a:t>γ we have to minimize ||</a:t>
            </a:r>
            <a:r>
              <a:rPr b="1" lang="en">
                <a:solidFill>
                  <a:schemeClr val="dk1"/>
                </a:solidFill>
              </a:rPr>
              <a:t>w</a:t>
            </a:r>
            <a:r>
              <a:rPr lang="en">
                <a:solidFill>
                  <a:schemeClr val="dk1"/>
                </a:solidFill>
              </a:rPr>
              <a:t>|| i.e γ is inversely proportional to ||</a:t>
            </a:r>
            <a:r>
              <a:rPr b="1" lang="en">
                <a:solidFill>
                  <a:schemeClr val="dk1"/>
                </a:solidFill>
              </a:rPr>
              <a:t>w</a:t>
            </a:r>
            <a:r>
              <a:rPr lang="en">
                <a:solidFill>
                  <a:schemeClr val="dk1"/>
                </a:solidFill>
              </a:rPr>
              <a:t>||</a:t>
            </a:r>
          </a:p>
          <a:p>
            <a:r>
              <a:t/>
            </a:r>
          </a:p>
          <a:p>
            <a:pPr>
              <a:buNone/>
            </a:pPr>
            <a:r>
              <a:rPr lang="en">
                <a:solidFill>
                  <a:schemeClr val="dk1"/>
                </a:solidFill>
              </a:rPr>
              <a:t>Can be generalized easily.</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y="0" x="0"/>
          <a:ext cy="0" cx="0"/>
          <a:chOff y="0" x="0"/>
          <a:chExt cy="0" cx="0"/>
        </a:xfrm>
      </p:grpSpPr>
      <p:sp>
        <p:nvSpPr>
          <p:cNvPr id="444" name="Shape 44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Finding The Hyperplane</a:t>
            </a:r>
          </a:p>
        </p:txBody>
      </p:sp>
      <p:sp>
        <p:nvSpPr>
          <p:cNvPr id="445" name="Shape 44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66666"/>
              <a:buFont typeface="Arial"/>
              <a:buChar char="•"/>
            </a:pPr>
            <a:r>
              <a:rPr lang="en"/>
              <a:t>Minimize ||</a:t>
            </a:r>
            <a:r>
              <a:rPr b="1" lang="en"/>
              <a:t>w</a:t>
            </a:r>
            <a:r>
              <a:rPr lang="en"/>
              <a:t>|| (by varying </a:t>
            </a:r>
            <a:r>
              <a:rPr b="1" lang="en"/>
              <a:t>w</a:t>
            </a:r>
            <a:r>
              <a:rPr lang="en"/>
              <a:t> and b) subject to the constraint that for all i = 1,2,...n, </a:t>
            </a:r>
          </a:p>
          <a:p>
            <a:pPr algn="ctr" rtl="0" lvl="0" indent="0" marL="0">
              <a:buNone/>
            </a:pPr>
            <a:r>
              <a:rPr lang="en" i="1"/>
              <a:t>y</a:t>
            </a:r>
            <a:r>
              <a:rPr baseline="-25000" lang="en" i="1"/>
              <a:t>i</a:t>
            </a:r>
            <a:r>
              <a:rPr lang="en"/>
              <a:t>(</a:t>
            </a:r>
            <a:r>
              <a:rPr b="1" lang="en"/>
              <a:t>w</a:t>
            </a:r>
            <a:r>
              <a:rPr lang="en"/>
              <a:t>.</a:t>
            </a:r>
            <a:r>
              <a:rPr b="1" lang="en"/>
              <a:t>x</a:t>
            </a:r>
            <a:r>
              <a:rPr b="1" baseline="-25000" lang="en"/>
              <a:t>i</a:t>
            </a:r>
            <a:r>
              <a:rPr b="1" lang="en"/>
              <a:t> </a:t>
            </a:r>
            <a:r>
              <a:rPr lang="en"/>
              <a:t>+ b) </a:t>
            </a:r>
            <a:r>
              <a:rPr u="sng" lang="en"/>
              <a:t>&gt;</a:t>
            </a:r>
            <a:r>
              <a:rPr lang="en"/>
              <a:t> 1</a:t>
            </a:r>
          </a:p>
          <a:p>
            <a:pPr lvl="0" indent="-419100" marL="457200">
              <a:buClr>
                <a:srgbClr val="000000"/>
              </a:buClr>
              <a:buSzPct val="166666"/>
              <a:buFont typeface="Arial"/>
              <a:buChar char="•"/>
            </a:pPr>
            <a:r>
              <a:rPr lang="en"/>
              <a:t>We’ll see how to solve this</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y="0" x="0"/>
          <a:ext cy="0" cx="0"/>
          <a:chOff y="0" x="0"/>
          <a:chExt cy="0" cx="0"/>
        </a:xfrm>
      </p:grpSpPr>
      <p:sp>
        <p:nvSpPr>
          <p:cNvPr id="450" name="Shape 450"/>
          <p:cNvSpPr txBox="1"/>
          <p:nvPr>
            <p:ph type="title"/>
          </p:nvPr>
        </p:nvSpPr>
        <p:spPr>
          <a:xfrm>
            <a:off y="154924" x="457200"/>
            <a:ext cy="908399" cx="8229600"/>
          </a:xfrm>
          <a:prstGeom prst="rect">
            <a:avLst/>
          </a:prstGeom>
        </p:spPr>
        <p:txBody>
          <a:bodyPr bIns="91425" rIns="91425" lIns="91425" tIns="91425" anchor="b" anchorCtr="0">
            <a:noAutofit/>
          </a:bodyPr>
          <a:lstStyle/>
          <a:p>
            <a:pPr>
              <a:buNone/>
            </a:pPr>
            <a:r>
              <a:rPr lang="en"/>
              <a:t>Finding Optimal Approximate Separators</a:t>
            </a:r>
          </a:p>
        </p:txBody>
      </p:sp>
      <p:sp>
        <p:nvSpPr>
          <p:cNvPr id="451" name="Shape 451"/>
          <p:cNvSpPr txBox="1"/>
          <p:nvPr>
            <p:ph idx="1" type="body"/>
          </p:nvPr>
        </p:nvSpPr>
        <p:spPr>
          <a:xfrm>
            <a:off y="1408425" x="196962"/>
            <a:ext cy="3572699" cx="8229600"/>
          </a:xfrm>
          <a:prstGeom prst="rect">
            <a:avLst/>
          </a:prstGeom>
        </p:spPr>
        <p:txBody>
          <a:bodyPr bIns="91425" rIns="91425" lIns="91425" tIns="91425" anchor="t" anchorCtr="0">
            <a:noAutofit/>
          </a:bodyPr>
          <a:lstStyle/>
          <a:p>
            <a:pPr rtl="0" lvl="0" indent="-419100" marL="457200">
              <a:buClr>
                <a:srgbClr val="000000"/>
              </a:buClr>
              <a:buSzPct val="166666"/>
              <a:buFont typeface="Arial"/>
              <a:buChar char="•"/>
            </a:pPr>
            <a:r>
              <a:rPr lang="en"/>
              <a:t>It is okay to misclassify a few points</a:t>
            </a:r>
          </a:p>
          <a:p>
            <a:r>
              <a:t/>
            </a:r>
          </a:p>
        </p:txBody>
      </p:sp>
      <p:pic>
        <p:nvPicPr>
          <p:cNvPr id="452" name="Shape 452"/>
          <p:cNvPicPr preferRelativeResize="0"/>
          <p:nvPr/>
        </p:nvPicPr>
        <p:blipFill>
          <a:blip r:embed="rId3"/>
          <a:stretch>
            <a:fillRect/>
          </a:stretch>
        </p:blipFill>
        <p:spPr>
          <a:xfrm>
            <a:off y="2023550" x="1850500"/>
            <a:ext cy="2902150" cx="4922526"/>
          </a:xfrm>
          <a:prstGeom prst="rect">
            <a:avLst/>
          </a:prstGeom>
          <a:noFill/>
          <a:ln>
            <a:noFill/>
          </a:ln>
        </p:spPr>
      </p:pic>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y="0" x="0"/>
          <a:ext cy="0" cx="0"/>
          <a:chOff y="0" x="0"/>
          <a:chExt cy="0" cx="0"/>
        </a:xfrm>
      </p:grpSpPr>
      <p:sp>
        <p:nvSpPr>
          <p:cNvPr id="457" name="Shape 45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Approximate Separators Contd..</a:t>
            </a:r>
          </a:p>
        </p:txBody>
      </p:sp>
      <p:sp>
        <p:nvSpPr>
          <p:cNvPr id="458" name="Shape 4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66666"/>
              <a:buFont typeface="Arial"/>
              <a:buChar char="•"/>
            </a:pPr>
            <a:r>
              <a:rPr lang="en"/>
              <a:t>Define a new function that calculates the cost of misclassification</a:t>
            </a:r>
          </a:p>
          <a:p>
            <a:pPr rtl="0" lvl="0" indent="-419100" marL="457200">
              <a:buClr>
                <a:srgbClr val="000000"/>
              </a:buClr>
              <a:buSzPct val="166666"/>
              <a:buFont typeface="Arial"/>
              <a:buChar char="•"/>
            </a:pPr>
            <a:r>
              <a:rPr lang="en"/>
              <a:t>Our goal is to minimize the function</a:t>
            </a:r>
          </a:p>
        </p:txBody>
      </p:sp>
      <p:pic>
        <p:nvPicPr>
          <p:cNvPr id="459" name="Shape 459"/>
          <p:cNvPicPr preferRelativeResize="0"/>
          <p:nvPr/>
        </p:nvPicPr>
        <p:blipFill>
          <a:blip r:embed="rId3"/>
          <a:stretch>
            <a:fillRect/>
          </a:stretch>
        </p:blipFill>
        <p:spPr>
          <a:xfrm>
            <a:off y="3018525" x="1181100"/>
            <a:ext cy="1123950" cx="6781800"/>
          </a:xfrm>
          <a:prstGeom prst="rect">
            <a:avLst/>
          </a:prstGeom>
          <a:noFill/>
          <a:ln>
            <a:noFill/>
          </a:ln>
        </p:spPr>
      </p:pic>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y="0" x="0"/>
          <a:ext cy="0" cx="0"/>
          <a:chOff y="0" x="0"/>
          <a:chExt cy="0" cx="0"/>
        </a:xfrm>
      </p:grpSpPr>
      <p:sp>
        <p:nvSpPr>
          <p:cNvPr id="464" name="Shape 46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SVM Solutions By Gradient Descent</a:t>
            </a:r>
          </a:p>
        </p:txBody>
      </p:sp>
      <p:sp>
        <p:nvSpPr>
          <p:cNvPr id="465" name="Shape 4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66666"/>
              <a:buFont typeface="Arial"/>
              <a:buChar char="•"/>
            </a:pPr>
            <a:r>
              <a:rPr lang="en"/>
              <a:t>Similar to perceptrons, iteratively calculate each component of weight vector using the following equation </a:t>
            </a:r>
          </a:p>
          <a:p>
            <a:r>
              <a:t/>
            </a:r>
          </a:p>
        </p:txBody>
      </p:sp>
      <p:pic>
        <p:nvPicPr>
          <p:cNvPr id="466" name="Shape 466"/>
          <p:cNvPicPr preferRelativeResize="0"/>
          <p:nvPr/>
        </p:nvPicPr>
        <p:blipFill>
          <a:blip r:embed="rId3"/>
          <a:stretch>
            <a:fillRect/>
          </a:stretch>
        </p:blipFill>
        <p:spPr>
          <a:xfrm>
            <a:off y="3307800" x="1914525"/>
            <a:ext cy="1543050" cx="5314950"/>
          </a:xfrm>
          <a:prstGeom prst="rect">
            <a:avLst/>
          </a:prstGeom>
          <a:noFill/>
          <a:ln>
            <a:noFill/>
          </a:ln>
        </p:spPr>
      </p:pic>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y="0" x="0"/>
          <a:ext cy="0" cx="0"/>
          <a:chOff y="0" x="0"/>
          <a:chExt cy="0" cx="0"/>
        </a:xfrm>
      </p:grpSpPr>
      <p:sp>
        <p:nvSpPr>
          <p:cNvPr id="471" name="Shape 47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Gradient Descent Contd..</a:t>
            </a:r>
          </a:p>
        </p:txBody>
      </p:sp>
      <p:pic>
        <p:nvPicPr>
          <p:cNvPr id="472" name="Shape 472"/>
          <p:cNvPicPr preferRelativeResize="0"/>
          <p:nvPr/>
        </p:nvPicPr>
        <p:blipFill>
          <a:blip r:embed="rId3"/>
          <a:stretch>
            <a:fillRect/>
          </a:stretch>
        </p:blipFill>
        <p:spPr>
          <a:xfrm>
            <a:off y="2079331" x="0"/>
            <a:ext cy="1428236" cx="9143998"/>
          </a:xfrm>
          <a:prstGeom prst="rect">
            <a:avLst/>
          </a:prstGeom>
          <a:noFill/>
          <a:ln>
            <a:noFill/>
          </a:ln>
        </p:spPr>
      </p:pic>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y="0" x="0"/>
          <a:ext cy="0" cx="0"/>
          <a:chOff y="0" x="0"/>
          <a:chExt cy="0" cx="0"/>
        </a:xfrm>
      </p:grpSpPr>
      <p:sp>
        <p:nvSpPr>
          <p:cNvPr id="477" name="Shape 47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Finding Hyperplane</a:t>
            </a:r>
          </a:p>
        </p:txBody>
      </p:sp>
      <p:sp>
        <p:nvSpPr>
          <p:cNvPr id="478" name="Shape 47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Algorithm using Gradient Descent</a:t>
            </a:r>
          </a:p>
          <a:p>
            <a:r>
              <a:t/>
            </a:r>
          </a:p>
          <a:p>
            <a:pPr rtl="0" lvl="0" indent="-419100" marL="457200">
              <a:buClr>
                <a:srgbClr val="000000"/>
              </a:buClr>
              <a:buSzPct val="100000"/>
              <a:buFont typeface="Arial"/>
              <a:buAutoNum type="arabicPeriod"/>
            </a:pPr>
            <a:r>
              <a:rPr lang="en"/>
              <a:t>Pick values for the parameter </a:t>
            </a:r>
            <a:r>
              <a:rPr lang="en" i="1"/>
              <a:t>C</a:t>
            </a:r>
            <a:r>
              <a:rPr lang="en"/>
              <a:t> and </a:t>
            </a:r>
            <a:r>
              <a:rPr lang="en" i="1"/>
              <a:t>η</a:t>
            </a:r>
          </a:p>
          <a:p>
            <a:pPr rtl="0" lvl="0" indent="-419100" marL="457200">
              <a:buClr>
                <a:srgbClr val="000000"/>
              </a:buClr>
              <a:buSzPct val="100000"/>
              <a:buFont typeface="Arial"/>
              <a:buAutoNum type="arabicPeriod"/>
            </a:pPr>
            <a:r>
              <a:rPr lang="en"/>
              <a:t>Initialize the values </a:t>
            </a:r>
            <a:r>
              <a:rPr b="1" lang="en"/>
              <a:t>w</a:t>
            </a:r>
            <a:r>
              <a:rPr lang="en"/>
              <a:t>, including the (d+1)st component b.</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 What are  x &amp; y?</a:t>
            </a:r>
          </a:p>
        </p:txBody>
      </p:sp>
      <p:sp>
        <p:nvSpPr>
          <p:cNvPr id="65" name="Shape 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rgbClr val="000000"/>
              </a:buClr>
              <a:buSzPct val="100000"/>
              <a:buFont typeface="Arial"/>
              <a:buChar char="●"/>
            </a:pPr>
            <a:r>
              <a:rPr b="1" lang="en"/>
              <a:t>x</a:t>
            </a:r>
            <a:r>
              <a:rPr lang="en"/>
              <a:t> is a vector of values, often called a feature vector. Each value, or feature,can be categorical (values are taken from a set of discrete values, such as {red, blue, green}) or numerical (values are integers or real numbers)</a:t>
            </a:r>
          </a:p>
          <a:p>
            <a:pPr rtl="0" lvl="0" indent="-419100" marL="457200">
              <a:buClr>
                <a:srgbClr val="000000"/>
              </a:buClr>
              <a:buSzPct val="100000"/>
              <a:buFont typeface="Arial"/>
              <a:buChar char="●"/>
            </a:pPr>
            <a:r>
              <a:rPr b="1" lang="en"/>
              <a:t>y</a:t>
            </a:r>
            <a:r>
              <a:rPr lang="en"/>
              <a:t> is the label, the classification value for x.</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y="0" x="0"/>
          <a:ext cy="0" cx="0"/>
          <a:chOff y="0" x="0"/>
          <a:chExt cy="0" cx="0"/>
        </a:xfrm>
      </p:grpSpPr>
      <p:sp>
        <p:nvSpPr>
          <p:cNvPr id="483" name="Shape 48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Finding Hyperplane Contd..</a:t>
            </a:r>
          </a:p>
        </p:txBody>
      </p:sp>
      <p:sp>
        <p:nvSpPr>
          <p:cNvPr id="484" name="Shape 4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36666"/>
              <a:buFont typeface="Arial"/>
              <a:buNone/>
            </a:pPr>
            <a:r>
              <a:rPr lang="en">
                <a:solidFill>
                  <a:schemeClr val="dk1"/>
                </a:solidFill>
              </a:rPr>
              <a:t>Then, repeatedly:</a:t>
            </a:r>
          </a:p>
          <a:p>
            <a:pPr rtl="0" lvl="0" indent="-419100" marL="457200">
              <a:buClr>
                <a:schemeClr val="dk1"/>
              </a:buClr>
              <a:buSzPct val="166666"/>
              <a:buFont typeface="Arial"/>
              <a:buChar char="•"/>
            </a:pPr>
            <a:r>
              <a:rPr lang="en">
                <a:solidFill>
                  <a:schemeClr val="dk1"/>
                </a:solidFill>
              </a:rPr>
              <a:t>Compute the partial derivatives of </a:t>
            </a:r>
            <a:r>
              <a:rPr lang="en" i="1">
                <a:solidFill>
                  <a:schemeClr val="dk1"/>
                </a:solidFill>
              </a:rPr>
              <a:t>f(</a:t>
            </a:r>
            <a:r>
              <a:rPr b="1" lang="en" i="1">
                <a:solidFill>
                  <a:schemeClr val="dk1"/>
                </a:solidFill>
              </a:rPr>
              <a:t>w</a:t>
            </a:r>
            <a:r>
              <a:rPr lang="en" i="1">
                <a:solidFill>
                  <a:schemeClr val="dk1"/>
                </a:solidFill>
              </a:rPr>
              <a:t>, b) </a:t>
            </a:r>
            <a:r>
              <a:rPr lang="en">
                <a:solidFill>
                  <a:schemeClr val="dk1"/>
                </a:solidFill>
              </a:rPr>
              <a:t>with respect to the </a:t>
            </a:r>
            <a:r>
              <a:rPr lang="en" i="1">
                <a:solidFill>
                  <a:schemeClr val="dk1"/>
                </a:solidFill>
              </a:rPr>
              <a:t>w</a:t>
            </a:r>
            <a:r>
              <a:rPr baseline="-25000" lang="en" i="1">
                <a:solidFill>
                  <a:schemeClr val="dk1"/>
                </a:solidFill>
              </a:rPr>
              <a:t>j</a:t>
            </a:r>
            <a:r>
              <a:rPr lang="en" i="1">
                <a:solidFill>
                  <a:schemeClr val="dk1"/>
                </a:solidFill>
              </a:rPr>
              <a:t>’</a:t>
            </a:r>
            <a:r>
              <a:rPr lang="en">
                <a:solidFill>
                  <a:schemeClr val="dk1"/>
                </a:solidFill>
              </a:rPr>
              <a:t>s</a:t>
            </a:r>
          </a:p>
          <a:p>
            <a:pPr rtl="0" lvl="0" indent="-419100" marL="457200">
              <a:buClr>
                <a:schemeClr val="dk1"/>
              </a:buClr>
              <a:buSzPct val="166666"/>
              <a:buFont typeface="Arial"/>
              <a:buChar char="•"/>
            </a:pPr>
            <a:r>
              <a:rPr lang="en">
                <a:solidFill>
                  <a:schemeClr val="dk1"/>
                </a:solidFill>
              </a:rPr>
              <a:t>Adjust the values of </a:t>
            </a:r>
            <a:r>
              <a:rPr b="1" lang="en">
                <a:solidFill>
                  <a:schemeClr val="dk1"/>
                </a:solidFill>
              </a:rPr>
              <a:t>w </a:t>
            </a:r>
            <a:r>
              <a:rPr lang="en">
                <a:solidFill>
                  <a:schemeClr val="dk1"/>
                </a:solidFill>
              </a:rPr>
              <a:t>by subtracting </a:t>
            </a:r>
            <a:r>
              <a:rPr lang="en" i="1">
                <a:solidFill>
                  <a:schemeClr val="dk1"/>
                </a:solidFill>
              </a:rPr>
              <a:t>η</a:t>
            </a:r>
            <a:r>
              <a:rPr lang="en">
                <a:solidFill>
                  <a:schemeClr val="dk1"/>
                </a:solidFill>
              </a:rPr>
              <a:t>∂f/∂w</a:t>
            </a:r>
            <a:r>
              <a:rPr baseline="-25000" lang="en">
                <a:solidFill>
                  <a:schemeClr val="dk1"/>
                </a:solidFill>
              </a:rPr>
              <a:t>j</a:t>
            </a:r>
          </a:p>
          <a:p>
            <a:r>
              <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y="0" x="0"/>
          <a:ext cy="0" cx="0"/>
          <a:chOff y="0" x="0"/>
          <a:chExt cy="0" cx="0"/>
        </a:xfrm>
      </p:grpSpPr>
      <p:sp>
        <p:nvSpPr>
          <p:cNvPr id="489" name="Shape 48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MapReduce for SVM</a:t>
            </a:r>
          </a:p>
        </p:txBody>
      </p:sp>
      <p:sp>
        <p:nvSpPr>
          <p:cNvPr id="490" name="Shape 4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110000"/>
              <a:buFont typeface="Arial"/>
              <a:buNone/>
            </a:pPr>
            <a:r>
              <a:rPr sz="1000" lang="en"/>
              <a:t>Map Function:</a:t>
            </a:r>
          </a:p>
          <a:p>
            <a:pPr rtl="0" lvl="0">
              <a:buClr>
                <a:schemeClr val="dk1"/>
              </a:buClr>
              <a:buSzPct val="110000"/>
              <a:buFont typeface="Arial"/>
              <a:buNone/>
            </a:pPr>
            <a:r>
              <a:rPr sz="1000" lang="en"/>
              <a:t>Input-(W,X,Y)</a:t>
            </a:r>
          </a:p>
          <a:p>
            <a:pPr rtl="0" lvl="0">
              <a:buClr>
                <a:schemeClr val="dk1"/>
              </a:buClr>
              <a:buSzPct val="110000"/>
              <a:buFont typeface="Arial"/>
              <a:buNone/>
            </a:pPr>
            <a:r>
              <a:rPr sz="1000" lang="en"/>
              <a:t>W - Weight matrix [w1,w2,..]</a:t>
            </a:r>
          </a:p>
          <a:p>
            <a:pPr rtl="0" lvl="0">
              <a:buClr>
                <a:schemeClr val="dk1"/>
              </a:buClr>
              <a:buSzPct val="110000"/>
              <a:buFont typeface="Arial"/>
              <a:buNone/>
            </a:pPr>
            <a:r>
              <a:rPr sz="1000" lang="en"/>
              <a:t>X - Chunk of Examples [x1,x2,..]</a:t>
            </a:r>
          </a:p>
          <a:p>
            <a:pPr rtl="0" lvl="0">
              <a:buClr>
                <a:schemeClr val="dk1"/>
              </a:buClr>
              <a:buSzPct val="110000"/>
              <a:buFont typeface="Arial"/>
              <a:buNone/>
            </a:pPr>
            <a:r>
              <a:rPr sz="1000" lang="en"/>
              <a:t>Y - Target Ouput [y1,y2,..]</a:t>
            </a:r>
          </a:p>
          <a:p>
            <a:r>
              <a:t/>
            </a:r>
          </a:p>
          <a:p>
            <a:pPr rtl="0" lvl="0">
              <a:buClr>
                <a:schemeClr val="dk1"/>
              </a:buClr>
              <a:buSzPct val="110000"/>
              <a:buFont typeface="Arial"/>
              <a:buNone/>
            </a:pPr>
            <a:r>
              <a:rPr sz="1000" lang="en"/>
              <a:t>Output-(Key - i, Value - (upd_wi))</a:t>
            </a:r>
          </a:p>
          <a:p>
            <a:r>
              <a:t/>
            </a:r>
          </a:p>
          <a:p>
            <a:pPr rtl="0" lvl="0">
              <a:buClr>
                <a:schemeClr val="dk1"/>
              </a:buClr>
              <a:buSzPct val="110000"/>
              <a:buFont typeface="Arial"/>
              <a:buNone/>
            </a:pPr>
            <a:r>
              <a:rPr sz="1000" lang="en"/>
              <a:t>while (termination criteria not reached):</a:t>
            </a:r>
          </a:p>
          <a:p>
            <a:pPr rtl="0" lvl="0">
              <a:buClr>
                <a:schemeClr val="dk1"/>
              </a:buClr>
              <a:buSzPct val="110000"/>
              <a:buFont typeface="Arial"/>
              <a:buNone/>
            </a:pPr>
            <a:r>
              <a:rPr sz="1000" lang="en"/>
              <a:t>	Compute the partial derivatives of f(w) with respect to the wj’s.</a:t>
            </a:r>
          </a:p>
          <a:p>
            <a:pPr rtl="0" lvl="0">
              <a:buClr>
                <a:schemeClr val="dk1"/>
              </a:buClr>
              <a:buSzPct val="110000"/>
              <a:buFont typeface="Arial"/>
              <a:buNone/>
            </a:pPr>
            <a:r>
              <a:rPr sz="1000" lang="en"/>
              <a:t>	for each j in (1 .. W.length)</a:t>
            </a:r>
          </a:p>
          <a:p>
            <a:pPr rtl="0" lvl="0">
              <a:buClr>
                <a:schemeClr val="dk1"/>
              </a:buClr>
              <a:buSzPct val="110000"/>
              <a:buFont typeface="Arial"/>
              <a:buNone/>
            </a:pPr>
            <a:r>
              <a:rPr sz="1000" lang="en"/>
              <a:t>      	wj -= η*∂f/∂w</a:t>
            </a:r>
            <a:r>
              <a:rPr baseline="-25000" sz="1000" lang="en"/>
              <a:t>j</a:t>
            </a:r>
          </a:p>
          <a:p>
            <a:r>
              <a:t/>
            </a:r>
          </a:p>
          <a:p>
            <a:pPr rtl="0" lvl="0">
              <a:buClr>
                <a:schemeClr val="dk1"/>
              </a:buClr>
              <a:buSzPct val="110000"/>
              <a:buFont typeface="Arial"/>
              <a:buNone/>
            </a:pPr>
            <a:r>
              <a:rPr sz="1000" lang="en"/>
              <a:t>for each i in (1 .. W.length):</a:t>
            </a:r>
          </a:p>
          <a:p>
            <a:pPr lvl="0">
              <a:buNone/>
            </a:pPr>
            <a:r>
              <a:rPr sz="1000" lang="en"/>
              <a:t>	emit(i,upd_wi)</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y="0" x="0"/>
          <a:ext cy="0" cx="0"/>
          <a:chOff y="0" x="0"/>
          <a:chExt cy="0" cx="0"/>
        </a:xfrm>
      </p:grpSpPr>
      <p:sp>
        <p:nvSpPr>
          <p:cNvPr id="495" name="Shape 49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MapReduce for SVM contd..</a:t>
            </a:r>
          </a:p>
        </p:txBody>
      </p:sp>
      <p:sp>
        <p:nvSpPr>
          <p:cNvPr id="496" name="Shape 4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110000"/>
              <a:buFont typeface="Arial"/>
              <a:buNone/>
            </a:pPr>
            <a:r>
              <a:rPr sz="1000" lang="en"/>
              <a:t>Combiner - combines all (i,upd_wi) with same i and gives output</a:t>
            </a:r>
          </a:p>
          <a:p>
            <a:pPr rtl="0" lvl="0">
              <a:buNone/>
            </a:pPr>
            <a:r>
              <a:rPr sz="1000" lang="en"/>
              <a:t>(i,list(upd_wi))</a:t>
            </a:r>
          </a:p>
          <a:p>
            <a:r>
              <a:t/>
            </a:r>
          </a:p>
          <a:p>
            <a:pPr rtl="0" lvl="0">
              <a:buClr>
                <a:schemeClr val="dk1"/>
              </a:buClr>
              <a:buSzPct val="110000"/>
              <a:buFont typeface="Arial"/>
              <a:buNone/>
            </a:pPr>
            <a:r>
              <a:rPr sz="1000" lang="en"/>
              <a:t>Reduce Function:</a:t>
            </a:r>
          </a:p>
          <a:p>
            <a:r>
              <a:t/>
            </a:r>
          </a:p>
          <a:p>
            <a:pPr rtl="0" lvl="0">
              <a:buClr>
                <a:schemeClr val="dk1"/>
              </a:buClr>
              <a:buSzPct val="110000"/>
              <a:buFont typeface="Arial"/>
              <a:buNone/>
            </a:pPr>
            <a:r>
              <a:rPr sz="1000" lang="en"/>
              <a:t>Input-(Key - i, Value - list(upd_wi))</a:t>
            </a:r>
          </a:p>
          <a:p>
            <a:pPr rtl="0" lvl="0">
              <a:buClr>
                <a:schemeClr val="dk1"/>
              </a:buClr>
              <a:buSzPct val="110000"/>
              <a:buFont typeface="Arial"/>
              <a:buNone/>
            </a:pPr>
            <a:r>
              <a:rPr sz="1000" lang="en"/>
              <a:t>Output (Key - i, Value - final_wi)</a:t>
            </a:r>
          </a:p>
          <a:p>
            <a:r>
              <a:t/>
            </a:r>
          </a:p>
          <a:p>
            <a:pPr rtl="0" lvl="0">
              <a:buClr>
                <a:schemeClr val="dk1"/>
              </a:buClr>
              <a:buSzPct val="110000"/>
              <a:buFont typeface="Arial"/>
              <a:buNone/>
            </a:pPr>
            <a:r>
              <a:rPr sz="1000" lang="en"/>
              <a:t>sum_upd_wi = 0</a:t>
            </a:r>
          </a:p>
          <a:p>
            <a:pPr rtl="0" lvl="0">
              <a:buClr>
                <a:schemeClr val="dk1"/>
              </a:buClr>
              <a:buSzPct val="110000"/>
              <a:buFont typeface="Arial"/>
              <a:buNone/>
            </a:pPr>
            <a:r>
              <a:rPr sz="1000" lang="en"/>
              <a:t>for each upd in list(n*yi*xi):</a:t>
            </a:r>
          </a:p>
          <a:p>
            <a:pPr rtl="0" lvl="0">
              <a:buClr>
                <a:schemeClr val="dk1"/>
              </a:buClr>
              <a:buSzPct val="110000"/>
              <a:buFont typeface="Arial"/>
              <a:buNone/>
            </a:pPr>
            <a:r>
              <a:rPr sz="1000" lang="en"/>
              <a:t>	sum_upd_wi += upd_wi</a:t>
            </a:r>
          </a:p>
          <a:p>
            <a:pPr rtl="0" lvl="0">
              <a:buClr>
                <a:schemeClr val="dk1"/>
              </a:buClr>
              <a:buSzPct val="110000"/>
              <a:buFont typeface="Arial"/>
              <a:buNone/>
            </a:pPr>
            <a:r>
              <a:rPr sz="1000" lang="en"/>
              <a:t>fin_upd_wi = sum_upd_wi / (list(upd_wi)).length	/* Taking the average */</a:t>
            </a:r>
          </a:p>
          <a:p>
            <a:r>
              <a:t/>
            </a:r>
          </a:p>
          <a:p>
            <a:pPr>
              <a:buNone/>
            </a:pPr>
            <a:r>
              <a:rPr sz="1000" lang="en"/>
              <a:t>emit(i,fin_upd_wi)</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y="0" x="0"/>
          <a:ext cy="0" cx="0"/>
          <a:chOff y="0" x="0"/>
          <a:chExt cy="0" cx="0"/>
        </a:xfrm>
      </p:grpSpPr>
      <p:sp>
        <p:nvSpPr>
          <p:cNvPr id="501" name="Shape 501"/>
          <p:cNvSpPr txBox="1"/>
          <p:nvPr>
            <p:ph type="ctrTitle"/>
          </p:nvPr>
        </p:nvSpPr>
        <p:spPr>
          <a:xfrm>
            <a:off y="770692" x="636250"/>
            <a:ext cy="1159799" cx="7772400"/>
          </a:xfrm>
          <a:prstGeom prst="rect">
            <a:avLst/>
          </a:prstGeom>
        </p:spPr>
        <p:txBody>
          <a:bodyPr bIns="91425" rIns="91425" lIns="91425" tIns="91425" anchor="b" anchorCtr="0">
            <a:noAutofit/>
          </a:bodyPr>
          <a:lstStyle/>
          <a:p>
            <a:pPr>
              <a:buNone/>
            </a:pPr>
            <a:r>
              <a:rPr lang="en"/>
              <a:t>k Nearest Neighbors</a:t>
            </a:r>
          </a:p>
        </p:txBody>
      </p:sp>
      <p:sp>
        <p:nvSpPr>
          <p:cNvPr id="502" name="Shape 502"/>
          <p:cNvSpPr txBox="1"/>
          <p:nvPr/>
        </p:nvSpPr>
        <p:spPr>
          <a:xfrm>
            <a:off y="1883375" x="445975"/>
            <a:ext cy="3138900" cx="8199899"/>
          </a:xfrm>
          <a:prstGeom prst="rect">
            <a:avLst/>
          </a:prstGeom>
        </p:spPr>
        <p:txBody>
          <a:bodyPr bIns="91425" rIns="91425" lIns="91425" tIns="91425" anchor="t" anchorCtr="0">
            <a:noAutofit/>
          </a:bodyPr>
          <a:lstStyle/>
          <a:p>
            <a:pPr rtl="0" lvl="0">
              <a:buNone/>
            </a:pPr>
            <a:r>
              <a:rPr sz="1800" lang="en"/>
              <a:t>Based on the paper:</a:t>
            </a:r>
          </a:p>
          <a:p>
            <a:r>
              <a:t/>
            </a:r>
          </a:p>
          <a:p>
            <a:pPr rtl="0" lvl="0">
              <a:lnSpc>
                <a:spcPct val="115000"/>
              </a:lnSpc>
              <a:buNone/>
            </a:pPr>
            <a:r>
              <a:rPr u="sng" b="1" sz="1800" lang="en">
                <a:solidFill>
                  <a:schemeClr val="dk1"/>
                </a:solidFill>
              </a:rPr>
              <a:t>Chi Zhang, Feifei Li, and Jeffrey Jestes. 2012. Efficient parallel kNN joins for large data in MapReduce. In </a:t>
            </a:r>
            <a:r>
              <a:rPr u="sng" b="1" sz="1800" lang="en" i="1">
                <a:solidFill>
                  <a:schemeClr val="dk1"/>
                </a:solidFill>
              </a:rPr>
              <a:t>Proceedings of the 15th International Conference on Extending Database Technology</a:t>
            </a:r>
            <a:r>
              <a:rPr u="sng" b="1" sz="1800" lang="en">
                <a:solidFill>
                  <a:schemeClr val="dk1"/>
                </a:solidFill>
              </a:rPr>
              <a:t> (EDBT '12)</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01"/>
                                        </p:tgtEl>
                                        <p:attrNameLst>
                                          <p:attrName>style.visibility</p:attrName>
                                        </p:attrNameLst>
                                      </p:cBhvr>
                                      <p:to>
                                        <p:strVal val="visible"/>
                                      </p:to>
                                    </p:set>
                                    <p:animEffect transition="in" filter="fade">
                                      <p:cBhvr>
                                        <p:cTn dur="10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y="0" x="0"/>
          <a:ext cy="0" cx="0"/>
          <a:chOff y="0" x="0"/>
          <a:chExt cy="0" cx="0"/>
        </a:xfrm>
      </p:grpSpPr>
      <p:sp>
        <p:nvSpPr>
          <p:cNvPr id="507" name="Shape 507"/>
          <p:cNvSpPr txBox="1"/>
          <p:nvPr>
            <p:ph type="title"/>
          </p:nvPr>
        </p:nvSpPr>
        <p:spPr>
          <a:xfrm>
            <a:off y="79275" x="457200"/>
            <a:ext cy="1208999" cx="8229600"/>
          </a:xfrm>
          <a:prstGeom prst="rect">
            <a:avLst/>
          </a:prstGeom>
        </p:spPr>
        <p:txBody>
          <a:bodyPr bIns="91425" rIns="91425" lIns="91425" tIns="91425" anchor="b" anchorCtr="0">
            <a:noAutofit/>
          </a:bodyPr>
          <a:lstStyle/>
          <a:p>
            <a:pPr algn="ctr" rtl="0" lvl="0">
              <a:buNone/>
            </a:pPr>
            <a:r>
              <a:rPr u="sng" sz="2000" lang="en"/>
              <a:t>k nearest neighbor join (kNN join)</a:t>
            </a:r>
          </a:p>
          <a:p>
            <a:pPr rtl="0" lvl="0" indent="-342900" marL="457200">
              <a:buClr>
                <a:schemeClr val="dk1"/>
              </a:buClr>
              <a:buSzPct val="100000"/>
              <a:buFont typeface="Arial"/>
              <a:buChar char="●"/>
            </a:pPr>
            <a:r>
              <a:rPr b="0" sz="1800" lang="en"/>
              <a:t>Given two data sets R and S, for every point q in R, kNN join returns k nearest points of q from S</a:t>
            </a:r>
          </a:p>
        </p:txBody>
      </p:sp>
      <p:sp>
        <p:nvSpPr>
          <p:cNvPr id="508" name="Shape 508"/>
          <p:cNvSpPr txBox="1"/>
          <p:nvPr>
            <p:ph idx="1" type="body"/>
          </p:nvPr>
        </p:nvSpPr>
        <p:spPr>
          <a:xfrm>
            <a:off y="2041500" x="5491775"/>
            <a:ext cy="3518699" cx="3345000"/>
          </a:xfrm>
          <a:prstGeom prst="rect">
            <a:avLst/>
          </a:prstGeom>
        </p:spPr>
        <p:txBody>
          <a:bodyPr bIns="91425" rIns="91425" lIns="91425" tIns="91425" anchor="t" anchorCtr="0">
            <a:noAutofit/>
          </a:bodyPr>
          <a:lstStyle/>
          <a:p>
            <a:pPr rtl="0" lvl="0">
              <a:buNone/>
            </a:pPr>
            <a:r>
              <a:rPr u="sng" sz="1800" lang="en">
                <a:solidFill>
                  <a:schemeClr val="dk1"/>
                </a:solidFill>
              </a:rPr>
              <a:t>3-NN join for q</a:t>
            </a:r>
          </a:p>
          <a:p>
            <a:pPr rtl="0" lvl="0" indent="-342900" marL="457200">
              <a:buClr>
                <a:srgbClr val="000000"/>
              </a:buClr>
              <a:buSzPct val="166666"/>
              <a:buFont typeface="Arial"/>
              <a:buChar char="•"/>
            </a:pPr>
            <a:r>
              <a:rPr sz="1800" lang="en">
                <a:solidFill>
                  <a:schemeClr val="dk1"/>
                </a:solidFill>
              </a:rPr>
              <a:t>(q, p1) </a:t>
            </a:r>
          </a:p>
          <a:p>
            <a:pPr rtl="0" lvl="0" indent="-342900" marL="457200">
              <a:buClr>
                <a:srgbClr val="000000"/>
              </a:buClr>
              <a:buSzPct val="166666"/>
              <a:buFont typeface="Arial"/>
              <a:buChar char="•"/>
            </a:pPr>
            <a:r>
              <a:rPr sz="1800" lang="en">
                <a:solidFill>
                  <a:schemeClr val="dk1"/>
                </a:solidFill>
              </a:rPr>
              <a:t>(q, p3) </a:t>
            </a:r>
          </a:p>
          <a:p>
            <a:pPr rtl="0" lvl="0" indent="-342900" marL="457200">
              <a:buClr>
                <a:srgbClr val="000000"/>
              </a:buClr>
              <a:buSzPct val="166666"/>
              <a:buFont typeface="Arial"/>
              <a:buChar char="•"/>
            </a:pPr>
            <a:r>
              <a:rPr sz="1800" lang="en">
                <a:solidFill>
                  <a:schemeClr val="dk1"/>
                </a:solidFill>
              </a:rPr>
              <a:t>(q, p4) </a:t>
            </a:r>
          </a:p>
          <a:p>
            <a:r>
              <a:t/>
            </a:r>
          </a:p>
        </p:txBody>
      </p:sp>
      <p:pic>
        <p:nvPicPr>
          <p:cNvPr id="509" name="Shape 509"/>
          <p:cNvPicPr preferRelativeResize="0"/>
          <p:nvPr/>
        </p:nvPicPr>
        <p:blipFill>
          <a:blip r:embed="rId3"/>
          <a:stretch>
            <a:fillRect/>
          </a:stretch>
        </p:blipFill>
        <p:spPr>
          <a:xfrm>
            <a:off y="1397325" x="1245875"/>
            <a:ext cy="3647098" cx="3817401"/>
          </a:xfrm>
          <a:prstGeom prst="rect">
            <a:avLst/>
          </a:prstGeom>
          <a:noFill/>
          <a:ln>
            <a:noFill/>
          </a:ln>
        </p:spPr>
      </p:pic>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y="0" x="0"/>
          <a:ext cy="0" cx="0"/>
          <a:chOff y="0" x="0"/>
          <a:chExt cy="0" cx="0"/>
        </a:xfrm>
      </p:grpSpPr>
      <p:sp>
        <p:nvSpPr>
          <p:cNvPr id="514" name="Shape 514"/>
          <p:cNvSpPr txBox="1"/>
          <p:nvPr>
            <p:ph type="title"/>
          </p:nvPr>
        </p:nvSpPr>
        <p:spPr>
          <a:xfrm>
            <a:off y="156428" x="853600"/>
            <a:ext cy="857400" cx="8229600"/>
          </a:xfrm>
          <a:prstGeom prst="rect">
            <a:avLst/>
          </a:prstGeom>
        </p:spPr>
        <p:txBody>
          <a:bodyPr bIns="91425" rIns="91425" lIns="91425" tIns="91425" anchor="b" anchorCtr="0">
            <a:noAutofit/>
          </a:bodyPr>
          <a:lstStyle/>
          <a:p>
            <a:pPr algn="ctr" rtl="0" lvl="0">
              <a:buNone/>
            </a:pPr>
            <a:r>
              <a:rPr u="sng" b="0" lang="en" i="1"/>
              <a:t>k</a:t>
            </a:r>
            <a:r>
              <a:rPr u="sng" b="0" lang="en"/>
              <a:t>NN in </a:t>
            </a:r>
            <a:r>
              <a:rPr u="sng" b="0" lang="en" i="1"/>
              <a:t>S</a:t>
            </a:r>
            <a:r>
              <a:rPr u="sng" b="0" lang="en"/>
              <a:t> for all points in </a:t>
            </a:r>
            <a:r>
              <a:rPr u="sng" b="0" lang="en" i="1"/>
              <a:t>R</a:t>
            </a:r>
          </a:p>
        </p:txBody>
      </p:sp>
      <p:pic>
        <p:nvPicPr>
          <p:cNvPr id="515" name="Shape 515"/>
          <p:cNvPicPr preferRelativeResize="0"/>
          <p:nvPr/>
        </p:nvPicPr>
        <p:blipFill>
          <a:blip r:embed="rId3"/>
          <a:stretch>
            <a:fillRect/>
          </a:stretch>
        </p:blipFill>
        <p:spPr>
          <a:xfrm>
            <a:off y="1013825" x="1101200"/>
            <a:ext cy="3975100" cx="4285651"/>
          </a:xfrm>
          <a:prstGeom prst="rect">
            <a:avLst/>
          </a:prstGeom>
          <a:noFill/>
          <a:ln>
            <a:noFill/>
          </a:ln>
        </p:spPr>
      </p:pic>
      <p:sp>
        <p:nvSpPr>
          <p:cNvPr id="516" name="Shape 516"/>
          <p:cNvSpPr txBox="1"/>
          <p:nvPr/>
        </p:nvSpPr>
        <p:spPr>
          <a:xfrm>
            <a:off y="2091100" x="6114725"/>
            <a:ext cy="2428200" cx="2487600"/>
          </a:xfrm>
          <a:prstGeom prst="rect">
            <a:avLst/>
          </a:prstGeom>
        </p:spPr>
        <p:txBody>
          <a:bodyPr bIns="91425" rIns="91425" lIns="91425" tIns="91425" anchor="t" anchorCtr="0">
            <a:noAutofit/>
          </a:bodyPr>
          <a:lstStyle/>
          <a:p>
            <a:pPr>
              <a:buNone/>
            </a:pPr>
            <a:r>
              <a:rPr u="sng" b="1" sz="2400" lang="en"/>
              <a:t>3NN join for R</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y="0" x="0"/>
          <a:ext cy="0" cx="0"/>
          <a:chOff y="0" x="0"/>
          <a:chExt cy="0" cx="0"/>
        </a:xfrm>
      </p:grpSpPr>
      <p:sp>
        <p:nvSpPr>
          <p:cNvPr id="521" name="Shape 521"/>
          <p:cNvSpPr txBox="1"/>
          <p:nvPr>
            <p:ph idx="1" type="body"/>
          </p:nvPr>
        </p:nvSpPr>
        <p:spPr>
          <a:xfrm>
            <a:off y="100100" x="457200"/>
            <a:ext cy="1564800" cx="8229600"/>
          </a:xfrm>
          <a:prstGeom prst="rect">
            <a:avLst/>
          </a:prstGeom>
        </p:spPr>
        <p:txBody>
          <a:bodyPr bIns="91425" rIns="91425" lIns="91425" tIns="91425" anchor="t" anchorCtr="0">
            <a:noAutofit/>
          </a:bodyPr>
          <a:lstStyle/>
          <a:p>
            <a:pPr algn="ctr" rtl="0" lvl="0">
              <a:spcBef>
                <a:spcPts val="0"/>
              </a:spcBef>
              <a:buClr>
                <a:schemeClr val="dk1"/>
              </a:buClr>
              <a:buSzPct val="36666"/>
              <a:buFont typeface="Arial"/>
              <a:buNone/>
            </a:pPr>
            <a:r>
              <a:rPr u="sng" b="1" lang="en">
                <a:solidFill>
                  <a:schemeClr val="dk1"/>
                </a:solidFill>
              </a:rPr>
              <a:t>Exact kNN Join</a:t>
            </a:r>
          </a:p>
          <a:p>
            <a:pPr rtl="0" lvl="0" indent="-381000" marL="457200">
              <a:spcBef>
                <a:spcPts val="0"/>
              </a:spcBef>
              <a:buClr>
                <a:srgbClr val="000000"/>
              </a:buClr>
              <a:buSzPct val="166666"/>
              <a:buFont typeface="Arial"/>
              <a:buChar char="•"/>
            </a:pPr>
            <a:r>
              <a:rPr sz="2400" lang="en" i="1">
                <a:solidFill>
                  <a:schemeClr val="dk1"/>
                </a:solidFill>
              </a:rPr>
              <a:t>knnJ(R,S)</a:t>
            </a:r>
            <a:r>
              <a:rPr sz="2400" lang="en">
                <a:solidFill>
                  <a:schemeClr val="dk1"/>
                </a:solidFill>
              </a:rPr>
              <a:t> = {</a:t>
            </a:r>
            <a:r>
              <a:rPr sz="2400" lang="en" i="1">
                <a:solidFill>
                  <a:schemeClr val="dk1"/>
                </a:solidFill>
              </a:rPr>
              <a:t>(r, knn(r, S))</a:t>
            </a:r>
            <a:r>
              <a:rPr sz="2400" lang="en">
                <a:solidFill>
                  <a:schemeClr val="dk1"/>
                </a:solidFill>
              </a:rPr>
              <a:t>| for all </a:t>
            </a:r>
            <a:r>
              <a:rPr sz="2400" lang="en" i="1">
                <a:solidFill>
                  <a:schemeClr val="dk1"/>
                </a:solidFill>
              </a:rPr>
              <a:t>r</a:t>
            </a:r>
            <a:r>
              <a:rPr sz="2400" lang="en">
                <a:solidFill>
                  <a:schemeClr val="dk1"/>
                </a:solidFill>
              </a:rPr>
              <a:t> ∈ </a:t>
            </a:r>
            <a:r>
              <a:rPr sz="2400" lang="en" i="1">
                <a:solidFill>
                  <a:schemeClr val="dk1"/>
                </a:solidFill>
              </a:rPr>
              <a:t>R</a:t>
            </a:r>
            <a:r>
              <a:rPr sz="2400" lang="en">
                <a:solidFill>
                  <a:schemeClr val="dk1"/>
                </a:solidFill>
              </a:rPr>
              <a:t>}</a:t>
            </a:r>
          </a:p>
        </p:txBody>
      </p:sp>
      <p:pic>
        <p:nvPicPr>
          <p:cNvPr id="522" name="Shape 522"/>
          <p:cNvPicPr preferRelativeResize="0"/>
          <p:nvPr/>
        </p:nvPicPr>
        <p:blipFill>
          <a:blip r:embed="rId3"/>
          <a:stretch>
            <a:fillRect/>
          </a:stretch>
        </p:blipFill>
        <p:spPr>
          <a:xfrm>
            <a:off y="1357725" x="2609049"/>
            <a:ext cy="3550700" cx="3366925"/>
          </a:xfrm>
          <a:prstGeom prst="rect">
            <a:avLst/>
          </a:prstGeom>
          <a:noFill/>
          <a:ln>
            <a:noFill/>
          </a:ln>
        </p:spPr>
      </p:pic>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y="0" x="0"/>
          <a:ext cy="0" cx="0"/>
          <a:chOff y="0" x="0"/>
          <a:chExt cy="0" cx="0"/>
        </a:xfrm>
      </p:grpSpPr>
      <p:sp>
        <p:nvSpPr>
          <p:cNvPr id="527" name="Shape 527"/>
          <p:cNvSpPr txBox="1"/>
          <p:nvPr>
            <p:ph idx="1" type="body"/>
          </p:nvPr>
        </p:nvSpPr>
        <p:spPr>
          <a:xfrm>
            <a:off y="50525" x="457200"/>
            <a:ext cy="1564800" cx="8229600"/>
          </a:xfrm>
          <a:prstGeom prst="rect">
            <a:avLst/>
          </a:prstGeom>
        </p:spPr>
        <p:txBody>
          <a:bodyPr bIns="91425" rIns="91425" lIns="91425" tIns="91425" anchor="t" anchorCtr="0">
            <a:noAutofit/>
          </a:bodyPr>
          <a:lstStyle/>
          <a:p>
            <a:pPr algn="ctr" rtl="0" lvl="0">
              <a:spcBef>
                <a:spcPts val="0"/>
              </a:spcBef>
              <a:buNone/>
            </a:pPr>
            <a:r>
              <a:rPr u="sng" b="1" sz="2400" lang="en">
                <a:solidFill>
                  <a:schemeClr val="dk1"/>
                </a:solidFill>
              </a:rPr>
              <a:t>Approximate kNN Join</a:t>
            </a:r>
          </a:p>
          <a:p>
            <a:pPr rtl="0" lvl="0" indent="-355600" marL="457200">
              <a:spcBef>
                <a:spcPts val="0"/>
              </a:spcBef>
              <a:buClr>
                <a:srgbClr val="000000"/>
              </a:buClr>
              <a:buSzPct val="166666"/>
              <a:buFont typeface="Arial"/>
              <a:buChar char="•"/>
            </a:pPr>
            <a:r>
              <a:rPr sz="2000" lang="en" i="1">
                <a:solidFill>
                  <a:schemeClr val="dk1"/>
                </a:solidFill>
              </a:rPr>
              <a:t>aknn(r,S)</a:t>
            </a:r>
            <a:r>
              <a:rPr sz="2000" lang="en">
                <a:solidFill>
                  <a:schemeClr val="dk1"/>
                </a:solidFill>
              </a:rPr>
              <a:t> = approximate </a:t>
            </a:r>
            <a:r>
              <a:rPr sz="2000" lang="en" i="1">
                <a:solidFill>
                  <a:schemeClr val="dk1"/>
                </a:solidFill>
              </a:rPr>
              <a:t>kNN</a:t>
            </a:r>
            <a:r>
              <a:rPr sz="2000" lang="en">
                <a:solidFill>
                  <a:schemeClr val="dk1"/>
                </a:solidFill>
              </a:rPr>
              <a:t> of </a:t>
            </a:r>
            <a:r>
              <a:rPr sz="2000" lang="en" i="1">
                <a:solidFill>
                  <a:schemeClr val="dk1"/>
                </a:solidFill>
              </a:rPr>
              <a:t>r</a:t>
            </a:r>
            <a:r>
              <a:rPr sz="2000" lang="en">
                <a:solidFill>
                  <a:schemeClr val="dk1"/>
                </a:solidFill>
              </a:rPr>
              <a:t> from </a:t>
            </a:r>
            <a:r>
              <a:rPr sz="2000" lang="en" i="1">
                <a:solidFill>
                  <a:schemeClr val="dk1"/>
                </a:solidFill>
              </a:rPr>
              <a:t>S</a:t>
            </a:r>
          </a:p>
          <a:p>
            <a:pPr rtl="0" lvl="0" indent="-355600" marL="457200">
              <a:spcBef>
                <a:spcPts val="0"/>
              </a:spcBef>
              <a:buClr>
                <a:schemeClr val="dk1"/>
              </a:buClr>
              <a:buSzPct val="166666"/>
              <a:buFont typeface="Arial"/>
              <a:buChar char="•"/>
            </a:pPr>
            <a:r>
              <a:rPr sz="2000" lang="en" i="1">
                <a:solidFill>
                  <a:schemeClr val="dk1"/>
                </a:solidFill>
              </a:rPr>
              <a:t>aknnJ(R,S)</a:t>
            </a:r>
            <a:r>
              <a:rPr sz="2000" lang="en">
                <a:solidFill>
                  <a:schemeClr val="dk1"/>
                </a:solidFill>
              </a:rPr>
              <a:t> = {</a:t>
            </a:r>
            <a:r>
              <a:rPr sz="2000" lang="en" i="1">
                <a:solidFill>
                  <a:schemeClr val="dk1"/>
                </a:solidFill>
              </a:rPr>
              <a:t>(r,aknn(r,S))</a:t>
            </a:r>
            <a:r>
              <a:rPr sz="2000" lang="en">
                <a:solidFill>
                  <a:schemeClr val="dk1"/>
                </a:solidFill>
              </a:rPr>
              <a:t>| for all </a:t>
            </a:r>
            <a:r>
              <a:rPr sz="2000" lang="en" i="1">
                <a:solidFill>
                  <a:schemeClr val="dk1"/>
                </a:solidFill>
              </a:rPr>
              <a:t>r</a:t>
            </a:r>
            <a:r>
              <a:rPr sz="2000" lang="en">
                <a:solidFill>
                  <a:schemeClr val="dk1"/>
                </a:solidFill>
              </a:rPr>
              <a:t> ∈ </a:t>
            </a:r>
            <a:r>
              <a:rPr sz="2000" lang="en" i="1">
                <a:solidFill>
                  <a:schemeClr val="dk1"/>
                </a:solidFill>
              </a:rPr>
              <a:t>R</a:t>
            </a:r>
            <a:r>
              <a:rPr sz="2000" lang="en">
                <a:solidFill>
                  <a:schemeClr val="dk1"/>
                </a:solidFill>
              </a:rPr>
              <a:t>}</a:t>
            </a:r>
          </a:p>
        </p:txBody>
      </p:sp>
      <p:pic>
        <p:nvPicPr>
          <p:cNvPr id="528" name="Shape 528"/>
          <p:cNvPicPr preferRelativeResize="0"/>
          <p:nvPr/>
        </p:nvPicPr>
        <p:blipFill>
          <a:blip r:embed="rId3"/>
          <a:stretch>
            <a:fillRect/>
          </a:stretch>
        </p:blipFill>
        <p:spPr>
          <a:xfrm>
            <a:off y="1159525" x="2423700"/>
            <a:ext cy="3839848" cx="3681099"/>
          </a:xfrm>
          <a:prstGeom prst="rect">
            <a:avLst/>
          </a:prstGeom>
          <a:noFill/>
          <a:ln>
            <a:noFill/>
          </a:ln>
        </p:spPr>
      </p:pic>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y="0" x="0"/>
          <a:ext cy="0" cx="0"/>
          <a:chOff y="0" x="0"/>
          <a:chExt cy="0" cx="0"/>
        </a:xfrm>
      </p:grpSpPr>
      <p:sp>
        <p:nvSpPr>
          <p:cNvPr id="533" name="Shape 533"/>
          <p:cNvSpPr txBox="1"/>
          <p:nvPr/>
        </p:nvSpPr>
        <p:spPr>
          <a:xfrm>
            <a:off y="99100" x="132150"/>
            <a:ext cy="3300300" cx="8879699"/>
          </a:xfrm>
          <a:prstGeom prst="rect">
            <a:avLst/>
          </a:prstGeom>
        </p:spPr>
        <p:txBody>
          <a:bodyPr bIns="91425" rIns="91425" lIns="91425" tIns="91425" anchor="t" anchorCtr="0">
            <a:noAutofit/>
          </a:bodyPr>
          <a:lstStyle/>
          <a:p>
            <a:pPr rtl="0" lvl="0">
              <a:buNone/>
            </a:pPr>
            <a:r>
              <a:rPr u="sng" b="1" sz="1600" lang="en">
                <a:solidFill>
                  <a:schemeClr val="dk1"/>
                </a:solidFill>
              </a:rPr>
              <a:t>Exact kNN join: Block Nested Loop Join</a:t>
            </a:r>
          </a:p>
          <a:p>
            <a:r>
              <a:t/>
            </a:r>
          </a:p>
          <a:p>
            <a:pPr rtl="0" lvl="0">
              <a:buClr>
                <a:schemeClr val="dk1"/>
              </a:buClr>
              <a:buSzPct val="68750"/>
              <a:buFont typeface="Arial"/>
              <a:buNone/>
            </a:pPr>
            <a:r>
              <a:rPr sz="1600" lang="en">
                <a:solidFill>
                  <a:schemeClr val="dk1"/>
                </a:solidFill>
              </a:rPr>
              <a:t>Block nested loop join (BNLJ) based method</a:t>
            </a:r>
          </a:p>
          <a:p>
            <a:pPr rtl="0" lvl="0">
              <a:buNone/>
            </a:pPr>
            <a:r>
              <a:rPr sz="1600" lang="en">
                <a:solidFill>
                  <a:schemeClr val="dk1"/>
                </a:solidFill>
              </a:rPr>
              <a:t>1.  Partition R and S, each into n equal-sized disjoint blocks.</a:t>
            </a:r>
          </a:p>
          <a:p>
            <a:pPr rtl="0" lvl="0">
              <a:lnSpc>
                <a:spcPct val="115000"/>
              </a:lnSpc>
              <a:buNone/>
            </a:pPr>
            <a:r>
              <a:rPr sz="1600" lang="en">
                <a:solidFill>
                  <a:schemeClr val="dk1"/>
                </a:solidFill>
              </a:rPr>
              <a:t>2.  Perform (BNLJ) for each possible </a:t>
            </a:r>
            <a:r>
              <a:rPr sz="1600" lang="en" i="1">
                <a:solidFill>
                  <a:schemeClr val="dk1"/>
                </a:solidFill>
              </a:rPr>
              <a:t>R</a:t>
            </a:r>
            <a:r>
              <a:rPr baseline="-25000" sz="1600" lang="en" i="1">
                <a:solidFill>
                  <a:schemeClr val="dk1"/>
                </a:solidFill>
              </a:rPr>
              <a:t>i </a:t>
            </a:r>
            <a:r>
              <a:rPr sz="1600" lang="en" i="1">
                <a:solidFill>
                  <a:schemeClr val="dk1"/>
                </a:solidFill>
              </a:rPr>
              <a:t>,S</a:t>
            </a:r>
            <a:r>
              <a:rPr baseline="-25000" sz="1600" lang="en" i="1">
                <a:solidFill>
                  <a:schemeClr val="dk1"/>
                </a:solidFill>
              </a:rPr>
              <a:t>j</a:t>
            </a:r>
            <a:r>
              <a:rPr sz="1600" lang="en" i="1">
                <a:solidFill>
                  <a:schemeClr val="dk1"/>
                </a:solidFill>
              </a:rPr>
              <a:t> </a:t>
            </a:r>
            <a:r>
              <a:rPr sz="1600" lang="en">
                <a:solidFill>
                  <a:schemeClr val="dk1"/>
                </a:solidFill>
              </a:rPr>
              <a:t>pairs of blocks</a:t>
            </a:r>
          </a:p>
          <a:p>
            <a:pPr rtl="0" lvl="0">
              <a:buNone/>
            </a:pPr>
            <a:r>
              <a:rPr sz="1600" lang="en">
                <a:solidFill>
                  <a:schemeClr val="dk1"/>
                </a:solidFill>
              </a:rPr>
              <a:t>3.  Get global kNN results from n local kNN results for every record in R </a:t>
            </a:r>
          </a:p>
        </p:txBody>
      </p:sp>
      <p:pic>
        <p:nvPicPr>
          <p:cNvPr id="534" name="Shape 534"/>
          <p:cNvPicPr preferRelativeResize="0"/>
          <p:nvPr/>
        </p:nvPicPr>
        <p:blipFill>
          <a:blip r:embed="rId3"/>
          <a:stretch>
            <a:fillRect/>
          </a:stretch>
        </p:blipFill>
        <p:spPr>
          <a:xfrm>
            <a:off y="1978648" x="683800"/>
            <a:ext cy="2738724" cx="7309650"/>
          </a:xfrm>
          <a:prstGeom prst="rect">
            <a:avLst/>
          </a:prstGeom>
          <a:noFill/>
          <a:ln>
            <a:noFill/>
          </a:ln>
        </p:spPr>
      </p:pic>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y="0" x="0"/>
          <a:ext cy="0" cx="0"/>
          <a:chOff y="0" x="0"/>
          <a:chExt cy="0" cx="0"/>
        </a:xfrm>
      </p:grpSpPr>
      <p:pic>
        <p:nvPicPr>
          <p:cNvPr id="539" name="Shape 539"/>
          <p:cNvPicPr preferRelativeResize="0"/>
          <p:nvPr/>
        </p:nvPicPr>
        <p:blipFill>
          <a:blip r:embed="rId3"/>
          <a:stretch>
            <a:fillRect/>
          </a:stretch>
        </p:blipFill>
        <p:spPr>
          <a:xfrm>
            <a:off y="0" x="1714500"/>
            <a:ext cy="5143501" cx="5715001"/>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
</a:t>
            </a:r>
            <a:r>
              <a:rPr lang="en"/>
              <a:t>The objective ? </a:t>
            </a:r>
          </a:p>
        </p:txBody>
      </p:sp>
      <p:sp>
        <p:nvSpPr>
          <p:cNvPr id="71" name="Shape 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30555"/>
              <a:buFont typeface="Arial"/>
              <a:buNone/>
            </a:pPr>
            <a:r>
              <a:rPr sz="3600" lang="en">
                <a:solidFill>
                  <a:schemeClr val="dk1"/>
                </a:solidFill>
              </a:rPr>
              <a:t>The objective of the ML process is to discover a function y = f (x) that</a:t>
            </a:r>
          </a:p>
          <a:p>
            <a:pPr rtl="0" lvl="0">
              <a:spcBef>
                <a:spcPts val="0"/>
              </a:spcBef>
              <a:buClr>
                <a:schemeClr val="dk1"/>
              </a:buClr>
              <a:buSzPct val="30555"/>
              <a:buFont typeface="Arial"/>
              <a:buNone/>
            </a:pPr>
            <a:r>
              <a:rPr sz="3600" lang="en">
                <a:solidFill>
                  <a:schemeClr val="dk1"/>
                </a:solidFill>
              </a:rPr>
              <a:t>best predicts the value of y associated with each value of x.</a:t>
            </a:r>
          </a:p>
          <a:p>
            <a:r>
              <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y="0" x="0"/>
          <a:ext cy="0" cx="0"/>
          <a:chOff y="0" x="0"/>
          <a:chExt cy="0" cx="0"/>
        </a:xfrm>
      </p:grpSpPr>
      <p:pic>
        <p:nvPicPr>
          <p:cNvPr id="544" name="Shape 544"/>
          <p:cNvPicPr preferRelativeResize="0"/>
          <p:nvPr/>
        </p:nvPicPr>
        <p:blipFill>
          <a:blip r:embed="rId3"/>
          <a:stretch>
            <a:fillRect/>
          </a:stretch>
        </p:blipFill>
        <p:spPr>
          <a:xfrm>
            <a:off y="0" x="127394"/>
            <a:ext cy="5143500" cx="8889211"/>
          </a:xfrm>
          <a:prstGeom prst="rect">
            <a:avLst/>
          </a:prstGeom>
          <a:noFill/>
          <a:ln>
            <a:noFill/>
          </a:ln>
        </p:spPr>
      </p:pic>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y="0" x="0"/>
          <a:ext cy="0" cx="0"/>
          <a:chOff y="0" x="0"/>
          <a:chExt cy="0" cx="0"/>
        </a:xfrm>
      </p:grpSpPr>
      <p:pic>
        <p:nvPicPr>
          <p:cNvPr id="549" name="Shape 549"/>
          <p:cNvPicPr preferRelativeResize="0"/>
          <p:nvPr/>
        </p:nvPicPr>
        <p:blipFill>
          <a:blip r:embed="rId3"/>
          <a:stretch>
            <a:fillRect/>
          </a:stretch>
        </p:blipFill>
        <p:spPr>
          <a:xfrm>
            <a:off y="0" x="734234"/>
            <a:ext cy="5143499" cx="7675530"/>
          </a:xfrm>
          <a:prstGeom prst="rect">
            <a:avLst/>
          </a:prstGeom>
          <a:noFill/>
          <a:ln>
            <a:noFill/>
          </a:ln>
        </p:spPr>
      </p:pic>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y="0" x="0"/>
          <a:ext cy="0" cx="0"/>
          <a:chOff y="0" x="0"/>
          <a:chExt cy="0" cx="0"/>
        </a:xfrm>
      </p:grpSpPr>
      <p:pic>
        <p:nvPicPr>
          <p:cNvPr id="554" name="Shape 554"/>
          <p:cNvPicPr preferRelativeResize="0"/>
          <p:nvPr/>
        </p:nvPicPr>
        <p:blipFill>
          <a:blip r:embed="rId3"/>
          <a:stretch>
            <a:fillRect/>
          </a:stretch>
        </p:blipFill>
        <p:spPr>
          <a:xfrm>
            <a:off y="0" x="1493964"/>
            <a:ext cy="5143499" cx="6156069"/>
          </a:xfrm>
          <a:prstGeom prst="rect">
            <a:avLst/>
          </a:prstGeom>
          <a:noFill/>
          <a:ln>
            <a:noFill/>
          </a:ln>
        </p:spPr>
      </p:pic>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y="0" x="0"/>
          <a:ext cy="0" cx="0"/>
          <a:chOff y="0" x="0"/>
          <a:chExt cy="0" cx="0"/>
        </a:xfrm>
      </p:grpSpPr>
      <p:pic>
        <p:nvPicPr>
          <p:cNvPr id="559" name="Shape 559"/>
          <p:cNvPicPr preferRelativeResize="0"/>
          <p:nvPr/>
        </p:nvPicPr>
        <p:blipFill>
          <a:blip r:embed="rId3"/>
          <a:stretch>
            <a:fillRect/>
          </a:stretch>
        </p:blipFill>
        <p:spPr>
          <a:xfrm>
            <a:off y="342949" x="0"/>
            <a:ext cy="4457601" cx="9143999"/>
          </a:xfrm>
          <a:prstGeom prst="rect">
            <a:avLst/>
          </a:prstGeom>
          <a:noFill/>
          <a:ln>
            <a:noFill/>
          </a:ln>
        </p:spPr>
      </p:pic>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y="0" x="0"/>
          <a:ext cy="0" cx="0"/>
          <a:chOff y="0" x="0"/>
          <a:chExt cy="0" cx="0"/>
        </a:xfrm>
      </p:grpSpPr>
      <p:pic>
        <p:nvPicPr>
          <p:cNvPr id="564" name="Shape 564"/>
          <p:cNvPicPr preferRelativeResize="0"/>
          <p:nvPr/>
        </p:nvPicPr>
        <p:blipFill>
          <a:blip r:embed="rId3"/>
          <a:stretch>
            <a:fillRect/>
          </a:stretch>
        </p:blipFill>
        <p:spPr>
          <a:xfrm>
            <a:off y="0" x="1008499"/>
            <a:ext cy="5024701" cx="7336051"/>
          </a:xfrm>
          <a:prstGeom prst="rect">
            <a:avLst/>
          </a:prstGeom>
          <a:noFill/>
          <a:ln>
            <a:noFill/>
          </a:ln>
        </p:spPr>
      </p:pic>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y="0" x="0"/>
          <a:ext cy="0" cx="0"/>
          <a:chOff y="0" x="0"/>
          <a:chExt cy="0" cx="0"/>
        </a:xfrm>
      </p:grpSpPr>
      <p:sp>
        <p:nvSpPr>
          <p:cNvPr id="569" name="Shape 569"/>
          <p:cNvSpPr txBox="1"/>
          <p:nvPr>
            <p:ph type="title"/>
          </p:nvPr>
        </p:nvSpPr>
        <p:spPr>
          <a:xfrm>
            <a:off y="-121046" x="457200"/>
            <a:ext cy="857400" cx="8229600"/>
          </a:xfrm>
          <a:prstGeom prst="rect">
            <a:avLst/>
          </a:prstGeom>
        </p:spPr>
        <p:txBody>
          <a:bodyPr bIns="91425" rIns="91425" lIns="91425" tIns="91425" anchor="b" anchorCtr="0">
            <a:noAutofit/>
          </a:bodyPr>
          <a:lstStyle/>
          <a:p>
            <a:pPr algn="ctr">
              <a:buNone/>
            </a:pPr>
            <a:r>
              <a:rPr u="sng" sz="2400" lang="en"/>
              <a:t>R-Tree to improve performance</a:t>
            </a:r>
          </a:p>
        </p:txBody>
      </p:sp>
      <p:sp>
        <p:nvSpPr>
          <p:cNvPr id="570" name="Shape 570"/>
          <p:cNvSpPr txBox="1"/>
          <p:nvPr>
            <p:ph idx="1" type="body"/>
          </p:nvPr>
        </p:nvSpPr>
        <p:spPr>
          <a:xfrm>
            <a:off y="736350" x="506750"/>
            <a:ext cy="710700" cx="8229600"/>
          </a:xfrm>
          <a:prstGeom prst="rect">
            <a:avLst/>
          </a:prstGeom>
        </p:spPr>
        <p:txBody>
          <a:bodyPr bIns="91425" rIns="91425" lIns="91425" tIns="91425" anchor="t" anchorCtr="0">
            <a:noAutofit/>
          </a:bodyPr>
          <a:lstStyle/>
          <a:p>
            <a:pPr rtl="0" lvl="0" indent="-342900" marL="457200">
              <a:buClr>
                <a:srgbClr val="000000"/>
              </a:buClr>
              <a:buSzPct val="166666"/>
              <a:buFont typeface="Arial"/>
              <a:buChar char="•"/>
            </a:pPr>
            <a:r>
              <a:rPr b="1" sz="1800" lang="en"/>
              <a:t>R-trees</a:t>
            </a:r>
            <a:r>
              <a:rPr sz="1800" lang="en"/>
              <a:t> are </a:t>
            </a:r>
            <a:r>
              <a:rPr sz="1800" lang="en">
                <a:hlinkClick r:id="rId3"/>
              </a:rPr>
              <a:t>tree data structures</a:t>
            </a:r>
            <a:r>
              <a:rPr sz="1800" lang="en"/>
              <a:t> used for </a:t>
            </a:r>
            <a:r>
              <a:rPr sz="1800" lang="en">
                <a:hlinkClick r:id="rId4"/>
              </a:rPr>
              <a:t>spatial access methods</a:t>
            </a:r>
          </a:p>
          <a:p>
            <a:pPr lvl="0" indent="-342900" marL="457200">
              <a:buClr>
                <a:srgbClr val="000000"/>
              </a:buClr>
              <a:buSzPct val="166666"/>
              <a:buFont typeface="Arial"/>
              <a:buChar char="•"/>
            </a:pPr>
            <a:r>
              <a:rPr sz="1800" lang="en"/>
              <a:t>They are balanced trees.</a:t>
            </a:r>
          </a:p>
        </p:txBody>
      </p:sp>
      <p:pic>
        <p:nvPicPr>
          <p:cNvPr id="571" name="Shape 571"/>
          <p:cNvPicPr preferRelativeResize="0"/>
          <p:nvPr/>
        </p:nvPicPr>
        <p:blipFill>
          <a:blip r:embed="rId5"/>
          <a:stretch>
            <a:fillRect/>
          </a:stretch>
        </p:blipFill>
        <p:spPr>
          <a:xfrm>
            <a:off y="1884125" x="232150"/>
            <a:ext cy="2826225" cx="4852575"/>
          </a:xfrm>
          <a:prstGeom prst="rect">
            <a:avLst/>
          </a:prstGeom>
          <a:noFill/>
          <a:ln>
            <a:noFill/>
          </a:ln>
        </p:spPr>
      </p:pic>
      <p:pic>
        <p:nvPicPr>
          <p:cNvPr id="572" name="Shape 572"/>
          <p:cNvPicPr preferRelativeResize="0"/>
          <p:nvPr/>
        </p:nvPicPr>
        <p:blipFill>
          <a:blip r:embed="rId6"/>
          <a:stretch>
            <a:fillRect/>
          </a:stretch>
        </p:blipFill>
        <p:spPr>
          <a:xfrm>
            <a:off y="1698399" x="4363850"/>
            <a:ext cy="1203624" cx="4471425"/>
          </a:xfrm>
          <a:prstGeom prst="rect">
            <a:avLst/>
          </a:prstGeom>
          <a:noFill/>
          <a:ln>
            <a:noFill/>
          </a:ln>
        </p:spPr>
      </p:pic>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y="0" x="0"/>
          <a:ext cy="0" cx="0"/>
          <a:chOff y="0" x="0"/>
          <a:chExt cy="0" cx="0"/>
        </a:xfrm>
      </p:grpSpPr>
      <p:pic>
        <p:nvPicPr>
          <p:cNvPr id="577" name="Shape 577"/>
          <p:cNvPicPr preferRelativeResize="0"/>
          <p:nvPr/>
        </p:nvPicPr>
        <p:blipFill>
          <a:blip r:embed="rId3"/>
          <a:stretch>
            <a:fillRect/>
          </a:stretch>
        </p:blipFill>
        <p:spPr>
          <a:xfrm>
            <a:off y="1184501" x="0"/>
            <a:ext cy="3900646" cx="9143998"/>
          </a:xfrm>
          <a:prstGeom prst="rect">
            <a:avLst/>
          </a:prstGeom>
          <a:noFill/>
          <a:ln>
            <a:noFill/>
          </a:ln>
        </p:spPr>
      </p:pic>
      <p:sp>
        <p:nvSpPr>
          <p:cNvPr id="578" name="Shape 578"/>
          <p:cNvSpPr txBox="1"/>
          <p:nvPr/>
        </p:nvSpPr>
        <p:spPr>
          <a:xfrm>
            <a:off y="43325" x="43325"/>
            <a:ext cy="1039500" cx="9204000"/>
          </a:xfrm>
          <a:prstGeom prst="rect">
            <a:avLst/>
          </a:prstGeom>
        </p:spPr>
        <p:txBody>
          <a:bodyPr bIns="91425" rIns="91425" lIns="91425" tIns="91425" anchor="t" anchorCtr="0">
            <a:noAutofit/>
          </a:bodyPr>
          <a:lstStyle/>
          <a:p>
            <a:pPr rtl="0" lvl="0" indent="-342900" marL="457200">
              <a:buClr>
                <a:srgbClr val="000000"/>
              </a:buClr>
              <a:buSzPct val="100000"/>
              <a:buFont typeface="Arial"/>
              <a:buChar char="●"/>
            </a:pPr>
            <a:r>
              <a:rPr sz="1800" lang="en">
                <a:solidFill>
                  <a:schemeClr val="dk1"/>
                </a:solidFill>
              </a:rPr>
              <a:t>Build R-tree index for a block of S in a bucket to speed up kNN computations.</a:t>
            </a:r>
          </a:p>
          <a:p>
            <a:pPr rtl="0" lvl="0" indent="-342900" marL="457200">
              <a:buClr>
                <a:srgbClr val="000000"/>
              </a:buClr>
              <a:buSzPct val="100000"/>
              <a:buFont typeface="Arial"/>
              <a:buChar char="●"/>
            </a:pPr>
            <a:r>
              <a:rPr sz="1800" lang="en">
                <a:solidFill>
                  <a:schemeClr val="dk1"/>
                </a:solidFill>
              </a:rPr>
              <a:t>Similar to BNLJ algorithm, only need to replace BNLJ with block R-tree join (BRJ) in the first round. </a:t>
            </a:r>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y="0" x="0"/>
          <a:ext cy="0" cx="0"/>
          <a:chOff y="0" x="0"/>
          <a:chExt cy="0" cx="0"/>
        </a:xfrm>
      </p:grpSpPr>
      <p:pic>
        <p:nvPicPr>
          <p:cNvPr id="583" name="Shape 583"/>
          <p:cNvPicPr preferRelativeResize="0"/>
          <p:nvPr/>
        </p:nvPicPr>
        <p:blipFill>
          <a:blip r:embed="rId3"/>
          <a:stretch>
            <a:fillRect/>
          </a:stretch>
        </p:blipFill>
        <p:spPr>
          <a:xfrm>
            <a:off y="416225" x="1167823"/>
            <a:ext cy="4482650" cx="6710926"/>
          </a:xfrm>
          <a:prstGeom prst="rect">
            <a:avLst/>
          </a:prstGeom>
          <a:noFill/>
          <a:ln>
            <a:noFill/>
          </a:ln>
        </p:spPr>
      </p:pic>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y="0" x="0"/>
          <a:ext cy="0" cx="0"/>
          <a:chOff y="0" x="0"/>
          <a:chExt cy="0" cx="0"/>
        </a:xfrm>
      </p:grpSpPr>
      <p:sp>
        <p:nvSpPr>
          <p:cNvPr id="588" name="Shape 58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u="sng" sz="3000" lang="en"/>
              <a:t>Approximate kNN Join</a:t>
            </a:r>
          </a:p>
        </p:txBody>
      </p:sp>
      <p:sp>
        <p:nvSpPr>
          <p:cNvPr id="589" name="Shape 58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Clr>
                <a:schemeClr val="dk1"/>
              </a:buClr>
              <a:buSzPct val="61111"/>
              <a:buFont typeface="Arial"/>
              <a:buNone/>
            </a:pPr>
            <a:r>
              <a:rPr b="1" sz="1800" lang="en">
                <a:solidFill>
                  <a:schemeClr val="dk1"/>
                </a:solidFill>
              </a:rPr>
              <a:t>Problem with exact kNN join solution</a:t>
            </a:r>
          </a:p>
          <a:p>
            <a:pPr rtl="0" lvl="0" indent="-342900" marL="457200">
              <a:buClr>
                <a:srgbClr val="000000"/>
              </a:buClr>
              <a:buSzPct val="166666"/>
              <a:buFont typeface="Arial"/>
              <a:buChar char="•"/>
            </a:pPr>
            <a:r>
              <a:rPr sz="1800" lang="en">
                <a:solidFill>
                  <a:schemeClr val="dk1"/>
                </a:solidFill>
              </a:rPr>
              <a:t>Too much communication and computation (n</a:t>
            </a:r>
            <a:r>
              <a:rPr baseline="30000" sz="1800" lang="en">
                <a:solidFill>
                  <a:schemeClr val="dk1"/>
                </a:solidFill>
              </a:rPr>
              <a:t>2</a:t>
            </a:r>
            <a:r>
              <a:rPr sz="1800" lang="en">
                <a:solidFill>
                  <a:schemeClr val="dk1"/>
                </a:solidFill>
              </a:rPr>
              <a:t> buckets required)</a:t>
            </a:r>
          </a:p>
          <a:p>
            <a:pPr rtl="0" lvl="0">
              <a:buClr>
                <a:schemeClr val="dk1"/>
              </a:buClr>
              <a:buSzPct val="61111"/>
              <a:buFont typeface="Arial"/>
              <a:buNone/>
            </a:pPr>
            <a:r>
              <a:rPr sz="1800" lang="en">
                <a:solidFill>
                  <a:schemeClr val="dk1"/>
                </a:solidFill>
              </a:rPr>
              <a:t>						</a:t>
            </a:r>
          </a:p>
          <a:p>
            <a:pPr rtl="0" lvl="0">
              <a:buNone/>
            </a:pPr>
            <a:r>
              <a:rPr b="1" sz="1800" lang="en">
                <a:solidFill>
                  <a:schemeClr val="dk1"/>
                </a:solidFill>
              </a:rPr>
              <a:t>We need to find a solution requiring O(n) buckets</a:t>
            </a:r>
          </a:p>
          <a:p>
            <a:pPr rtl="0" lvl="0" indent="-342900" marL="457200">
              <a:buClr>
                <a:srgbClr val="000000"/>
              </a:buClr>
              <a:buSzPct val="166666"/>
              <a:buFont typeface="Arial"/>
              <a:buChar char="•"/>
            </a:pPr>
            <a:r>
              <a:rPr sz="1800" lang="en">
                <a:solidFill>
                  <a:schemeClr val="dk1"/>
                </a:solidFill>
              </a:rPr>
              <a:t>Approximate solutions</a:t>
            </a:r>
          </a:p>
          <a:p>
            <a:pPr lvl="0" indent="-342900" marL="457200">
              <a:buClr>
                <a:srgbClr val="000000"/>
              </a:buClr>
              <a:buSzPct val="166666"/>
              <a:buFont typeface="Arial"/>
              <a:buChar char="•"/>
            </a:pPr>
            <a:r>
              <a:rPr sz="1800" lang="en">
                <a:solidFill>
                  <a:schemeClr val="dk1"/>
                </a:solidFill>
              </a:rPr>
              <a:t>Space-filling curve based methods (dubbed zkNN)</a:t>
            </a:r>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3" name="Shape 593"/>
        <p:cNvGrpSpPr/>
        <p:nvPr/>
      </p:nvGrpSpPr>
      <p:grpSpPr>
        <a:xfrm>
          <a:off y="0" x="0"/>
          <a:ext cy="0" cx="0"/>
          <a:chOff y="0" x="0"/>
          <a:chExt cy="0" cx="0"/>
        </a:xfrm>
      </p:grpSpPr>
      <p:sp>
        <p:nvSpPr>
          <p:cNvPr id="594" name="Shape 594"/>
          <p:cNvSpPr txBox="1"/>
          <p:nvPr/>
        </p:nvSpPr>
        <p:spPr>
          <a:xfrm>
            <a:off y="238225" x="389825"/>
            <a:ext cy="1104600" cx="8305500"/>
          </a:xfrm>
          <a:prstGeom prst="rect">
            <a:avLst/>
          </a:prstGeom>
        </p:spPr>
        <p:txBody>
          <a:bodyPr bIns="91425" rIns="91425" lIns="91425" tIns="91425" anchor="t" anchorCtr="0">
            <a:noAutofit/>
          </a:bodyPr>
          <a:lstStyle/>
          <a:p>
            <a:pPr rtl="0" lvl="0">
              <a:buNone/>
            </a:pPr>
            <a:r>
              <a:rPr u="sng" b="1" sz="2000" lang="en">
                <a:solidFill>
                  <a:schemeClr val="dk1"/>
                </a:solidFill>
              </a:rPr>
              <a:t>The idea of zkNN -  maintaining spatial locality</a:t>
            </a:r>
          </a:p>
          <a:p>
            <a:pPr rtl="0" lvl="0" indent="-355600" marL="457200">
              <a:buClr>
                <a:srgbClr val="000000"/>
              </a:buClr>
              <a:buSzPct val="100000"/>
              <a:buFont typeface="Arial"/>
              <a:buChar char="●"/>
            </a:pPr>
            <a:r>
              <a:rPr sz="2000" lang="en">
                <a:solidFill>
                  <a:schemeClr val="dk1"/>
                </a:solidFill>
              </a:rPr>
              <a:t>Transform </a:t>
            </a:r>
            <a:r>
              <a:rPr sz="2000" lang="en" i="1">
                <a:solidFill>
                  <a:schemeClr val="dk1"/>
                </a:solidFill>
              </a:rPr>
              <a:t>d</a:t>
            </a:r>
            <a:r>
              <a:rPr sz="2000" lang="en">
                <a:solidFill>
                  <a:schemeClr val="dk1"/>
                </a:solidFill>
              </a:rPr>
              <a:t>-Dimensional points to 1-D values using Z-value</a:t>
            </a:r>
          </a:p>
          <a:p>
            <a:pPr rtl="0" lvl="0" indent="-355600" marL="457200">
              <a:buClr>
                <a:srgbClr val="000000"/>
              </a:buClr>
              <a:buSzPct val="100000"/>
              <a:buFont typeface="Arial"/>
              <a:buChar char="●"/>
            </a:pPr>
            <a:r>
              <a:rPr sz="2000" lang="en">
                <a:solidFill>
                  <a:schemeClr val="dk1"/>
                </a:solidFill>
              </a:rPr>
              <a:t> Map d-dimensional kNN join query to to 1-D range queries</a:t>
            </a:r>
          </a:p>
        </p:txBody>
      </p:sp>
      <p:pic>
        <p:nvPicPr>
          <p:cNvPr id="595" name="Shape 595"/>
          <p:cNvPicPr preferRelativeResize="0"/>
          <p:nvPr/>
        </p:nvPicPr>
        <p:blipFill>
          <a:blip r:embed="rId3"/>
          <a:stretch>
            <a:fillRect/>
          </a:stretch>
        </p:blipFill>
        <p:spPr>
          <a:xfrm>
            <a:off y="1298600" x="1010224"/>
            <a:ext cy="3844900" cx="3884224"/>
          </a:xfrm>
          <a:prstGeom prst="rect">
            <a:avLst/>
          </a:prstGeom>
          <a:noFill/>
          <a:ln>
            <a:noFill/>
          </a:ln>
        </p:spPr>
      </p:pic>
      <p:sp>
        <p:nvSpPr>
          <p:cNvPr id="596" name="Shape 596"/>
          <p:cNvSpPr txBox="1"/>
          <p:nvPr/>
        </p:nvSpPr>
        <p:spPr>
          <a:xfrm>
            <a:off y="1353550" x="5695750"/>
            <a:ext cy="3692400" cx="3129299"/>
          </a:xfrm>
          <a:prstGeom prst="rect">
            <a:avLst/>
          </a:prstGeom>
        </p:spPr>
        <p:txBody>
          <a:bodyPr bIns="91425" rIns="91425" lIns="91425" tIns="91425" anchor="t" anchorCtr="0">
            <a:noAutofit/>
          </a:bodyPr>
          <a:lstStyle/>
          <a:p>
            <a:pPr algn="ctr" rtl="0" lvl="0">
              <a:buNone/>
            </a:pPr>
            <a:r>
              <a:rPr b="1" sz="1800" lang="en"/>
              <a:t>Z-value order:</a:t>
            </a:r>
          </a:p>
          <a:p>
            <a:pPr algn="ctr" rtl="0" lvl="0">
              <a:buNone/>
            </a:pPr>
            <a:r>
              <a:rPr sz="1800" lang="en"/>
              <a:t>(0,0)  -&gt; 0</a:t>
            </a:r>
          </a:p>
          <a:p>
            <a:pPr algn="ctr" rtl="0" lvl="0">
              <a:buNone/>
            </a:pPr>
            <a:r>
              <a:rPr sz="1800" lang="en"/>
              <a:t>(1,0)</a:t>
            </a:r>
            <a:r>
              <a:rPr sz="1800" lang="en">
                <a:solidFill>
                  <a:schemeClr val="dk1"/>
                </a:solidFill>
              </a:rPr>
              <a:t>  -&gt; 1</a:t>
            </a:r>
          </a:p>
          <a:p>
            <a:pPr algn="ctr" rtl="0" lvl="0">
              <a:buNone/>
            </a:pPr>
            <a:r>
              <a:rPr sz="1800" lang="en"/>
              <a:t>(0,1)</a:t>
            </a:r>
            <a:r>
              <a:rPr sz="1800" lang="en">
                <a:solidFill>
                  <a:schemeClr val="dk1"/>
                </a:solidFill>
              </a:rPr>
              <a:t>  -&gt; 2</a:t>
            </a:r>
          </a:p>
          <a:p>
            <a:pPr algn="ctr" rtl="0" lvl="0">
              <a:buNone/>
            </a:pPr>
            <a:r>
              <a:rPr sz="1800" lang="en"/>
              <a:t>(1,1)</a:t>
            </a:r>
            <a:r>
              <a:rPr sz="1800" lang="en">
                <a:solidFill>
                  <a:schemeClr val="dk1"/>
                </a:solidFill>
              </a:rPr>
              <a:t>  -&gt; 3</a:t>
            </a:r>
          </a:p>
          <a:p>
            <a:pPr algn="ctr" rtl="0" lvl="0">
              <a:buNone/>
            </a:pPr>
            <a:r>
              <a:rPr sz="1800" lang="en"/>
              <a:t>(2,0)</a:t>
            </a:r>
            <a:r>
              <a:rPr sz="1800" lang="en">
                <a:solidFill>
                  <a:schemeClr val="dk1"/>
                </a:solidFill>
              </a:rPr>
              <a:t>  -&gt; 4</a:t>
            </a:r>
          </a:p>
          <a:p>
            <a:pPr algn="ctr" rtl="0" lvl="0">
              <a:buNone/>
            </a:pPr>
            <a:r>
              <a:rPr sz="1800" lang="en"/>
              <a:t>(3,0)</a:t>
            </a:r>
            <a:r>
              <a:rPr sz="1800" lang="en">
                <a:solidFill>
                  <a:schemeClr val="dk1"/>
                </a:solidFill>
              </a:rPr>
              <a:t>  -&gt; 5</a:t>
            </a:r>
          </a:p>
          <a:p>
            <a:pPr algn="ctr" rtl="0" lvl="0">
              <a:buNone/>
            </a:pPr>
            <a:r>
              <a:rPr sz="1800" lang="en"/>
              <a:t>(2,1)</a:t>
            </a:r>
            <a:r>
              <a:rPr sz="1800" lang="en">
                <a:solidFill>
                  <a:schemeClr val="dk1"/>
                </a:solidFill>
              </a:rPr>
              <a:t>  -&gt; 6</a:t>
            </a:r>
          </a:p>
          <a:p>
            <a:pPr algn="ctr" rtl="0" lvl="0">
              <a:buNone/>
            </a:pPr>
            <a:r>
              <a:rPr sz="1800" lang="en"/>
              <a:t>(3,1)</a:t>
            </a:r>
            <a:r>
              <a:rPr sz="1800" lang="en">
                <a:solidFill>
                  <a:schemeClr val="dk1"/>
                </a:solidFill>
              </a:rPr>
              <a:t>  -&gt; 7</a:t>
            </a:r>
          </a:p>
          <a:p>
            <a:pPr algn="ctr" rtl="0" lvl="0">
              <a:buNone/>
            </a:pPr>
            <a:r>
              <a:rPr sz="1800" lang="en"/>
              <a:t>(0,2)</a:t>
            </a:r>
            <a:r>
              <a:rPr sz="1800" lang="en">
                <a:solidFill>
                  <a:schemeClr val="dk1"/>
                </a:solidFill>
              </a:rPr>
              <a:t>  -&gt; 8</a:t>
            </a:r>
          </a:p>
          <a:p>
            <a:pPr algn="ctr" rtl="0" lvl="0">
              <a:buNone/>
            </a:pPr>
            <a:r>
              <a:rPr sz="1800" lang="en"/>
              <a:t>  .</a:t>
            </a:r>
          </a:p>
          <a:p>
            <a:pPr algn="ctr" rtl="0" lvl="0">
              <a:buNone/>
            </a:pPr>
            <a:r>
              <a:rPr sz="1800" lang="en"/>
              <a:t>  .</a:t>
            </a:r>
          </a:p>
          <a:p>
            <a:pPr algn="ctr" rtl="0" lvl="0">
              <a:buNone/>
            </a:pPr>
            <a:r>
              <a:rPr sz="1800" lang="en"/>
              <a:t>  .</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