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&lt;header&gt;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US"/>
              <a:t>&lt;footer&gt;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43A3CE75-1BE4-41DD-A7FD-FB77ACC4BC31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6BE6F3D-B660-4AE2-94E1-7E0403C5837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FD0D4DE-A633-4A72-A183-E22C86EA652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0C9A720-E104-4C64-9217-5E9E091B245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BF85A6A-B9D0-4862-84FA-9FD503EA29A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989F768-4636-4A35-BF2F-478A8308E76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ECEAD6C-22CA-466F-86FD-9E8EF2D29B1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1444C79-F4B7-4A7C-BA4B-9BD3803B9D9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4168EA3-83F0-424C-BD6A-BF52DCF64CC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54940B4-6B51-40F6-8C53-B62731F6272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A92AA3F-A7AD-4812-823C-222504E46CD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3CA7ECF-B99F-4FB8-820F-1D5FD1BDA0A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5/15/14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4D2C7B-58F6-481C-A408-73BCAE8737F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5/15/14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965ED8-AFC5-4A18-B9EA-641A9B20B14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5/15/14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4190901-E603-49D9-A3FF-983E1E7E0EE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Large Scale ML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{Sachin Bhat, Shivateja Reddy, Umang Jain}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17920" y="106560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Similar to perceptrons, iteratively calculate each component of weight vector using the following equation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95800" y="2497320"/>
            <a:ext cx="7156080" cy="209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Calculating the change </a:t>
            </a:r>
            <a:endParaRPr/>
          </a:p>
        </p:txBody>
      </p:sp>
      <p:pic>
        <p:nvPicPr>
          <p:cNvPr id="142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41400" y="2468520"/>
            <a:ext cx="10420920" cy="16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kNN Join</a:t>
            </a:r>
            <a:endParaRPr/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29480" y="1558440"/>
            <a:ext cx="7519680" cy="47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8967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Z value calculation</a:t>
            </a:r>
            <a:endParaRPr/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262160"/>
            <a:ext cx="10058040" cy="551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3960" y="0"/>
            <a:ext cx="81712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23320" y="2599560"/>
            <a:ext cx="10515240" cy="1423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b="1" lang="en-US" sz="4800"/>
              <a:t>Thank You</a:t>
            </a:r>
            <a:r>
              <a:rPr b="1" lang="en-US" sz="4800"/>
              <a:t>
</a:t>
            </a:r>
            <a:r>
              <a:rPr b="1" lang="en-US" sz="4800"/>
              <a:t>:wq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Quick Recap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Machine Learning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is a way of summarizing data, Learning about it and discovering something about the data that will be seen in future.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Unsupervised M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L” refers to the ML when the input data does not tell the clustering algorithm what the clusters should be.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"Supervised ML"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refers to when the available data includes information about the correct way to classify at least some of the data. The already classified data is called the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training set.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Format of Input Data&amp; Objective of the ML Process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The training set consists of a set of pairs (x, y),called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training examples.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x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is a vector of values, often called a feature vector.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y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is the label, the classification value for x.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The objective of the ML process is to discover a function y = f (x) that best predicts the value of y associated with each value of x.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What we were supposed to do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Map Reduce Code for Perceptron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Map Reduce Code for SVM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Map Reduce Code for KNN-Joins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What we did 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Exactly what we were supposed to do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Perceptron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 </a:t>
            </a:r>
            <a:r>
              <a:rPr b="1" i="1" lang="en-US" sz="2800">
                <a:solidFill>
                  <a:srgbClr val="000000"/>
                </a:solidFill>
                <a:latin typeface="Arial"/>
              </a:rPr>
              <a:t>Perceptron</a:t>
            </a:r>
            <a:r>
              <a:rPr i="1"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is a linear binary classifier.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Data should be </a:t>
            </a:r>
            <a:r>
              <a:rPr i="1" lang="en-US" sz="2800">
                <a:solidFill>
                  <a:srgbClr val="000000"/>
                </a:solidFill>
                <a:latin typeface="Arial"/>
              </a:rPr>
              <a:t>Linearly Separable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Need to find a weight vector w and threshold θ such that all the feature vectors with y = +1 are on the positive side of the hyperplane and all those with y = −1 are on the negative side.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Learning Rate = 0.1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Test for convergence : Difference between weights is negligible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2320" y="258840"/>
            <a:ext cx="11013840" cy="652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SVM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Can separate non-linear data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Selects a hyperplane that maximizes the margin - the distance between the hyperplane and the closest points of the training set.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Given a training set (x1, y1), (x2, y2),...,(xn, yn) , maximize γ (by varying w and b) subject to the constraint that for all i = 1,2,...,n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                                   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y</a:t>
            </a:r>
            <a:r>
              <a:rPr i="1" lang="en-US" sz="2800">
                <a:solidFill>
                  <a:srgbClr val="000000"/>
                </a:solidFill>
                <a:latin typeface="Arial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(w.x</a:t>
            </a:r>
            <a:r>
              <a:rPr i="1" lang="en-US" sz="2800">
                <a:solidFill>
                  <a:srgbClr val="000000"/>
                </a:solidFill>
                <a:latin typeface="Arial"/>
              </a:rPr>
              <a:t>i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+ b) &gt; γ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Goal is to minimize this:</a:t>
            </a:r>
            <a:endParaRPr/>
          </a:p>
        </p:txBody>
      </p:sp>
      <p:pic>
        <p:nvPicPr>
          <p:cNvPr id="13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1440" y="2043720"/>
            <a:ext cx="9808920" cy="16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