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标题文本</a:t>
            </a:r>
          </a:p>
        </p:txBody>
      </p:sp>
      <p:sp>
        <p:nvSpPr>
          <p:cNvPr id="12" name="正文级别 1…"/>
          <p:cNvSpPr txBox="1"/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在此键入引文。”"/>
          <p:cNvSpPr txBox="1"/>
          <p:nvPr>
            <p:ph type="body" sz="quarter" idx="14"/>
          </p:nvPr>
        </p:nvSpPr>
        <p:spPr>
          <a:xfrm>
            <a:off x="1270000" y="4216400"/>
            <a:ext cx="10464800" cy="7112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“在此键入引文。”</a:t>
            </a:r>
          </a:p>
        </p:txBody>
      </p:sp>
      <p:sp>
        <p:nvSpPr>
          <p:cNvPr id="9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图像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图像"/>
          <p:cNvSpPr/>
          <p:nvPr>
            <p:ph type="pic" idx="13"/>
          </p:nvPr>
        </p:nvSpPr>
        <p:spPr>
          <a:xfrm>
            <a:off x="1625600" y="673100"/>
            <a:ext cx="9753600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标题文本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标题文本</a:t>
            </a:r>
          </a:p>
        </p:txBody>
      </p:sp>
      <p:sp>
        <p:nvSpPr>
          <p:cNvPr id="22" name="正文级别 1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文本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3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图像"/>
          <p:cNvSpPr/>
          <p:nvPr>
            <p:ph type="pic" sz="half" idx="13"/>
          </p:nvPr>
        </p:nvSpPr>
        <p:spPr>
          <a:xfrm>
            <a:off x="6718300" y="635000"/>
            <a:ext cx="5334000" cy="8216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标题文本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标题文本</a:t>
            </a:r>
          </a:p>
        </p:txBody>
      </p:sp>
      <p:sp>
        <p:nvSpPr>
          <p:cNvPr id="40" name="正文级别 1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49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57" name="正文级别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图像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67" name="正文级别 1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幻灯片编号"/>
          <p:cNvSpPr txBox="1"/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正文级别 1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图像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图像"/>
          <p:cNvSpPr/>
          <p:nvPr>
            <p:ph type="pic" sz="quarter" idx="14"/>
          </p:nvPr>
        </p:nvSpPr>
        <p:spPr>
          <a:xfrm>
            <a:off x="6718300" y="8890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图像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3" name="正文级别 1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tif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tif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tif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tif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tif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tif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tif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tif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tif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tif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tif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www.amazon.cn/s/ref=dp_byline_sr_book_1?ie=UTF8&amp;field-author=%5B%E6%97%A5%5D%E5%B1%B1%E7%94%B0%E6%B5%A9%E4%B9%8B%EF%BC%8C%E6%9C%AB%E6%B0%B8%E5%8C%A1&amp;search-alias=books" TargetMode="External"/><Relationship Id="rId3" Type="http://schemas.openxmlformats.org/officeDocument/2006/relationships/image" Target="../media/image12.tif"/><Relationship Id="rId4" Type="http://schemas.openxmlformats.org/officeDocument/2006/relationships/image" Target="../media/image13.tif"/><Relationship Id="rId5" Type="http://schemas.openxmlformats.org/officeDocument/2006/relationships/image" Target="../media/image14.tif"/></Relationships>
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自制搜索引擎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自制搜索引擎</a:t>
            </a:r>
          </a:p>
        </p:txBody>
      </p:sp>
      <p:sp>
        <p:nvSpPr>
          <p:cNvPr id="120" name="元芳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元芳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样例二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样例二</a:t>
            </a:r>
          </a:p>
        </p:txBody>
      </p:sp>
      <p:graphicFrame>
        <p:nvGraphicFramePr>
          <p:cNvPr id="152" name="表格"/>
          <p:cNvGraphicFramePr/>
          <p:nvPr/>
        </p:nvGraphicFramePr>
        <p:xfrm>
          <a:off x="1781810" y="6029535"/>
          <a:ext cx="7620001" cy="3044457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1026616"/>
                <a:gridCol w="1027628"/>
                <a:gridCol w="1043949"/>
                <a:gridCol w="1017805"/>
                <a:gridCol w="2697589"/>
                <a:gridCol w="3160990"/>
              </a:tblGrid>
              <a:tr h="434922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="1"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input</a:t>
                      </a:r>
                    </a:p>
                  </a:txBody>
                  <a:tcPr marL="165100" marR="165100" marT="76200" marB="76200" anchor="ctr" anchorCtr="0" horzOverflow="overflow">
                    <a:lnL w="12700">
                      <a:solidFill>
                        <a:srgbClr val="CCCCCC"/>
                      </a:solidFill>
                      <a:miter lim="400000"/>
                    </a:lnL>
                    <a:lnR w="12700">
                      <a:solidFill>
                        <a:srgbClr val="CCCCCC"/>
                      </a:solidFill>
                      <a:miter lim="400000"/>
                    </a:lnR>
                    <a:lnT w="12700">
                      <a:solidFill>
                        <a:srgbClr val="CCCCCC"/>
                      </a:solidFill>
                      <a:miter lim="400000"/>
                    </a:lnT>
                    <a:lnB w="12700">
                      <a:solidFill>
                        <a:srgbClr val="CCCCCC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="1"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stack[0]</a:t>
                      </a:r>
                    </a:p>
                  </a:txBody>
                  <a:tcPr marL="165100" marR="165100" marT="76200" marB="76200" anchor="ctr" anchorCtr="0" horzOverflow="overflow">
                    <a:lnL w="12700">
                      <a:solidFill>
                        <a:srgbClr val="CCCCCC"/>
                      </a:solidFill>
                      <a:miter lim="400000"/>
                    </a:lnL>
                    <a:lnR w="12700">
                      <a:solidFill>
                        <a:srgbClr val="CCCCCC"/>
                      </a:solidFill>
                      <a:miter lim="400000"/>
                    </a:lnR>
                    <a:lnT w="12700">
                      <a:solidFill>
                        <a:srgbClr val="CCCCCC"/>
                      </a:solidFill>
                      <a:miter lim="400000"/>
                    </a:lnT>
                    <a:lnB w="12700">
                      <a:solidFill>
                        <a:srgbClr val="CCCCCC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="1"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stack[1]</a:t>
                      </a:r>
                    </a:p>
                  </a:txBody>
                  <a:tcPr marL="165100" marR="165100" marT="76200" marB="76200" anchor="ctr" anchorCtr="0" horzOverflow="overflow">
                    <a:lnL w="12700">
                      <a:solidFill>
                        <a:srgbClr val="CCCCCC"/>
                      </a:solidFill>
                      <a:miter lim="400000"/>
                    </a:lnL>
                    <a:lnR w="12700">
                      <a:solidFill>
                        <a:srgbClr val="CCCCCC"/>
                      </a:solidFill>
                      <a:miter lim="400000"/>
                    </a:lnR>
                    <a:lnT w="12700">
                      <a:solidFill>
                        <a:srgbClr val="CCCCCC"/>
                      </a:solidFill>
                      <a:miter lim="400000"/>
                    </a:lnT>
                    <a:lnB w="12700">
                      <a:solidFill>
                        <a:srgbClr val="CCCCCC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="1"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stack[2]</a:t>
                      </a:r>
                    </a:p>
                  </a:txBody>
                  <a:tcPr marL="165100" marR="165100" marT="76200" marB="76200" anchor="ctr" anchorCtr="0" horzOverflow="overflow">
                    <a:lnL w="12700">
                      <a:solidFill>
                        <a:srgbClr val="CCCCCC"/>
                      </a:solidFill>
                      <a:miter lim="400000"/>
                    </a:lnL>
                    <a:lnR w="12700">
                      <a:solidFill>
                        <a:srgbClr val="CCCCCC"/>
                      </a:solidFill>
                      <a:miter lim="400000"/>
                    </a:lnR>
                    <a:lnT w="12700">
                      <a:solidFill>
                        <a:srgbClr val="CCCCCC"/>
                      </a:solidFill>
                      <a:miter lim="400000"/>
                    </a:lnT>
                    <a:lnB w="12700">
                      <a:solidFill>
                        <a:srgbClr val="CCCCCC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="1"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output</a:t>
                      </a:r>
                    </a:p>
                  </a:txBody>
                  <a:tcPr marL="165100" marR="165100" marT="76200" marB="76200" anchor="ctr" anchorCtr="0" horzOverflow="overflow">
                    <a:lnL w="12700">
                      <a:solidFill>
                        <a:srgbClr val="CCCCCC"/>
                      </a:solidFill>
                      <a:miter lim="400000"/>
                    </a:lnL>
                    <a:lnR w="12700">
                      <a:solidFill>
                        <a:srgbClr val="CCCCCC"/>
                      </a:solidFill>
                      <a:miter lim="400000"/>
                    </a:lnR>
                    <a:lnT w="12700">
                      <a:solidFill>
                        <a:srgbClr val="CCCCCC"/>
                      </a:solidFill>
                      <a:miter lim="400000"/>
                    </a:lnT>
                    <a:lnB w="12700">
                      <a:solidFill>
                        <a:srgbClr val="CCCCCC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="1"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备注</a:t>
                      </a:r>
                    </a:p>
                  </a:txBody>
                  <a:tcPr marL="165100" marR="165100" marT="76200" marB="76200" anchor="ctr" anchorCtr="0" horzOverflow="overflow">
                    <a:lnL w="12700">
                      <a:solidFill>
                        <a:srgbClr val="CCCCCC"/>
                      </a:solidFill>
                      <a:miter lim="400000"/>
                    </a:lnL>
                    <a:lnR w="12700">
                      <a:solidFill>
                        <a:srgbClr val="CCCCCC"/>
                      </a:solidFill>
                      <a:miter lim="400000"/>
                    </a:lnR>
                    <a:lnT w="12700">
                      <a:solidFill>
                        <a:srgbClr val="CCCCCC"/>
                      </a:solidFill>
                      <a:miter lim="400000"/>
                    </a:lnT>
                    <a:lnB w="12700">
                      <a:solidFill>
                        <a:srgbClr val="CCCCCC"/>
                      </a:solidFill>
                      <a:miter lim="400000"/>
                    </a:lnB>
                  </a:tcPr>
                </a:tc>
              </a:tr>
              <a:tr h="434922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search</a:t>
                      </a:r>
                    </a:p>
                  </a:txBody>
                  <a:tcPr marL="165100" marR="165100" marT="76200" marB="76200" anchor="ctr" anchorCtr="0" horzOverflow="overflow">
                    <a:lnL w="12700">
                      <a:solidFill>
                        <a:srgbClr val="CCCCCC"/>
                      </a:solidFill>
                      <a:miter lim="400000"/>
                    </a:lnL>
                    <a:lnR w="12700">
                      <a:solidFill>
                        <a:srgbClr val="CCCCCC"/>
                      </a:solidFill>
                      <a:miter lim="400000"/>
                    </a:lnR>
                    <a:lnT w="12700">
                      <a:solidFill>
                        <a:srgbClr val="CCCCCC"/>
                      </a:solidFill>
                      <a:miter lim="400000"/>
                    </a:lnT>
                    <a:lnB w="12700">
                      <a:solidFill>
                        <a:srgbClr val="CCCCCC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</a:p>
                  </a:txBody>
                  <a:tcPr marL="165100" marR="165100" marT="76200" marB="76200" anchor="ctr" anchorCtr="0" horzOverflow="overflow">
                    <a:lnL w="12700">
                      <a:solidFill>
                        <a:srgbClr val="CCCCCC"/>
                      </a:solidFill>
                      <a:miter lim="400000"/>
                    </a:lnL>
                    <a:lnR w="12700">
                      <a:solidFill>
                        <a:srgbClr val="CCCCCC"/>
                      </a:solidFill>
                      <a:miter lim="400000"/>
                    </a:lnR>
                    <a:lnT w="12700">
                      <a:solidFill>
                        <a:srgbClr val="CCCCCC"/>
                      </a:solidFill>
                      <a:miter lim="400000"/>
                    </a:lnT>
                    <a:lnB w="12700">
                      <a:solidFill>
                        <a:srgbClr val="CCCCCC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</a:p>
                  </a:txBody>
                  <a:tcPr marL="165100" marR="165100" marT="76200" marB="76200" anchor="ctr" anchorCtr="0" horzOverflow="overflow">
                    <a:lnL w="12700">
                      <a:solidFill>
                        <a:srgbClr val="CCCCCC"/>
                      </a:solidFill>
                      <a:miter lim="400000"/>
                    </a:lnL>
                    <a:lnR w="12700">
                      <a:solidFill>
                        <a:srgbClr val="CCCCCC"/>
                      </a:solidFill>
                      <a:miter lim="400000"/>
                    </a:lnR>
                    <a:lnT w="12700">
                      <a:solidFill>
                        <a:srgbClr val="CCCCCC"/>
                      </a:solidFill>
                      <a:miter lim="400000"/>
                    </a:lnT>
                    <a:lnB w="12700">
                      <a:solidFill>
                        <a:srgbClr val="CCCCCC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</a:p>
                  </a:txBody>
                  <a:tcPr marL="165100" marR="165100" marT="76200" marB="76200" anchor="ctr" anchorCtr="0" horzOverflow="overflow">
                    <a:lnL w="12700">
                      <a:solidFill>
                        <a:srgbClr val="CCCCCC"/>
                      </a:solidFill>
                      <a:miter lim="400000"/>
                    </a:lnL>
                    <a:lnR w="12700">
                      <a:solidFill>
                        <a:srgbClr val="CCCCCC"/>
                      </a:solidFill>
                      <a:miter lim="400000"/>
                    </a:lnR>
                    <a:lnT w="12700">
                      <a:solidFill>
                        <a:srgbClr val="CCCCCC"/>
                      </a:solidFill>
                      <a:miter lim="400000"/>
                    </a:lnT>
                    <a:lnB w="12700">
                      <a:solidFill>
                        <a:srgbClr val="CCCCCC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search</a:t>
                      </a:r>
                    </a:p>
                  </a:txBody>
                  <a:tcPr marL="165100" marR="165100" marT="76200" marB="76200" anchor="ctr" anchorCtr="0" horzOverflow="overflow">
                    <a:lnL w="12700">
                      <a:solidFill>
                        <a:srgbClr val="CCCCCC"/>
                      </a:solidFill>
                      <a:miter lim="400000"/>
                    </a:lnL>
                    <a:lnR w="12700">
                      <a:solidFill>
                        <a:srgbClr val="CCCCCC"/>
                      </a:solidFill>
                      <a:miter lim="400000"/>
                    </a:lnR>
                    <a:lnT w="12700">
                      <a:solidFill>
                        <a:srgbClr val="CCCCCC"/>
                      </a:solidFill>
                      <a:miter lim="400000"/>
                    </a:lnT>
                    <a:lnB w="12700">
                      <a:solidFill>
                        <a:srgbClr val="CCCCCC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</a:p>
                  </a:txBody>
                  <a:tcPr marL="165100" marR="165100" marT="76200" marB="76200" anchor="ctr" anchorCtr="0" horzOverflow="overflow">
                    <a:lnL w="12700">
                      <a:solidFill>
                        <a:srgbClr val="CCCCCC"/>
                      </a:solidFill>
                      <a:miter lim="400000"/>
                    </a:lnL>
                    <a:lnR w="12700">
                      <a:solidFill>
                        <a:srgbClr val="CCCCCC"/>
                      </a:solidFill>
                      <a:miter lim="400000"/>
                    </a:lnR>
                    <a:lnT w="12700">
                      <a:solidFill>
                        <a:srgbClr val="CCCCCC"/>
                      </a:solidFill>
                      <a:miter lim="400000"/>
                    </a:lnT>
                    <a:lnB w="12700">
                      <a:solidFill>
                        <a:srgbClr val="CCCCCC"/>
                      </a:solidFill>
                      <a:miter lim="400000"/>
                    </a:lnB>
                  </a:tcPr>
                </a:tc>
              </a:tr>
              <a:tr h="434922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||</a:t>
                      </a:r>
                    </a:p>
                  </a:txBody>
                  <a:tcPr marL="165100" marR="165100" marT="76200" marB="76200" anchor="ctr" anchorCtr="0" horzOverflow="overflow">
                    <a:lnL w="12700">
                      <a:solidFill>
                        <a:srgbClr val="CCCCCC"/>
                      </a:solidFill>
                      <a:miter lim="400000"/>
                    </a:lnL>
                    <a:lnR w="12700">
                      <a:solidFill>
                        <a:srgbClr val="CCCCCC"/>
                      </a:solidFill>
                      <a:miter lim="400000"/>
                    </a:lnR>
                    <a:lnT w="12700">
                      <a:solidFill>
                        <a:srgbClr val="CCCCCC"/>
                      </a:solidFill>
                      <a:miter lim="400000"/>
                    </a:lnT>
                    <a:lnB w="12700">
                      <a:solidFill>
                        <a:srgbClr val="CCCCCC"/>
                      </a:solidFill>
                      <a:miter lim="400000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||</a:t>
                      </a:r>
                    </a:p>
                  </a:txBody>
                  <a:tcPr marL="165100" marR="165100" marT="76200" marB="76200" anchor="ctr" anchorCtr="0" horzOverflow="overflow">
                    <a:lnL w="12700">
                      <a:solidFill>
                        <a:srgbClr val="CCCCCC"/>
                      </a:solidFill>
                      <a:miter lim="400000"/>
                    </a:lnL>
                    <a:lnR w="12700">
                      <a:solidFill>
                        <a:srgbClr val="CCCCCC"/>
                      </a:solidFill>
                      <a:miter lim="400000"/>
                    </a:lnR>
                    <a:lnT w="12700">
                      <a:solidFill>
                        <a:srgbClr val="CCCCCC"/>
                      </a:solidFill>
                      <a:miter lim="400000"/>
                    </a:lnT>
                    <a:lnB w="12700">
                      <a:solidFill>
                        <a:srgbClr val="CCCCCC"/>
                      </a:solidFill>
                      <a:miter lim="400000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</a:p>
                  </a:txBody>
                  <a:tcPr marL="165100" marR="165100" marT="76200" marB="76200" anchor="ctr" anchorCtr="0" horzOverflow="overflow">
                    <a:lnL w="12700">
                      <a:solidFill>
                        <a:srgbClr val="CCCCCC"/>
                      </a:solidFill>
                      <a:miter lim="400000"/>
                    </a:lnL>
                    <a:lnR w="12700">
                      <a:solidFill>
                        <a:srgbClr val="CCCCCC"/>
                      </a:solidFill>
                      <a:miter lim="400000"/>
                    </a:lnR>
                    <a:lnT w="12700">
                      <a:solidFill>
                        <a:srgbClr val="CCCCCC"/>
                      </a:solidFill>
                      <a:miter lim="400000"/>
                    </a:lnT>
                    <a:lnB w="12700">
                      <a:solidFill>
                        <a:srgbClr val="CCCCCC"/>
                      </a:solidFill>
                      <a:miter lim="400000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</a:p>
                  </a:txBody>
                  <a:tcPr marL="165100" marR="165100" marT="76200" marB="76200" anchor="ctr" anchorCtr="0" horzOverflow="overflow">
                    <a:lnL w="12700">
                      <a:solidFill>
                        <a:srgbClr val="CCCCCC"/>
                      </a:solidFill>
                      <a:miter lim="400000"/>
                    </a:lnL>
                    <a:lnR w="12700">
                      <a:solidFill>
                        <a:srgbClr val="CCCCCC"/>
                      </a:solidFill>
                      <a:miter lim="400000"/>
                    </a:lnR>
                    <a:lnT w="12700">
                      <a:solidFill>
                        <a:srgbClr val="CCCCCC"/>
                      </a:solidFill>
                      <a:miter lim="400000"/>
                    </a:lnT>
                    <a:lnB w="12700">
                      <a:solidFill>
                        <a:srgbClr val="CCCCCC"/>
                      </a:solidFill>
                      <a:miter lim="400000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search</a:t>
                      </a:r>
                    </a:p>
                  </a:txBody>
                  <a:tcPr marL="165100" marR="165100" marT="76200" marB="76200" anchor="ctr" anchorCtr="0" horzOverflow="overflow">
                    <a:lnL w="12700">
                      <a:solidFill>
                        <a:srgbClr val="CCCCCC"/>
                      </a:solidFill>
                      <a:miter lim="400000"/>
                    </a:lnL>
                    <a:lnR w="12700">
                      <a:solidFill>
                        <a:srgbClr val="CCCCCC"/>
                      </a:solidFill>
                      <a:miter lim="400000"/>
                    </a:lnR>
                    <a:lnT w="12700">
                      <a:solidFill>
                        <a:srgbClr val="CCCCCC"/>
                      </a:solidFill>
                      <a:miter lim="400000"/>
                    </a:lnT>
                    <a:lnB w="12700">
                      <a:solidFill>
                        <a:srgbClr val="CCCCCC"/>
                      </a:solidFill>
                      <a:miter lim="400000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</a:p>
                  </a:txBody>
                  <a:tcPr marL="165100" marR="165100" marT="76200" marB="76200" anchor="ctr" anchorCtr="0" horzOverflow="overflow">
                    <a:lnL w="12700">
                      <a:solidFill>
                        <a:srgbClr val="CCCCCC"/>
                      </a:solidFill>
                      <a:miter lim="400000"/>
                    </a:lnL>
                    <a:lnR w="12700">
                      <a:solidFill>
                        <a:srgbClr val="CCCCCC"/>
                      </a:solidFill>
                      <a:miter lim="400000"/>
                    </a:lnR>
                    <a:lnT w="12700">
                      <a:solidFill>
                        <a:srgbClr val="CCCCCC"/>
                      </a:solidFill>
                      <a:miter lim="400000"/>
                    </a:lnT>
                    <a:lnB w="12700">
                      <a:solidFill>
                        <a:srgbClr val="CCCCCC"/>
                      </a:solidFill>
                      <a:miter lim="400000"/>
                    </a:lnB>
                    <a:solidFill>
                      <a:srgbClr val="F8F8F8"/>
                    </a:solidFill>
                  </a:tcPr>
                </a:tc>
              </a:tr>
              <a:tr h="434922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engine</a:t>
                      </a:r>
                    </a:p>
                  </a:txBody>
                  <a:tcPr marL="165100" marR="165100" marT="76200" marB="76200" anchor="ctr" anchorCtr="0" horzOverflow="overflow">
                    <a:lnL w="12700">
                      <a:solidFill>
                        <a:srgbClr val="CCCCCC"/>
                      </a:solidFill>
                      <a:miter lim="400000"/>
                    </a:lnL>
                    <a:lnR w="12700">
                      <a:solidFill>
                        <a:srgbClr val="CCCCCC"/>
                      </a:solidFill>
                      <a:miter lim="400000"/>
                    </a:lnR>
                    <a:lnT w="12700">
                      <a:solidFill>
                        <a:srgbClr val="CCCCCC"/>
                      </a:solidFill>
                      <a:miter lim="400000"/>
                    </a:lnT>
                    <a:lnB w="12700">
                      <a:solidFill>
                        <a:srgbClr val="CCCCCC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</a:p>
                  </a:txBody>
                  <a:tcPr marL="165100" marR="165100" marT="76200" marB="76200" anchor="ctr" anchorCtr="0" horzOverflow="overflow">
                    <a:lnL w="12700">
                      <a:solidFill>
                        <a:srgbClr val="CCCCCC"/>
                      </a:solidFill>
                      <a:miter lim="400000"/>
                    </a:lnL>
                    <a:lnR w="12700">
                      <a:solidFill>
                        <a:srgbClr val="CCCCCC"/>
                      </a:solidFill>
                      <a:miter lim="400000"/>
                    </a:lnR>
                    <a:lnT w="12700">
                      <a:solidFill>
                        <a:srgbClr val="CCCCCC"/>
                      </a:solidFill>
                      <a:miter lim="400000"/>
                    </a:lnT>
                    <a:lnB w="12700">
                      <a:solidFill>
                        <a:srgbClr val="CCCCCC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</a:p>
                  </a:txBody>
                  <a:tcPr marL="165100" marR="165100" marT="76200" marB="76200" anchor="ctr" anchorCtr="0" horzOverflow="overflow">
                    <a:lnL w="12700">
                      <a:solidFill>
                        <a:srgbClr val="CCCCCC"/>
                      </a:solidFill>
                      <a:miter lim="400000"/>
                    </a:lnL>
                    <a:lnR w="12700">
                      <a:solidFill>
                        <a:srgbClr val="CCCCCC"/>
                      </a:solidFill>
                      <a:miter lim="400000"/>
                    </a:lnR>
                    <a:lnT w="12700">
                      <a:solidFill>
                        <a:srgbClr val="CCCCCC"/>
                      </a:solidFill>
                      <a:miter lim="400000"/>
                    </a:lnT>
                    <a:lnB w="12700">
                      <a:solidFill>
                        <a:srgbClr val="CCCCCC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</a:p>
                  </a:txBody>
                  <a:tcPr marL="165100" marR="165100" marT="76200" marB="76200" anchor="ctr" anchorCtr="0" horzOverflow="overflow">
                    <a:lnL w="12700">
                      <a:solidFill>
                        <a:srgbClr val="CCCCCC"/>
                      </a:solidFill>
                      <a:miter lim="400000"/>
                    </a:lnL>
                    <a:lnR w="12700">
                      <a:solidFill>
                        <a:srgbClr val="CCCCCC"/>
                      </a:solidFill>
                      <a:miter lim="400000"/>
                    </a:lnR>
                    <a:lnT w="12700">
                      <a:solidFill>
                        <a:srgbClr val="CCCCCC"/>
                      </a:solidFill>
                      <a:miter lim="400000"/>
                    </a:lnT>
                    <a:lnB w="12700">
                      <a:solidFill>
                        <a:srgbClr val="CCCCCC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search engine</a:t>
                      </a:r>
                    </a:p>
                  </a:txBody>
                  <a:tcPr marL="165100" marR="165100" marT="76200" marB="76200" anchor="ctr" anchorCtr="0" horzOverflow="overflow">
                    <a:lnL w="12700">
                      <a:solidFill>
                        <a:srgbClr val="CCCCCC"/>
                      </a:solidFill>
                      <a:miter lim="400000"/>
                    </a:lnL>
                    <a:lnR w="12700">
                      <a:solidFill>
                        <a:srgbClr val="CCCCCC"/>
                      </a:solidFill>
                      <a:miter lim="400000"/>
                    </a:lnR>
                    <a:lnT w="12700">
                      <a:solidFill>
                        <a:srgbClr val="CCCCCC"/>
                      </a:solidFill>
                      <a:miter lim="400000"/>
                    </a:lnT>
                    <a:lnB w="12700">
                      <a:solidFill>
                        <a:srgbClr val="CCCCCC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</a:p>
                  </a:txBody>
                  <a:tcPr marL="165100" marR="165100" marT="76200" marB="76200" anchor="ctr" anchorCtr="0" horzOverflow="overflow">
                    <a:lnL w="12700">
                      <a:solidFill>
                        <a:srgbClr val="CCCCCC"/>
                      </a:solidFill>
                      <a:miter lim="400000"/>
                    </a:lnL>
                    <a:lnR w="12700">
                      <a:solidFill>
                        <a:srgbClr val="CCCCCC"/>
                      </a:solidFill>
                      <a:miter lim="400000"/>
                    </a:lnR>
                    <a:lnT w="12700">
                      <a:solidFill>
                        <a:srgbClr val="CCCCCC"/>
                      </a:solidFill>
                      <a:miter lim="400000"/>
                    </a:lnT>
                    <a:lnB w="12700">
                      <a:solidFill>
                        <a:srgbClr val="CCCCCC"/>
                      </a:solidFill>
                      <a:miter lim="400000"/>
                    </a:lnB>
                  </a:tcPr>
                </a:tc>
              </a:tr>
              <a:tr h="434922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&amp;&amp;</a:t>
                      </a:r>
                    </a:p>
                  </a:txBody>
                  <a:tcPr marL="165100" marR="165100" marT="76200" marB="76200" anchor="ctr" anchorCtr="0" horzOverflow="overflow">
                    <a:lnL w="12700">
                      <a:solidFill>
                        <a:srgbClr val="CCCCCC"/>
                      </a:solidFill>
                      <a:miter lim="400000"/>
                    </a:lnL>
                    <a:lnR w="12700">
                      <a:solidFill>
                        <a:srgbClr val="CCCCCC"/>
                      </a:solidFill>
                      <a:miter lim="400000"/>
                    </a:lnR>
                    <a:lnT w="12700">
                      <a:solidFill>
                        <a:srgbClr val="CCCCCC"/>
                      </a:solidFill>
                      <a:miter lim="400000"/>
                    </a:lnT>
                    <a:lnB w="12700">
                      <a:solidFill>
                        <a:srgbClr val="CCCCCC"/>
                      </a:solidFill>
                      <a:miter lim="400000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||</a:t>
                      </a:r>
                    </a:p>
                  </a:txBody>
                  <a:tcPr marL="165100" marR="165100" marT="76200" marB="76200" anchor="ctr" anchorCtr="0" horzOverflow="overflow">
                    <a:lnL w="12700">
                      <a:solidFill>
                        <a:srgbClr val="CCCCCC"/>
                      </a:solidFill>
                      <a:miter lim="400000"/>
                    </a:lnL>
                    <a:lnR w="12700">
                      <a:solidFill>
                        <a:srgbClr val="CCCCCC"/>
                      </a:solidFill>
                      <a:miter lim="400000"/>
                    </a:lnR>
                    <a:lnT w="12700">
                      <a:solidFill>
                        <a:srgbClr val="CCCCCC"/>
                      </a:solidFill>
                      <a:miter lim="400000"/>
                    </a:lnT>
                    <a:lnB w="12700">
                      <a:solidFill>
                        <a:srgbClr val="CCCCCC"/>
                      </a:solidFill>
                      <a:miter lim="400000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&amp;&amp;</a:t>
                      </a:r>
                    </a:p>
                  </a:txBody>
                  <a:tcPr marL="165100" marR="165100" marT="76200" marB="76200" anchor="ctr" anchorCtr="0" horzOverflow="overflow">
                    <a:lnL w="12700">
                      <a:solidFill>
                        <a:srgbClr val="CCCCCC"/>
                      </a:solidFill>
                      <a:miter lim="400000"/>
                    </a:lnL>
                    <a:lnR w="12700">
                      <a:solidFill>
                        <a:srgbClr val="CCCCCC"/>
                      </a:solidFill>
                      <a:miter lim="400000"/>
                    </a:lnR>
                    <a:lnT w="12700">
                      <a:solidFill>
                        <a:srgbClr val="CCCCCC"/>
                      </a:solidFill>
                      <a:miter lim="400000"/>
                    </a:lnT>
                    <a:lnB w="12700">
                      <a:solidFill>
                        <a:srgbClr val="CCCCCC"/>
                      </a:solidFill>
                      <a:miter lim="400000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</a:p>
                  </a:txBody>
                  <a:tcPr marL="165100" marR="165100" marT="76200" marB="76200" anchor="ctr" anchorCtr="0" horzOverflow="overflow">
                    <a:lnL w="12700">
                      <a:solidFill>
                        <a:srgbClr val="CCCCCC"/>
                      </a:solidFill>
                      <a:miter lim="400000"/>
                    </a:lnL>
                    <a:lnR w="12700">
                      <a:solidFill>
                        <a:srgbClr val="CCCCCC"/>
                      </a:solidFill>
                      <a:miter lim="400000"/>
                    </a:lnR>
                    <a:lnT w="12700">
                      <a:solidFill>
                        <a:srgbClr val="CCCCCC"/>
                      </a:solidFill>
                      <a:miter lim="400000"/>
                    </a:lnT>
                    <a:lnB w="12700">
                      <a:solidFill>
                        <a:srgbClr val="CCCCCC"/>
                      </a:solidFill>
                      <a:miter lim="400000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search engine</a:t>
                      </a:r>
                    </a:p>
                  </a:txBody>
                  <a:tcPr marL="165100" marR="165100" marT="76200" marB="76200" anchor="ctr" anchorCtr="0" horzOverflow="overflow">
                    <a:lnL w="12700">
                      <a:solidFill>
                        <a:srgbClr val="CCCCCC"/>
                      </a:solidFill>
                      <a:miter lim="400000"/>
                    </a:lnL>
                    <a:lnR w="12700">
                      <a:solidFill>
                        <a:srgbClr val="CCCCCC"/>
                      </a:solidFill>
                      <a:miter lim="400000"/>
                    </a:lnR>
                    <a:lnT w="12700">
                      <a:solidFill>
                        <a:srgbClr val="CCCCCC"/>
                      </a:solidFill>
                      <a:miter lim="400000"/>
                    </a:lnT>
                    <a:lnB w="12700">
                      <a:solidFill>
                        <a:srgbClr val="CCCCCC"/>
                      </a:solidFill>
                      <a:miter lim="400000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&amp;&amp;的运算优先级大于 栈顶|| , 不进行处理</a:t>
                      </a:r>
                    </a:p>
                  </a:txBody>
                  <a:tcPr marL="165100" marR="165100" marT="76200" marB="76200" anchor="ctr" anchorCtr="0" horzOverflow="overflow">
                    <a:lnL w="12700">
                      <a:solidFill>
                        <a:srgbClr val="CCCCCC"/>
                      </a:solidFill>
                      <a:miter lim="400000"/>
                    </a:lnL>
                    <a:lnR w="12700">
                      <a:solidFill>
                        <a:srgbClr val="CCCCCC"/>
                      </a:solidFill>
                      <a:miter lim="400000"/>
                    </a:lnR>
                    <a:lnT w="12700">
                      <a:solidFill>
                        <a:srgbClr val="CCCCCC"/>
                      </a:solidFill>
                      <a:miter lim="400000"/>
                    </a:lnT>
                    <a:lnB w="12700">
                      <a:solidFill>
                        <a:srgbClr val="CCCCCC"/>
                      </a:solidFill>
                      <a:miter lim="400000"/>
                    </a:lnB>
                    <a:solidFill>
                      <a:srgbClr val="F8F8F8"/>
                    </a:solidFill>
                  </a:tcPr>
                </a:tc>
              </a:tr>
              <a:tr h="434922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google</a:t>
                      </a:r>
                    </a:p>
                  </a:txBody>
                  <a:tcPr marL="165100" marR="165100" marT="76200" marB="76200" anchor="ctr" anchorCtr="0" horzOverflow="overflow">
                    <a:lnL w="12700">
                      <a:solidFill>
                        <a:srgbClr val="CCCCCC"/>
                      </a:solidFill>
                      <a:miter lim="400000"/>
                    </a:lnL>
                    <a:lnR w="12700">
                      <a:solidFill>
                        <a:srgbClr val="CCCCCC"/>
                      </a:solidFill>
                      <a:miter lim="400000"/>
                    </a:lnR>
                    <a:lnT w="12700">
                      <a:solidFill>
                        <a:srgbClr val="CCCCCC"/>
                      </a:solidFill>
                      <a:miter lim="400000"/>
                    </a:lnT>
                    <a:lnB w="12700">
                      <a:solidFill>
                        <a:srgbClr val="CCCCCC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|| &amp;&amp;</a:t>
                      </a:r>
                    </a:p>
                  </a:txBody>
                  <a:tcPr marL="165100" marR="165100" marT="76200" marB="76200" anchor="ctr" anchorCtr="0" horzOverflow="overflow">
                    <a:lnL w="12700">
                      <a:solidFill>
                        <a:srgbClr val="CCCCCC"/>
                      </a:solidFill>
                      <a:miter lim="400000"/>
                    </a:lnL>
                    <a:lnR w="12700">
                      <a:solidFill>
                        <a:srgbClr val="CCCCCC"/>
                      </a:solidFill>
                      <a:miter lim="400000"/>
                    </a:lnR>
                    <a:lnT w="12700">
                      <a:solidFill>
                        <a:srgbClr val="CCCCCC"/>
                      </a:solidFill>
                      <a:miter lim="400000"/>
                    </a:lnT>
                    <a:lnB w="12700">
                      <a:solidFill>
                        <a:srgbClr val="CCCCCC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</a:p>
                  </a:txBody>
                  <a:tcPr marL="165100" marR="165100" marT="76200" marB="76200" anchor="ctr" anchorCtr="0" horzOverflow="overflow">
                    <a:lnL w="12700">
                      <a:solidFill>
                        <a:srgbClr val="CCCCCC"/>
                      </a:solidFill>
                      <a:miter lim="400000"/>
                    </a:lnL>
                    <a:lnR w="12700">
                      <a:solidFill>
                        <a:srgbClr val="CCCCCC"/>
                      </a:solidFill>
                      <a:miter lim="400000"/>
                    </a:lnR>
                    <a:lnT w="12700">
                      <a:solidFill>
                        <a:srgbClr val="CCCCCC"/>
                      </a:solidFill>
                      <a:miter lim="400000"/>
                    </a:lnT>
                    <a:lnB w="12700">
                      <a:solidFill>
                        <a:srgbClr val="CCCCCC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</a:p>
                  </a:txBody>
                  <a:tcPr marL="165100" marR="165100" marT="76200" marB="76200" anchor="ctr" anchorCtr="0" horzOverflow="overflow">
                    <a:lnL w="12700">
                      <a:solidFill>
                        <a:srgbClr val="CCCCCC"/>
                      </a:solidFill>
                      <a:miter lim="400000"/>
                    </a:lnL>
                    <a:lnR w="12700">
                      <a:solidFill>
                        <a:srgbClr val="CCCCCC"/>
                      </a:solidFill>
                      <a:miter lim="400000"/>
                    </a:lnR>
                    <a:lnT w="12700">
                      <a:solidFill>
                        <a:srgbClr val="CCCCCC"/>
                      </a:solidFill>
                      <a:miter lim="400000"/>
                    </a:lnT>
                    <a:lnB w="12700">
                      <a:solidFill>
                        <a:srgbClr val="CCCCCC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search engine google</a:t>
                      </a:r>
                    </a:p>
                  </a:txBody>
                  <a:tcPr marL="165100" marR="165100" marT="76200" marB="76200" anchor="ctr" anchorCtr="0" horzOverflow="overflow">
                    <a:lnL w="12700">
                      <a:solidFill>
                        <a:srgbClr val="CCCCCC"/>
                      </a:solidFill>
                      <a:miter lim="400000"/>
                    </a:lnL>
                    <a:lnR w="12700">
                      <a:solidFill>
                        <a:srgbClr val="CCCCCC"/>
                      </a:solidFill>
                      <a:miter lim="400000"/>
                    </a:lnR>
                    <a:lnT w="12700">
                      <a:solidFill>
                        <a:srgbClr val="CCCCCC"/>
                      </a:solidFill>
                      <a:miter lim="400000"/>
                    </a:lnT>
                    <a:lnB w="12700">
                      <a:solidFill>
                        <a:srgbClr val="CCCCCC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</a:p>
                  </a:txBody>
                  <a:tcPr marL="165100" marR="165100" marT="76200" marB="76200" anchor="ctr" anchorCtr="0" horzOverflow="overflow">
                    <a:lnL w="12700">
                      <a:solidFill>
                        <a:srgbClr val="CCCCCC"/>
                      </a:solidFill>
                      <a:miter lim="400000"/>
                    </a:lnL>
                    <a:lnR w="12700">
                      <a:solidFill>
                        <a:srgbClr val="CCCCCC"/>
                      </a:solidFill>
                      <a:miter lim="400000"/>
                    </a:lnR>
                    <a:lnT w="12700">
                      <a:solidFill>
                        <a:srgbClr val="CCCCCC"/>
                      </a:solidFill>
                      <a:miter lim="400000"/>
                    </a:lnT>
                    <a:lnB w="12700">
                      <a:solidFill>
                        <a:srgbClr val="CCCCCC"/>
                      </a:solidFill>
                      <a:miter lim="400000"/>
                    </a:lnB>
                  </a:tcPr>
                </a:tc>
              </a:tr>
              <a:tr h="434922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\0</a:t>
                      </a:r>
                    </a:p>
                  </a:txBody>
                  <a:tcPr marL="165100" marR="165100" marT="76200" marB="76200" anchor="ctr" anchorCtr="0" horzOverflow="overflow">
                    <a:lnL w="12700">
                      <a:solidFill>
                        <a:srgbClr val="CCCCCC"/>
                      </a:solidFill>
                      <a:miter lim="400000"/>
                    </a:lnL>
                    <a:lnR w="12700">
                      <a:solidFill>
                        <a:srgbClr val="CCCCCC"/>
                      </a:solidFill>
                      <a:miter lim="400000"/>
                    </a:lnR>
                    <a:lnT w="12700">
                      <a:solidFill>
                        <a:srgbClr val="CCCCCC"/>
                      </a:solidFill>
                      <a:miter lim="400000"/>
                    </a:lnT>
                    <a:lnB w="12700">
                      <a:solidFill>
                        <a:srgbClr val="CCCCCC"/>
                      </a:solidFill>
                      <a:miter lim="400000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</a:p>
                  </a:txBody>
                  <a:tcPr marL="165100" marR="165100" marT="76200" marB="76200" anchor="ctr" anchorCtr="0" horzOverflow="overflow">
                    <a:lnL w="12700">
                      <a:solidFill>
                        <a:srgbClr val="CCCCCC"/>
                      </a:solidFill>
                      <a:miter lim="400000"/>
                    </a:lnL>
                    <a:lnR w="12700">
                      <a:solidFill>
                        <a:srgbClr val="CCCCCC"/>
                      </a:solidFill>
                      <a:miter lim="400000"/>
                    </a:lnR>
                    <a:lnT w="12700">
                      <a:solidFill>
                        <a:srgbClr val="CCCCCC"/>
                      </a:solidFill>
                      <a:miter lim="400000"/>
                    </a:lnT>
                    <a:lnB w="12700">
                      <a:solidFill>
                        <a:srgbClr val="CCCCCC"/>
                      </a:solidFill>
                      <a:miter lim="400000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</a:p>
                  </a:txBody>
                  <a:tcPr marL="165100" marR="165100" marT="76200" marB="76200" anchor="ctr" anchorCtr="0" horzOverflow="overflow">
                    <a:lnL w="12700">
                      <a:solidFill>
                        <a:srgbClr val="CCCCCC"/>
                      </a:solidFill>
                      <a:miter lim="400000"/>
                    </a:lnL>
                    <a:lnR w="12700">
                      <a:solidFill>
                        <a:srgbClr val="CCCCCC"/>
                      </a:solidFill>
                      <a:miter lim="400000"/>
                    </a:lnR>
                    <a:lnT w="12700">
                      <a:solidFill>
                        <a:srgbClr val="CCCCCC"/>
                      </a:solidFill>
                      <a:miter lim="400000"/>
                    </a:lnT>
                    <a:lnB w="12700">
                      <a:solidFill>
                        <a:srgbClr val="CCCCCC"/>
                      </a:solidFill>
                      <a:miter lim="400000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</a:p>
                  </a:txBody>
                  <a:tcPr marL="165100" marR="165100" marT="76200" marB="76200" anchor="ctr" anchorCtr="0" horzOverflow="overflow">
                    <a:lnL w="12700">
                      <a:solidFill>
                        <a:srgbClr val="CCCCCC"/>
                      </a:solidFill>
                      <a:miter lim="400000"/>
                    </a:lnL>
                    <a:lnR w="12700">
                      <a:solidFill>
                        <a:srgbClr val="CCCCCC"/>
                      </a:solidFill>
                      <a:miter lim="400000"/>
                    </a:lnR>
                    <a:lnT w="12700">
                      <a:solidFill>
                        <a:srgbClr val="CCCCCC"/>
                      </a:solidFill>
                      <a:miter lim="400000"/>
                    </a:lnT>
                    <a:lnB w="12700">
                      <a:solidFill>
                        <a:srgbClr val="CCCCCC"/>
                      </a:solidFill>
                      <a:miter lim="400000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search engine google &amp;&amp; ||</a:t>
                      </a:r>
                    </a:p>
                  </a:txBody>
                  <a:tcPr marL="165100" marR="165100" marT="76200" marB="76200" anchor="ctr" anchorCtr="0" horzOverflow="overflow">
                    <a:lnL w="12700">
                      <a:solidFill>
                        <a:srgbClr val="CCCCCC"/>
                      </a:solidFill>
                      <a:miter lim="400000"/>
                    </a:lnL>
                    <a:lnR w="12700">
                      <a:solidFill>
                        <a:srgbClr val="CCCCCC"/>
                      </a:solidFill>
                      <a:miter lim="400000"/>
                    </a:lnR>
                    <a:lnT w="12700">
                      <a:solidFill>
                        <a:srgbClr val="CCCCCC"/>
                      </a:solidFill>
                      <a:miter lim="400000"/>
                    </a:lnT>
                    <a:lnB w="12700">
                      <a:solidFill>
                        <a:srgbClr val="CCCCCC"/>
                      </a:solidFill>
                      <a:miter lim="400000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此时到达字符结尾, 依次pop所有栈中元素</a:t>
                      </a:r>
                    </a:p>
                  </a:txBody>
                  <a:tcPr marL="165100" marR="165100" marT="76200" marB="76200" anchor="ctr" anchorCtr="0" horzOverflow="overflow">
                    <a:lnL w="12700">
                      <a:solidFill>
                        <a:srgbClr val="CCCCCC"/>
                      </a:solidFill>
                      <a:miter lim="400000"/>
                    </a:lnL>
                    <a:lnR w="12700">
                      <a:solidFill>
                        <a:srgbClr val="CCCCCC"/>
                      </a:solidFill>
                      <a:miter lim="400000"/>
                    </a:lnR>
                    <a:lnT w="12700">
                      <a:solidFill>
                        <a:srgbClr val="CCCCCC"/>
                      </a:solidFill>
                      <a:miter lim="400000"/>
                    </a:lnT>
                    <a:lnB w="12700">
                      <a:solidFill>
                        <a:srgbClr val="CCCCCC"/>
                      </a:solidFill>
                      <a:miter lim="400000"/>
                    </a:lnB>
                    <a:solidFill>
                      <a:srgbClr val="F8F8F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3" name="表格"/>
          <p:cNvGraphicFramePr/>
          <p:nvPr/>
        </p:nvGraphicFramePr>
        <p:xfrm>
          <a:off x="5617209" y="3065805"/>
          <a:ext cx="5080001" cy="2609534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1413420"/>
                <a:gridCol w="1934299"/>
                <a:gridCol w="1746250"/>
                <a:gridCol w="1100554"/>
              </a:tblGrid>
              <a:tr h="434922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="1"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input</a:t>
                      </a:r>
                    </a:p>
                  </a:txBody>
                  <a:tcPr marL="165100" marR="165100" marT="76200" marB="76200" anchor="ctr" anchorCtr="0" horzOverflow="overflow">
                    <a:lnL w="12700">
                      <a:solidFill>
                        <a:srgbClr val="CCCCCC"/>
                      </a:solidFill>
                      <a:miter lim="400000"/>
                    </a:lnL>
                    <a:lnR w="12700">
                      <a:solidFill>
                        <a:srgbClr val="CCCCCC"/>
                      </a:solidFill>
                      <a:miter lim="400000"/>
                    </a:lnR>
                    <a:lnT w="12700">
                      <a:solidFill>
                        <a:srgbClr val="CCCCCC"/>
                      </a:solidFill>
                      <a:miter lim="400000"/>
                    </a:lnT>
                    <a:lnB w="12700">
                      <a:solidFill>
                        <a:srgbClr val="CCCCCC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="1"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stack[0]</a:t>
                      </a:r>
                    </a:p>
                  </a:txBody>
                  <a:tcPr marL="165100" marR="165100" marT="76200" marB="76200" anchor="ctr" anchorCtr="0" horzOverflow="overflow">
                    <a:lnL w="12700">
                      <a:solidFill>
                        <a:srgbClr val="CCCCCC"/>
                      </a:solidFill>
                      <a:miter lim="400000"/>
                    </a:lnL>
                    <a:lnR w="12700">
                      <a:solidFill>
                        <a:srgbClr val="CCCCCC"/>
                      </a:solidFill>
                      <a:miter lim="400000"/>
                    </a:lnR>
                    <a:lnT w="12700">
                      <a:solidFill>
                        <a:srgbClr val="CCCCCC"/>
                      </a:solidFill>
                      <a:miter lim="400000"/>
                    </a:lnT>
                    <a:lnB w="12700">
                      <a:solidFill>
                        <a:srgbClr val="CCCCCC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="1"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stack[1]</a:t>
                      </a:r>
                    </a:p>
                  </a:txBody>
                  <a:tcPr marL="165100" marR="165100" marT="76200" marB="76200" anchor="ctr" anchorCtr="0" horzOverflow="overflow">
                    <a:lnL w="12700">
                      <a:solidFill>
                        <a:srgbClr val="CCCCCC"/>
                      </a:solidFill>
                      <a:miter lim="400000"/>
                    </a:lnL>
                    <a:lnR w="12700">
                      <a:solidFill>
                        <a:srgbClr val="CCCCCC"/>
                      </a:solidFill>
                      <a:miter lim="400000"/>
                    </a:lnR>
                    <a:lnT w="12700">
                      <a:solidFill>
                        <a:srgbClr val="CCCCCC"/>
                      </a:solidFill>
                      <a:miter lim="400000"/>
                    </a:lnT>
                    <a:lnB w="12700">
                      <a:solidFill>
                        <a:srgbClr val="CCCCCC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="1"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stack[2]</a:t>
                      </a:r>
                    </a:p>
                  </a:txBody>
                  <a:tcPr marL="165100" marR="165100" marT="76200" marB="76200" anchor="ctr" anchorCtr="0" horzOverflow="overflow">
                    <a:lnL w="12700">
                      <a:solidFill>
                        <a:srgbClr val="CCCCCC"/>
                      </a:solidFill>
                      <a:miter lim="400000"/>
                    </a:lnL>
                    <a:lnR w="12700">
                      <a:solidFill>
                        <a:srgbClr val="CCCCCC"/>
                      </a:solidFill>
                      <a:miter lim="400000"/>
                    </a:lnR>
                    <a:lnT w="12700">
                      <a:solidFill>
                        <a:srgbClr val="CCCCCC"/>
                      </a:solidFill>
                      <a:miter lim="400000"/>
                    </a:lnT>
                    <a:lnB w="12700">
                      <a:solidFill>
                        <a:srgbClr val="CCCCCC"/>
                      </a:solidFill>
                      <a:miter lim="400000"/>
                    </a:lnB>
                  </a:tcPr>
                </a:tc>
              </a:tr>
              <a:tr h="434922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search</a:t>
                      </a:r>
                    </a:p>
                  </a:txBody>
                  <a:tcPr marL="165100" marR="165100" marT="76200" marB="76200" anchor="ctr" anchorCtr="0" horzOverflow="overflow">
                    <a:lnL w="12700">
                      <a:solidFill>
                        <a:srgbClr val="CCCCCC"/>
                      </a:solidFill>
                      <a:miter lim="400000"/>
                    </a:lnL>
                    <a:lnR w="12700">
                      <a:solidFill>
                        <a:srgbClr val="CCCCCC"/>
                      </a:solidFill>
                      <a:miter lim="400000"/>
                    </a:lnR>
                    <a:lnT w="12700">
                      <a:solidFill>
                        <a:srgbClr val="CCCCCC"/>
                      </a:solidFill>
                      <a:miter lim="400000"/>
                    </a:lnT>
                    <a:lnB w="12700">
                      <a:solidFill>
                        <a:srgbClr val="CCCCCC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search</a:t>
                      </a:r>
                    </a:p>
                  </a:txBody>
                  <a:tcPr marL="165100" marR="165100" marT="76200" marB="76200" anchor="ctr" anchorCtr="0" horzOverflow="overflow">
                    <a:lnL w="12700">
                      <a:solidFill>
                        <a:srgbClr val="CCCCCC"/>
                      </a:solidFill>
                      <a:miter lim="400000"/>
                    </a:lnL>
                    <a:lnR w="12700">
                      <a:solidFill>
                        <a:srgbClr val="CCCCCC"/>
                      </a:solidFill>
                      <a:miter lim="400000"/>
                    </a:lnR>
                    <a:lnT w="12700">
                      <a:solidFill>
                        <a:srgbClr val="CCCCCC"/>
                      </a:solidFill>
                      <a:miter lim="400000"/>
                    </a:lnT>
                    <a:lnB w="12700">
                      <a:solidFill>
                        <a:srgbClr val="CCCCCC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</a:p>
                  </a:txBody>
                  <a:tcPr marL="165100" marR="165100" marT="76200" marB="76200" anchor="ctr" anchorCtr="0" horzOverflow="overflow">
                    <a:lnL w="12700">
                      <a:solidFill>
                        <a:srgbClr val="CCCCCC"/>
                      </a:solidFill>
                      <a:miter lim="400000"/>
                    </a:lnL>
                    <a:lnR w="12700">
                      <a:solidFill>
                        <a:srgbClr val="CCCCCC"/>
                      </a:solidFill>
                      <a:miter lim="400000"/>
                    </a:lnR>
                    <a:lnT w="12700">
                      <a:solidFill>
                        <a:srgbClr val="CCCCCC"/>
                      </a:solidFill>
                      <a:miter lim="400000"/>
                    </a:lnT>
                    <a:lnB w="12700">
                      <a:solidFill>
                        <a:srgbClr val="CCCCCC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</a:p>
                  </a:txBody>
                  <a:tcPr marL="165100" marR="165100" marT="76200" marB="76200" anchor="ctr" anchorCtr="0" horzOverflow="overflow">
                    <a:lnL w="12700">
                      <a:solidFill>
                        <a:srgbClr val="CCCCCC"/>
                      </a:solidFill>
                      <a:miter lim="400000"/>
                    </a:lnL>
                    <a:lnR w="12700">
                      <a:solidFill>
                        <a:srgbClr val="CCCCCC"/>
                      </a:solidFill>
                      <a:miter lim="400000"/>
                    </a:lnR>
                    <a:lnT w="12700">
                      <a:solidFill>
                        <a:srgbClr val="CCCCCC"/>
                      </a:solidFill>
                      <a:miter lim="400000"/>
                    </a:lnT>
                    <a:lnB w="12700">
                      <a:solidFill>
                        <a:srgbClr val="CCCCCC"/>
                      </a:solidFill>
                      <a:miter lim="400000"/>
                    </a:lnB>
                  </a:tcPr>
                </a:tc>
              </a:tr>
              <a:tr h="434922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engine</a:t>
                      </a:r>
                    </a:p>
                  </a:txBody>
                  <a:tcPr marL="165100" marR="165100" marT="76200" marB="76200" anchor="ctr" anchorCtr="0" horzOverflow="overflow">
                    <a:lnL w="12700">
                      <a:solidFill>
                        <a:srgbClr val="CCCCCC"/>
                      </a:solidFill>
                      <a:miter lim="400000"/>
                    </a:lnL>
                    <a:lnR w="12700">
                      <a:solidFill>
                        <a:srgbClr val="CCCCCC"/>
                      </a:solidFill>
                      <a:miter lim="400000"/>
                    </a:lnR>
                    <a:lnT w="12700">
                      <a:solidFill>
                        <a:srgbClr val="CCCCCC"/>
                      </a:solidFill>
                      <a:miter lim="400000"/>
                    </a:lnT>
                    <a:lnB w="12700">
                      <a:solidFill>
                        <a:srgbClr val="CCCCCC"/>
                      </a:solidFill>
                      <a:miter lim="400000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search</a:t>
                      </a:r>
                    </a:p>
                  </a:txBody>
                  <a:tcPr marL="165100" marR="165100" marT="76200" marB="76200" anchor="ctr" anchorCtr="0" horzOverflow="overflow">
                    <a:lnL w="12700">
                      <a:solidFill>
                        <a:srgbClr val="CCCCCC"/>
                      </a:solidFill>
                      <a:miter lim="400000"/>
                    </a:lnL>
                    <a:lnR w="12700">
                      <a:solidFill>
                        <a:srgbClr val="CCCCCC"/>
                      </a:solidFill>
                      <a:miter lim="400000"/>
                    </a:lnR>
                    <a:lnT w="12700">
                      <a:solidFill>
                        <a:srgbClr val="CCCCCC"/>
                      </a:solidFill>
                      <a:miter lim="400000"/>
                    </a:lnT>
                    <a:lnB w="12700">
                      <a:solidFill>
                        <a:srgbClr val="CCCCCC"/>
                      </a:solidFill>
                      <a:miter lim="400000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engine</a:t>
                      </a:r>
                    </a:p>
                  </a:txBody>
                  <a:tcPr marL="165100" marR="165100" marT="76200" marB="76200" anchor="ctr" anchorCtr="0" horzOverflow="overflow">
                    <a:lnL w="12700">
                      <a:solidFill>
                        <a:srgbClr val="CCCCCC"/>
                      </a:solidFill>
                      <a:miter lim="400000"/>
                    </a:lnL>
                    <a:lnR w="12700">
                      <a:solidFill>
                        <a:srgbClr val="CCCCCC"/>
                      </a:solidFill>
                      <a:miter lim="400000"/>
                    </a:lnR>
                    <a:lnT w="12700">
                      <a:solidFill>
                        <a:srgbClr val="CCCCCC"/>
                      </a:solidFill>
                      <a:miter lim="400000"/>
                    </a:lnT>
                    <a:lnB w="12700">
                      <a:solidFill>
                        <a:srgbClr val="CCCCCC"/>
                      </a:solidFill>
                      <a:miter lim="400000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</a:p>
                  </a:txBody>
                  <a:tcPr marL="165100" marR="165100" marT="76200" marB="76200" anchor="ctr" anchorCtr="0" horzOverflow="overflow">
                    <a:lnL w="12700">
                      <a:solidFill>
                        <a:srgbClr val="CCCCCC"/>
                      </a:solidFill>
                      <a:miter lim="400000"/>
                    </a:lnL>
                    <a:lnR w="12700">
                      <a:solidFill>
                        <a:srgbClr val="CCCCCC"/>
                      </a:solidFill>
                      <a:miter lim="400000"/>
                    </a:lnR>
                    <a:lnT w="12700">
                      <a:solidFill>
                        <a:srgbClr val="CCCCCC"/>
                      </a:solidFill>
                      <a:miter lim="400000"/>
                    </a:lnT>
                    <a:lnB w="12700">
                      <a:solidFill>
                        <a:srgbClr val="CCCCCC"/>
                      </a:solidFill>
                      <a:miter lim="400000"/>
                    </a:lnB>
                    <a:solidFill>
                      <a:srgbClr val="F8F8F8"/>
                    </a:solidFill>
                  </a:tcPr>
                </a:tc>
              </a:tr>
              <a:tr h="434922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google</a:t>
                      </a:r>
                    </a:p>
                  </a:txBody>
                  <a:tcPr marL="165100" marR="165100" marT="76200" marB="76200" anchor="ctr" anchorCtr="0" horzOverflow="overflow">
                    <a:lnL w="12700">
                      <a:solidFill>
                        <a:srgbClr val="CCCCCC"/>
                      </a:solidFill>
                      <a:miter lim="400000"/>
                    </a:lnL>
                    <a:lnR w="12700">
                      <a:solidFill>
                        <a:srgbClr val="CCCCCC"/>
                      </a:solidFill>
                      <a:miter lim="400000"/>
                    </a:lnR>
                    <a:lnT w="12700">
                      <a:solidFill>
                        <a:srgbClr val="CCCCCC"/>
                      </a:solidFill>
                      <a:miter lim="400000"/>
                    </a:lnT>
                    <a:lnB w="12700">
                      <a:solidFill>
                        <a:srgbClr val="CCCCCC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search</a:t>
                      </a:r>
                    </a:p>
                  </a:txBody>
                  <a:tcPr marL="165100" marR="165100" marT="76200" marB="76200" anchor="ctr" anchorCtr="0" horzOverflow="overflow">
                    <a:lnL w="12700">
                      <a:solidFill>
                        <a:srgbClr val="CCCCCC"/>
                      </a:solidFill>
                      <a:miter lim="400000"/>
                    </a:lnL>
                    <a:lnR w="12700">
                      <a:solidFill>
                        <a:srgbClr val="CCCCCC"/>
                      </a:solidFill>
                      <a:miter lim="400000"/>
                    </a:lnR>
                    <a:lnT w="12700">
                      <a:solidFill>
                        <a:srgbClr val="CCCCCC"/>
                      </a:solidFill>
                      <a:miter lim="400000"/>
                    </a:lnT>
                    <a:lnB w="12700">
                      <a:solidFill>
                        <a:srgbClr val="CCCCCC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engine</a:t>
                      </a:r>
                    </a:p>
                  </a:txBody>
                  <a:tcPr marL="165100" marR="165100" marT="76200" marB="76200" anchor="ctr" anchorCtr="0" horzOverflow="overflow">
                    <a:lnL w="12700">
                      <a:solidFill>
                        <a:srgbClr val="CCCCCC"/>
                      </a:solidFill>
                      <a:miter lim="400000"/>
                    </a:lnL>
                    <a:lnR w="12700">
                      <a:solidFill>
                        <a:srgbClr val="CCCCCC"/>
                      </a:solidFill>
                      <a:miter lim="400000"/>
                    </a:lnR>
                    <a:lnT w="12700">
                      <a:solidFill>
                        <a:srgbClr val="CCCCCC"/>
                      </a:solidFill>
                      <a:miter lim="400000"/>
                    </a:lnT>
                    <a:lnB w="12700">
                      <a:solidFill>
                        <a:srgbClr val="CCCCCC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google</a:t>
                      </a:r>
                    </a:p>
                  </a:txBody>
                  <a:tcPr marL="165100" marR="165100" marT="76200" marB="76200" anchor="ctr" anchorCtr="0" horzOverflow="overflow">
                    <a:lnL w="12700">
                      <a:solidFill>
                        <a:srgbClr val="CCCCCC"/>
                      </a:solidFill>
                      <a:miter lim="400000"/>
                    </a:lnL>
                    <a:lnR w="12700">
                      <a:solidFill>
                        <a:srgbClr val="CCCCCC"/>
                      </a:solidFill>
                      <a:miter lim="400000"/>
                    </a:lnR>
                    <a:lnT w="12700">
                      <a:solidFill>
                        <a:srgbClr val="CCCCCC"/>
                      </a:solidFill>
                      <a:miter lim="400000"/>
                    </a:lnT>
                    <a:lnB w="12700">
                      <a:solidFill>
                        <a:srgbClr val="CCCCCC"/>
                      </a:solidFill>
                      <a:miter lim="400000"/>
                    </a:lnB>
                  </a:tcPr>
                </a:tc>
              </a:tr>
              <a:tr h="434922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&amp;&amp;</a:t>
                      </a:r>
                    </a:p>
                  </a:txBody>
                  <a:tcPr marL="165100" marR="165100" marT="76200" marB="76200" anchor="ctr" anchorCtr="0" horzOverflow="overflow">
                    <a:lnL w="12700">
                      <a:solidFill>
                        <a:srgbClr val="CCCCCC"/>
                      </a:solidFill>
                      <a:miter lim="400000"/>
                    </a:lnL>
                    <a:lnR w="12700">
                      <a:solidFill>
                        <a:srgbClr val="CCCCCC"/>
                      </a:solidFill>
                      <a:miter lim="400000"/>
                    </a:lnR>
                    <a:lnT w="12700">
                      <a:solidFill>
                        <a:srgbClr val="CCCCCC"/>
                      </a:solidFill>
                      <a:miter lim="400000"/>
                    </a:lnT>
                    <a:lnB w="12700">
                      <a:solidFill>
                        <a:srgbClr val="CCCCCC"/>
                      </a:solidFill>
                      <a:miter lim="400000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search</a:t>
                      </a:r>
                    </a:p>
                  </a:txBody>
                  <a:tcPr marL="165100" marR="165100" marT="76200" marB="76200" anchor="ctr" anchorCtr="0" horzOverflow="overflow">
                    <a:lnL w="12700">
                      <a:solidFill>
                        <a:srgbClr val="CCCCCC"/>
                      </a:solidFill>
                      <a:miter lim="400000"/>
                    </a:lnL>
                    <a:lnR w="12700">
                      <a:solidFill>
                        <a:srgbClr val="CCCCCC"/>
                      </a:solidFill>
                      <a:miter lim="400000"/>
                    </a:lnR>
                    <a:lnT w="12700">
                      <a:solidFill>
                        <a:srgbClr val="CCCCCC"/>
                      </a:solidFill>
                      <a:miter lim="400000"/>
                    </a:lnT>
                    <a:lnB w="12700">
                      <a:solidFill>
                        <a:srgbClr val="CCCCCC"/>
                      </a:solidFill>
                      <a:miter lim="400000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google &amp;&amp; engine</a:t>
                      </a:r>
                    </a:p>
                  </a:txBody>
                  <a:tcPr marL="165100" marR="165100" marT="76200" marB="76200" anchor="ctr" anchorCtr="0" horzOverflow="overflow">
                    <a:lnL w="12700">
                      <a:solidFill>
                        <a:srgbClr val="CCCCCC"/>
                      </a:solidFill>
                      <a:miter lim="400000"/>
                    </a:lnL>
                    <a:lnR w="12700">
                      <a:solidFill>
                        <a:srgbClr val="CCCCCC"/>
                      </a:solidFill>
                      <a:miter lim="400000"/>
                    </a:lnR>
                    <a:lnT w="12700">
                      <a:solidFill>
                        <a:srgbClr val="CCCCCC"/>
                      </a:solidFill>
                      <a:miter lim="400000"/>
                    </a:lnT>
                    <a:lnB w="12700">
                      <a:solidFill>
                        <a:srgbClr val="CCCCCC"/>
                      </a:solidFill>
                      <a:miter lim="400000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</a:p>
                  </a:txBody>
                  <a:tcPr marL="165100" marR="165100" marT="76200" marB="76200" anchor="ctr" anchorCtr="0" horzOverflow="overflow">
                    <a:lnL w="12700">
                      <a:solidFill>
                        <a:srgbClr val="CCCCCC"/>
                      </a:solidFill>
                      <a:miter lim="400000"/>
                    </a:lnL>
                    <a:lnR w="12700">
                      <a:solidFill>
                        <a:srgbClr val="CCCCCC"/>
                      </a:solidFill>
                      <a:miter lim="400000"/>
                    </a:lnR>
                    <a:lnT w="12700">
                      <a:solidFill>
                        <a:srgbClr val="CCCCCC"/>
                      </a:solidFill>
                      <a:miter lim="400000"/>
                    </a:lnT>
                    <a:lnB w="12700">
                      <a:solidFill>
                        <a:srgbClr val="CCCCCC"/>
                      </a:solidFill>
                      <a:miter lim="400000"/>
                    </a:lnB>
                    <a:solidFill>
                      <a:srgbClr val="F8F8F8"/>
                    </a:solidFill>
                  </a:tcPr>
                </a:tc>
              </a:tr>
              <a:tr h="434922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||</a:t>
                      </a:r>
                    </a:p>
                  </a:txBody>
                  <a:tcPr marL="165100" marR="165100" marT="76200" marB="76200" anchor="ctr" anchorCtr="0" horzOverflow="overflow">
                    <a:lnL w="12700">
                      <a:solidFill>
                        <a:srgbClr val="CCCCCC"/>
                      </a:solidFill>
                      <a:miter lim="400000"/>
                    </a:lnL>
                    <a:lnR w="12700">
                      <a:solidFill>
                        <a:srgbClr val="CCCCCC"/>
                      </a:solidFill>
                      <a:miter lim="400000"/>
                    </a:lnR>
                    <a:lnT w="12700">
                      <a:solidFill>
                        <a:srgbClr val="CCCCCC"/>
                      </a:solidFill>
                      <a:miter lim="400000"/>
                    </a:lnT>
                    <a:lnB w="12700">
                      <a:solidFill>
                        <a:srgbClr val="CCCCCC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search || engine &amp;&amp; google</a:t>
                      </a:r>
                    </a:p>
                  </a:txBody>
                  <a:tcPr marL="165100" marR="165100" marT="76200" marB="76200" anchor="ctr" anchorCtr="0" horzOverflow="overflow">
                    <a:lnL w="12700">
                      <a:solidFill>
                        <a:srgbClr val="CCCCCC"/>
                      </a:solidFill>
                      <a:miter lim="400000"/>
                    </a:lnL>
                    <a:lnR w="12700">
                      <a:solidFill>
                        <a:srgbClr val="CCCCCC"/>
                      </a:solidFill>
                      <a:miter lim="400000"/>
                    </a:lnR>
                    <a:lnT w="12700">
                      <a:solidFill>
                        <a:srgbClr val="CCCCCC"/>
                      </a:solidFill>
                      <a:miter lim="400000"/>
                    </a:lnT>
                    <a:lnB w="12700">
                      <a:solidFill>
                        <a:srgbClr val="CCCCCC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</a:p>
                  </a:txBody>
                  <a:tcPr marL="165100" marR="165100" marT="76200" marB="76200" anchor="ctr" anchorCtr="0" horzOverflow="overflow">
                    <a:lnL w="12700">
                      <a:solidFill>
                        <a:srgbClr val="CCCCCC"/>
                      </a:solidFill>
                      <a:miter lim="400000"/>
                    </a:lnL>
                    <a:lnR w="12700">
                      <a:solidFill>
                        <a:srgbClr val="CCCCCC"/>
                      </a:solidFill>
                      <a:miter lim="400000"/>
                    </a:lnR>
                    <a:lnT w="12700">
                      <a:solidFill>
                        <a:srgbClr val="CCCCCC"/>
                      </a:solidFill>
                      <a:miter lim="400000"/>
                    </a:lnT>
                    <a:lnB w="12700">
                      <a:solidFill>
                        <a:srgbClr val="CCCCCC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</a:p>
                  </a:txBody>
                  <a:tcPr marL="165100" marR="165100" marT="76200" marB="76200" anchor="ctr" anchorCtr="0" horzOverflow="overflow">
                    <a:lnL w="12700">
                      <a:solidFill>
                        <a:srgbClr val="CCCCCC"/>
                      </a:solidFill>
                      <a:miter lim="400000"/>
                    </a:lnL>
                    <a:lnR w="12700">
                      <a:solidFill>
                        <a:srgbClr val="CCCCCC"/>
                      </a:solidFill>
                      <a:miter lim="400000"/>
                    </a:lnR>
                    <a:lnT w="12700">
                      <a:solidFill>
                        <a:srgbClr val="CCCCCC"/>
                      </a:solidFill>
                      <a:miter lim="400000"/>
                    </a:lnT>
                    <a:lnB w="12700">
                      <a:solidFill>
                        <a:srgbClr val="CCCCCC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154" name="样例二…"/>
          <p:cNvSpPr txBox="1"/>
          <p:nvPr/>
        </p:nvSpPr>
        <p:spPr>
          <a:xfrm>
            <a:off x="1400810" y="2672105"/>
            <a:ext cx="4023997" cy="1155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sz="2600">
                <a:latin typeface="Helvetica"/>
                <a:ea typeface="Helvetica"/>
                <a:cs typeface="Helvetica"/>
                <a:sym typeface="Helvetica"/>
              </a:defRPr>
            </a:pPr>
            <a:r>
              <a:t>样例二</a:t>
            </a:r>
          </a:p>
          <a:p>
            <a:pPr algn="l" defTabSz="457200">
              <a:defRPr b="0" sz="1900">
                <a:latin typeface="Courier"/>
                <a:ea typeface="Courier"/>
                <a:cs typeface="Courier"/>
                <a:sym typeface="Courier"/>
              </a:defRPr>
            </a:pPr>
            <a:r>
              <a:t>search || engine &amp;&amp; google</a:t>
            </a:r>
          </a:p>
        </p:txBody>
      </p:sp>
      <p:sp>
        <p:nvSpPr>
          <p:cNvPr id="155" name="后缀表达式:…"/>
          <p:cNvSpPr txBox="1"/>
          <p:nvPr/>
        </p:nvSpPr>
        <p:spPr>
          <a:xfrm>
            <a:off x="1783466" y="5372258"/>
            <a:ext cx="2975348" cy="1066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r>
              <a:t>后缀表达式:</a:t>
            </a:r>
          </a:p>
          <a:p>
            <a:pPr lvl="1" algn="l" defTabSz="457200">
              <a:defRPr b="0" sz="1400">
                <a:latin typeface="Helvetica"/>
                <a:ea typeface="Helvetica"/>
                <a:cs typeface="Helvetica"/>
                <a:sym typeface="Helvetica"/>
              </a:defRPr>
            </a:pPr>
            <a:r>
              <a:t>入参: search || engine &amp;&amp; google</a:t>
            </a:r>
          </a:p>
          <a:p>
            <a:pPr algn="l" defTabSz="457200">
              <a:defRPr b="0" sz="14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56" name="postingList 计算:…"/>
          <p:cNvSpPr txBox="1"/>
          <p:nvPr/>
        </p:nvSpPr>
        <p:spPr>
          <a:xfrm>
            <a:off x="5528121" y="2406808"/>
            <a:ext cx="2975348" cy="850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sz="1600">
                <a:latin typeface="Helvetica"/>
                <a:ea typeface="Helvetica"/>
                <a:cs typeface="Helvetica"/>
                <a:sym typeface="Helvetica"/>
              </a:defRPr>
            </a:lvl1pPr>
            <a:lvl2pPr algn="l" defTabSz="457200">
              <a:defRPr b="0" sz="1400">
                <a:latin typeface="Helvetica"/>
                <a:ea typeface="Helvetica"/>
                <a:cs typeface="Helvetica"/>
                <a:sym typeface="Helvetica"/>
              </a:defRPr>
            </a:lvl2pPr>
          </a:lstStyle>
          <a:p>
            <a:pPr/>
            <a:r>
              <a:t>postingList 计算:</a:t>
            </a:r>
          </a:p>
          <a:p>
            <a:pPr lvl="1"/>
            <a:r>
              <a:t>入参: search engine google &amp;&amp; ||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53" grpId="5"/>
      <p:bldP build="whole" bldLvl="1" animBg="1" rev="0" advAuto="0" spid="154" grpId="1"/>
      <p:bldP build="whole" bldLvl="1" animBg="1" rev="0" advAuto="0" spid="156" grpId="4"/>
      <p:bldP build="whole" bldLvl="1" animBg="1" rev="0" advAuto="0" spid="152" grpId="3"/>
      <p:bldP build="whole" bldLvl="1" animBg="1" rev="0" advAuto="0" spid="155" grpId="2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相关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相关度</a:t>
            </a:r>
          </a:p>
        </p:txBody>
      </p:sp>
      <p:sp>
        <p:nvSpPr>
          <p:cNvPr id="159" name="TF-IDF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TF-IDF</a:t>
            </a:r>
          </a:p>
          <a:p>
            <a:pPr/>
            <a:r>
              <a:t>Vector space model(余弦相似度)</a:t>
            </a:r>
          </a:p>
          <a:p>
            <a:pPr/>
            <a:r>
              <a:t>BM25</a:t>
            </a:r>
          </a:p>
          <a:p>
            <a:pPr/>
            <a:r>
              <a:t>…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TF-IDF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TF-IDF</a:t>
            </a:r>
          </a:p>
        </p:txBody>
      </p:sp>
      <p:sp>
        <p:nvSpPr>
          <p:cNvPr id="162" name="tf(t,d) = 1 + log ft,d"/>
          <p:cNvSpPr txBox="1"/>
          <p:nvPr/>
        </p:nvSpPr>
        <p:spPr>
          <a:xfrm>
            <a:off x="1617741" y="3241995"/>
            <a:ext cx="3555466" cy="6280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ts val="6300"/>
              </a:lnSpc>
              <a:defRPr b="0" sz="365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tf(</a:t>
            </a:r>
            <a:r>
              <a:rPr i="1"/>
              <a:t>t</a:t>
            </a:r>
            <a:r>
              <a:t>,</a:t>
            </a:r>
            <a:r>
              <a:rPr i="1"/>
              <a:t>d</a:t>
            </a:r>
            <a:r>
              <a:t>) = 1 + log </a:t>
            </a:r>
            <a:r>
              <a:rPr i="1"/>
              <a:t>f</a:t>
            </a:r>
            <a:r>
              <a:rPr baseline="-5999" i="1"/>
              <a:t>t</a:t>
            </a:r>
            <a:r>
              <a:rPr baseline="-5999"/>
              <a:t>,</a:t>
            </a:r>
            <a:r>
              <a:rPr baseline="-5999" i="1"/>
              <a:t>d</a:t>
            </a:r>
          </a:p>
        </p:txBody>
      </p:sp>
      <p:pic>
        <p:nvPicPr>
          <p:cNvPr id="163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17741" y="4509346"/>
            <a:ext cx="5085277" cy="978611"/>
          </a:xfrm>
          <a:prstGeom prst="rect">
            <a:avLst/>
          </a:prstGeom>
          <a:ln w="12700">
            <a:miter lim="400000"/>
          </a:ln>
        </p:spPr>
      </p:pic>
      <p:sp>
        <p:nvSpPr>
          <p:cNvPr id="164" name="tf-idf = tf(t,d) * idf(t, D)"/>
          <p:cNvSpPr txBox="1"/>
          <p:nvPr/>
        </p:nvSpPr>
        <p:spPr>
          <a:xfrm>
            <a:off x="1617741" y="5704997"/>
            <a:ext cx="4610827" cy="6280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ts val="6300"/>
              </a:lnSpc>
              <a:defRPr b="0" sz="365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tf-idf = tf(</a:t>
            </a:r>
            <a:r>
              <a:rPr i="1"/>
              <a:t>t</a:t>
            </a:r>
            <a:r>
              <a:t>,</a:t>
            </a:r>
            <a:r>
              <a:rPr i="1"/>
              <a:t>d</a:t>
            </a:r>
            <a:r>
              <a:t>) * idf(t, D)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余弦相似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余弦相似度</a:t>
            </a:r>
          </a:p>
        </p:txBody>
      </p:sp>
      <p:sp>
        <p:nvSpPr>
          <p:cNvPr id="167" name="句子A：我喜欢看电视，不喜欢看电影。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195072" indent="0" defTabSz="457200">
              <a:lnSpc>
                <a:spcPts val="7000"/>
              </a:lnSpc>
              <a:spcBef>
                <a:spcPts val="0"/>
              </a:spcBef>
              <a:buSzTx/>
              <a:buNone/>
              <a:defRPr sz="3500">
                <a:solidFill>
                  <a:srgbClr val="11111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　　句子A：我喜欢看电视，不喜欢看电影。</a:t>
            </a:r>
          </a:p>
          <a:p>
            <a:pPr marL="195072" indent="0" defTabSz="457200">
              <a:lnSpc>
                <a:spcPts val="7000"/>
              </a:lnSpc>
              <a:spcBef>
                <a:spcPts val="0"/>
              </a:spcBef>
              <a:buSzTx/>
              <a:buNone/>
              <a:defRPr sz="3500">
                <a:solidFill>
                  <a:srgbClr val="11111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　　句子B：我不喜欢看电视，也不喜欢看电影。</a:t>
            </a:r>
          </a:p>
        </p:txBody>
      </p:sp>
      <p:sp>
        <p:nvSpPr>
          <p:cNvPr id="168" name="refer - http://www.ruanyifeng.com/blog/2013/03/cosine_similarity.html"/>
          <p:cNvSpPr txBox="1"/>
          <p:nvPr/>
        </p:nvSpPr>
        <p:spPr>
          <a:xfrm>
            <a:off x="1294447" y="8854389"/>
            <a:ext cx="5666106" cy="299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400">
                <a:solidFill>
                  <a:srgbClr val="5E5E5E"/>
                </a:solidFill>
              </a:defRPr>
            </a:lvl1pPr>
          </a:lstStyle>
          <a:p>
            <a:pPr/>
            <a:r>
              <a:t>refer - http://www.ruanyifeng.com/blog/2013/03/cosine_similarity.html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余弦相似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余弦相似度</a:t>
            </a:r>
          </a:p>
        </p:txBody>
      </p:sp>
      <p:sp>
        <p:nvSpPr>
          <p:cNvPr id="171" name="正文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72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54050" y="2724150"/>
            <a:ext cx="11696700" cy="4305300"/>
          </a:xfrm>
          <a:prstGeom prst="rect">
            <a:avLst/>
          </a:prstGeom>
          <a:ln w="12700">
            <a:miter lim="400000"/>
          </a:ln>
        </p:spPr>
      </p:pic>
      <p:sp>
        <p:nvSpPr>
          <p:cNvPr id="173" name="矩形"/>
          <p:cNvSpPr txBox="1"/>
          <p:nvPr/>
        </p:nvSpPr>
        <p:spPr>
          <a:xfrm>
            <a:off x="1079500" y="2717800"/>
            <a:ext cx="11099800" cy="62865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 fontScale="100000" lnSpcReduction="0"/>
          </a:bodyPr>
          <a:lstStyle/>
          <a:p>
            <a:pPr marL="444500" indent="-444500" algn="l">
              <a:spcBef>
                <a:spcPts val="4200"/>
              </a:spcBef>
              <a:buSzPct val="145000"/>
              <a:buChar char="•"/>
              <a:defRPr b="0" sz="3200"/>
            </a:pPr>
          </a:p>
        </p:txBody>
      </p:sp>
      <p:sp>
        <p:nvSpPr>
          <p:cNvPr id="174" name="refer - http://www.ruanyifeng.com/blog/2013/03/cosine_similarity.html"/>
          <p:cNvSpPr txBox="1"/>
          <p:nvPr/>
        </p:nvSpPr>
        <p:spPr>
          <a:xfrm>
            <a:off x="1294447" y="8854389"/>
            <a:ext cx="5666106" cy="299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400">
                <a:solidFill>
                  <a:srgbClr val="5E5E5E"/>
                </a:solidFill>
              </a:defRPr>
            </a:lvl1pPr>
          </a:lstStyle>
          <a:p>
            <a:pPr/>
            <a:r>
              <a:t>refer - http://www.ruanyifeng.com/blog/2013/03/cosine_similarity.html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余弦相似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余弦相似度</a:t>
            </a:r>
          </a:p>
        </p:txBody>
      </p:sp>
      <p:sp>
        <p:nvSpPr>
          <p:cNvPr id="177" name="正文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78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95300" y="2432050"/>
            <a:ext cx="12014200" cy="4889500"/>
          </a:xfrm>
          <a:prstGeom prst="rect">
            <a:avLst/>
          </a:prstGeom>
          <a:ln w="12700">
            <a:miter lim="400000"/>
          </a:ln>
        </p:spPr>
      </p:pic>
      <p:sp>
        <p:nvSpPr>
          <p:cNvPr id="179" name="refer - http://www.ruanyifeng.com/blog/2013/03/cosine_similarity.html"/>
          <p:cNvSpPr txBox="1"/>
          <p:nvPr/>
        </p:nvSpPr>
        <p:spPr>
          <a:xfrm>
            <a:off x="1294447" y="8854389"/>
            <a:ext cx="5666106" cy="299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400">
                <a:solidFill>
                  <a:srgbClr val="5E5E5E"/>
                </a:solidFill>
              </a:defRPr>
            </a:lvl1pPr>
          </a:lstStyle>
          <a:p>
            <a:pPr/>
            <a:r>
              <a:t>refer - http://www.ruanyifeng.com/blog/2013/03/cosine_similarity.html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余弦相似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余弦相似度</a:t>
            </a:r>
          </a:p>
        </p:txBody>
      </p:sp>
      <p:sp>
        <p:nvSpPr>
          <p:cNvPr id="182" name="refer - http://www.ruanyifeng.com/blog/2013/03/cosine_similarity.html"/>
          <p:cNvSpPr txBox="1"/>
          <p:nvPr/>
        </p:nvSpPr>
        <p:spPr>
          <a:xfrm>
            <a:off x="1294447" y="8854389"/>
            <a:ext cx="5666106" cy="299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400">
                <a:solidFill>
                  <a:srgbClr val="5E5E5E"/>
                </a:solidFill>
              </a:defRPr>
            </a:lvl1pPr>
          </a:lstStyle>
          <a:p>
            <a:pPr/>
            <a:r>
              <a:t>refer - http://www.ruanyifeng.com/blog/2013/03/cosine_similarity.html</a:t>
            </a:r>
          </a:p>
        </p:txBody>
      </p:sp>
      <p:pic>
        <p:nvPicPr>
          <p:cNvPr id="183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84500" y="2952750"/>
            <a:ext cx="7289800" cy="46609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余弦相似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余弦相似度</a:t>
            </a:r>
          </a:p>
        </p:txBody>
      </p:sp>
      <p:sp>
        <p:nvSpPr>
          <p:cNvPr id="186" name="正文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87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11350" y="2355850"/>
            <a:ext cx="9436100" cy="7010400"/>
          </a:xfrm>
          <a:prstGeom prst="rect">
            <a:avLst/>
          </a:prstGeom>
          <a:ln w="12700">
            <a:miter lim="400000"/>
          </a:ln>
        </p:spPr>
      </p:pic>
      <p:sp>
        <p:nvSpPr>
          <p:cNvPr id="188" name="refer - http://www.ruanyifeng.com/blog/2013/03/cosine_similarity.html"/>
          <p:cNvSpPr txBox="1"/>
          <p:nvPr/>
        </p:nvSpPr>
        <p:spPr>
          <a:xfrm>
            <a:off x="1205547" y="9298889"/>
            <a:ext cx="5666106" cy="299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400">
                <a:solidFill>
                  <a:srgbClr val="5E5E5E"/>
                </a:solidFill>
              </a:defRPr>
            </a:lvl1pPr>
          </a:lstStyle>
          <a:p>
            <a:pPr/>
            <a:r>
              <a:t>refer - http://www.ruanyifeng.com/blog/2013/03/cosine_similarity.html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余弦相似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1"/>
            <a:r>
              <a:t>余弦相似度</a:t>
            </a:r>
          </a:p>
        </p:txBody>
      </p:sp>
      <p:sp>
        <p:nvSpPr>
          <p:cNvPr id="191" name="对于搜索引擎来说, 把 Query 当成一个文档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对于搜索引擎来说, 把 Query 当成一个文档.</a:t>
            </a:r>
          </a:p>
          <a:p>
            <a:pPr/>
            <a:r>
              <a:t>相关度相当于计算每个文档和 Query 组成的文档的余弦相似度.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实现TF-IDF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实现TF-IDF</a:t>
            </a:r>
          </a:p>
        </p:txBody>
      </p:sp>
      <p:sp>
        <p:nvSpPr>
          <p:cNvPr id="194" name="sum = 0;…"/>
          <p:cNvSpPr txBox="1"/>
          <p:nvPr/>
        </p:nvSpPr>
        <p:spPr>
          <a:xfrm>
            <a:off x="1442470" y="2967989"/>
            <a:ext cx="7202054" cy="22047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ct val="120000"/>
              </a:lnSpc>
              <a:defRPr b="0" sz="3000">
                <a:latin typeface="Courier"/>
                <a:ea typeface="Courier"/>
                <a:cs typeface="Courier"/>
                <a:sym typeface="Courier"/>
              </a:defRPr>
            </a:pPr>
            <a:r>
              <a:t>sum = 0;</a:t>
            </a:r>
          </a:p>
          <a:p>
            <a:pPr algn="l" defTabSz="457200">
              <a:lnSpc>
                <a:spcPct val="120000"/>
              </a:lnSpc>
              <a:defRPr b="0" sz="3000">
                <a:latin typeface="Courier"/>
                <a:ea typeface="Courier"/>
                <a:cs typeface="Courier"/>
                <a:sym typeface="Courier"/>
              </a:defRPr>
            </a:pPr>
            <a:r>
              <a:t>for q &lt; Q do</a:t>
            </a:r>
          </a:p>
          <a:p>
            <a:pPr algn="l" defTabSz="457200">
              <a:lnSpc>
                <a:spcPct val="120000"/>
              </a:lnSpc>
              <a:defRPr b="0" sz="3000">
                <a:latin typeface="Courier"/>
                <a:ea typeface="Courier"/>
                <a:cs typeface="Courier"/>
                <a:sym typeface="Courier"/>
              </a:defRPr>
            </a:pPr>
            <a:r>
              <a:t>    sum += tf(t,d) * idf(t, D)</a:t>
            </a:r>
          </a:p>
          <a:p>
            <a:pPr algn="l" defTabSz="457200">
              <a:lnSpc>
                <a:spcPct val="120000"/>
              </a:lnSpc>
              <a:defRPr b="0" sz="3000">
                <a:latin typeface="Courier"/>
                <a:ea typeface="Courier"/>
                <a:cs typeface="Courier"/>
                <a:sym typeface="Courier"/>
              </a:defRPr>
            </a:pPr>
            <a:r>
              <a:t>end for</a:t>
            </a:r>
          </a:p>
        </p:txBody>
      </p:sp>
      <p:pic>
        <p:nvPicPr>
          <p:cNvPr id="195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52546" y="5442601"/>
            <a:ext cx="10140701" cy="316799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为啥自制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为啥自制</a:t>
            </a:r>
          </a:p>
        </p:txBody>
      </p:sp>
      <p:sp>
        <p:nvSpPr>
          <p:cNvPr id="123" name="好玩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好玩</a:t>
            </a:r>
          </a:p>
          <a:p>
            <a:pPr/>
            <a:r>
              <a:t>浅尝辄止</a:t>
            </a:r>
          </a:p>
          <a:p>
            <a:pPr/>
            <a:r>
              <a:t>技术共通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RangeFilte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RangeFilter</a:t>
            </a:r>
          </a:p>
        </p:txBody>
      </p:sp>
      <p:sp>
        <p:nvSpPr>
          <p:cNvPr id="198" name="WHERE id between 1 and 10 ?"/>
          <p:cNvSpPr txBox="1"/>
          <p:nvPr/>
        </p:nvSpPr>
        <p:spPr>
          <a:xfrm>
            <a:off x="3190813" y="2873523"/>
            <a:ext cx="6303722" cy="609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400"/>
            </a:lvl1pPr>
          </a:lstStyle>
          <a:p>
            <a:pPr/>
            <a:r>
              <a:t>WHERE id between 1 and 10 ?</a:t>
            </a:r>
          </a:p>
        </p:txBody>
      </p:sp>
      <p:pic>
        <p:nvPicPr>
          <p:cNvPr id="199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365500" y="3943822"/>
            <a:ext cx="5954348" cy="450167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Range in Mysql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Range in Mysql</a:t>
            </a:r>
          </a:p>
        </p:txBody>
      </p:sp>
      <p:sp>
        <p:nvSpPr>
          <p:cNvPr id="202" name="正文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203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2900" y="3200400"/>
            <a:ext cx="12573000" cy="53213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Range in Lucen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Range in Lucene</a:t>
            </a:r>
          </a:p>
        </p:txBody>
      </p:sp>
      <p:sp>
        <p:nvSpPr>
          <p:cNvPr id="206" name="lucene 中rangeQuery 如何依托于倒排索引实现?…"/>
          <p:cNvSpPr txBox="1"/>
          <p:nvPr/>
        </p:nvSpPr>
        <p:spPr>
          <a:xfrm>
            <a:off x="895350" y="3348989"/>
            <a:ext cx="11608948" cy="44907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ct val="120000"/>
              </a:lnSpc>
              <a:defRPr b="0" sz="2500">
                <a:latin typeface="Courier"/>
                <a:ea typeface="Courier"/>
                <a:cs typeface="Courier"/>
                <a:sym typeface="Courier"/>
              </a:defRPr>
            </a:pPr>
            <a:r>
              <a:t>lucene 中rangeQuery 如何依托于倒排索引实现?</a:t>
            </a:r>
          </a:p>
          <a:p>
            <a:pPr algn="l" defTabSz="457200">
              <a:lnSpc>
                <a:spcPct val="120000"/>
              </a:lnSpc>
              <a:defRPr b="0" sz="2500">
                <a:latin typeface="Courier"/>
                <a:ea typeface="Courier"/>
                <a:cs typeface="Courier"/>
                <a:sym typeface="Courier"/>
              </a:defRPr>
            </a:pPr>
            <a:r>
              <a:t>    TermRangeQuery: query="isbn 1 TO 6"</a:t>
            </a:r>
          </a:p>
          <a:p>
            <a:pPr algn="l" defTabSz="457200">
              <a:lnSpc>
                <a:spcPct val="120000"/>
              </a:lnSpc>
              <a:defRPr b="0" sz="2500">
                <a:latin typeface="Courier"/>
                <a:ea typeface="Courier"/>
                <a:cs typeface="Courier"/>
                <a:sym typeface="Courier"/>
              </a:defRPr>
            </a:pPr>
            <a:r>
              <a:t>    IndexSearcher</a:t>
            </a:r>
          </a:p>
          <a:p>
            <a:pPr algn="l" defTabSz="457200">
              <a:lnSpc>
                <a:spcPct val="120000"/>
              </a:lnSpc>
              <a:defRPr b="0" sz="2500">
                <a:latin typeface="Courier"/>
                <a:ea typeface="Courier"/>
                <a:cs typeface="Courier"/>
                <a:sym typeface="Courier"/>
              </a:defRPr>
            </a:pPr>
            <a:r>
              <a:t>        weight.bulkScorer -&gt; rewriter</a:t>
            </a:r>
          </a:p>
          <a:p>
            <a:pPr algn="l" defTabSz="457200">
              <a:lnSpc>
                <a:spcPct val="120000"/>
              </a:lnSpc>
              <a:defRPr b="0" sz="2500">
                <a:latin typeface="Courier"/>
                <a:ea typeface="Courier"/>
                <a:cs typeface="Courier"/>
                <a:sym typeface="Courier"/>
              </a:defRPr>
            </a:pPr>
            <a:r>
              <a:t>            MultiTermQueryConstantScoreWrapper.collectTerms</a:t>
            </a:r>
          </a:p>
          <a:p>
            <a:pPr algn="l" defTabSz="457200">
              <a:lnSpc>
                <a:spcPct val="120000"/>
              </a:lnSpc>
              <a:defRPr b="0" sz="2500"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</a:p>
          <a:p>
            <a:pPr algn="l" defTabSz="457200">
              <a:lnSpc>
                <a:spcPct val="120000"/>
              </a:lnSpc>
              <a:defRPr b="0" sz="2500">
                <a:latin typeface="Courier"/>
                <a:ea typeface="Courier"/>
                <a:cs typeface="Courier"/>
                <a:sym typeface="Courier"/>
              </a:defRPr>
            </a:pPr>
            <a:r>
              <a:t>    rangeQuery会经过多次重写, 变为MultiTermQuery. 比如搜索1到6, </a:t>
            </a:r>
          </a:p>
          <a:p>
            <a:pPr algn="l" defTabSz="457200">
              <a:lnSpc>
                <a:spcPct val="120000"/>
              </a:lnSpc>
              <a:defRPr b="0" sz="2500">
                <a:latin typeface="Courier"/>
                <a:ea typeface="Courier"/>
                <a:cs typeface="Courier"/>
                <a:sym typeface="Courier"/>
              </a:defRPr>
            </a:pPr>
            <a:r>
              <a:t>那么会遍历所有的term, 把符合大于1小于6的所有term收集起来, 再去索引中</a:t>
            </a:r>
          </a:p>
          <a:p>
            <a:pPr algn="l" defTabSz="457200">
              <a:lnSpc>
                <a:spcPct val="120000"/>
              </a:lnSpc>
              <a:defRPr b="0" sz="2500">
                <a:latin typeface="Courier"/>
                <a:ea typeface="Courier"/>
                <a:cs typeface="Courier"/>
                <a:sym typeface="Courier"/>
              </a:defRPr>
            </a:pPr>
            <a:r>
              <a:t>用termsQuery的形式查询.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数据落盘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数据落盘</a:t>
            </a:r>
          </a:p>
        </p:txBody>
      </p:sp>
      <p:sp>
        <p:nvSpPr>
          <p:cNvPr id="209" name="正文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210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91144" y="3206750"/>
            <a:ext cx="11222512" cy="342007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数据落盘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数据落盘</a:t>
            </a:r>
          </a:p>
        </p:txBody>
      </p:sp>
      <p:sp>
        <p:nvSpPr>
          <p:cNvPr id="213" name="正文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214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46150" y="2927350"/>
            <a:ext cx="11112500" cy="38989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数据落盘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数据落盘</a:t>
            </a:r>
          </a:p>
        </p:txBody>
      </p:sp>
      <p:sp>
        <p:nvSpPr>
          <p:cNvPr id="217" name="正文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218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84250" y="2940050"/>
            <a:ext cx="11036300" cy="53467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Demo Tim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Demo Time</a:t>
            </a:r>
          </a:p>
        </p:txBody>
      </p:sp>
      <p:sp>
        <p:nvSpPr>
          <p:cNvPr id="221" name="正文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More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More?</a:t>
            </a:r>
          </a:p>
        </p:txBody>
      </p:sp>
      <p:sp>
        <p:nvSpPr>
          <p:cNvPr id="224" name="• sort by score / term…"/>
          <p:cNvSpPr txBox="1"/>
          <p:nvPr/>
        </p:nvSpPr>
        <p:spPr>
          <a:xfrm>
            <a:off x="2782744" y="2717799"/>
            <a:ext cx="6978242" cy="6045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457200" indent="-457200" algn="l" defTabSz="457200">
              <a:tabLst>
                <a:tab pos="139700" algn="l"/>
                <a:tab pos="457200" algn="l"/>
              </a:tabLst>
              <a:defRPr b="0" sz="2500"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marL="457200" indent="-457200" algn="l" defTabSz="457200">
              <a:tabLst>
                <a:tab pos="139700" algn="l"/>
                <a:tab pos="457200" algn="l"/>
              </a:tabLst>
              <a:defRPr b="0" sz="2500">
                <a:latin typeface="Helvetica"/>
                <a:ea typeface="Helvetica"/>
                <a:cs typeface="Helvetica"/>
                <a:sym typeface="Helvetica"/>
              </a:defRPr>
            </a:pPr>
            <a:r>
              <a:t>	•	sort by score / term</a:t>
            </a:r>
          </a:p>
          <a:p>
            <a:pPr marL="457200" indent="-457200" algn="l" defTabSz="457200">
              <a:tabLst>
                <a:tab pos="139700" algn="l"/>
                <a:tab pos="457200" algn="l"/>
              </a:tabLst>
              <a:defRPr b="0" sz="2500">
                <a:latin typeface="Helvetica"/>
                <a:ea typeface="Helvetica"/>
                <a:cs typeface="Helvetica"/>
                <a:sym typeface="Helvetica"/>
              </a:defRPr>
            </a:pPr>
            <a:r>
              <a:t>	•	</a:t>
            </a:r>
            <a:r>
              <a:rPr b="1"/>
              <a:t>disk store</a:t>
            </a:r>
          </a:p>
          <a:p>
            <a:pPr marL="914400" indent="-914400" algn="l" defTabSz="457200">
              <a:tabLst>
                <a:tab pos="596900" algn="l"/>
                <a:tab pos="914400" algn="l"/>
              </a:tabLst>
              <a:defRPr b="0" sz="2500">
                <a:latin typeface="Helvetica"/>
                <a:ea typeface="Helvetica"/>
                <a:cs typeface="Helvetica"/>
                <a:sym typeface="Helvetica"/>
              </a:defRPr>
            </a:pPr>
            <a:r>
              <a:t>	◦	目前是纯db的, 应该结合内存和db一起用</a:t>
            </a:r>
          </a:p>
          <a:p>
            <a:pPr marL="914400" indent="-914400" algn="l" defTabSz="457200">
              <a:tabLst>
                <a:tab pos="596900" algn="l"/>
                <a:tab pos="914400" algn="l"/>
              </a:tabLst>
              <a:defRPr b="0" sz="2500">
                <a:latin typeface="Helvetica"/>
                <a:ea typeface="Helvetica"/>
                <a:cs typeface="Helvetica"/>
                <a:sym typeface="Helvetica"/>
              </a:defRPr>
            </a:pPr>
            <a:r>
              <a:t>	◦	合并索引至二级存储</a:t>
            </a:r>
          </a:p>
          <a:p>
            <a:pPr marL="457200" indent="-457200" algn="l" defTabSz="457200">
              <a:tabLst>
                <a:tab pos="139700" algn="l"/>
                <a:tab pos="457200" algn="l"/>
              </a:tabLst>
              <a:defRPr b="0" sz="2500">
                <a:latin typeface="Helvetica"/>
                <a:ea typeface="Helvetica"/>
                <a:cs typeface="Helvetica"/>
                <a:sym typeface="Helvetica"/>
              </a:defRPr>
            </a:pPr>
            <a:r>
              <a:t>	•	</a:t>
            </a:r>
            <a:r>
              <a:rPr b="1"/>
              <a:t>dynamic index</a:t>
            </a:r>
          </a:p>
          <a:p>
            <a:pPr marL="914400" indent="-914400" algn="l" defTabSz="457200">
              <a:tabLst>
                <a:tab pos="596900" algn="l"/>
                <a:tab pos="914400" algn="l"/>
              </a:tabLst>
              <a:defRPr b="0" sz="2500">
                <a:latin typeface="Helvetica"/>
                <a:ea typeface="Helvetica"/>
                <a:cs typeface="Helvetica"/>
                <a:sym typeface="Helvetica"/>
              </a:defRPr>
            </a:pPr>
            <a:r>
              <a:t>	◦	update &amp; delete flag</a:t>
            </a:r>
          </a:p>
          <a:p>
            <a:pPr marL="1371600" indent="-1371600" algn="l" defTabSz="457200">
              <a:tabLst>
                <a:tab pos="1054100" algn="l"/>
                <a:tab pos="1371600" algn="l"/>
              </a:tabLst>
              <a:defRPr b="0" sz="2500">
                <a:latin typeface="Helvetica"/>
                <a:ea typeface="Helvetica"/>
                <a:cs typeface="Helvetica"/>
                <a:sym typeface="Helvetica"/>
              </a:defRPr>
            </a:pPr>
            <a:r>
              <a:t>	▪	purge cron</a:t>
            </a:r>
          </a:p>
          <a:p>
            <a:pPr marL="457200" indent="-457200" algn="l" defTabSz="457200">
              <a:tabLst>
                <a:tab pos="139700" algn="l"/>
                <a:tab pos="457200" algn="l"/>
              </a:tabLst>
              <a:defRPr b="0" sz="2500">
                <a:latin typeface="Helvetica"/>
                <a:ea typeface="Helvetica"/>
                <a:cs typeface="Helvetica"/>
                <a:sym typeface="Helvetica"/>
              </a:defRPr>
            </a:pPr>
            <a:r>
              <a:t>	•	支持 "term filter” &amp; 停用词</a:t>
            </a:r>
          </a:p>
          <a:p>
            <a:pPr marL="457200" indent="-457200" algn="l" defTabSz="457200">
              <a:tabLst>
                <a:tab pos="139700" algn="l"/>
                <a:tab pos="457200" algn="l"/>
              </a:tabLst>
              <a:defRPr b="0" sz="2500">
                <a:latin typeface="Helvetica"/>
                <a:ea typeface="Helvetica"/>
                <a:cs typeface="Helvetica"/>
                <a:sym typeface="Helvetica"/>
              </a:defRPr>
            </a:pPr>
            <a:r>
              <a:t>	•	</a:t>
            </a:r>
            <a:r>
              <a:rPr b="1"/>
              <a:t>Query DSL &amp; 语法语义解析</a:t>
            </a:r>
            <a:r>
              <a:t> -&gt; 自制编程语言</a:t>
            </a:r>
          </a:p>
          <a:p>
            <a:pPr marL="457200" indent="-457200" algn="l" defTabSz="457200">
              <a:tabLst>
                <a:tab pos="139700" algn="l"/>
                <a:tab pos="457200" algn="l"/>
              </a:tabLst>
              <a:defRPr b="0" sz="2500">
                <a:latin typeface="Helvetica"/>
                <a:ea typeface="Helvetica"/>
                <a:cs typeface="Helvetica"/>
                <a:sym typeface="Helvetica"/>
              </a:defRPr>
            </a:pPr>
            <a:r>
              <a:t>	•	</a:t>
            </a:r>
            <a:r>
              <a:rPr b="1"/>
              <a:t>codec &amp; 索引压缩</a:t>
            </a:r>
          </a:p>
          <a:p>
            <a:pPr marL="457200" indent="-457200" algn="l" defTabSz="457200">
              <a:tabLst>
                <a:tab pos="139700" algn="l"/>
                <a:tab pos="457200" algn="l"/>
              </a:tabLst>
              <a:defRPr b="0" sz="2500">
                <a:latin typeface="Helvetica"/>
                <a:ea typeface="Helvetica"/>
                <a:cs typeface="Helvetica"/>
                <a:sym typeface="Helvetica"/>
              </a:defRPr>
            </a:pPr>
            <a:r>
              <a:t>	•	算法性能优化</a:t>
            </a:r>
          </a:p>
          <a:p>
            <a:pPr marL="457200" indent="-457200" algn="l" defTabSz="457200">
              <a:tabLst>
                <a:tab pos="139700" algn="l"/>
                <a:tab pos="457200" algn="l"/>
              </a:tabLst>
              <a:defRPr b="0" sz="2500">
                <a:latin typeface="Helvetica"/>
                <a:ea typeface="Helvetica"/>
                <a:cs typeface="Helvetica"/>
                <a:sym typeface="Helvetica"/>
              </a:defRPr>
            </a:pPr>
            <a:r>
              <a:t>	•	</a:t>
            </a:r>
            <a:r>
              <a:rPr b="1"/>
              <a:t>client &amp; server 通讯协议</a:t>
            </a:r>
          </a:p>
          <a:p>
            <a:pPr marL="457200" indent="-457200" algn="l" defTabSz="457200">
              <a:tabLst>
                <a:tab pos="139700" algn="l"/>
                <a:tab pos="457200" algn="l"/>
              </a:tabLst>
              <a:defRPr b="0" sz="2500">
                <a:latin typeface="Helvetica"/>
                <a:ea typeface="Helvetica"/>
                <a:cs typeface="Helvetica"/>
                <a:sym typeface="Helvetica"/>
              </a:defRPr>
            </a:pPr>
            <a:r>
              <a:t>	•	</a:t>
            </a:r>
            <a:r>
              <a:rPr b="1"/>
              <a:t>分片, 路由, 分布式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That’s it"/>
          <p:cNvSpPr txBox="1"/>
          <p:nvPr>
            <p:ph type="body" idx="14"/>
          </p:nvPr>
        </p:nvSpPr>
        <p:spPr>
          <a:xfrm>
            <a:off x="1270000" y="4037688"/>
            <a:ext cx="10464800" cy="1068624"/>
          </a:xfrm>
          <a:prstGeom prst="rect">
            <a:avLst/>
          </a:prstGeom>
        </p:spPr>
        <p:txBody>
          <a:bodyPr/>
          <a:lstStyle>
            <a:lvl1pPr>
              <a:defRPr sz="6400"/>
            </a:lvl1pPr>
          </a:lstStyle>
          <a:p>
            <a:pPr/>
            <a:r>
              <a:t>That’s it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FAQ"/>
          <p:cNvSpPr txBox="1"/>
          <p:nvPr>
            <p:ph type="title"/>
          </p:nvPr>
        </p:nvSpPr>
        <p:spPr>
          <a:xfrm>
            <a:off x="1079500" y="3797300"/>
            <a:ext cx="11099800" cy="2159000"/>
          </a:xfrm>
          <a:prstGeom prst="rect">
            <a:avLst/>
          </a:prstGeom>
        </p:spPr>
        <p:txBody>
          <a:bodyPr/>
          <a:lstStyle>
            <a:lvl1pPr defTabSz="438150">
              <a:defRPr sz="13500"/>
            </a:lvl1pPr>
          </a:lstStyle>
          <a:p>
            <a:pPr/>
            <a:r>
              <a:t>FAQ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简化设计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1"/>
            <a:r>
              <a:t>简化设计</a:t>
            </a:r>
          </a:p>
        </p:txBody>
      </p:sp>
      <p:sp>
        <p:nvSpPr>
          <p:cNvPr id="126" name="全文使用实例…"/>
          <p:cNvSpPr txBox="1"/>
          <p:nvPr/>
        </p:nvSpPr>
        <p:spPr>
          <a:xfrm>
            <a:off x="1328496" y="3025272"/>
            <a:ext cx="10347809" cy="51508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ct val="130000"/>
              </a:lnSpc>
              <a:defRPr sz="2200"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</a:defRPr>
            </a:pPr>
            <a:r>
              <a:t>全文使用实例</a:t>
            </a:r>
          </a:p>
          <a:p>
            <a:pPr algn="l" defTabSz="457200">
              <a:lnSpc>
                <a:spcPct val="130000"/>
              </a:lnSpc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doc1: search search.</a:t>
            </a:r>
          </a:p>
          <a:p>
            <a:pPr algn="l" defTabSz="457200">
              <a:lnSpc>
                <a:spcPct val="130000"/>
              </a:lnSpc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doc2: I like search engine.</a:t>
            </a:r>
          </a:p>
          <a:p>
            <a:pPr algn="l" defTabSz="457200">
              <a:lnSpc>
                <a:spcPct val="130000"/>
              </a:lnSpc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doc3: I search keywords in Google.</a:t>
            </a:r>
          </a:p>
          <a:p>
            <a:pPr algn="l" defTabSz="457200">
              <a:lnSpc>
                <a:spcPct val="130000"/>
              </a:lnSpc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doc4: best wishes</a:t>
            </a:r>
          </a:p>
          <a:p>
            <a:pPr algn="l" defTabSz="457200">
              <a:lnSpc>
                <a:spcPct val="130000"/>
              </a:lnSpc>
              <a:defRPr b="0" sz="2200"/>
            </a:pPr>
          </a:p>
          <a:p>
            <a:pPr algn="l" defTabSz="457200">
              <a:lnSpc>
                <a:spcPct val="130000"/>
              </a:lnSpc>
              <a:defRPr b="0" sz="2200"/>
            </a:pPr>
            <a:r>
              <a:t>•	简化设计</a:t>
            </a:r>
          </a:p>
          <a:p>
            <a:pPr marL="914400" indent="-914400" algn="l" defTabSz="457200">
              <a:lnSpc>
                <a:spcPct val="130000"/>
              </a:lnSpc>
              <a:tabLst>
                <a:tab pos="596900" algn="l"/>
                <a:tab pos="914400" algn="l"/>
              </a:tabLst>
              <a:defRPr b="0" sz="2200"/>
            </a:pPr>
            <a:r>
              <a:t>	◦	仅考虑英文, 空格分隔</a:t>
            </a:r>
          </a:p>
          <a:p>
            <a:pPr marL="914400" indent="-914400" algn="l" defTabSz="457200">
              <a:lnSpc>
                <a:spcPct val="130000"/>
              </a:lnSpc>
              <a:tabLst>
                <a:tab pos="596900" algn="l"/>
                <a:tab pos="914400" algn="l"/>
              </a:tabLst>
              <a:defRPr b="0" sz="2200"/>
            </a:pPr>
            <a:r>
              <a:t>	◦	不存储位置信息(即不支持顺序短语查询, 查"A &amp;&amp; B"和"B &amp;&amp; A”的结果一样)</a:t>
            </a:r>
          </a:p>
          <a:p>
            <a:pPr marL="914400" indent="-914400" algn="l" defTabSz="457200">
              <a:lnSpc>
                <a:spcPct val="130000"/>
              </a:lnSpc>
              <a:tabLst>
                <a:tab pos="596900" algn="l"/>
                <a:tab pos="914400" algn="l"/>
              </a:tabLst>
              <a:defRPr b="0" sz="2200"/>
            </a:pPr>
            <a:r>
              <a:t>	◦	纯内存实现, 不使用二级存储.</a:t>
            </a:r>
          </a:p>
          <a:p>
            <a:pPr marL="914400" indent="-914400" algn="l" defTabSz="457200">
              <a:lnSpc>
                <a:spcPct val="130000"/>
              </a:lnSpc>
              <a:tabLst>
                <a:tab pos="596900" algn="l"/>
                <a:tab pos="914400" algn="l"/>
              </a:tabLst>
              <a:defRPr b="0" sz="2200"/>
            </a:pPr>
            <a:r>
              <a:t>	◦	弱化算法, 性能可以差一点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Refe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Refer</a:t>
            </a:r>
          </a:p>
        </p:txBody>
      </p:sp>
      <p:sp>
        <p:nvSpPr>
          <p:cNvPr id="231" name="&lt;自制搜索引擎&gt; [日]山田浩之，末永匡…"/>
          <p:cNvSpPr txBox="1"/>
          <p:nvPr>
            <p:ph type="body" sz="half" idx="1"/>
          </p:nvPr>
        </p:nvSpPr>
        <p:spPr>
          <a:xfrm>
            <a:off x="952500" y="2291754"/>
            <a:ext cx="11099800" cy="2877146"/>
          </a:xfrm>
          <a:prstGeom prst="rect">
            <a:avLst/>
          </a:prstGeom>
        </p:spPr>
        <p:txBody>
          <a:bodyPr/>
          <a:lstStyle/>
          <a:p>
            <a:pPr/>
            <a:r>
              <a:t>&lt;自制搜索引擎&gt; </a:t>
            </a:r>
            <a:r>
              <a:rPr u="sng">
                <a:hlinkClick r:id="rId2" invalidUrl="" action="" tgtFrame="" tooltip="" history="1" highlightClick="0" endSnd="0"/>
              </a:rPr>
              <a:t>[日]山田浩之，末永匡</a:t>
            </a:r>
          </a:p>
          <a:p>
            <a:pPr/>
            <a:r>
              <a:t>&lt;信息检索：实现和评价搜索引擎&gt; Stefan Buttcher</a:t>
            </a:r>
          </a:p>
        </p:txBody>
      </p:sp>
      <p:pic>
        <p:nvPicPr>
          <p:cNvPr id="232" name="图像" descr="图像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445000" y="5565808"/>
            <a:ext cx="2498784" cy="3482942"/>
          </a:xfrm>
          <a:prstGeom prst="rect">
            <a:avLst/>
          </a:prstGeom>
          <a:ln w="12700">
            <a:miter lim="400000"/>
          </a:ln>
        </p:spPr>
      </p:pic>
      <p:pic>
        <p:nvPicPr>
          <p:cNvPr id="233" name="图像" descr="图像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801841" y="5565808"/>
            <a:ext cx="2405848" cy="3482942"/>
          </a:xfrm>
          <a:prstGeom prst="rect">
            <a:avLst/>
          </a:prstGeom>
          <a:ln w="12700">
            <a:miter lim="400000"/>
          </a:ln>
        </p:spPr>
      </p:pic>
      <p:pic>
        <p:nvPicPr>
          <p:cNvPr id="234" name="图像" descr="图像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465291" y="4691079"/>
            <a:ext cx="3810001" cy="5842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TOD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1"/>
            <a:r>
              <a:t>TODO</a:t>
            </a:r>
          </a:p>
        </p:txBody>
      </p:sp>
      <p:sp>
        <p:nvSpPr>
          <p:cNvPr id="237" name="指定下次分享的议题及分享人.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指定下次分享的议题及分享人.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Road Map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Road Map</a:t>
            </a:r>
          </a:p>
        </p:txBody>
      </p:sp>
      <p:sp>
        <p:nvSpPr>
          <p:cNvPr id="129" name="• static in-memory index…"/>
          <p:cNvSpPr txBox="1"/>
          <p:nvPr/>
        </p:nvSpPr>
        <p:spPr>
          <a:xfrm>
            <a:off x="1881044" y="2508867"/>
            <a:ext cx="9550265" cy="64630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457200" indent="-457200" algn="l" defTabSz="457200">
              <a:lnSpc>
                <a:spcPct val="120000"/>
              </a:lnSpc>
              <a:tabLst>
                <a:tab pos="139700" algn="l"/>
                <a:tab pos="457200" algn="l"/>
              </a:tabLst>
              <a:defRPr b="0" sz="2200">
                <a:latin typeface="Helvetica"/>
                <a:ea typeface="Helvetica"/>
                <a:cs typeface="Helvetica"/>
                <a:sym typeface="Helvetica"/>
              </a:defRPr>
            </a:pPr>
            <a:r>
              <a:t>	•	</a:t>
            </a:r>
            <a:r>
              <a:rPr b="1"/>
              <a:t>static</a:t>
            </a:r>
            <a:r>
              <a:t> in-memory index</a:t>
            </a:r>
          </a:p>
          <a:p>
            <a:pPr marL="914400" indent="-914400" algn="l" defTabSz="457200">
              <a:lnSpc>
                <a:spcPct val="120000"/>
              </a:lnSpc>
              <a:tabLst>
                <a:tab pos="596900" algn="l"/>
                <a:tab pos="914400" algn="l"/>
              </a:tabLst>
              <a:defRPr b="0" sz="2200">
                <a:latin typeface="Helvetica"/>
                <a:ea typeface="Helvetica"/>
                <a:cs typeface="Helvetica"/>
                <a:sym typeface="Helvetica"/>
              </a:defRPr>
            </a:pPr>
            <a:r>
              <a:t>	◦	优化: 倒排列表进行docId升序</a:t>
            </a:r>
          </a:p>
          <a:p>
            <a:pPr marL="457200" indent="-457200" algn="l" defTabSz="457200">
              <a:lnSpc>
                <a:spcPct val="120000"/>
              </a:lnSpc>
              <a:tabLst>
                <a:tab pos="139700" algn="l"/>
                <a:tab pos="457200" algn="l"/>
              </a:tabLst>
              <a:defRPr b="0" sz="2200">
                <a:latin typeface="Helvetica"/>
                <a:ea typeface="Helvetica"/>
                <a:cs typeface="Helvetica"/>
                <a:sym typeface="Helvetica"/>
              </a:defRPr>
            </a:pPr>
            <a:r>
              <a:t>	•	"and" pharse query.</a:t>
            </a:r>
          </a:p>
          <a:p>
            <a:pPr marL="914400" indent="-914400" algn="l" defTabSz="457200">
              <a:lnSpc>
                <a:spcPct val="120000"/>
              </a:lnSpc>
              <a:tabLst>
                <a:tab pos="596900" algn="l"/>
                <a:tab pos="914400" algn="l"/>
              </a:tabLst>
              <a:defRPr b="0" sz="2200">
                <a:latin typeface="Helvetica"/>
                <a:ea typeface="Helvetica"/>
                <a:cs typeface="Helvetica"/>
                <a:sym typeface="Helvetica"/>
              </a:defRPr>
            </a:pPr>
            <a:r>
              <a:t>	◦	优化: 交集算法可以用跳表优化为O(lgn)</a:t>
            </a:r>
          </a:p>
          <a:p>
            <a:pPr marL="457200" indent="-457200" algn="l" defTabSz="457200">
              <a:lnSpc>
                <a:spcPct val="120000"/>
              </a:lnSpc>
              <a:tabLst>
                <a:tab pos="139700" algn="l"/>
                <a:tab pos="457200" algn="l"/>
              </a:tabLst>
              <a:defRPr b="0" sz="2200">
                <a:latin typeface="Helvetica"/>
                <a:ea typeface="Helvetica"/>
                <a:cs typeface="Helvetica"/>
                <a:sym typeface="Helvetica"/>
              </a:defRPr>
            </a:pPr>
            <a:r>
              <a:t>	•	支持TF-IDF(即_score) -&gt; done</a:t>
            </a:r>
          </a:p>
          <a:p>
            <a:pPr marL="457200" indent="-457200" algn="l" defTabSz="457200">
              <a:lnSpc>
                <a:spcPct val="120000"/>
              </a:lnSpc>
              <a:tabLst>
                <a:tab pos="139700" algn="l"/>
                <a:tab pos="457200" algn="l"/>
              </a:tabLst>
              <a:defRPr b="0" sz="2200">
                <a:latin typeface="Helvetica"/>
                <a:ea typeface="Helvetica"/>
                <a:cs typeface="Helvetica"/>
                <a:sym typeface="Helvetica"/>
              </a:defRPr>
            </a:pPr>
            <a:r>
              <a:t>	•	top-K -&gt; done</a:t>
            </a:r>
          </a:p>
          <a:p>
            <a:pPr marL="914400" indent="-914400" algn="l" defTabSz="457200">
              <a:lnSpc>
                <a:spcPct val="120000"/>
              </a:lnSpc>
              <a:tabLst>
                <a:tab pos="596900" algn="l"/>
                <a:tab pos="914400" algn="l"/>
              </a:tabLst>
              <a:defRPr b="0" sz="2200">
                <a:latin typeface="Helvetica"/>
                <a:ea typeface="Helvetica"/>
                <a:cs typeface="Helvetica"/>
                <a:sym typeface="Helvetica"/>
              </a:defRPr>
            </a:pPr>
            <a:r>
              <a:t>	◦	from, size -&gt; 待定</a:t>
            </a:r>
          </a:p>
          <a:p>
            <a:pPr marL="457200" indent="-457200" algn="l" defTabSz="457200">
              <a:lnSpc>
                <a:spcPct val="120000"/>
              </a:lnSpc>
              <a:tabLst>
                <a:tab pos="139700" algn="l"/>
                <a:tab pos="457200" algn="l"/>
              </a:tabLst>
              <a:defRPr b="0" sz="2200">
                <a:latin typeface="Helvetica"/>
                <a:ea typeface="Helvetica"/>
                <a:cs typeface="Helvetica"/>
                <a:sym typeface="Helvetica"/>
              </a:defRPr>
            </a:pPr>
            <a:r>
              <a:t>	•	"or" pharse query -&gt; done</a:t>
            </a:r>
          </a:p>
          <a:p>
            <a:pPr marL="914400" indent="-914400" algn="l" defTabSz="457200">
              <a:lnSpc>
                <a:spcPct val="120000"/>
              </a:lnSpc>
              <a:tabLst>
                <a:tab pos="596900" algn="l"/>
                <a:tab pos="914400" algn="l"/>
              </a:tabLst>
              <a:defRPr b="0" sz="2200">
                <a:latin typeface="Helvetica"/>
                <a:ea typeface="Helvetica"/>
                <a:cs typeface="Helvetica"/>
                <a:sym typeface="Helvetica"/>
              </a:defRPr>
            </a:pPr>
            <a:r>
              <a:t>	◦	"and" &amp; "or" search &amp;&amp; engine || apple</a:t>
            </a:r>
          </a:p>
          <a:p>
            <a:pPr marL="914400" indent="-914400" algn="l" defTabSz="457200">
              <a:lnSpc>
                <a:spcPct val="120000"/>
              </a:lnSpc>
              <a:tabLst>
                <a:tab pos="596900" algn="l"/>
                <a:tab pos="914400" algn="l"/>
              </a:tabLst>
              <a:defRPr b="0" sz="2200">
                <a:latin typeface="Helvetica"/>
                <a:ea typeface="Helvetica"/>
                <a:cs typeface="Helvetica"/>
                <a:sym typeface="Helvetica"/>
              </a:defRPr>
            </a:pPr>
            <a:r>
              <a:t>	◦	先用栈以表达式求值的形式实现(进阶: 引入语法解析定制算术优先级)</a:t>
            </a:r>
          </a:p>
          <a:p>
            <a:pPr marL="914400" indent="-914400" algn="l" defTabSz="457200">
              <a:lnSpc>
                <a:spcPct val="120000"/>
              </a:lnSpc>
              <a:tabLst>
                <a:tab pos="596900" algn="l"/>
                <a:tab pos="914400" algn="l"/>
              </a:tabLst>
              <a:defRPr b="0" sz="2200">
                <a:latin typeface="Helvetica"/>
                <a:ea typeface="Helvetica"/>
                <a:cs typeface="Helvetica"/>
                <a:sym typeface="Helvetica"/>
              </a:defRPr>
            </a:pPr>
            <a:r>
              <a:t>	◦	AST -&gt; 待定</a:t>
            </a:r>
          </a:p>
          <a:p>
            <a:pPr marL="457200" indent="-457200" algn="l" defTabSz="457200">
              <a:lnSpc>
                <a:spcPct val="120000"/>
              </a:lnSpc>
              <a:tabLst>
                <a:tab pos="139700" algn="l"/>
                <a:tab pos="457200" algn="l"/>
              </a:tabLst>
              <a:defRPr b="0" sz="2200">
                <a:latin typeface="Helvetica"/>
                <a:ea typeface="Helvetica"/>
                <a:cs typeface="Helvetica"/>
                <a:sym typeface="Helvetica"/>
              </a:defRPr>
            </a:pPr>
            <a:r>
              <a:t>	•	disk store</a:t>
            </a:r>
          </a:p>
          <a:p>
            <a:pPr marL="457200" indent="-457200" algn="l" defTabSz="457200">
              <a:lnSpc>
                <a:spcPct val="120000"/>
              </a:lnSpc>
              <a:tabLst>
                <a:tab pos="139700" algn="l"/>
                <a:tab pos="457200" algn="l"/>
              </a:tabLst>
              <a:defRPr b="0" sz="2200">
                <a:latin typeface="Helvetica"/>
                <a:ea typeface="Helvetica"/>
                <a:cs typeface="Helvetica"/>
                <a:sym typeface="Helvetica"/>
              </a:defRPr>
            </a:pPr>
            <a:r>
              <a:t>	•	dynamic index</a:t>
            </a:r>
          </a:p>
          <a:p>
            <a:pPr marL="457200" indent="-457200" algn="l" defTabSz="457200">
              <a:lnSpc>
                <a:spcPct val="120000"/>
              </a:lnSpc>
              <a:tabLst>
                <a:tab pos="139700" algn="l"/>
                <a:tab pos="457200" algn="l"/>
              </a:tabLst>
              <a:defRPr b="0" sz="2200">
                <a:latin typeface="Helvetica"/>
                <a:ea typeface="Helvetica"/>
                <a:cs typeface="Helvetica"/>
                <a:sym typeface="Helvetica"/>
              </a:defRPr>
            </a:pPr>
            <a:r>
              <a:t>	•	支持 "term filter"</a:t>
            </a:r>
          </a:p>
          <a:p>
            <a:pPr marL="457200" indent="-457200" algn="l" defTabSz="457200">
              <a:lnSpc>
                <a:spcPct val="120000"/>
              </a:lnSpc>
              <a:tabLst>
                <a:tab pos="139700" algn="l"/>
                <a:tab pos="457200" algn="l"/>
              </a:tabLst>
              <a:defRPr b="0" sz="2200">
                <a:latin typeface="Helvetica"/>
                <a:ea typeface="Helvetica"/>
                <a:cs typeface="Helvetica"/>
                <a:sym typeface="Helvetica"/>
              </a:defRPr>
            </a:pPr>
            <a:r>
              <a:t>	•	支持 range filter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倒排索引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倒排索引</a:t>
            </a:r>
          </a:p>
        </p:txBody>
      </p:sp>
      <p:sp>
        <p:nvSpPr>
          <p:cNvPr id="132" name="正文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33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05050" y="2465577"/>
            <a:ext cx="8394700" cy="627024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Dictionar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1"/>
            <a:r>
              <a:t>Dictionary</a:t>
            </a:r>
          </a:p>
        </p:txBody>
      </p:sp>
      <p:sp>
        <p:nvSpPr>
          <p:cNvPr id="136" name="HashMap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HashMap</a:t>
            </a:r>
          </a:p>
          <a:p>
            <a:pPr/>
            <a:r>
              <a:t>Search Tree(B 树)</a:t>
            </a:r>
          </a:p>
          <a:p>
            <a:pPr/>
            <a:r>
              <a:t>FST (lucene)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倒排之于其他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倒排之于其他</a:t>
            </a:r>
          </a:p>
        </p:txBody>
      </p:sp>
      <p:sp>
        <p:nvSpPr>
          <p:cNvPr id="139" name="在单次查询中使用多个索引 (mysql →_→)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在单次查询中使用多个索引 (mysql →_→)</a:t>
            </a:r>
          </a:p>
          <a:p>
            <a:pPr/>
            <a:r>
              <a:t>mysql 只会挑选一个主要索引, 而忽略其他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hrase quer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phrase query</a:t>
            </a:r>
          </a:p>
        </p:txBody>
      </p:sp>
      <p:sp>
        <p:nvSpPr>
          <p:cNvPr id="142" name="search &amp;&amp; engine || google &lt;=&gt; (search &amp;&amp; engine) || google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2800"/>
            </a:lvl1pPr>
          </a:lstStyle>
          <a:p>
            <a:pPr/>
            <a:r>
              <a:t>search &amp;&amp; engine || google &lt;=&gt; (search &amp;&amp; engine) || google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样例一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样例一</a:t>
            </a:r>
          </a:p>
        </p:txBody>
      </p:sp>
      <p:graphicFrame>
        <p:nvGraphicFramePr>
          <p:cNvPr id="145" name="表格"/>
          <p:cNvGraphicFramePr/>
          <p:nvPr/>
        </p:nvGraphicFramePr>
        <p:xfrm>
          <a:off x="1470848" y="5991225"/>
          <a:ext cx="7620001" cy="3044457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946348"/>
                <a:gridCol w="1048315"/>
                <a:gridCol w="1093460"/>
                <a:gridCol w="1061015"/>
                <a:gridCol w="2398990"/>
                <a:gridCol w="3736330"/>
              </a:tblGrid>
              <a:tr h="434922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="1"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input</a:t>
                      </a:r>
                    </a:p>
                  </a:txBody>
                  <a:tcPr marL="165100" marR="165100" marT="76200" marB="76200" anchor="ctr" anchorCtr="0" horzOverflow="overflow">
                    <a:lnL w="12700">
                      <a:solidFill>
                        <a:srgbClr val="CCCCCC"/>
                      </a:solidFill>
                      <a:miter lim="400000"/>
                    </a:lnL>
                    <a:lnR w="12700">
                      <a:solidFill>
                        <a:srgbClr val="CCCCCC"/>
                      </a:solidFill>
                      <a:miter lim="400000"/>
                    </a:lnR>
                    <a:lnT w="12700">
                      <a:solidFill>
                        <a:srgbClr val="CCCCCC"/>
                      </a:solidFill>
                      <a:miter lim="400000"/>
                    </a:lnT>
                    <a:lnB w="12700">
                      <a:solidFill>
                        <a:srgbClr val="CCCCCC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="1"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stack[0]</a:t>
                      </a:r>
                    </a:p>
                  </a:txBody>
                  <a:tcPr marL="165100" marR="165100" marT="76200" marB="76200" anchor="ctr" anchorCtr="0" horzOverflow="overflow">
                    <a:lnL w="12700">
                      <a:solidFill>
                        <a:srgbClr val="CCCCCC"/>
                      </a:solidFill>
                      <a:miter lim="400000"/>
                    </a:lnL>
                    <a:lnR w="12700">
                      <a:solidFill>
                        <a:srgbClr val="CCCCCC"/>
                      </a:solidFill>
                      <a:miter lim="400000"/>
                    </a:lnR>
                    <a:lnT w="12700">
                      <a:solidFill>
                        <a:srgbClr val="CCCCCC"/>
                      </a:solidFill>
                      <a:miter lim="400000"/>
                    </a:lnT>
                    <a:lnB w="12700">
                      <a:solidFill>
                        <a:srgbClr val="CCCCCC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="1"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stack[1]</a:t>
                      </a:r>
                    </a:p>
                  </a:txBody>
                  <a:tcPr marL="165100" marR="165100" marT="76200" marB="76200" anchor="ctr" anchorCtr="0" horzOverflow="overflow">
                    <a:lnL w="12700">
                      <a:solidFill>
                        <a:srgbClr val="CCCCCC"/>
                      </a:solidFill>
                      <a:miter lim="400000"/>
                    </a:lnL>
                    <a:lnR w="12700">
                      <a:solidFill>
                        <a:srgbClr val="CCCCCC"/>
                      </a:solidFill>
                      <a:miter lim="400000"/>
                    </a:lnR>
                    <a:lnT w="12700">
                      <a:solidFill>
                        <a:srgbClr val="CCCCCC"/>
                      </a:solidFill>
                      <a:miter lim="400000"/>
                    </a:lnT>
                    <a:lnB w="12700">
                      <a:solidFill>
                        <a:srgbClr val="CCCCCC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="1"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stack[2]</a:t>
                      </a:r>
                    </a:p>
                  </a:txBody>
                  <a:tcPr marL="165100" marR="165100" marT="76200" marB="76200" anchor="ctr" anchorCtr="0" horzOverflow="overflow">
                    <a:lnL w="12700">
                      <a:solidFill>
                        <a:srgbClr val="CCCCCC"/>
                      </a:solidFill>
                      <a:miter lim="400000"/>
                    </a:lnL>
                    <a:lnR w="12700">
                      <a:solidFill>
                        <a:srgbClr val="CCCCCC"/>
                      </a:solidFill>
                      <a:miter lim="400000"/>
                    </a:lnR>
                    <a:lnT w="12700">
                      <a:solidFill>
                        <a:srgbClr val="CCCCCC"/>
                      </a:solidFill>
                      <a:miter lim="400000"/>
                    </a:lnT>
                    <a:lnB w="12700">
                      <a:solidFill>
                        <a:srgbClr val="CCCCCC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="1"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output</a:t>
                      </a:r>
                    </a:p>
                  </a:txBody>
                  <a:tcPr marL="165100" marR="165100" marT="76200" marB="76200" anchor="ctr" anchorCtr="0" horzOverflow="overflow">
                    <a:lnL w="12700">
                      <a:solidFill>
                        <a:srgbClr val="CCCCCC"/>
                      </a:solidFill>
                      <a:miter lim="400000"/>
                    </a:lnL>
                    <a:lnR w="12700">
                      <a:solidFill>
                        <a:srgbClr val="CCCCCC"/>
                      </a:solidFill>
                      <a:miter lim="400000"/>
                    </a:lnR>
                    <a:lnT w="12700">
                      <a:solidFill>
                        <a:srgbClr val="CCCCCC"/>
                      </a:solidFill>
                      <a:miter lim="400000"/>
                    </a:lnT>
                    <a:lnB w="12700">
                      <a:solidFill>
                        <a:srgbClr val="CCCCCC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="1"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备注</a:t>
                      </a:r>
                    </a:p>
                  </a:txBody>
                  <a:tcPr marL="165100" marR="165100" marT="76200" marB="76200" anchor="ctr" anchorCtr="0" horzOverflow="overflow">
                    <a:lnL w="12700">
                      <a:solidFill>
                        <a:srgbClr val="CCCCCC"/>
                      </a:solidFill>
                      <a:miter lim="400000"/>
                    </a:lnL>
                    <a:lnR w="12700">
                      <a:solidFill>
                        <a:srgbClr val="CCCCCC"/>
                      </a:solidFill>
                      <a:miter lim="400000"/>
                    </a:lnR>
                    <a:lnT w="12700">
                      <a:solidFill>
                        <a:srgbClr val="CCCCCC"/>
                      </a:solidFill>
                      <a:miter lim="400000"/>
                    </a:lnT>
                    <a:lnB w="12700">
                      <a:solidFill>
                        <a:srgbClr val="CCCCCC"/>
                      </a:solidFill>
                      <a:miter lim="400000"/>
                    </a:lnB>
                  </a:tcPr>
                </a:tc>
              </a:tr>
              <a:tr h="434922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search</a:t>
                      </a:r>
                    </a:p>
                  </a:txBody>
                  <a:tcPr marL="165100" marR="165100" marT="76200" marB="76200" anchor="ctr" anchorCtr="0" horzOverflow="overflow">
                    <a:lnL w="12700">
                      <a:solidFill>
                        <a:srgbClr val="CCCCCC"/>
                      </a:solidFill>
                      <a:miter lim="400000"/>
                    </a:lnL>
                    <a:lnR w="12700">
                      <a:solidFill>
                        <a:srgbClr val="CCCCCC"/>
                      </a:solidFill>
                      <a:miter lim="400000"/>
                    </a:lnR>
                    <a:lnT w="12700">
                      <a:solidFill>
                        <a:srgbClr val="CCCCCC"/>
                      </a:solidFill>
                      <a:miter lim="400000"/>
                    </a:lnT>
                    <a:lnB w="12700">
                      <a:solidFill>
                        <a:srgbClr val="CCCCCC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</a:p>
                  </a:txBody>
                  <a:tcPr marL="165100" marR="165100" marT="76200" marB="76200" anchor="ctr" anchorCtr="0" horzOverflow="overflow">
                    <a:lnL w="12700">
                      <a:solidFill>
                        <a:srgbClr val="CCCCCC"/>
                      </a:solidFill>
                      <a:miter lim="400000"/>
                    </a:lnL>
                    <a:lnR w="12700">
                      <a:solidFill>
                        <a:srgbClr val="CCCCCC"/>
                      </a:solidFill>
                      <a:miter lim="400000"/>
                    </a:lnR>
                    <a:lnT w="12700">
                      <a:solidFill>
                        <a:srgbClr val="CCCCCC"/>
                      </a:solidFill>
                      <a:miter lim="400000"/>
                    </a:lnT>
                    <a:lnB w="12700">
                      <a:solidFill>
                        <a:srgbClr val="CCCCCC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</a:p>
                  </a:txBody>
                  <a:tcPr marL="165100" marR="165100" marT="76200" marB="76200" anchor="ctr" anchorCtr="0" horzOverflow="overflow">
                    <a:lnL w="12700">
                      <a:solidFill>
                        <a:srgbClr val="CCCCCC"/>
                      </a:solidFill>
                      <a:miter lim="400000"/>
                    </a:lnL>
                    <a:lnR w="12700">
                      <a:solidFill>
                        <a:srgbClr val="CCCCCC"/>
                      </a:solidFill>
                      <a:miter lim="400000"/>
                    </a:lnR>
                    <a:lnT w="12700">
                      <a:solidFill>
                        <a:srgbClr val="CCCCCC"/>
                      </a:solidFill>
                      <a:miter lim="400000"/>
                    </a:lnT>
                    <a:lnB w="12700">
                      <a:solidFill>
                        <a:srgbClr val="CCCCCC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</a:p>
                  </a:txBody>
                  <a:tcPr marL="165100" marR="165100" marT="76200" marB="76200" anchor="ctr" anchorCtr="0" horzOverflow="overflow">
                    <a:lnL w="12700">
                      <a:solidFill>
                        <a:srgbClr val="CCCCCC"/>
                      </a:solidFill>
                      <a:miter lim="400000"/>
                    </a:lnL>
                    <a:lnR w="12700">
                      <a:solidFill>
                        <a:srgbClr val="CCCCCC"/>
                      </a:solidFill>
                      <a:miter lim="400000"/>
                    </a:lnR>
                    <a:lnT w="12700">
                      <a:solidFill>
                        <a:srgbClr val="CCCCCC"/>
                      </a:solidFill>
                      <a:miter lim="400000"/>
                    </a:lnT>
                    <a:lnB w="12700">
                      <a:solidFill>
                        <a:srgbClr val="CCCCCC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search</a:t>
                      </a:r>
                    </a:p>
                  </a:txBody>
                  <a:tcPr marL="165100" marR="165100" marT="76200" marB="76200" anchor="ctr" anchorCtr="0" horzOverflow="overflow">
                    <a:lnL w="12700">
                      <a:solidFill>
                        <a:srgbClr val="CCCCCC"/>
                      </a:solidFill>
                      <a:miter lim="400000"/>
                    </a:lnL>
                    <a:lnR w="12700">
                      <a:solidFill>
                        <a:srgbClr val="CCCCCC"/>
                      </a:solidFill>
                      <a:miter lim="400000"/>
                    </a:lnR>
                    <a:lnT w="12700">
                      <a:solidFill>
                        <a:srgbClr val="CCCCCC"/>
                      </a:solidFill>
                      <a:miter lim="400000"/>
                    </a:lnT>
                    <a:lnB w="12700">
                      <a:solidFill>
                        <a:srgbClr val="CCCCCC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</a:p>
                  </a:txBody>
                  <a:tcPr marL="165100" marR="165100" marT="76200" marB="76200" anchor="ctr" anchorCtr="0" horzOverflow="overflow">
                    <a:lnL w="12700">
                      <a:solidFill>
                        <a:srgbClr val="CCCCCC"/>
                      </a:solidFill>
                      <a:miter lim="400000"/>
                    </a:lnL>
                    <a:lnR w="12700">
                      <a:solidFill>
                        <a:srgbClr val="CCCCCC"/>
                      </a:solidFill>
                      <a:miter lim="400000"/>
                    </a:lnR>
                    <a:lnT w="12700">
                      <a:solidFill>
                        <a:srgbClr val="CCCCCC"/>
                      </a:solidFill>
                      <a:miter lim="400000"/>
                    </a:lnT>
                    <a:lnB w="12700">
                      <a:solidFill>
                        <a:srgbClr val="CCCCCC"/>
                      </a:solidFill>
                      <a:miter lim="400000"/>
                    </a:lnB>
                  </a:tcPr>
                </a:tc>
              </a:tr>
              <a:tr h="434922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&amp;&amp;</a:t>
                      </a:r>
                    </a:p>
                  </a:txBody>
                  <a:tcPr marL="165100" marR="165100" marT="76200" marB="76200" anchor="ctr" anchorCtr="0" horzOverflow="overflow">
                    <a:lnL w="12700">
                      <a:solidFill>
                        <a:srgbClr val="CCCCCC"/>
                      </a:solidFill>
                      <a:miter lim="400000"/>
                    </a:lnL>
                    <a:lnR w="12700">
                      <a:solidFill>
                        <a:srgbClr val="CCCCCC"/>
                      </a:solidFill>
                      <a:miter lim="400000"/>
                    </a:lnR>
                    <a:lnT w="12700">
                      <a:solidFill>
                        <a:srgbClr val="CCCCCC"/>
                      </a:solidFill>
                      <a:miter lim="400000"/>
                    </a:lnT>
                    <a:lnB w="12700">
                      <a:solidFill>
                        <a:srgbClr val="CCCCCC"/>
                      </a:solidFill>
                      <a:miter lim="400000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&amp;&amp;</a:t>
                      </a:r>
                    </a:p>
                  </a:txBody>
                  <a:tcPr marL="165100" marR="165100" marT="76200" marB="76200" anchor="ctr" anchorCtr="0" horzOverflow="overflow">
                    <a:lnL w="12700">
                      <a:solidFill>
                        <a:srgbClr val="CCCCCC"/>
                      </a:solidFill>
                      <a:miter lim="400000"/>
                    </a:lnL>
                    <a:lnR w="12700">
                      <a:solidFill>
                        <a:srgbClr val="CCCCCC"/>
                      </a:solidFill>
                      <a:miter lim="400000"/>
                    </a:lnR>
                    <a:lnT w="12700">
                      <a:solidFill>
                        <a:srgbClr val="CCCCCC"/>
                      </a:solidFill>
                      <a:miter lim="400000"/>
                    </a:lnT>
                    <a:lnB w="12700">
                      <a:solidFill>
                        <a:srgbClr val="CCCCCC"/>
                      </a:solidFill>
                      <a:miter lim="400000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</a:p>
                  </a:txBody>
                  <a:tcPr marL="165100" marR="165100" marT="76200" marB="76200" anchor="ctr" anchorCtr="0" horzOverflow="overflow">
                    <a:lnL w="12700">
                      <a:solidFill>
                        <a:srgbClr val="CCCCCC"/>
                      </a:solidFill>
                      <a:miter lim="400000"/>
                    </a:lnL>
                    <a:lnR w="12700">
                      <a:solidFill>
                        <a:srgbClr val="CCCCCC"/>
                      </a:solidFill>
                      <a:miter lim="400000"/>
                    </a:lnR>
                    <a:lnT w="12700">
                      <a:solidFill>
                        <a:srgbClr val="CCCCCC"/>
                      </a:solidFill>
                      <a:miter lim="400000"/>
                    </a:lnT>
                    <a:lnB w="12700">
                      <a:solidFill>
                        <a:srgbClr val="CCCCCC"/>
                      </a:solidFill>
                      <a:miter lim="400000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4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165100" marR="165100" marT="76200" marB="76200" anchor="ctr" anchorCtr="0" horzOverflow="overflow">
                    <a:lnL w="12700">
                      <a:solidFill>
                        <a:srgbClr val="CCCCCC"/>
                      </a:solidFill>
                      <a:miter lim="400000"/>
                    </a:lnL>
                    <a:lnR w="12700">
                      <a:solidFill>
                        <a:srgbClr val="CCCCCC"/>
                      </a:solidFill>
                      <a:miter lim="400000"/>
                    </a:lnR>
                    <a:lnT w="12700">
                      <a:solidFill>
                        <a:srgbClr val="CCCCCC"/>
                      </a:solidFill>
                      <a:miter lim="400000"/>
                    </a:lnT>
                    <a:lnB w="12700">
                      <a:solidFill>
                        <a:srgbClr val="CCCCCC"/>
                      </a:solidFill>
                      <a:miter lim="400000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</a:p>
                  </a:txBody>
                  <a:tcPr marL="165100" marR="165100" marT="76200" marB="76200" anchor="ctr" anchorCtr="0" horzOverflow="overflow">
                    <a:lnL w="12700">
                      <a:solidFill>
                        <a:srgbClr val="CCCCCC"/>
                      </a:solidFill>
                      <a:miter lim="400000"/>
                    </a:lnL>
                    <a:lnR w="12700">
                      <a:solidFill>
                        <a:srgbClr val="CCCCCC"/>
                      </a:solidFill>
                      <a:miter lim="400000"/>
                    </a:lnR>
                    <a:lnT w="12700">
                      <a:solidFill>
                        <a:srgbClr val="CCCCCC"/>
                      </a:solidFill>
                      <a:miter lim="400000"/>
                    </a:lnT>
                    <a:lnB w="12700">
                      <a:solidFill>
                        <a:srgbClr val="CCCCCC"/>
                      </a:solidFill>
                      <a:miter lim="400000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</a:p>
                  </a:txBody>
                  <a:tcPr marL="165100" marR="165100" marT="76200" marB="76200" anchor="ctr" anchorCtr="0" horzOverflow="overflow">
                    <a:lnL w="12700">
                      <a:solidFill>
                        <a:srgbClr val="CCCCCC"/>
                      </a:solidFill>
                      <a:miter lim="400000"/>
                    </a:lnL>
                    <a:lnR w="12700">
                      <a:solidFill>
                        <a:srgbClr val="CCCCCC"/>
                      </a:solidFill>
                      <a:miter lim="400000"/>
                    </a:lnR>
                    <a:lnT w="12700">
                      <a:solidFill>
                        <a:srgbClr val="CCCCCC"/>
                      </a:solidFill>
                      <a:miter lim="400000"/>
                    </a:lnT>
                    <a:lnB w="12700">
                      <a:solidFill>
                        <a:srgbClr val="CCCCCC"/>
                      </a:solidFill>
                      <a:miter lim="400000"/>
                    </a:lnB>
                    <a:solidFill>
                      <a:srgbClr val="F8F8F8"/>
                    </a:solidFill>
                  </a:tcPr>
                </a:tc>
              </a:tr>
              <a:tr h="434922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engine</a:t>
                      </a:r>
                    </a:p>
                  </a:txBody>
                  <a:tcPr marL="165100" marR="165100" marT="76200" marB="76200" anchor="ctr" anchorCtr="0" horzOverflow="overflow">
                    <a:lnL w="12700">
                      <a:solidFill>
                        <a:srgbClr val="CCCCCC"/>
                      </a:solidFill>
                      <a:miter lim="400000"/>
                    </a:lnL>
                    <a:lnR w="12700">
                      <a:solidFill>
                        <a:srgbClr val="CCCCCC"/>
                      </a:solidFill>
                      <a:miter lim="400000"/>
                    </a:lnR>
                    <a:lnT w="12700">
                      <a:solidFill>
                        <a:srgbClr val="CCCCCC"/>
                      </a:solidFill>
                      <a:miter lim="400000"/>
                    </a:lnT>
                    <a:lnB w="12700">
                      <a:solidFill>
                        <a:srgbClr val="CCCCCC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</a:p>
                  </a:txBody>
                  <a:tcPr marL="165100" marR="165100" marT="76200" marB="76200" anchor="ctr" anchorCtr="0" horzOverflow="overflow">
                    <a:lnL w="12700">
                      <a:solidFill>
                        <a:srgbClr val="CCCCCC"/>
                      </a:solidFill>
                      <a:miter lim="400000"/>
                    </a:lnL>
                    <a:lnR w="12700">
                      <a:solidFill>
                        <a:srgbClr val="CCCCCC"/>
                      </a:solidFill>
                      <a:miter lim="400000"/>
                    </a:lnR>
                    <a:lnT w="12700">
                      <a:solidFill>
                        <a:srgbClr val="CCCCCC"/>
                      </a:solidFill>
                      <a:miter lim="400000"/>
                    </a:lnT>
                    <a:lnB w="12700">
                      <a:solidFill>
                        <a:srgbClr val="CCCCCC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</a:p>
                  </a:txBody>
                  <a:tcPr marL="165100" marR="165100" marT="76200" marB="76200" anchor="ctr" anchorCtr="0" horzOverflow="overflow">
                    <a:lnL w="12700">
                      <a:solidFill>
                        <a:srgbClr val="CCCCCC"/>
                      </a:solidFill>
                      <a:miter lim="400000"/>
                    </a:lnL>
                    <a:lnR w="12700">
                      <a:solidFill>
                        <a:srgbClr val="CCCCCC"/>
                      </a:solidFill>
                      <a:miter lim="400000"/>
                    </a:lnR>
                    <a:lnT w="12700">
                      <a:solidFill>
                        <a:srgbClr val="CCCCCC"/>
                      </a:solidFill>
                      <a:miter lim="400000"/>
                    </a:lnT>
                    <a:lnB w="12700">
                      <a:solidFill>
                        <a:srgbClr val="CCCCCC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</a:p>
                  </a:txBody>
                  <a:tcPr marL="165100" marR="165100" marT="76200" marB="76200" anchor="ctr" anchorCtr="0" horzOverflow="overflow">
                    <a:lnL w="12700">
                      <a:solidFill>
                        <a:srgbClr val="CCCCCC"/>
                      </a:solidFill>
                      <a:miter lim="400000"/>
                    </a:lnL>
                    <a:lnR w="12700">
                      <a:solidFill>
                        <a:srgbClr val="CCCCCC"/>
                      </a:solidFill>
                      <a:miter lim="400000"/>
                    </a:lnR>
                    <a:lnT w="12700">
                      <a:solidFill>
                        <a:srgbClr val="CCCCCC"/>
                      </a:solidFill>
                      <a:miter lim="400000"/>
                    </a:lnT>
                    <a:lnB w="12700">
                      <a:solidFill>
                        <a:srgbClr val="CCCCCC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search engine</a:t>
                      </a:r>
                    </a:p>
                  </a:txBody>
                  <a:tcPr marL="165100" marR="165100" marT="76200" marB="76200" anchor="ctr" anchorCtr="0" horzOverflow="overflow">
                    <a:lnL w="12700">
                      <a:solidFill>
                        <a:srgbClr val="CCCCCC"/>
                      </a:solidFill>
                      <a:miter lim="400000"/>
                    </a:lnL>
                    <a:lnR w="12700">
                      <a:solidFill>
                        <a:srgbClr val="CCCCCC"/>
                      </a:solidFill>
                      <a:miter lim="400000"/>
                    </a:lnR>
                    <a:lnT w="12700">
                      <a:solidFill>
                        <a:srgbClr val="CCCCCC"/>
                      </a:solidFill>
                      <a:miter lim="400000"/>
                    </a:lnT>
                    <a:lnB w="12700">
                      <a:solidFill>
                        <a:srgbClr val="CCCCCC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</a:p>
                  </a:txBody>
                  <a:tcPr marL="165100" marR="165100" marT="76200" marB="76200" anchor="ctr" anchorCtr="0" horzOverflow="overflow">
                    <a:lnL w="12700">
                      <a:solidFill>
                        <a:srgbClr val="CCCCCC"/>
                      </a:solidFill>
                      <a:miter lim="400000"/>
                    </a:lnL>
                    <a:lnR w="12700">
                      <a:solidFill>
                        <a:srgbClr val="CCCCCC"/>
                      </a:solidFill>
                      <a:miter lim="400000"/>
                    </a:lnR>
                    <a:lnT w="12700">
                      <a:solidFill>
                        <a:srgbClr val="CCCCCC"/>
                      </a:solidFill>
                      <a:miter lim="400000"/>
                    </a:lnT>
                    <a:lnB w="12700">
                      <a:solidFill>
                        <a:srgbClr val="CCCCCC"/>
                      </a:solidFill>
                      <a:miter lim="400000"/>
                    </a:lnB>
                  </a:tcPr>
                </a:tc>
              </a:tr>
              <a:tr h="434922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||</a:t>
                      </a:r>
                    </a:p>
                  </a:txBody>
                  <a:tcPr marL="165100" marR="165100" marT="76200" marB="76200" anchor="ctr" anchorCtr="0" horzOverflow="overflow">
                    <a:lnL w="12700">
                      <a:solidFill>
                        <a:srgbClr val="CCCCCC"/>
                      </a:solidFill>
                      <a:miter lim="400000"/>
                    </a:lnL>
                    <a:lnR w="12700">
                      <a:solidFill>
                        <a:srgbClr val="CCCCCC"/>
                      </a:solidFill>
                      <a:miter lim="400000"/>
                    </a:lnR>
                    <a:lnT w="12700">
                      <a:solidFill>
                        <a:srgbClr val="CCCCCC"/>
                      </a:solidFill>
                      <a:miter lim="400000"/>
                    </a:lnT>
                    <a:lnB w="12700">
                      <a:solidFill>
                        <a:srgbClr val="CCCCCC"/>
                      </a:solidFill>
                      <a:miter lim="400000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||</a:t>
                      </a:r>
                    </a:p>
                  </a:txBody>
                  <a:tcPr marL="165100" marR="165100" marT="76200" marB="76200" anchor="ctr" anchorCtr="0" horzOverflow="overflow">
                    <a:lnL w="12700">
                      <a:solidFill>
                        <a:srgbClr val="CCCCCC"/>
                      </a:solidFill>
                      <a:miter lim="400000"/>
                    </a:lnL>
                    <a:lnR w="12700">
                      <a:solidFill>
                        <a:srgbClr val="CCCCCC"/>
                      </a:solidFill>
                      <a:miter lim="400000"/>
                    </a:lnR>
                    <a:lnT w="12700">
                      <a:solidFill>
                        <a:srgbClr val="CCCCCC"/>
                      </a:solidFill>
                      <a:miter lim="400000"/>
                    </a:lnT>
                    <a:lnB w="12700">
                      <a:solidFill>
                        <a:srgbClr val="CCCCCC"/>
                      </a:solidFill>
                      <a:miter lim="400000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</a:p>
                  </a:txBody>
                  <a:tcPr marL="165100" marR="165100" marT="76200" marB="76200" anchor="ctr" anchorCtr="0" horzOverflow="overflow">
                    <a:lnL w="12700">
                      <a:solidFill>
                        <a:srgbClr val="CCCCCC"/>
                      </a:solidFill>
                      <a:miter lim="400000"/>
                    </a:lnL>
                    <a:lnR w="12700">
                      <a:solidFill>
                        <a:srgbClr val="CCCCCC"/>
                      </a:solidFill>
                      <a:miter lim="400000"/>
                    </a:lnR>
                    <a:lnT w="12700">
                      <a:solidFill>
                        <a:srgbClr val="CCCCCC"/>
                      </a:solidFill>
                      <a:miter lim="400000"/>
                    </a:lnT>
                    <a:lnB w="12700">
                      <a:solidFill>
                        <a:srgbClr val="CCCCCC"/>
                      </a:solidFill>
                      <a:miter lim="400000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</a:p>
                  </a:txBody>
                  <a:tcPr marL="165100" marR="165100" marT="76200" marB="76200" anchor="ctr" anchorCtr="0" horzOverflow="overflow">
                    <a:lnL w="12700">
                      <a:solidFill>
                        <a:srgbClr val="CCCCCC"/>
                      </a:solidFill>
                      <a:miter lim="400000"/>
                    </a:lnL>
                    <a:lnR w="12700">
                      <a:solidFill>
                        <a:srgbClr val="CCCCCC"/>
                      </a:solidFill>
                      <a:miter lim="400000"/>
                    </a:lnR>
                    <a:lnT w="12700">
                      <a:solidFill>
                        <a:srgbClr val="CCCCCC"/>
                      </a:solidFill>
                      <a:miter lim="400000"/>
                    </a:lnT>
                    <a:lnB w="12700">
                      <a:solidFill>
                        <a:srgbClr val="CCCCCC"/>
                      </a:solidFill>
                      <a:miter lim="400000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search engine &amp;&amp;</a:t>
                      </a:r>
                    </a:p>
                  </a:txBody>
                  <a:tcPr marL="165100" marR="165100" marT="76200" marB="76200" anchor="ctr" anchorCtr="0" horzOverflow="overflow">
                    <a:lnL w="12700">
                      <a:solidFill>
                        <a:srgbClr val="CCCCCC"/>
                      </a:solidFill>
                      <a:miter lim="400000"/>
                    </a:lnL>
                    <a:lnR w="12700">
                      <a:solidFill>
                        <a:srgbClr val="CCCCCC"/>
                      </a:solidFill>
                      <a:miter lim="400000"/>
                    </a:lnR>
                    <a:lnT w="12700">
                      <a:solidFill>
                        <a:srgbClr val="CCCCCC"/>
                      </a:solidFill>
                      <a:miter lim="400000"/>
                    </a:lnT>
                    <a:lnB w="12700">
                      <a:solidFill>
                        <a:srgbClr val="CCCCCC"/>
                      </a:solidFill>
                      <a:miter lim="400000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||的运算优先级小于 栈顶&amp;&amp; , 因此栈顶被弹出</a:t>
                      </a:r>
                    </a:p>
                  </a:txBody>
                  <a:tcPr marL="165100" marR="165100" marT="76200" marB="76200" anchor="ctr" anchorCtr="0" horzOverflow="overflow">
                    <a:lnL w="12700">
                      <a:solidFill>
                        <a:srgbClr val="CCCCCC"/>
                      </a:solidFill>
                      <a:miter lim="400000"/>
                    </a:lnL>
                    <a:lnR w="12700">
                      <a:solidFill>
                        <a:srgbClr val="CCCCCC"/>
                      </a:solidFill>
                      <a:miter lim="400000"/>
                    </a:lnR>
                    <a:lnT w="12700">
                      <a:solidFill>
                        <a:srgbClr val="CCCCCC"/>
                      </a:solidFill>
                      <a:miter lim="400000"/>
                    </a:lnT>
                    <a:lnB w="12700">
                      <a:solidFill>
                        <a:srgbClr val="CCCCCC"/>
                      </a:solidFill>
                      <a:miter lim="400000"/>
                    </a:lnB>
                    <a:solidFill>
                      <a:srgbClr val="F8F8F8"/>
                    </a:solidFill>
                  </a:tcPr>
                </a:tc>
              </a:tr>
              <a:tr h="434922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google</a:t>
                      </a:r>
                    </a:p>
                  </a:txBody>
                  <a:tcPr marL="165100" marR="165100" marT="76200" marB="76200" anchor="ctr" anchorCtr="0" horzOverflow="overflow">
                    <a:lnL w="12700">
                      <a:solidFill>
                        <a:srgbClr val="CCCCCC"/>
                      </a:solidFill>
                      <a:miter lim="400000"/>
                    </a:lnL>
                    <a:lnR w="12700">
                      <a:solidFill>
                        <a:srgbClr val="CCCCCC"/>
                      </a:solidFill>
                      <a:miter lim="400000"/>
                    </a:lnR>
                    <a:lnT w="12700">
                      <a:solidFill>
                        <a:srgbClr val="CCCCCC"/>
                      </a:solidFill>
                      <a:miter lim="400000"/>
                    </a:lnT>
                    <a:lnB w="12700">
                      <a:solidFill>
                        <a:srgbClr val="CCCCCC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||</a:t>
                      </a:r>
                    </a:p>
                  </a:txBody>
                  <a:tcPr marL="165100" marR="165100" marT="76200" marB="76200" anchor="ctr" anchorCtr="0" horzOverflow="overflow">
                    <a:lnL w="12700">
                      <a:solidFill>
                        <a:srgbClr val="CCCCCC"/>
                      </a:solidFill>
                      <a:miter lim="400000"/>
                    </a:lnL>
                    <a:lnR w="12700">
                      <a:solidFill>
                        <a:srgbClr val="CCCCCC"/>
                      </a:solidFill>
                      <a:miter lim="400000"/>
                    </a:lnR>
                    <a:lnT w="12700">
                      <a:solidFill>
                        <a:srgbClr val="CCCCCC"/>
                      </a:solidFill>
                      <a:miter lim="400000"/>
                    </a:lnT>
                    <a:lnB w="12700">
                      <a:solidFill>
                        <a:srgbClr val="CCCCCC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</a:p>
                  </a:txBody>
                  <a:tcPr marL="165100" marR="165100" marT="76200" marB="76200" anchor="ctr" anchorCtr="0" horzOverflow="overflow">
                    <a:lnL w="12700">
                      <a:solidFill>
                        <a:srgbClr val="CCCCCC"/>
                      </a:solidFill>
                      <a:miter lim="400000"/>
                    </a:lnL>
                    <a:lnR w="12700">
                      <a:solidFill>
                        <a:srgbClr val="CCCCCC"/>
                      </a:solidFill>
                      <a:miter lim="400000"/>
                    </a:lnR>
                    <a:lnT w="12700">
                      <a:solidFill>
                        <a:srgbClr val="CCCCCC"/>
                      </a:solidFill>
                      <a:miter lim="400000"/>
                    </a:lnT>
                    <a:lnB w="12700">
                      <a:solidFill>
                        <a:srgbClr val="CCCCCC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</a:p>
                  </a:txBody>
                  <a:tcPr marL="165100" marR="165100" marT="76200" marB="76200" anchor="ctr" anchorCtr="0" horzOverflow="overflow">
                    <a:lnL w="12700">
                      <a:solidFill>
                        <a:srgbClr val="CCCCCC"/>
                      </a:solidFill>
                      <a:miter lim="400000"/>
                    </a:lnL>
                    <a:lnR w="12700">
                      <a:solidFill>
                        <a:srgbClr val="CCCCCC"/>
                      </a:solidFill>
                      <a:miter lim="400000"/>
                    </a:lnR>
                    <a:lnT w="12700">
                      <a:solidFill>
                        <a:srgbClr val="CCCCCC"/>
                      </a:solidFill>
                      <a:miter lim="400000"/>
                    </a:lnT>
                    <a:lnB w="12700">
                      <a:solidFill>
                        <a:srgbClr val="CCCCCC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search engine &amp;&amp; google</a:t>
                      </a:r>
                    </a:p>
                  </a:txBody>
                  <a:tcPr marL="165100" marR="165100" marT="76200" marB="76200" anchor="ctr" anchorCtr="0" horzOverflow="overflow">
                    <a:lnL w="12700">
                      <a:solidFill>
                        <a:srgbClr val="CCCCCC"/>
                      </a:solidFill>
                      <a:miter lim="400000"/>
                    </a:lnL>
                    <a:lnR w="12700">
                      <a:solidFill>
                        <a:srgbClr val="CCCCCC"/>
                      </a:solidFill>
                      <a:miter lim="400000"/>
                    </a:lnR>
                    <a:lnT w="12700">
                      <a:solidFill>
                        <a:srgbClr val="CCCCCC"/>
                      </a:solidFill>
                      <a:miter lim="400000"/>
                    </a:lnT>
                    <a:lnB w="12700">
                      <a:solidFill>
                        <a:srgbClr val="CCCCCC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</a:p>
                  </a:txBody>
                  <a:tcPr marL="165100" marR="165100" marT="76200" marB="76200" anchor="ctr" anchorCtr="0" horzOverflow="overflow">
                    <a:lnL w="12700">
                      <a:solidFill>
                        <a:srgbClr val="CCCCCC"/>
                      </a:solidFill>
                      <a:miter lim="400000"/>
                    </a:lnL>
                    <a:lnR w="12700">
                      <a:solidFill>
                        <a:srgbClr val="CCCCCC"/>
                      </a:solidFill>
                      <a:miter lim="400000"/>
                    </a:lnR>
                    <a:lnT w="12700">
                      <a:solidFill>
                        <a:srgbClr val="CCCCCC"/>
                      </a:solidFill>
                      <a:miter lim="400000"/>
                    </a:lnT>
                    <a:lnB w="12700">
                      <a:solidFill>
                        <a:srgbClr val="CCCCCC"/>
                      </a:solidFill>
                      <a:miter lim="400000"/>
                    </a:lnB>
                  </a:tcPr>
                </a:tc>
              </a:tr>
              <a:tr h="434922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\0</a:t>
                      </a:r>
                    </a:p>
                  </a:txBody>
                  <a:tcPr marL="165100" marR="165100" marT="76200" marB="76200" anchor="ctr" anchorCtr="0" horzOverflow="overflow">
                    <a:lnL w="12700">
                      <a:solidFill>
                        <a:srgbClr val="CCCCCC"/>
                      </a:solidFill>
                      <a:miter lim="400000"/>
                    </a:lnL>
                    <a:lnR w="12700">
                      <a:solidFill>
                        <a:srgbClr val="CCCCCC"/>
                      </a:solidFill>
                      <a:miter lim="400000"/>
                    </a:lnR>
                    <a:lnT w="12700">
                      <a:solidFill>
                        <a:srgbClr val="CCCCCC"/>
                      </a:solidFill>
                      <a:miter lim="400000"/>
                    </a:lnT>
                    <a:lnB w="12700">
                      <a:solidFill>
                        <a:srgbClr val="CCCCCC"/>
                      </a:solidFill>
                      <a:miter lim="400000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</a:p>
                  </a:txBody>
                  <a:tcPr marL="165100" marR="165100" marT="76200" marB="76200" anchor="ctr" anchorCtr="0" horzOverflow="overflow">
                    <a:lnL w="12700">
                      <a:solidFill>
                        <a:srgbClr val="CCCCCC"/>
                      </a:solidFill>
                      <a:miter lim="400000"/>
                    </a:lnL>
                    <a:lnR w="12700">
                      <a:solidFill>
                        <a:srgbClr val="CCCCCC"/>
                      </a:solidFill>
                      <a:miter lim="400000"/>
                    </a:lnR>
                    <a:lnT w="12700">
                      <a:solidFill>
                        <a:srgbClr val="CCCCCC"/>
                      </a:solidFill>
                      <a:miter lim="400000"/>
                    </a:lnT>
                    <a:lnB w="12700">
                      <a:solidFill>
                        <a:srgbClr val="CCCCCC"/>
                      </a:solidFill>
                      <a:miter lim="400000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</a:p>
                  </a:txBody>
                  <a:tcPr marL="165100" marR="165100" marT="76200" marB="76200" anchor="ctr" anchorCtr="0" horzOverflow="overflow">
                    <a:lnL w="12700">
                      <a:solidFill>
                        <a:srgbClr val="CCCCCC"/>
                      </a:solidFill>
                      <a:miter lim="400000"/>
                    </a:lnL>
                    <a:lnR w="12700">
                      <a:solidFill>
                        <a:srgbClr val="CCCCCC"/>
                      </a:solidFill>
                      <a:miter lim="400000"/>
                    </a:lnR>
                    <a:lnT w="12700">
                      <a:solidFill>
                        <a:srgbClr val="CCCCCC"/>
                      </a:solidFill>
                      <a:miter lim="400000"/>
                    </a:lnT>
                    <a:lnB w="12700">
                      <a:solidFill>
                        <a:srgbClr val="CCCCCC"/>
                      </a:solidFill>
                      <a:miter lim="400000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</a:p>
                  </a:txBody>
                  <a:tcPr marL="165100" marR="165100" marT="76200" marB="76200" anchor="ctr" anchorCtr="0" horzOverflow="overflow">
                    <a:lnL w="12700">
                      <a:solidFill>
                        <a:srgbClr val="CCCCCC"/>
                      </a:solidFill>
                      <a:miter lim="400000"/>
                    </a:lnL>
                    <a:lnR w="12700">
                      <a:solidFill>
                        <a:srgbClr val="CCCCCC"/>
                      </a:solidFill>
                      <a:miter lim="400000"/>
                    </a:lnR>
                    <a:lnT w="12700">
                      <a:solidFill>
                        <a:srgbClr val="CCCCCC"/>
                      </a:solidFill>
                      <a:miter lim="400000"/>
                    </a:lnT>
                    <a:lnB w="12700">
                      <a:solidFill>
                        <a:srgbClr val="CCCCCC"/>
                      </a:solidFill>
                      <a:miter lim="400000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search engine &amp;&amp; google ||</a:t>
                      </a:r>
                    </a:p>
                  </a:txBody>
                  <a:tcPr marL="165100" marR="165100" marT="76200" marB="76200" anchor="ctr" anchorCtr="0" horzOverflow="overflow">
                    <a:lnL w="12700">
                      <a:solidFill>
                        <a:srgbClr val="CCCCCC"/>
                      </a:solidFill>
                      <a:miter lim="400000"/>
                    </a:lnL>
                    <a:lnR w="12700">
                      <a:solidFill>
                        <a:srgbClr val="CCCCCC"/>
                      </a:solidFill>
                      <a:miter lim="400000"/>
                    </a:lnR>
                    <a:lnT w="12700">
                      <a:solidFill>
                        <a:srgbClr val="CCCCCC"/>
                      </a:solidFill>
                      <a:miter lim="400000"/>
                    </a:lnT>
                    <a:lnB w="12700">
                      <a:solidFill>
                        <a:srgbClr val="CCCCCC"/>
                      </a:solidFill>
                      <a:miter lim="400000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此时到达字符结尾, pop所有栈中元素</a:t>
                      </a:r>
                    </a:p>
                  </a:txBody>
                  <a:tcPr marL="165100" marR="165100" marT="76200" marB="76200" anchor="ctr" anchorCtr="0" horzOverflow="overflow">
                    <a:lnL w="12700">
                      <a:solidFill>
                        <a:srgbClr val="CCCCCC"/>
                      </a:solidFill>
                      <a:miter lim="400000"/>
                    </a:lnL>
                    <a:lnR w="12700">
                      <a:solidFill>
                        <a:srgbClr val="CCCCCC"/>
                      </a:solidFill>
                      <a:miter lim="400000"/>
                    </a:lnR>
                    <a:lnT w="12700">
                      <a:solidFill>
                        <a:srgbClr val="CCCCCC"/>
                      </a:solidFill>
                      <a:miter lim="400000"/>
                    </a:lnT>
                    <a:lnB w="12700">
                      <a:solidFill>
                        <a:srgbClr val="CCCCCC"/>
                      </a:solidFill>
                      <a:miter lim="400000"/>
                    </a:lnB>
                    <a:solidFill>
                      <a:srgbClr val="F8F8F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6" name="表格"/>
          <p:cNvGraphicFramePr/>
          <p:nvPr/>
        </p:nvGraphicFramePr>
        <p:xfrm>
          <a:off x="5871209" y="3056095"/>
          <a:ext cx="5919005" cy="2688622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1489294"/>
                <a:gridCol w="2187847"/>
                <a:gridCol w="1114581"/>
                <a:gridCol w="1114581"/>
              </a:tblGrid>
              <a:tr h="445986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="1"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input</a:t>
                      </a:r>
                    </a:p>
                  </a:txBody>
                  <a:tcPr marL="165100" marR="165100" marT="76200" marB="76200" anchor="ctr" anchorCtr="0" horzOverflow="overflow">
                    <a:lnL w="12700">
                      <a:solidFill>
                        <a:srgbClr val="CCCCCC"/>
                      </a:solidFill>
                      <a:miter lim="400000"/>
                    </a:lnL>
                    <a:lnR w="12700">
                      <a:solidFill>
                        <a:srgbClr val="CCCCCC"/>
                      </a:solidFill>
                      <a:miter lim="400000"/>
                    </a:lnR>
                    <a:lnT w="12700">
                      <a:solidFill>
                        <a:srgbClr val="CCCCCC"/>
                      </a:solidFill>
                      <a:miter lim="400000"/>
                    </a:lnT>
                    <a:lnB w="12700">
                      <a:solidFill>
                        <a:srgbClr val="CCCCCC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="1"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stack[0]</a:t>
                      </a:r>
                    </a:p>
                  </a:txBody>
                  <a:tcPr marL="165100" marR="165100" marT="76200" marB="76200" anchor="ctr" anchorCtr="0" horzOverflow="overflow">
                    <a:lnL w="12700">
                      <a:solidFill>
                        <a:srgbClr val="CCCCCC"/>
                      </a:solidFill>
                      <a:miter lim="400000"/>
                    </a:lnL>
                    <a:lnR w="12700">
                      <a:solidFill>
                        <a:srgbClr val="CCCCCC"/>
                      </a:solidFill>
                      <a:miter lim="400000"/>
                    </a:lnR>
                    <a:lnT w="12700">
                      <a:solidFill>
                        <a:srgbClr val="CCCCCC"/>
                      </a:solidFill>
                      <a:miter lim="400000"/>
                    </a:lnT>
                    <a:lnB w="12700">
                      <a:solidFill>
                        <a:srgbClr val="CCCCCC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="1"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stack[1]</a:t>
                      </a:r>
                    </a:p>
                  </a:txBody>
                  <a:tcPr marL="165100" marR="165100" marT="76200" marB="76200" anchor="ctr" anchorCtr="0" horzOverflow="overflow">
                    <a:lnL w="12700">
                      <a:solidFill>
                        <a:srgbClr val="CCCCCC"/>
                      </a:solidFill>
                      <a:miter lim="400000"/>
                    </a:lnL>
                    <a:lnR w="12700">
                      <a:solidFill>
                        <a:srgbClr val="CCCCCC"/>
                      </a:solidFill>
                      <a:miter lim="400000"/>
                    </a:lnR>
                    <a:lnT w="12700">
                      <a:solidFill>
                        <a:srgbClr val="CCCCCC"/>
                      </a:solidFill>
                      <a:miter lim="400000"/>
                    </a:lnT>
                    <a:lnB w="12700">
                      <a:solidFill>
                        <a:srgbClr val="CCCCCC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="1"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stack[2]</a:t>
                      </a:r>
                    </a:p>
                  </a:txBody>
                  <a:tcPr marL="165100" marR="165100" marT="76200" marB="76200" anchor="ctr" anchorCtr="0" horzOverflow="overflow">
                    <a:lnL w="12700">
                      <a:solidFill>
                        <a:srgbClr val="CCCCCC"/>
                      </a:solidFill>
                      <a:miter lim="400000"/>
                    </a:lnL>
                    <a:lnR w="12700">
                      <a:solidFill>
                        <a:srgbClr val="CCCCCC"/>
                      </a:solidFill>
                      <a:miter lim="400000"/>
                    </a:lnR>
                    <a:lnT w="12700">
                      <a:solidFill>
                        <a:srgbClr val="CCCCCC"/>
                      </a:solidFill>
                      <a:miter lim="400000"/>
                    </a:lnT>
                    <a:lnB w="12700">
                      <a:solidFill>
                        <a:srgbClr val="CCCCCC"/>
                      </a:solidFill>
                      <a:miter lim="400000"/>
                    </a:lnB>
                  </a:tcPr>
                </a:tc>
              </a:tr>
              <a:tr h="445986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search</a:t>
                      </a:r>
                    </a:p>
                  </a:txBody>
                  <a:tcPr marL="165100" marR="165100" marT="76200" marB="76200" anchor="ctr" anchorCtr="0" horzOverflow="overflow">
                    <a:lnL w="12700">
                      <a:solidFill>
                        <a:srgbClr val="CCCCCC"/>
                      </a:solidFill>
                      <a:miter lim="400000"/>
                    </a:lnL>
                    <a:lnR w="12700">
                      <a:solidFill>
                        <a:srgbClr val="CCCCCC"/>
                      </a:solidFill>
                      <a:miter lim="400000"/>
                    </a:lnR>
                    <a:lnT w="12700">
                      <a:solidFill>
                        <a:srgbClr val="CCCCCC"/>
                      </a:solidFill>
                      <a:miter lim="400000"/>
                    </a:lnT>
                    <a:lnB w="12700">
                      <a:solidFill>
                        <a:srgbClr val="CCCCCC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search</a:t>
                      </a:r>
                    </a:p>
                  </a:txBody>
                  <a:tcPr marL="165100" marR="165100" marT="76200" marB="76200" anchor="ctr" anchorCtr="0" horzOverflow="overflow">
                    <a:lnL w="12700">
                      <a:solidFill>
                        <a:srgbClr val="CCCCCC"/>
                      </a:solidFill>
                      <a:miter lim="400000"/>
                    </a:lnL>
                    <a:lnR w="12700">
                      <a:solidFill>
                        <a:srgbClr val="CCCCCC"/>
                      </a:solidFill>
                      <a:miter lim="400000"/>
                    </a:lnR>
                    <a:lnT w="12700">
                      <a:solidFill>
                        <a:srgbClr val="CCCCCC"/>
                      </a:solidFill>
                      <a:miter lim="400000"/>
                    </a:lnT>
                    <a:lnB w="12700">
                      <a:solidFill>
                        <a:srgbClr val="CCCCCC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</a:p>
                  </a:txBody>
                  <a:tcPr marL="165100" marR="165100" marT="76200" marB="76200" anchor="ctr" anchorCtr="0" horzOverflow="overflow">
                    <a:lnL w="12700">
                      <a:solidFill>
                        <a:srgbClr val="CCCCCC"/>
                      </a:solidFill>
                      <a:miter lim="400000"/>
                    </a:lnL>
                    <a:lnR w="12700">
                      <a:solidFill>
                        <a:srgbClr val="CCCCCC"/>
                      </a:solidFill>
                      <a:miter lim="400000"/>
                    </a:lnR>
                    <a:lnT w="12700">
                      <a:solidFill>
                        <a:srgbClr val="CCCCCC"/>
                      </a:solidFill>
                      <a:miter lim="400000"/>
                    </a:lnT>
                    <a:lnB w="12700">
                      <a:solidFill>
                        <a:srgbClr val="CCCCCC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</a:p>
                  </a:txBody>
                  <a:tcPr marL="165100" marR="165100" marT="76200" marB="76200" anchor="ctr" anchorCtr="0" horzOverflow="overflow">
                    <a:lnL w="12700">
                      <a:solidFill>
                        <a:srgbClr val="CCCCCC"/>
                      </a:solidFill>
                      <a:miter lim="400000"/>
                    </a:lnL>
                    <a:lnR w="12700">
                      <a:solidFill>
                        <a:srgbClr val="CCCCCC"/>
                      </a:solidFill>
                      <a:miter lim="400000"/>
                    </a:lnR>
                    <a:lnT w="12700">
                      <a:solidFill>
                        <a:srgbClr val="CCCCCC"/>
                      </a:solidFill>
                      <a:miter lim="400000"/>
                    </a:lnT>
                    <a:lnB w="12700">
                      <a:solidFill>
                        <a:srgbClr val="CCCCCC"/>
                      </a:solidFill>
                      <a:miter lim="400000"/>
                    </a:lnB>
                  </a:tcPr>
                </a:tc>
              </a:tr>
              <a:tr h="445986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engine</a:t>
                      </a:r>
                    </a:p>
                  </a:txBody>
                  <a:tcPr marL="165100" marR="165100" marT="76200" marB="76200" anchor="ctr" anchorCtr="0" horzOverflow="overflow">
                    <a:lnL w="12700">
                      <a:solidFill>
                        <a:srgbClr val="CCCCCC"/>
                      </a:solidFill>
                      <a:miter lim="400000"/>
                    </a:lnL>
                    <a:lnR w="12700">
                      <a:solidFill>
                        <a:srgbClr val="CCCCCC"/>
                      </a:solidFill>
                      <a:miter lim="400000"/>
                    </a:lnR>
                    <a:lnT w="12700">
                      <a:solidFill>
                        <a:srgbClr val="CCCCCC"/>
                      </a:solidFill>
                      <a:miter lim="400000"/>
                    </a:lnT>
                    <a:lnB w="12700">
                      <a:solidFill>
                        <a:srgbClr val="CCCCCC"/>
                      </a:solidFill>
                      <a:miter lim="400000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search</a:t>
                      </a:r>
                    </a:p>
                  </a:txBody>
                  <a:tcPr marL="165100" marR="165100" marT="76200" marB="76200" anchor="ctr" anchorCtr="0" horzOverflow="overflow">
                    <a:lnL w="12700">
                      <a:solidFill>
                        <a:srgbClr val="CCCCCC"/>
                      </a:solidFill>
                      <a:miter lim="400000"/>
                    </a:lnL>
                    <a:lnR w="12700">
                      <a:solidFill>
                        <a:srgbClr val="CCCCCC"/>
                      </a:solidFill>
                      <a:miter lim="400000"/>
                    </a:lnR>
                    <a:lnT w="12700">
                      <a:solidFill>
                        <a:srgbClr val="CCCCCC"/>
                      </a:solidFill>
                      <a:miter lim="400000"/>
                    </a:lnT>
                    <a:lnB w="12700">
                      <a:solidFill>
                        <a:srgbClr val="CCCCCC"/>
                      </a:solidFill>
                      <a:miter lim="400000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engine</a:t>
                      </a:r>
                    </a:p>
                  </a:txBody>
                  <a:tcPr marL="165100" marR="165100" marT="76200" marB="76200" anchor="ctr" anchorCtr="0" horzOverflow="overflow">
                    <a:lnL w="12700">
                      <a:solidFill>
                        <a:srgbClr val="CCCCCC"/>
                      </a:solidFill>
                      <a:miter lim="400000"/>
                    </a:lnL>
                    <a:lnR w="12700">
                      <a:solidFill>
                        <a:srgbClr val="CCCCCC"/>
                      </a:solidFill>
                      <a:miter lim="400000"/>
                    </a:lnR>
                    <a:lnT w="12700">
                      <a:solidFill>
                        <a:srgbClr val="CCCCCC"/>
                      </a:solidFill>
                      <a:miter lim="400000"/>
                    </a:lnT>
                    <a:lnB w="12700">
                      <a:solidFill>
                        <a:srgbClr val="CCCCCC"/>
                      </a:solidFill>
                      <a:miter lim="400000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</a:p>
                  </a:txBody>
                  <a:tcPr marL="165100" marR="165100" marT="76200" marB="76200" anchor="ctr" anchorCtr="0" horzOverflow="overflow">
                    <a:lnL w="12700">
                      <a:solidFill>
                        <a:srgbClr val="CCCCCC"/>
                      </a:solidFill>
                      <a:miter lim="400000"/>
                    </a:lnL>
                    <a:lnR w="12700">
                      <a:solidFill>
                        <a:srgbClr val="CCCCCC"/>
                      </a:solidFill>
                      <a:miter lim="400000"/>
                    </a:lnR>
                    <a:lnT w="12700">
                      <a:solidFill>
                        <a:srgbClr val="CCCCCC"/>
                      </a:solidFill>
                      <a:miter lim="400000"/>
                    </a:lnT>
                    <a:lnB w="12700">
                      <a:solidFill>
                        <a:srgbClr val="CCCCCC"/>
                      </a:solidFill>
                      <a:miter lim="400000"/>
                    </a:lnB>
                    <a:solidFill>
                      <a:srgbClr val="F8F8F8"/>
                    </a:solidFill>
                  </a:tcPr>
                </a:tc>
              </a:tr>
              <a:tr h="445986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&amp;&amp;</a:t>
                      </a:r>
                    </a:p>
                  </a:txBody>
                  <a:tcPr marL="165100" marR="165100" marT="76200" marB="76200" anchor="ctr" anchorCtr="0" horzOverflow="overflow">
                    <a:lnL w="12700">
                      <a:solidFill>
                        <a:srgbClr val="CCCCCC"/>
                      </a:solidFill>
                      <a:miter lim="400000"/>
                    </a:lnL>
                    <a:lnR w="12700">
                      <a:solidFill>
                        <a:srgbClr val="CCCCCC"/>
                      </a:solidFill>
                      <a:miter lim="400000"/>
                    </a:lnR>
                    <a:lnT w="12700">
                      <a:solidFill>
                        <a:srgbClr val="CCCCCC"/>
                      </a:solidFill>
                      <a:miter lim="400000"/>
                    </a:lnT>
                    <a:lnB w="12700">
                      <a:solidFill>
                        <a:srgbClr val="CCCCCC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search &amp;&amp; engine</a:t>
                      </a:r>
                    </a:p>
                  </a:txBody>
                  <a:tcPr marL="165100" marR="165100" marT="76200" marB="76200" anchor="ctr" anchorCtr="0" horzOverflow="overflow">
                    <a:lnL w="12700">
                      <a:solidFill>
                        <a:srgbClr val="CCCCCC"/>
                      </a:solidFill>
                      <a:miter lim="400000"/>
                    </a:lnL>
                    <a:lnR w="12700">
                      <a:solidFill>
                        <a:srgbClr val="CCCCCC"/>
                      </a:solidFill>
                      <a:miter lim="400000"/>
                    </a:lnR>
                    <a:lnT w="12700">
                      <a:solidFill>
                        <a:srgbClr val="CCCCCC"/>
                      </a:solidFill>
                      <a:miter lim="400000"/>
                    </a:lnT>
                    <a:lnB w="12700">
                      <a:solidFill>
                        <a:srgbClr val="CCCCCC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</a:p>
                  </a:txBody>
                  <a:tcPr marL="165100" marR="165100" marT="76200" marB="76200" anchor="ctr" anchorCtr="0" horzOverflow="overflow">
                    <a:lnL w="12700">
                      <a:solidFill>
                        <a:srgbClr val="CCCCCC"/>
                      </a:solidFill>
                      <a:miter lim="400000"/>
                    </a:lnL>
                    <a:lnR w="12700">
                      <a:solidFill>
                        <a:srgbClr val="CCCCCC"/>
                      </a:solidFill>
                      <a:miter lim="400000"/>
                    </a:lnR>
                    <a:lnT w="12700">
                      <a:solidFill>
                        <a:srgbClr val="CCCCCC"/>
                      </a:solidFill>
                      <a:miter lim="400000"/>
                    </a:lnT>
                    <a:lnB w="12700">
                      <a:solidFill>
                        <a:srgbClr val="CCCCCC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</a:p>
                  </a:txBody>
                  <a:tcPr marL="165100" marR="165100" marT="76200" marB="76200" anchor="ctr" anchorCtr="0" horzOverflow="overflow">
                    <a:lnL w="12700">
                      <a:solidFill>
                        <a:srgbClr val="CCCCCC"/>
                      </a:solidFill>
                      <a:miter lim="400000"/>
                    </a:lnL>
                    <a:lnR w="12700">
                      <a:solidFill>
                        <a:srgbClr val="CCCCCC"/>
                      </a:solidFill>
                      <a:miter lim="400000"/>
                    </a:lnR>
                    <a:lnT w="12700">
                      <a:solidFill>
                        <a:srgbClr val="CCCCCC"/>
                      </a:solidFill>
                      <a:miter lim="400000"/>
                    </a:lnT>
                    <a:lnB w="12700">
                      <a:solidFill>
                        <a:srgbClr val="CCCCCC"/>
                      </a:solidFill>
                      <a:miter lim="400000"/>
                    </a:lnB>
                  </a:tcPr>
                </a:tc>
              </a:tr>
              <a:tr h="445986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google</a:t>
                      </a:r>
                    </a:p>
                  </a:txBody>
                  <a:tcPr marL="165100" marR="165100" marT="76200" marB="76200" anchor="ctr" anchorCtr="0" horzOverflow="overflow">
                    <a:lnL w="12700">
                      <a:solidFill>
                        <a:srgbClr val="CCCCCC"/>
                      </a:solidFill>
                      <a:miter lim="400000"/>
                    </a:lnL>
                    <a:lnR w="12700">
                      <a:solidFill>
                        <a:srgbClr val="CCCCCC"/>
                      </a:solidFill>
                      <a:miter lim="400000"/>
                    </a:lnR>
                    <a:lnT w="12700">
                      <a:solidFill>
                        <a:srgbClr val="CCCCCC"/>
                      </a:solidFill>
                      <a:miter lim="400000"/>
                    </a:lnT>
                    <a:lnB w="12700">
                      <a:solidFill>
                        <a:srgbClr val="CCCCCC"/>
                      </a:solidFill>
                      <a:miter lim="400000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search &amp;&amp; engine</a:t>
                      </a:r>
                    </a:p>
                  </a:txBody>
                  <a:tcPr marL="165100" marR="165100" marT="76200" marB="76200" anchor="ctr" anchorCtr="0" horzOverflow="overflow">
                    <a:lnL w="12700">
                      <a:solidFill>
                        <a:srgbClr val="CCCCCC"/>
                      </a:solidFill>
                      <a:miter lim="400000"/>
                    </a:lnL>
                    <a:lnR w="12700">
                      <a:solidFill>
                        <a:srgbClr val="CCCCCC"/>
                      </a:solidFill>
                      <a:miter lim="400000"/>
                    </a:lnR>
                    <a:lnT w="12700">
                      <a:solidFill>
                        <a:srgbClr val="CCCCCC"/>
                      </a:solidFill>
                      <a:miter lim="400000"/>
                    </a:lnT>
                    <a:lnB w="12700">
                      <a:solidFill>
                        <a:srgbClr val="CCCCCC"/>
                      </a:solidFill>
                      <a:miter lim="400000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google</a:t>
                      </a:r>
                    </a:p>
                  </a:txBody>
                  <a:tcPr marL="165100" marR="165100" marT="76200" marB="76200" anchor="ctr" anchorCtr="0" horzOverflow="overflow">
                    <a:lnL w="12700">
                      <a:solidFill>
                        <a:srgbClr val="CCCCCC"/>
                      </a:solidFill>
                      <a:miter lim="400000"/>
                    </a:lnL>
                    <a:lnR w="12700">
                      <a:solidFill>
                        <a:srgbClr val="CCCCCC"/>
                      </a:solidFill>
                      <a:miter lim="400000"/>
                    </a:lnR>
                    <a:lnT w="12700">
                      <a:solidFill>
                        <a:srgbClr val="CCCCCC"/>
                      </a:solidFill>
                      <a:miter lim="400000"/>
                    </a:lnT>
                    <a:lnB w="12700">
                      <a:solidFill>
                        <a:srgbClr val="CCCCCC"/>
                      </a:solidFill>
                      <a:miter lim="400000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</a:p>
                  </a:txBody>
                  <a:tcPr marL="165100" marR="165100" marT="76200" marB="76200" anchor="ctr" anchorCtr="0" horzOverflow="overflow">
                    <a:lnL w="12700">
                      <a:solidFill>
                        <a:srgbClr val="CCCCCC"/>
                      </a:solidFill>
                      <a:miter lim="400000"/>
                    </a:lnL>
                    <a:lnR w="12700">
                      <a:solidFill>
                        <a:srgbClr val="CCCCCC"/>
                      </a:solidFill>
                      <a:miter lim="400000"/>
                    </a:lnR>
                    <a:lnT w="12700">
                      <a:solidFill>
                        <a:srgbClr val="CCCCCC"/>
                      </a:solidFill>
                      <a:miter lim="400000"/>
                    </a:lnT>
                    <a:lnB w="12700">
                      <a:solidFill>
                        <a:srgbClr val="CCCCCC"/>
                      </a:solidFill>
                      <a:miter lim="400000"/>
                    </a:lnB>
                    <a:solidFill>
                      <a:srgbClr val="F8F8F8"/>
                    </a:solidFill>
                  </a:tcPr>
                </a:tc>
              </a:tr>
              <a:tr h="445986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||</a:t>
                      </a:r>
                    </a:p>
                  </a:txBody>
                  <a:tcPr marL="165100" marR="165100" marT="76200" marB="76200" anchor="ctr" anchorCtr="0" horzOverflow="overflow">
                    <a:lnL w="12700">
                      <a:solidFill>
                        <a:srgbClr val="CCCCCC"/>
                      </a:solidFill>
                      <a:miter lim="400000"/>
                    </a:lnL>
                    <a:lnR w="12700">
                      <a:solidFill>
                        <a:srgbClr val="CCCCCC"/>
                      </a:solidFill>
                      <a:miter lim="400000"/>
                    </a:lnR>
                    <a:lnT w="12700">
                      <a:solidFill>
                        <a:srgbClr val="CCCCCC"/>
                      </a:solidFill>
                      <a:miter lim="400000"/>
                    </a:lnT>
                    <a:lnB w="12700">
                      <a:solidFill>
                        <a:srgbClr val="CCCCCC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search &amp;&amp; engine || google</a:t>
                      </a:r>
                    </a:p>
                  </a:txBody>
                  <a:tcPr marL="165100" marR="165100" marT="76200" marB="76200" anchor="ctr" anchorCtr="0" horzOverflow="overflow">
                    <a:lnL w="12700">
                      <a:solidFill>
                        <a:srgbClr val="CCCCCC"/>
                      </a:solidFill>
                      <a:miter lim="400000"/>
                    </a:lnL>
                    <a:lnR w="12700">
                      <a:solidFill>
                        <a:srgbClr val="CCCCCC"/>
                      </a:solidFill>
                      <a:miter lim="400000"/>
                    </a:lnR>
                    <a:lnT w="12700">
                      <a:solidFill>
                        <a:srgbClr val="CCCCCC"/>
                      </a:solidFill>
                      <a:miter lim="400000"/>
                    </a:lnT>
                    <a:lnB w="12700">
                      <a:solidFill>
                        <a:srgbClr val="CCCCCC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</a:p>
                  </a:txBody>
                  <a:tcPr marL="165100" marR="165100" marT="76200" marB="76200" anchor="ctr" anchorCtr="0" horzOverflow="overflow">
                    <a:lnL w="12700">
                      <a:solidFill>
                        <a:srgbClr val="CCCCCC"/>
                      </a:solidFill>
                      <a:miter lim="400000"/>
                    </a:lnL>
                    <a:lnR w="12700">
                      <a:solidFill>
                        <a:srgbClr val="CCCCCC"/>
                      </a:solidFill>
                      <a:miter lim="400000"/>
                    </a:lnR>
                    <a:lnT w="12700">
                      <a:solidFill>
                        <a:srgbClr val="CCCCCC"/>
                      </a:solidFill>
                      <a:miter lim="400000"/>
                    </a:lnT>
                    <a:lnB w="12700">
                      <a:solidFill>
                        <a:srgbClr val="CCCCCC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</a:p>
                  </a:txBody>
                  <a:tcPr marL="165100" marR="165100" marT="76200" marB="76200" anchor="ctr" anchorCtr="0" horzOverflow="overflow">
                    <a:lnL w="12700">
                      <a:solidFill>
                        <a:srgbClr val="CCCCCC"/>
                      </a:solidFill>
                      <a:miter lim="400000"/>
                    </a:lnL>
                    <a:lnR w="12700">
                      <a:solidFill>
                        <a:srgbClr val="CCCCCC"/>
                      </a:solidFill>
                      <a:miter lim="400000"/>
                    </a:lnR>
                    <a:lnT w="12700">
                      <a:solidFill>
                        <a:srgbClr val="CCCCCC"/>
                      </a:solidFill>
                      <a:miter lim="400000"/>
                    </a:lnT>
                    <a:lnB w="12700">
                      <a:solidFill>
                        <a:srgbClr val="CCCCCC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147" name="样例一…"/>
          <p:cNvSpPr txBox="1"/>
          <p:nvPr/>
        </p:nvSpPr>
        <p:spPr>
          <a:xfrm>
            <a:off x="1447800" y="2809875"/>
            <a:ext cx="4023997" cy="1295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sz="2600">
                <a:latin typeface="Helvetica"/>
                <a:ea typeface="Helvetica"/>
                <a:cs typeface="Helvetica"/>
                <a:sym typeface="Helvetica"/>
              </a:defRPr>
            </a:pPr>
            <a:r>
              <a:t>样例一</a:t>
            </a:r>
          </a:p>
          <a:p>
            <a:pPr algn="l" defTabSz="457200">
              <a:defRPr b="0" sz="1900">
                <a:latin typeface="Courier"/>
                <a:ea typeface="Courier"/>
                <a:cs typeface="Courier"/>
                <a:sym typeface="Courier"/>
              </a:defRPr>
            </a:pPr>
            <a:r>
              <a:t>search &amp;&amp; engine || google</a:t>
            </a:r>
          </a:p>
          <a:p>
            <a:pPr algn="l" defTabSz="457200">
              <a:defRPr b="0" sz="14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48" name="后缀表达式:…"/>
          <p:cNvSpPr txBox="1"/>
          <p:nvPr/>
        </p:nvSpPr>
        <p:spPr>
          <a:xfrm>
            <a:off x="1377066" y="5200650"/>
            <a:ext cx="2975348" cy="1066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r>
              <a:t>后缀表达式: </a:t>
            </a:r>
          </a:p>
          <a:p>
            <a:pPr lvl="1" algn="l" defTabSz="457200">
              <a:defRPr b="0" sz="1400">
                <a:latin typeface="Helvetica"/>
                <a:ea typeface="Helvetica"/>
                <a:cs typeface="Helvetica"/>
                <a:sym typeface="Helvetica"/>
              </a:defRPr>
            </a:pPr>
            <a:r>
              <a:t>入参: search &amp;&amp; engine || google</a:t>
            </a:r>
          </a:p>
          <a:p>
            <a:pPr algn="l" defTabSz="457200">
              <a:defRPr b="0" sz="14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49" name="postingList 计算:…"/>
          <p:cNvSpPr txBox="1"/>
          <p:nvPr/>
        </p:nvSpPr>
        <p:spPr>
          <a:xfrm>
            <a:off x="5829300" y="2387599"/>
            <a:ext cx="2975348" cy="850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sz="1600">
                <a:latin typeface="Helvetica"/>
                <a:ea typeface="Helvetica"/>
                <a:cs typeface="Helvetica"/>
                <a:sym typeface="Helvetica"/>
              </a:defRPr>
            </a:lvl1pPr>
            <a:lvl2pPr algn="l" defTabSz="457200">
              <a:defRPr b="0" sz="1400">
                <a:latin typeface="Helvetica"/>
                <a:ea typeface="Helvetica"/>
                <a:cs typeface="Helvetica"/>
                <a:sym typeface="Helvetica"/>
              </a:defRPr>
            </a:lvl2pPr>
          </a:lstStyle>
          <a:p>
            <a:pPr/>
            <a:r>
              <a:t>postingList 计算:</a:t>
            </a:r>
          </a:p>
          <a:p>
            <a:pPr lvl="1"/>
            <a:r>
              <a:t>入参: search engine &amp;&amp; google ||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47" grpId="1"/>
      <p:bldP build="whole" bldLvl="1" animBg="1" rev="0" advAuto="0" spid="148" grpId="2"/>
      <p:bldP build="whole" bldLvl="1" animBg="1" rev="0" advAuto="0" spid="145" grpId="3"/>
      <p:bldP build="whole" bldLvl="1" animBg="1" rev="0" advAuto="0" spid="149" grpId="4"/>
      <p:bldP build="whole" bldLvl="1" animBg="1" rev="0" advAuto="0" spid="146" grpId="5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