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6" r:id="rId1"/>
  </p:sldMasterIdLst>
  <p:notesMasterIdLst>
    <p:notesMasterId r:id="rId14"/>
  </p:notesMasterIdLst>
  <p:handoutMasterIdLst>
    <p:handoutMasterId r:id="rId15"/>
  </p:handoutMasterIdLst>
  <p:sldIdLst>
    <p:sldId id="256" r:id="rId2"/>
    <p:sldId id="262" r:id="rId3"/>
    <p:sldId id="267" r:id="rId4"/>
    <p:sldId id="263" r:id="rId5"/>
    <p:sldId id="264" r:id="rId6"/>
    <p:sldId id="268" r:id="rId7"/>
    <p:sldId id="269" r:id="rId8"/>
    <p:sldId id="271" r:id="rId9"/>
    <p:sldId id="265" r:id="rId10"/>
    <p:sldId id="272" r:id="rId11"/>
    <p:sldId id="261" r:id="rId12"/>
    <p:sldId id="266" r:id="rId13"/>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Calibri" pitchFamily="34" charset="0"/>
        <a:ea typeface="ＭＳ Ｐゴシック" charset="-128"/>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charset="-128"/>
        <a:cs typeface="+mn-cs"/>
      </a:defRPr>
    </a:lvl5pPr>
    <a:lvl6pPr marL="2286000" algn="l" defTabSz="914400" rtl="0" eaLnBrk="1" latinLnBrk="0" hangingPunct="1">
      <a:defRPr kumimoji="1" kern="1200">
        <a:solidFill>
          <a:schemeClr val="tx1"/>
        </a:solidFill>
        <a:latin typeface="Calibri" pitchFamily="34" charset="0"/>
        <a:ea typeface="ＭＳ Ｐゴシック" charset="-128"/>
        <a:cs typeface="+mn-cs"/>
      </a:defRPr>
    </a:lvl6pPr>
    <a:lvl7pPr marL="2743200" algn="l" defTabSz="914400" rtl="0" eaLnBrk="1" latinLnBrk="0" hangingPunct="1">
      <a:defRPr kumimoji="1" kern="1200">
        <a:solidFill>
          <a:schemeClr val="tx1"/>
        </a:solidFill>
        <a:latin typeface="Calibri" pitchFamily="34" charset="0"/>
        <a:ea typeface="ＭＳ Ｐゴシック" charset="-128"/>
        <a:cs typeface="+mn-cs"/>
      </a:defRPr>
    </a:lvl7pPr>
    <a:lvl8pPr marL="3200400" algn="l" defTabSz="914400" rtl="0" eaLnBrk="1" latinLnBrk="0" hangingPunct="1">
      <a:defRPr kumimoji="1" kern="1200">
        <a:solidFill>
          <a:schemeClr val="tx1"/>
        </a:solidFill>
        <a:latin typeface="Calibri" pitchFamily="34" charset="0"/>
        <a:ea typeface="ＭＳ Ｐゴシック" charset="-128"/>
        <a:cs typeface="+mn-cs"/>
      </a:defRPr>
    </a:lvl8pPr>
    <a:lvl9pPr marL="3657600" algn="l" defTabSz="914400" rtl="0" eaLnBrk="1" latinLnBrk="0" hangingPunct="1">
      <a:defRPr kumimoji="1" kern="1200">
        <a:solidFill>
          <a:schemeClr val="tx1"/>
        </a:solidFill>
        <a:latin typeface="Calibri" pitchFamily="34"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0" autoAdjust="0"/>
    <p:restoredTop sz="90253" autoAdjust="0"/>
  </p:normalViewPr>
  <p:slideViewPr>
    <p:cSldViewPr>
      <p:cViewPr>
        <p:scale>
          <a:sx n="145" d="100"/>
          <a:sy n="145" d="100"/>
        </p:scale>
        <p:origin x="712" y="3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26" d="100"/>
          <a:sy n="126" d="100"/>
        </p:scale>
        <p:origin x="4848" y="1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9EE931-DCA6-406B-BE34-50C20FAF5996}" type="datetimeFigureOut">
              <a:rPr kumimoji="1" lang="ja-JP" altLang="en-US" smtClean="0"/>
              <a:t>2021/11/26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18D348-BE44-4336-BCE8-EE0F9E979341}" type="slidenum">
              <a:rPr kumimoji="1" lang="ja-JP" altLang="en-US" smtClean="0"/>
              <a:t>‹#›</a:t>
            </a:fld>
            <a:endParaRPr kumimoji="1" lang="ja-JP" altLang="en-US"/>
          </a:p>
        </p:txBody>
      </p:sp>
    </p:spTree>
    <p:extLst>
      <p:ext uri="{BB962C8B-B14F-4D97-AF65-F5344CB8AC3E}">
        <p14:creationId xmlns:p14="http://schemas.microsoft.com/office/powerpoint/2010/main" val="2623269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C3BA0DC-3B39-43F9-8EDB-A53A120478E8}" type="datetimeFigureOut">
              <a:rPr lang="ja-JP" altLang="en-US"/>
              <a:pPr>
                <a:defRPr/>
              </a:pPr>
              <a:t>2021/11/26</a:t>
            </a:fld>
            <a:endParaRPr lang="ja-JP" altLang="en-US" dirty="0"/>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1AC791F-A91E-4512-91F1-524763615711}" type="slidenum">
              <a:rPr lang="ja-JP" altLang="en-US"/>
              <a:pPr>
                <a:defRPr/>
              </a:pPr>
              <a:t>‹#›</a:t>
            </a:fld>
            <a:endParaRPr lang="ja-JP" altLang="en-US" dirty="0"/>
          </a:p>
        </p:txBody>
      </p:sp>
    </p:spTree>
    <p:extLst>
      <p:ext uri="{BB962C8B-B14F-4D97-AF65-F5344CB8AC3E}">
        <p14:creationId xmlns:p14="http://schemas.microsoft.com/office/powerpoint/2010/main" val="12812743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71AC791F-A91E-4512-91F1-524763615711}" type="slidenum">
              <a:rPr lang="ja-JP" altLang="en-US" smtClean="0"/>
              <a:pPr>
                <a:defRPr/>
              </a:pPr>
              <a:t>1</a:t>
            </a:fld>
            <a:endParaRPr lang="ja-JP" altLang="en-US" dirty="0"/>
          </a:p>
        </p:txBody>
      </p:sp>
    </p:spTree>
    <p:extLst>
      <p:ext uri="{BB962C8B-B14F-4D97-AF65-F5344CB8AC3E}">
        <p14:creationId xmlns:p14="http://schemas.microsoft.com/office/powerpoint/2010/main" val="3844232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2" descr="C:\Users\MHirata\Downloads\wik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2" y="-25400"/>
            <a:ext cx="1008000" cy="10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914400" y="1504369"/>
            <a:ext cx="10363200" cy="1470025"/>
          </a:xfrm>
        </p:spPr>
        <p:txBody>
          <a:bodyPr anchor="b"/>
          <a:lstStyle>
            <a:lvl1pPr algn="ctr">
              <a:defRPr sz="4800" baseline="0"/>
            </a:lvl1pPr>
          </a:lstStyle>
          <a:p>
            <a:r>
              <a:rPr lang="ja-JP" altLang="en-US" dirty="0"/>
              <a:t>マスター タイトルの書式設定</a:t>
            </a:r>
          </a:p>
        </p:txBody>
      </p:sp>
      <p:sp>
        <p:nvSpPr>
          <p:cNvPr id="3" name="サブタイトル 2"/>
          <p:cNvSpPr>
            <a:spLocks noGrp="1"/>
          </p:cNvSpPr>
          <p:nvPr>
            <p:ph type="subTitle" idx="1"/>
          </p:nvPr>
        </p:nvSpPr>
        <p:spPr>
          <a:xfrm>
            <a:off x="914400" y="3717032"/>
            <a:ext cx="10363200" cy="1959839"/>
          </a:xfrm>
        </p:spPr>
        <p:txBody>
          <a:bodyPr/>
          <a:lstStyle>
            <a:lvl1pPr marL="0" indent="0" algn="r">
              <a:buNone/>
              <a:defRPr sz="3200"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p>
        </p:txBody>
      </p:sp>
      <p:sp>
        <p:nvSpPr>
          <p:cNvPr id="8" name="平行四辺形 7"/>
          <p:cNvSpPr/>
          <p:nvPr/>
        </p:nvSpPr>
        <p:spPr>
          <a:xfrm>
            <a:off x="0" y="3161933"/>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12" name="スライド番号プレースホルダー 11"/>
          <p:cNvSpPr>
            <a:spLocks noGrp="1"/>
          </p:cNvSpPr>
          <p:nvPr>
            <p:ph type="sldNum" sz="quarter" idx="12"/>
          </p:nvPr>
        </p:nvSpPr>
        <p:spPr/>
        <p:txBody>
          <a:bodyPr/>
          <a:lstStyle/>
          <a:p>
            <a:pPr>
              <a:defRPr/>
            </a:pPr>
            <a:fld id="{755C9EE1-898D-4710-B280-878FB4C606F6}" type="slidenum">
              <a:rPr kumimoji="1" lang="ja-JP" altLang="en-US" smtClean="0"/>
              <a:t>‹#›</a:t>
            </a:fld>
            <a:endParaRPr lang="ja-JP" altLang="en-US" dirty="0"/>
          </a:p>
        </p:txBody>
      </p:sp>
      <p:sp>
        <p:nvSpPr>
          <p:cNvPr id="7" name="平行四辺形 6"/>
          <p:cNvSpPr/>
          <p:nvPr userDrawn="1"/>
        </p:nvSpPr>
        <p:spPr>
          <a:xfrm>
            <a:off x="0" y="3161933"/>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Tree>
    <p:extLst>
      <p:ext uri="{BB962C8B-B14F-4D97-AF65-F5344CB8AC3E}">
        <p14:creationId xmlns:p14="http://schemas.microsoft.com/office/powerpoint/2010/main" val="356904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sz="4000" baseline="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340768"/>
            <a:ext cx="10972800" cy="4785395"/>
          </a:xfrm>
        </p:spPr>
        <p:txBody>
          <a:bodyPr/>
          <a:lstStyle>
            <a:lvl1pPr marL="361950" indent="-361950">
              <a:buSzPct val="85000"/>
              <a:buFont typeface="Wingdings" panose="05000000000000000000" pitchFamily="2" charset="2"/>
              <a:buChar char="n"/>
              <a:defRPr baseline="0">
                <a:latin typeface="+mn-lt"/>
              </a:defRPr>
            </a:lvl1pPr>
            <a:lvl2pPr marL="719138" indent="-349250">
              <a:buSzPct val="75000"/>
              <a:buFont typeface="Wingdings" panose="05000000000000000000" pitchFamily="2" charset="2"/>
              <a:buChar char="n"/>
              <a:defRPr baseline="0">
                <a:latin typeface="+mn-lt"/>
              </a:defRPr>
            </a:lvl2pPr>
            <a:lvl3pPr marL="1168400" indent="-342900">
              <a:buSzPct val="65000"/>
              <a:buFont typeface="Wingdings" panose="05000000000000000000" pitchFamily="2" charset="2"/>
              <a:buChar char="n"/>
              <a:defRPr baseline="0">
                <a:latin typeface="+mn-lt"/>
              </a:defRPr>
            </a:lvl3pPr>
            <a:lvl4pPr marL="1522413" indent="-233363">
              <a:buSzPct val="55000"/>
              <a:buFont typeface="Wingdings" panose="05000000000000000000" pitchFamily="2" charset="2"/>
              <a:buChar char="n"/>
              <a:defRPr baseline="0">
                <a:latin typeface="+mn-lt"/>
              </a:defRPr>
            </a:lvl4pPr>
            <a:lvl5pPr marL="1970088" indent="-233363">
              <a:buSzPct val="45000"/>
              <a:buFont typeface="Wingdings" panose="05000000000000000000" pitchFamily="2" charset="2"/>
              <a:buChar char="n"/>
              <a:defRPr baseline="0">
                <a:latin typeface="+mn-lt"/>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a:lvl1pPr>
          </a:lstStyle>
          <a:p>
            <a:pPr>
              <a:defRPr/>
            </a:pPr>
            <a:fld id="{B0F4C665-907E-415A-A241-2277397CE92C}" type="slidenum">
              <a:rPr lang="ja-JP" altLang="en-US" smtClean="0"/>
              <a:pPr>
                <a:defRPr/>
              </a:pPr>
              <a:t>‹#›</a:t>
            </a:fld>
            <a:endParaRPr lang="ja-JP" altLang="en-US" dirty="0"/>
          </a:p>
        </p:txBody>
      </p:sp>
    </p:spTree>
    <p:extLst>
      <p:ext uri="{BB962C8B-B14F-4D97-AF65-F5344CB8AC3E}">
        <p14:creationId xmlns:p14="http://schemas.microsoft.com/office/powerpoint/2010/main" val="386068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平行四辺形 2"/>
          <p:cNvSpPr/>
          <p:nvPr/>
        </p:nvSpPr>
        <p:spPr>
          <a:xfrm>
            <a:off x="0" y="1340768"/>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p:txBody>
          <a:bodyPr/>
          <a:lstStyle>
            <a:lvl1pPr algn="l">
              <a:defRPr/>
            </a:lvl1pPr>
          </a:lstStyle>
          <a:p>
            <a:r>
              <a:rPr lang="ja-JP" altLang="en-US"/>
              <a:t>マスター タイトルの書式設定</a:t>
            </a:r>
            <a:endParaRPr lang="ja-JP" altLang="en-US" dirty="0"/>
          </a:p>
        </p:txBody>
      </p:sp>
      <p:sp>
        <p:nvSpPr>
          <p:cNvPr id="4" name="スライド番号プレースホルダー 5"/>
          <p:cNvSpPr>
            <a:spLocks noGrp="1"/>
          </p:cNvSpPr>
          <p:nvPr>
            <p:ph type="sldNum" sz="quarter" idx="10"/>
          </p:nvPr>
        </p:nvSpPr>
        <p:spPr/>
        <p:txBody>
          <a:bodyPr/>
          <a:lstStyle>
            <a:lvl1pPr>
              <a:defRPr/>
            </a:lvl1pPr>
          </a:lstStyle>
          <a:p>
            <a:pPr>
              <a:defRPr/>
            </a:pPr>
            <a:fld id="{330586DC-B9D6-4463-9352-A19765FAE457}" type="slidenum">
              <a:rPr lang="ja-JP" altLang="en-US" smtClean="0"/>
              <a:pPr>
                <a:defRPr/>
              </a:pPr>
              <a:t>‹#›</a:t>
            </a:fld>
            <a:endParaRPr lang="ja-JP" altLang="en-US" dirty="0"/>
          </a:p>
        </p:txBody>
      </p:sp>
    </p:spTree>
    <p:extLst>
      <p:ext uri="{BB962C8B-B14F-4D97-AF65-F5344CB8AC3E}">
        <p14:creationId xmlns:p14="http://schemas.microsoft.com/office/powerpoint/2010/main" val="186665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5" name="平行四辺形 4"/>
          <p:cNvSpPr/>
          <p:nvPr/>
        </p:nvSpPr>
        <p:spPr>
          <a:xfrm>
            <a:off x="0" y="1340768"/>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p:txBody>
          <a:bodyPr/>
          <a:lstStyle>
            <a:lvl1pPr algn="l">
              <a:defRPr/>
            </a:lvl1pPr>
          </a:lstStyle>
          <a:p>
            <a:r>
              <a:rPr lang="ja-JP" altLang="en-US"/>
              <a:t>マスター タイトルの書式設定</a:t>
            </a:r>
            <a:endParaRPr lang="ja-JP" altLang="en-US" dirty="0"/>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スライド番号プレースホルダー 5"/>
          <p:cNvSpPr>
            <a:spLocks noGrp="1"/>
          </p:cNvSpPr>
          <p:nvPr>
            <p:ph type="sldNum" sz="quarter" idx="10"/>
          </p:nvPr>
        </p:nvSpPr>
        <p:spPr/>
        <p:txBody>
          <a:bodyPr/>
          <a:lstStyle>
            <a:lvl1pPr>
              <a:defRPr/>
            </a:lvl1pPr>
          </a:lstStyle>
          <a:p>
            <a:pPr>
              <a:defRPr/>
            </a:pPr>
            <a:fld id="{6711CDC6-0F11-494E-8A91-073D3B11B892}" type="slidenum">
              <a:rPr lang="ja-JP" altLang="en-US" smtClean="0"/>
              <a:pPr>
                <a:defRPr/>
              </a:pPr>
              <a:t>‹#›</a:t>
            </a:fld>
            <a:endParaRPr lang="ja-JP" altLang="en-US" dirty="0"/>
          </a:p>
        </p:txBody>
      </p:sp>
    </p:spTree>
    <p:extLst>
      <p:ext uri="{BB962C8B-B14F-4D97-AF65-F5344CB8AC3E}">
        <p14:creationId xmlns:p14="http://schemas.microsoft.com/office/powerpoint/2010/main" val="52589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sz="4000" baseline="0"/>
            </a:lvl1pPr>
          </a:lstStyle>
          <a:p>
            <a:r>
              <a:rPr lang="ja-JP" altLang="en-US" dirty="0"/>
              <a:t>マスター タイトルの書式設定</a:t>
            </a:r>
          </a:p>
        </p:txBody>
      </p:sp>
      <p:sp>
        <p:nvSpPr>
          <p:cNvPr id="3" name="コンテンツ プレースホルダー 2"/>
          <p:cNvSpPr>
            <a:spLocks noGrp="1"/>
          </p:cNvSpPr>
          <p:nvPr>
            <p:ph idx="1"/>
          </p:nvPr>
        </p:nvSpPr>
        <p:spPr>
          <a:xfrm>
            <a:off x="609600" y="1340768"/>
            <a:ext cx="10972800" cy="4785395"/>
          </a:xfrm>
        </p:spPr>
        <p:txBody>
          <a:bodyPr/>
          <a:lstStyle>
            <a:lvl1pPr marL="361950" indent="-361950">
              <a:buSzPct val="85000"/>
              <a:buFont typeface="Wingdings" panose="05000000000000000000" pitchFamily="2" charset="2"/>
              <a:buChar char="n"/>
              <a:defRPr baseline="0">
                <a:latin typeface="+mn-lt"/>
              </a:defRPr>
            </a:lvl1pPr>
            <a:lvl2pPr marL="806450" indent="-349250">
              <a:buSzPct val="75000"/>
              <a:buFont typeface="Wingdings" panose="05000000000000000000" pitchFamily="2" charset="2"/>
              <a:buChar char="n"/>
              <a:defRPr baseline="0">
                <a:latin typeface="+mn-lt"/>
              </a:defRPr>
            </a:lvl2pPr>
            <a:lvl3pPr marL="1257300" indent="-342900">
              <a:buSzPct val="65000"/>
              <a:buFont typeface="Wingdings" panose="05000000000000000000" pitchFamily="2" charset="2"/>
              <a:buChar char="n"/>
              <a:defRPr baseline="0">
                <a:latin typeface="+mn-lt"/>
              </a:defRPr>
            </a:lvl3pPr>
            <a:lvl4pPr marL="1614488" indent="-233363">
              <a:buSzPct val="55000"/>
              <a:buFont typeface="Wingdings" panose="05000000000000000000" pitchFamily="2" charset="2"/>
              <a:buChar char="n"/>
              <a:defRPr baseline="0">
                <a:latin typeface="+mn-lt"/>
              </a:defRPr>
            </a:lvl4pPr>
            <a:lvl5pPr marL="2062163" indent="-233363">
              <a:buSzPct val="45000"/>
              <a:buFont typeface="Wingdings" panose="05000000000000000000" pitchFamily="2" charset="2"/>
              <a:buChar char="n"/>
              <a:defRPr baseline="0">
                <a:latin typeface="+mn-lt"/>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スライド番号プレースホルダー 5"/>
          <p:cNvSpPr>
            <a:spLocks noGrp="1"/>
          </p:cNvSpPr>
          <p:nvPr>
            <p:ph type="sldNum" sz="quarter" idx="10"/>
          </p:nvPr>
        </p:nvSpPr>
        <p:spPr/>
        <p:txBody>
          <a:bodyPr/>
          <a:lstStyle>
            <a:lvl1pPr>
              <a:defRPr/>
            </a:lvl1pPr>
          </a:lstStyle>
          <a:p>
            <a:pPr>
              <a:defRPr/>
            </a:pPr>
            <a:fld id="{B0F4C665-907E-415A-A241-2277397CE92C}" type="slidenum">
              <a:rPr lang="ja-JP" altLang="en-US"/>
              <a:pPr>
                <a:defRPr/>
              </a:pPr>
              <a:t>‹#›</a:t>
            </a:fld>
            <a:endParaRPr lang="ja-JP" altLang="en-US" dirty="0"/>
          </a:p>
        </p:txBody>
      </p:sp>
    </p:spTree>
    <p:extLst>
      <p:ext uri="{BB962C8B-B14F-4D97-AF65-F5344CB8AC3E}">
        <p14:creationId xmlns:p14="http://schemas.microsoft.com/office/powerpoint/2010/main" val="40000586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a:t>マスター タイトルの書式設定</a:t>
            </a:r>
          </a:p>
        </p:txBody>
      </p:sp>
      <p:sp>
        <p:nvSpPr>
          <p:cNvPr id="1027" name="テキスト プレースホルダー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1950" lvl="0" indent="-361950"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dirty="0"/>
              <a:t>マスター テキストの書式設定</a:t>
            </a:r>
          </a:p>
          <a:p>
            <a:pPr marL="806450" lvl="1" indent="-349250" algn="l" rtl="0" eaLnBrk="1" fontAlgn="base" hangingPunct="1">
              <a:spcBef>
                <a:spcPct val="20000"/>
              </a:spcBef>
              <a:spcAft>
                <a:spcPct val="0"/>
              </a:spcAft>
              <a:buClr>
                <a:srgbClr val="92D050"/>
              </a:buClr>
              <a:buSzPct val="75000"/>
              <a:buFont typeface="Wingdings" panose="05000000000000000000" pitchFamily="2" charset="2"/>
              <a:buChar char="n"/>
            </a:pPr>
            <a:r>
              <a:rPr lang="ja-JP" altLang="en-US" dirty="0"/>
              <a:t>第 </a:t>
            </a:r>
            <a:r>
              <a:rPr lang="en-US" altLang="ja-JP" dirty="0"/>
              <a:t>2 </a:t>
            </a:r>
            <a:r>
              <a:rPr lang="ja-JP" altLang="en-US" dirty="0"/>
              <a:t>レベル</a:t>
            </a:r>
          </a:p>
          <a:p>
            <a:pPr marL="1252538" lvl="2" indent="-338138" algn="l" rtl="0" eaLnBrk="1" fontAlgn="base" hangingPunct="1">
              <a:spcBef>
                <a:spcPct val="20000"/>
              </a:spcBef>
              <a:spcAft>
                <a:spcPct val="0"/>
              </a:spcAft>
              <a:buClr>
                <a:srgbClr val="FAC090"/>
              </a:buClr>
              <a:buSzPct val="65000"/>
              <a:buFont typeface="Wingdings" panose="05000000000000000000" pitchFamily="2" charset="2"/>
              <a:buChar char="n"/>
            </a:pPr>
            <a:r>
              <a:rPr lang="ja-JP" altLang="en-US" dirty="0"/>
              <a:t>第 </a:t>
            </a:r>
            <a:r>
              <a:rPr lang="en-US" altLang="ja-JP" dirty="0"/>
              <a:t>3 </a:t>
            </a:r>
            <a:r>
              <a:rPr lang="ja-JP" altLang="en-US" dirty="0"/>
              <a:t>レベル</a:t>
            </a:r>
          </a:p>
          <a:p>
            <a:pPr marL="1704975" lvl="3" indent="-324000" algn="l" rtl="0" eaLnBrk="1" fontAlgn="base" hangingPunct="1">
              <a:spcBef>
                <a:spcPct val="20000"/>
              </a:spcBef>
              <a:spcAft>
                <a:spcPct val="0"/>
              </a:spcAft>
              <a:buClr>
                <a:srgbClr val="558ED5"/>
              </a:buClr>
              <a:buSzPct val="55000"/>
              <a:buFont typeface="Wingdings" panose="05000000000000000000" pitchFamily="2" charset="2"/>
              <a:buChar char="n"/>
            </a:pPr>
            <a:r>
              <a:rPr lang="ja-JP" altLang="en-US" dirty="0"/>
              <a:t>第 </a:t>
            </a:r>
            <a:r>
              <a:rPr lang="en-US" altLang="ja-JP" dirty="0"/>
              <a:t>4 </a:t>
            </a:r>
            <a:r>
              <a:rPr lang="ja-JP" altLang="en-US" dirty="0"/>
              <a:t>レベル</a:t>
            </a:r>
          </a:p>
          <a:p>
            <a:pPr marL="2151063" lvl="4" indent="-322263" algn="l" rtl="0" eaLnBrk="1" fontAlgn="base" hangingPunct="1">
              <a:spcBef>
                <a:spcPct val="20000"/>
              </a:spcBef>
              <a:spcAft>
                <a:spcPct val="0"/>
              </a:spcAft>
              <a:buClr>
                <a:srgbClr val="558ED5"/>
              </a:buClr>
              <a:buSzPct val="45000"/>
              <a:buFont typeface="Wingdings" panose="05000000000000000000" pitchFamily="2" charset="2"/>
              <a:buChar char="n"/>
            </a:pPr>
            <a:r>
              <a:rPr lang="ja-JP" altLang="en-US" dirty="0"/>
              <a:t>第 </a:t>
            </a:r>
            <a:r>
              <a:rPr lang="en-US" altLang="ja-JP" dirty="0"/>
              <a:t>5 </a:t>
            </a:r>
            <a:r>
              <a:rPr lang="ja-JP" altLang="en-US" dirty="0"/>
              <a:t>レベル</a:t>
            </a:r>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2386972-53E2-4115-BF34-C1A88647D1F6}" type="slidenum">
              <a:rPr lang="ja-JP" altLang="en-US" smtClean="0"/>
              <a:pPr>
                <a:defRPr/>
              </a:pPr>
              <a:t>‹#›</a:t>
            </a:fld>
            <a:endParaRPr lang="ja-JP" altLang="en-US" dirty="0"/>
          </a:p>
        </p:txBody>
      </p:sp>
    </p:spTree>
    <p:extLst>
      <p:ext uri="{BB962C8B-B14F-4D97-AF65-F5344CB8AC3E}">
        <p14:creationId xmlns:p14="http://schemas.microsoft.com/office/powerpoint/2010/main" val="467771631"/>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73" r:id="rId5"/>
  </p:sldLayoutIdLst>
  <p:hf hdr="0" ftr="0" dt="0"/>
  <p:txStyles>
    <p:titleStyle>
      <a:lvl1pPr algn="l" rtl="0" eaLnBrk="1" fontAlgn="base" hangingPunct="1">
        <a:spcBef>
          <a:spcPct val="0"/>
        </a:spcBef>
        <a:spcAft>
          <a:spcPct val="0"/>
        </a:spcAft>
        <a:defRPr kumimoji="1" lang="ja-JP" altLang="en-US" sz="4400" kern="1200" dirty="0" smtClean="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Arial" charset="0"/>
          <a:ea typeface="ＭＳ Ｐゴシック" charset="-128"/>
        </a:defRPr>
      </a:lvl2pPr>
      <a:lvl3pPr algn="ctr" rtl="0" eaLnBrk="1" fontAlgn="base" hangingPunct="1">
        <a:spcBef>
          <a:spcPct val="0"/>
        </a:spcBef>
        <a:spcAft>
          <a:spcPct val="0"/>
        </a:spcAft>
        <a:defRPr kumimoji="1" sz="4400">
          <a:solidFill>
            <a:schemeClr val="tx1"/>
          </a:solidFill>
          <a:latin typeface="Arial" charset="0"/>
          <a:ea typeface="ＭＳ Ｐゴシック" charset="-128"/>
        </a:defRPr>
      </a:lvl3pPr>
      <a:lvl4pPr algn="ctr" rtl="0" eaLnBrk="1" fontAlgn="base" hangingPunct="1">
        <a:spcBef>
          <a:spcPct val="0"/>
        </a:spcBef>
        <a:spcAft>
          <a:spcPct val="0"/>
        </a:spcAft>
        <a:defRPr kumimoji="1" sz="4400">
          <a:solidFill>
            <a:schemeClr val="tx1"/>
          </a:solidFill>
          <a:latin typeface="Arial" charset="0"/>
          <a:ea typeface="ＭＳ Ｐゴシック" charset="-128"/>
        </a:defRPr>
      </a:lvl4pPr>
      <a:lvl5pPr algn="ctr" rtl="0" eaLnBrk="1" fontAlgn="base" hangingPunct="1">
        <a:spcBef>
          <a:spcPct val="0"/>
        </a:spcBef>
        <a:spcAft>
          <a:spcPct val="0"/>
        </a:spcAft>
        <a:defRPr kumimoji="1" sz="4400">
          <a:solidFill>
            <a:schemeClr val="tx1"/>
          </a:solidFill>
          <a:latin typeface="Arial" charset="0"/>
          <a:ea typeface="ＭＳ Ｐゴシック"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1" fontAlgn="base" hangingPunct="1">
        <a:spcBef>
          <a:spcPct val="20000"/>
        </a:spcBef>
        <a:spcAft>
          <a:spcPct val="0"/>
        </a:spcAft>
        <a:buClr>
          <a:srgbClr val="558ED5"/>
        </a:buClr>
        <a:buFont typeface="Wingdings" pitchFamily="2" charset="2"/>
        <a:buChar char="p"/>
        <a:defRPr kumimoji="1" lang="ja-JP" altLang="en-US" sz="3200" kern="1200" dirty="0" smtClean="0">
          <a:solidFill>
            <a:schemeClr val="tx1"/>
          </a:solidFill>
          <a:latin typeface="Times New Roman" panose="02020603050405020304" pitchFamily="18" charset="0"/>
          <a:ea typeface="+mn-ea"/>
          <a:cs typeface="Times New Roman" panose="02020603050405020304" pitchFamily="18" charset="0"/>
        </a:defRPr>
      </a:lvl1pPr>
      <a:lvl2pPr marL="717550" indent="-260350" algn="l" rtl="0" eaLnBrk="1" fontAlgn="base" hangingPunct="1">
        <a:spcBef>
          <a:spcPct val="20000"/>
        </a:spcBef>
        <a:spcAft>
          <a:spcPct val="0"/>
        </a:spcAft>
        <a:buClr>
          <a:srgbClr val="92D050"/>
        </a:buClr>
        <a:buFont typeface="Wingdings" pitchFamily="2" charset="2"/>
        <a:buChar char="p"/>
        <a:defRPr kumimoji="1" lang="ja-JP" altLang="en-US" sz="2800" kern="1200" dirty="0" smtClean="0">
          <a:solidFill>
            <a:schemeClr val="tx1"/>
          </a:solidFill>
          <a:latin typeface="+mn-lt"/>
          <a:ea typeface="+mn-ea"/>
          <a:cs typeface="+mn-cs"/>
        </a:defRPr>
      </a:lvl2pPr>
      <a:lvl3pPr marL="1077913" indent="-163513" algn="l" rtl="0" eaLnBrk="1" fontAlgn="base" hangingPunct="1">
        <a:spcBef>
          <a:spcPct val="20000"/>
        </a:spcBef>
        <a:spcAft>
          <a:spcPct val="0"/>
        </a:spcAft>
        <a:buClr>
          <a:srgbClr val="FAC090"/>
        </a:buClr>
        <a:buFont typeface="Wingdings" pitchFamily="2" charset="2"/>
        <a:buChar char="p"/>
        <a:defRPr kumimoji="1" lang="ja-JP" altLang="en-US" sz="2400" kern="1200" dirty="0" smtClean="0">
          <a:solidFill>
            <a:schemeClr val="tx1"/>
          </a:solidFill>
          <a:latin typeface="+mn-lt"/>
          <a:ea typeface="+mn-ea"/>
          <a:cs typeface="+mn-cs"/>
        </a:defRPr>
      </a:lvl3pPr>
      <a:lvl4pPr marL="1723875" indent="-342900" algn="l" rtl="0" eaLnBrk="1" fontAlgn="base" hangingPunct="1">
        <a:spcBef>
          <a:spcPct val="20000"/>
        </a:spcBef>
        <a:spcAft>
          <a:spcPct val="0"/>
        </a:spcAft>
        <a:buClr>
          <a:srgbClr val="558ED5"/>
        </a:buClr>
        <a:buFont typeface="Wingdings" pitchFamily="2" charset="2"/>
        <a:buChar char="p"/>
        <a:defRPr kumimoji="1" lang="ja-JP" altLang="en-US" sz="2000" kern="1200" dirty="0" smtClean="0">
          <a:solidFill>
            <a:schemeClr val="tx1"/>
          </a:solidFill>
          <a:latin typeface="+mn-lt"/>
          <a:ea typeface="+mn-ea"/>
          <a:cs typeface="+mn-cs"/>
        </a:defRPr>
      </a:lvl4pPr>
      <a:lvl5pPr marL="2057400" indent="-228600" algn="l" rtl="0" eaLnBrk="1" fontAlgn="base" hangingPunct="1">
        <a:spcBef>
          <a:spcPct val="20000"/>
        </a:spcBef>
        <a:spcAft>
          <a:spcPct val="0"/>
        </a:spcAft>
        <a:buClr>
          <a:srgbClr val="558ED5"/>
        </a:buClr>
        <a:buFont typeface="Wingdings" pitchFamily="2" charset="2"/>
        <a:buChar char="p"/>
        <a:defRPr kumimoji="1" lang="ja-JP" alt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タイトル 1"/>
          <p:cNvSpPr>
            <a:spLocks noGrp="1"/>
          </p:cNvSpPr>
          <p:nvPr>
            <p:ph type="ctrTitle"/>
          </p:nvPr>
        </p:nvSpPr>
        <p:spPr/>
        <p:txBody>
          <a:bodyPr/>
          <a:lstStyle/>
          <a:p>
            <a:r>
              <a:rPr lang="ja-JP" altLang="en-US"/>
              <a:t>多段の画素異常検知による</a:t>
            </a:r>
            <a:r>
              <a:rPr lang="en-US" altLang="ja-JP" dirty="0"/>
              <a:t> FDG-PET/CT</a:t>
            </a:r>
            <a:r>
              <a:rPr lang="ja-JP" altLang="en-US"/>
              <a:t>上のがん骨転移候補検出</a:t>
            </a:r>
            <a:endParaRPr lang="ja-JP" altLang="en-US" dirty="0"/>
          </a:p>
        </p:txBody>
      </p:sp>
      <p:sp>
        <p:nvSpPr>
          <p:cNvPr id="4" name="字幕 3">
            <a:extLst>
              <a:ext uri="{FF2B5EF4-FFF2-40B4-BE49-F238E27FC236}">
                <a16:creationId xmlns:a16="http://schemas.microsoft.com/office/drawing/2014/main" id="{60D1AC06-4C16-4899-85BC-08DFA95BB270}"/>
              </a:ext>
            </a:extLst>
          </p:cNvPr>
          <p:cNvSpPr>
            <a:spLocks noGrp="1"/>
          </p:cNvSpPr>
          <p:nvPr>
            <p:ph type="subTitle" idx="1"/>
          </p:nvPr>
        </p:nvSpPr>
        <p:spPr/>
        <p:txBody>
          <a:bodyPr/>
          <a:lstStyle/>
          <a:p>
            <a:r>
              <a:rPr lang="ja-JP" altLang="en-US"/>
              <a:t>山口 明乃，根本 充貴，甲斐田 勇人，木村 裕一，永岡 隆，山田 誉大，花岡 宏平，北島 一宏，槌谷 達也，石井 一成</a:t>
            </a:r>
            <a:endParaRPr lang="en-US" altLang="ja-JP" dirty="0"/>
          </a:p>
          <a:p>
            <a:r>
              <a:rPr lang="en-US" altLang="ja-JP" dirty="0"/>
              <a:t>(</a:t>
            </a:r>
            <a:r>
              <a:rPr lang="ja-JP" altLang="en-US"/>
              <a:t>近畿大学，兵庫医科大学</a:t>
            </a:r>
            <a:r>
              <a:rPr lang="en-US" altLang="ja-JP" dirty="0"/>
              <a:t>)</a:t>
            </a:r>
            <a:endParaRPr lang="ja-JP" altLang="en-US"/>
          </a:p>
          <a:p>
            <a:r>
              <a:rPr lang="ja-JP" altLang="en-US"/>
              <a:t>紹介者　原</a:t>
            </a:r>
            <a:r>
              <a:rPr lang="en-US" altLang="ja-JP" dirty="0"/>
              <a:t> </a:t>
            </a:r>
            <a:r>
              <a:rPr lang="ja-JP" altLang="en-US"/>
              <a:t>英吾</a:t>
            </a:r>
            <a:endParaRPr kumimoji="1" lang="ja-JP" altLang="en-US" dirty="0"/>
          </a:p>
        </p:txBody>
      </p:sp>
      <p:sp>
        <p:nvSpPr>
          <p:cNvPr id="3" name="テキスト ボックス 2"/>
          <p:cNvSpPr txBox="1"/>
          <p:nvPr/>
        </p:nvSpPr>
        <p:spPr>
          <a:xfrm>
            <a:off x="8672759" y="77724"/>
            <a:ext cx="3399905" cy="830997"/>
          </a:xfrm>
          <a:prstGeom prst="rect">
            <a:avLst/>
          </a:prstGeom>
          <a:noFill/>
        </p:spPr>
        <p:txBody>
          <a:bodyPr wrap="none" rtlCol="0">
            <a:spAutoFit/>
          </a:bodyPr>
          <a:lstStyle/>
          <a:p>
            <a:pPr algn="r"/>
            <a:r>
              <a:rPr lang="en-US" altLang="ja-JP" sz="2400" dirty="0">
                <a:latin typeface="+mj-lt"/>
              </a:rPr>
              <a:t>JAMIT Annual Meeting</a:t>
            </a:r>
          </a:p>
          <a:p>
            <a:pPr algn="r"/>
            <a:r>
              <a:rPr lang="en-US" altLang="ja-JP" sz="2400" dirty="0">
                <a:latin typeface="+mj-lt"/>
              </a:rPr>
              <a:t>pp.211-215 10 2021</a:t>
            </a:r>
            <a:endParaRPr lang="ja-JP" altLang="en-US" sz="24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論文内容</a:t>
            </a:r>
            <a:endParaRPr lang="ja-JP" altLang="en-US" dirty="0"/>
          </a:p>
        </p:txBody>
      </p:sp>
      <p:sp>
        <p:nvSpPr>
          <p:cNvPr id="3" name="コンテンツ プレースホルダー 2"/>
          <p:cNvSpPr>
            <a:spLocks noGrp="1"/>
          </p:cNvSpPr>
          <p:nvPr>
            <p:ph idx="1"/>
          </p:nvPr>
        </p:nvSpPr>
        <p:spPr/>
        <p:txBody>
          <a:bodyPr/>
          <a:lstStyle/>
          <a:p>
            <a:r>
              <a:rPr lang="ja-JP" altLang="en-US"/>
              <a:t>考察</a:t>
            </a:r>
            <a:endParaRPr lang="en-US" altLang="ja-JP" dirty="0"/>
          </a:p>
          <a:p>
            <a:pPr lvl="1"/>
            <a:r>
              <a:rPr lang="ja-JP" altLang="en-US"/>
              <a:t>図</a:t>
            </a:r>
            <a:r>
              <a:rPr lang="en-US" altLang="ja-JP" dirty="0"/>
              <a:t> 2 </a:t>
            </a:r>
            <a:r>
              <a:rPr lang="ja-JP" altLang="en-US"/>
              <a:t>の様な検出漏れ</a:t>
            </a:r>
            <a:endParaRPr lang="en-US" altLang="ja-JP" dirty="0"/>
          </a:p>
          <a:p>
            <a:pPr lvl="2"/>
            <a:r>
              <a:rPr lang="ja-JP" altLang="en-US"/>
              <a:t>溶接型の骨転移は</a:t>
            </a:r>
            <a:r>
              <a:rPr lang="en-US" altLang="ja-JP" dirty="0"/>
              <a:t>CT</a:t>
            </a:r>
            <a:r>
              <a:rPr lang="ja-JP" altLang="en-US"/>
              <a:t>値が低く骨領域抽出時の閾値処理で失敗</a:t>
            </a:r>
            <a:endParaRPr lang="en-US" altLang="ja-JP" dirty="0"/>
          </a:p>
          <a:p>
            <a:pPr lvl="1"/>
            <a:r>
              <a:rPr lang="ja-JP" altLang="en-US"/>
              <a:t>骨の反応型に依らない抽出方法が必要</a:t>
            </a:r>
            <a:endParaRPr lang="en-US" altLang="ja-JP" dirty="0"/>
          </a:p>
          <a:p>
            <a:pPr lvl="3"/>
            <a:endParaRPr lang="en-US" altLang="ja-JP" dirty="0"/>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10</a:t>
            </a:fld>
            <a:endParaRPr lang="ja-JP" altLang="en-US" dirty="0"/>
          </a:p>
        </p:txBody>
      </p:sp>
      <p:pic>
        <p:nvPicPr>
          <p:cNvPr id="5" name="図 4">
            <a:extLst>
              <a:ext uri="{FF2B5EF4-FFF2-40B4-BE49-F238E27FC236}">
                <a16:creationId xmlns:a16="http://schemas.microsoft.com/office/drawing/2014/main" id="{16E8BCFA-A2C4-8946-A85D-4A92C123F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0412" y="3627641"/>
            <a:ext cx="3744416" cy="2698462"/>
          </a:xfrm>
          <a:prstGeom prst="rect">
            <a:avLst/>
          </a:prstGeom>
        </p:spPr>
      </p:pic>
      <p:pic>
        <p:nvPicPr>
          <p:cNvPr id="6" name="図 5">
            <a:extLst>
              <a:ext uri="{FF2B5EF4-FFF2-40B4-BE49-F238E27FC236}">
                <a16:creationId xmlns:a16="http://schemas.microsoft.com/office/drawing/2014/main" id="{E9629F93-72CC-014E-9B26-9CBD35D56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842" y="3627641"/>
            <a:ext cx="3744415" cy="2698462"/>
          </a:xfrm>
          <a:prstGeom prst="rect">
            <a:avLst/>
          </a:prstGeom>
        </p:spPr>
      </p:pic>
      <p:sp>
        <p:nvSpPr>
          <p:cNvPr id="7" name="テキスト ボックス 6">
            <a:extLst>
              <a:ext uri="{FF2B5EF4-FFF2-40B4-BE49-F238E27FC236}">
                <a16:creationId xmlns:a16="http://schemas.microsoft.com/office/drawing/2014/main" id="{14A159E8-DAA1-E24F-BDC6-E657F106A10B}"/>
              </a:ext>
            </a:extLst>
          </p:cNvPr>
          <p:cNvSpPr txBox="1"/>
          <p:nvPr/>
        </p:nvSpPr>
        <p:spPr>
          <a:xfrm>
            <a:off x="1922507" y="6326103"/>
            <a:ext cx="3161443" cy="369332"/>
          </a:xfrm>
          <a:prstGeom prst="rect">
            <a:avLst/>
          </a:prstGeom>
          <a:noFill/>
        </p:spPr>
        <p:txBody>
          <a:bodyPr wrap="none" rtlCol="0">
            <a:spAutoFit/>
          </a:bodyPr>
          <a:lstStyle/>
          <a:p>
            <a:r>
              <a:rPr kumimoji="1" lang="ja-JP" altLang="en-US">
                <a:latin typeface="+mj-lt"/>
              </a:rPr>
              <a:t>図</a:t>
            </a:r>
            <a:r>
              <a:rPr kumimoji="1" lang="en-US" altLang="ja-JP" dirty="0">
                <a:latin typeface="+mj-lt"/>
              </a:rPr>
              <a:t> </a:t>
            </a:r>
            <a:r>
              <a:rPr lang="en-US" altLang="ja-JP" dirty="0">
                <a:latin typeface="+mj-lt"/>
              </a:rPr>
              <a:t>1 </a:t>
            </a:r>
            <a:r>
              <a:rPr kumimoji="1" lang="en-US" altLang="ja-JP" dirty="0">
                <a:latin typeface="+mj-lt"/>
              </a:rPr>
              <a:t>: </a:t>
            </a:r>
            <a:r>
              <a:rPr lang="ja-JP" altLang="en-US"/>
              <a:t>病変候補点検出成功例 </a:t>
            </a:r>
          </a:p>
        </p:txBody>
      </p:sp>
      <p:sp>
        <p:nvSpPr>
          <p:cNvPr id="8" name="テキスト ボックス 7">
            <a:extLst>
              <a:ext uri="{FF2B5EF4-FFF2-40B4-BE49-F238E27FC236}">
                <a16:creationId xmlns:a16="http://schemas.microsoft.com/office/drawing/2014/main" id="{22A4BF7C-EE27-1F44-8849-D78EDD12433F}"/>
              </a:ext>
            </a:extLst>
          </p:cNvPr>
          <p:cNvSpPr txBox="1"/>
          <p:nvPr/>
        </p:nvSpPr>
        <p:spPr>
          <a:xfrm>
            <a:off x="7688078" y="6326103"/>
            <a:ext cx="3161443" cy="369332"/>
          </a:xfrm>
          <a:prstGeom prst="rect">
            <a:avLst/>
          </a:prstGeom>
          <a:noFill/>
        </p:spPr>
        <p:txBody>
          <a:bodyPr wrap="none" rtlCol="0">
            <a:spAutoFit/>
          </a:bodyPr>
          <a:lstStyle/>
          <a:p>
            <a:r>
              <a:rPr lang="ja-JP" altLang="en-US">
                <a:latin typeface="+mj-lt"/>
              </a:rPr>
              <a:t>図</a:t>
            </a:r>
            <a:r>
              <a:rPr lang="en-US" altLang="ja-JP" dirty="0">
                <a:latin typeface="+mj-lt"/>
              </a:rPr>
              <a:t> 2 : </a:t>
            </a:r>
            <a:r>
              <a:rPr lang="ja-JP" altLang="en-US"/>
              <a:t>病変候補点検出失敗例 </a:t>
            </a:r>
          </a:p>
        </p:txBody>
      </p:sp>
    </p:spTree>
    <p:extLst>
      <p:ext uri="{BB962C8B-B14F-4D97-AF65-F5344CB8AC3E}">
        <p14:creationId xmlns:p14="http://schemas.microsoft.com/office/powerpoint/2010/main" val="4157183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p>
        </p:txBody>
      </p:sp>
      <p:sp>
        <p:nvSpPr>
          <p:cNvPr id="3" name="コンテンツ プレースホルダー 2"/>
          <p:cNvSpPr>
            <a:spLocks noGrp="1"/>
          </p:cNvSpPr>
          <p:nvPr>
            <p:ph idx="1"/>
          </p:nvPr>
        </p:nvSpPr>
        <p:spPr/>
        <p:txBody>
          <a:bodyPr/>
          <a:lstStyle/>
          <a:p>
            <a:r>
              <a:rPr lang="ja-JP" altLang="en-US"/>
              <a:t>先行研究にマハラノビス距離を追加</a:t>
            </a:r>
            <a:endParaRPr lang="en-US" altLang="ja-JP" dirty="0">
              <a:solidFill>
                <a:srgbClr val="FF0000"/>
              </a:solidFill>
            </a:endParaRPr>
          </a:p>
          <a:p>
            <a:pPr lvl="1"/>
            <a:r>
              <a:rPr lang="ja-JP" altLang="en-US">
                <a:solidFill>
                  <a:srgbClr val="FF0000"/>
                </a:solidFill>
              </a:rPr>
              <a:t>過検出を</a:t>
            </a:r>
            <a:r>
              <a:rPr lang="en-US" altLang="ja-JP" dirty="0">
                <a:solidFill>
                  <a:srgbClr val="FF0000"/>
                </a:solidFill>
              </a:rPr>
              <a:t> 50% </a:t>
            </a:r>
            <a:r>
              <a:rPr lang="ja-JP" altLang="en-US">
                <a:solidFill>
                  <a:srgbClr val="FF0000"/>
                </a:solidFill>
              </a:rPr>
              <a:t>に抑える</a:t>
            </a:r>
            <a:r>
              <a:rPr lang="ja-JP" altLang="en-US"/>
              <a:t>ことができている</a:t>
            </a:r>
            <a:endParaRPr lang="en-US" altLang="ja-JP" dirty="0"/>
          </a:p>
          <a:p>
            <a:pPr lvl="1"/>
            <a:r>
              <a:rPr lang="ja-JP" altLang="en-US"/>
              <a:t>手法の有用性を確認</a:t>
            </a:r>
            <a:endParaRPr lang="en-US" altLang="ja-JP" dirty="0"/>
          </a:p>
          <a:p>
            <a:r>
              <a:rPr lang="en-US" altLang="ja-JP" dirty="0"/>
              <a:t>Recall</a:t>
            </a:r>
            <a:r>
              <a:rPr lang="ja-JP" altLang="en-US"/>
              <a:t>が</a:t>
            </a:r>
            <a:r>
              <a:rPr lang="en-US" altLang="ja-JP" dirty="0"/>
              <a:t>5</a:t>
            </a:r>
            <a:r>
              <a:rPr lang="ja-JP" altLang="en-US"/>
              <a:t>％低下</a:t>
            </a:r>
            <a:endParaRPr lang="en-US" altLang="ja-JP" dirty="0"/>
          </a:p>
          <a:p>
            <a:pPr lvl="1"/>
            <a:r>
              <a:rPr lang="ja-JP" altLang="en-US"/>
              <a:t>骨領域の抽出方法に工夫が必要</a:t>
            </a:r>
            <a:endParaRPr lang="en-US" altLang="ja-JP" dirty="0"/>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11</a:t>
            </a:fld>
            <a:endParaRPr lang="ja-JP" altLang="en-US" dirty="0"/>
          </a:p>
        </p:txBody>
      </p:sp>
    </p:spTree>
    <p:extLst>
      <p:ext uri="{BB962C8B-B14F-4D97-AF65-F5344CB8AC3E}">
        <p14:creationId xmlns:p14="http://schemas.microsoft.com/office/powerpoint/2010/main" val="365376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a:t>
            </a:r>
          </a:p>
        </p:txBody>
      </p:sp>
      <p:sp>
        <p:nvSpPr>
          <p:cNvPr id="3" name="コンテンツ プレースホルダー 2"/>
          <p:cNvSpPr>
            <a:spLocks noGrp="1"/>
          </p:cNvSpPr>
          <p:nvPr>
            <p:ph idx="1"/>
          </p:nvPr>
        </p:nvSpPr>
        <p:spPr/>
        <p:txBody>
          <a:bodyPr/>
          <a:lstStyle/>
          <a:p>
            <a:r>
              <a:rPr kumimoji="1" lang="ja-JP" altLang="en-US"/>
              <a:t>転移候補の検出に異常検知を</a:t>
            </a:r>
            <a:r>
              <a:rPr kumimoji="1" lang="en-US" altLang="ja-JP" dirty="0"/>
              <a:t> (</a:t>
            </a:r>
            <a:r>
              <a:rPr kumimoji="1" lang="ja-JP" altLang="en-US"/>
              <a:t>多段に</a:t>
            </a:r>
            <a:r>
              <a:rPr kumimoji="1" lang="en-US" altLang="ja-JP" dirty="0"/>
              <a:t>) </a:t>
            </a:r>
            <a:r>
              <a:rPr kumimoji="1" lang="ja-JP" altLang="en-US"/>
              <a:t>使う点が興味深かった</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B0F4C665-907E-415A-A241-2277397CE92C}" type="slidenum">
              <a:rPr lang="ja-JP" altLang="en-US" smtClean="0"/>
              <a:pPr>
                <a:defRPr/>
              </a:pPr>
              <a:t>12</a:t>
            </a:fld>
            <a:endParaRPr lang="ja-JP" altLang="en-US" dirty="0"/>
          </a:p>
        </p:txBody>
      </p:sp>
    </p:spTree>
    <p:extLst>
      <p:ext uri="{BB962C8B-B14F-4D97-AF65-F5344CB8AC3E}">
        <p14:creationId xmlns:p14="http://schemas.microsoft.com/office/powerpoint/2010/main" val="246602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論文を選んだ理由</a:t>
            </a:r>
          </a:p>
        </p:txBody>
      </p:sp>
      <p:sp>
        <p:nvSpPr>
          <p:cNvPr id="3" name="コンテンツ プレースホルダー 2"/>
          <p:cNvSpPr>
            <a:spLocks noGrp="1"/>
          </p:cNvSpPr>
          <p:nvPr>
            <p:ph idx="1"/>
          </p:nvPr>
        </p:nvSpPr>
        <p:spPr/>
        <p:txBody>
          <a:bodyPr/>
          <a:lstStyle/>
          <a:p>
            <a:r>
              <a:rPr lang="ja-JP" altLang="en-US"/>
              <a:t>現状では自分用いているデータセットはアノテーション不足のあるものが多数</a:t>
            </a:r>
            <a:endParaRPr lang="en-US" altLang="ja-JP" dirty="0"/>
          </a:p>
          <a:p>
            <a:pPr lvl="1"/>
            <a:r>
              <a:rPr kumimoji="1" lang="ja-JP" altLang="en-US"/>
              <a:t>このアノテーション不足のある画像について異常検知という方向で解決することができるかもしれない</a:t>
            </a:r>
            <a:endParaRPr kumimoji="1" lang="en-US" altLang="ja-JP" dirty="0"/>
          </a:p>
          <a:p>
            <a:pPr lvl="2"/>
            <a:r>
              <a:rPr lang="ja-JP" altLang="en-US"/>
              <a:t>目加田先生曰くできない</a:t>
            </a:r>
            <a:endParaRPr lang="en-US" altLang="ja-JP" dirty="0"/>
          </a:p>
          <a:p>
            <a:pPr lvl="1"/>
            <a:r>
              <a:rPr kumimoji="1" lang="ja-JP" altLang="en-US"/>
              <a:t>転移性肝がんの転移先候補の検出に使えるかもしれない</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B0F4C665-907E-415A-A241-2277397CE92C}" type="slidenum">
              <a:rPr lang="ja-JP" altLang="en-US" smtClean="0"/>
              <a:pPr>
                <a:defRPr/>
              </a:pPr>
              <a:t>2</a:t>
            </a:fld>
            <a:endParaRPr lang="ja-JP" altLang="en-US" dirty="0"/>
          </a:p>
        </p:txBody>
      </p:sp>
    </p:spTree>
    <p:extLst>
      <p:ext uri="{BB962C8B-B14F-4D97-AF65-F5344CB8AC3E}">
        <p14:creationId xmlns:p14="http://schemas.microsoft.com/office/powerpoint/2010/main" val="202493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BD8D7E-76C9-DE46-9877-A4A3397AA944}"/>
              </a:ext>
            </a:extLst>
          </p:cNvPr>
          <p:cNvSpPr>
            <a:spLocks noGrp="1"/>
          </p:cNvSpPr>
          <p:nvPr>
            <p:ph type="title"/>
          </p:nvPr>
        </p:nvSpPr>
        <p:spPr/>
        <p:txBody>
          <a:bodyPr/>
          <a:lstStyle/>
          <a:p>
            <a:r>
              <a:rPr kumimoji="1" lang="ja-JP" altLang="en-US"/>
              <a:t>先行研究</a:t>
            </a:r>
          </a:p>
        </p:txBody>
      </p:sp>
      <p:sp>
        <p:nvSpPr>
          <p:cNvPr id="3" name="コンテンツ プレースホルダー 2">
            <a:extLst>
              <a:ext uri="{FF2B5EF4-FFF2-40B4-BE49-F238E27FC236}">
                <a16:creationId xmlns:a16="http://schemas.microsoft.com/office/drawing/2014/main" id="{366F2E5E-2384-5D4A-99C7-8089F431209E}"/>
              </a:ext>
            </a:extLst>
          </p:cNvPr>
          <p:cNvSpPr>
            <a:spLocks noGrp="1"/>
          </p:cNvSpPr>
          <p:nvPr>
            <p:ph idx="1"/>
          </p:nvPr>
        </p:nvSpPr>
        <p:spPr/>
        <p:txBody>
          <a:bodyPr/>
          <a:lstStyle/>
          <a:p>
            <a:r>
              <a:rPr lang="en" altLang="ja-JP" dirty="0"/>
              <a:t>one-class support vector machine (</a:t>
            </a:r>
            <a:r>
              <a:rPr lang="ja-JP" altLang="en-US"/>
              <a:t>以降</a:t>
            </a:r>
            <a:r>
              <a:rPr lang="en" altLang="ja-JP" dirty="0"/>
              <a:t>OCSVM)</a:t>
            </a:r>
            <a:endParaRPr lang="en-US" altLang="ja-JP" dirty="0"/>
          </a:p>
          <a:p>
            <a:pPr lvl="1"/>
            <a:r>
              <a:rPr lang="ja-JP" altLang="en-US"/>
              <a:t>画素異常度計測による頚胸部領域・骨領域病変の強調画像から病変候補点を検出</a:t>
            </a:r>
            <a:endParaRPr lang="en-US" altLang="ja-JP" dirty="0"/>
          </a:p>
          <a:p>
            <a:pPr lvl="1"/>
            <a:r>
              <a:rPr lang="ja-JP" altLang="en-US"/>
              <a:t>病変検出感度</a:t>
            </a:r>
            <a:r>
              <a:rPr lang="en-US" altLang="ja-JP" dirty="0"/>
              <a:t>: 91.1%</a:t>
            </a:r>
          </a:p>
          <a:p>
            <a:pPr lvl="1"/>
            <a:r>
              <a:rPr lang="ja-JP" altLang="en-US"/>
              <a:t>過検出候補点</a:t>
            </a:r>
            <a:r>
              <a:rPr lang="en-US" altLang="ja-JP" dirty="0"/>
              <a:t>: 653</a:t>
            </a:r>
            <a:r>
              <a:rPr lang="ja-JP" altLang="en-US"/>
              <a:t>点</a:t>
            </a:r>
            <a:r>
              <a:rPr lang="en-US" altLang="ja-JP" dirty="0"/>
              <a:t>/</a:t>
            </a:r>
            <a:r>
              <a:rPr lang="ja-JP" altLang="en-US"/>
              <a:t>症例</a:t>
            </a:r>
            <a:endParaRPr lang="en-US" altLang="ja-JP" dirty="0"/>
          </a:p>
          <a:p>
            <a:pPr lvl="2"/>
            <a:r>
              <a:rPr lang="ja-JP" altLang="en-US"/>
              <a:t>症例数を探したが見当たらなかった</a:t>
            </a:r>
            <a:r>
              <a:rPr lang="en-US" altLang="ja-JP" dirty="0"/>
              <a:t>…</a:t>
            </a:r>
            <a:endParaRPr lang="ja-JP" altLang="en-US"/>
          </a:p>
          <a:p>
            <a:endParaRPr lang="en" altLang="ja-JP" dirty="0"/>
          </a:p>
          <a:p>
            <a:endParaRPr kumimoji="1" lang="ja-JP" altLang="en-US"/>
          </a:p>
        </p:txBody>
      </p:sp>
      <p:sp>
        <p:nvSpPr>
          <p:cNvPr id="4" name="スライド番号プレースホルダー 3">
            <a:extLst>
              <a:ext uri="{FF2B5EF4-FFF2-40B4-BE49-F238E27FC236}">
                <a16:creationId xmlns:a16="http://schemas.microsoft.com/office/drawing/2014/main" id="{588A9538-CC68-1D41-916C-78FD9ED98F46}"/>
              </a:ext>
            </a:extLst>
          </p:cNvPr>
          <p:cNvSpPr>
            <a:spLocks noGrp="1"/>
          </p:cNvSpPr>
          <p:nvPr>
            <p:ph type="sldNum" sz="quarter" idx="10"/>
          </p:nvPr>
        </p:nvSpPr>
        <p:spPr/>
        <p:txBody>
          <a:bodyPr/>
          <a:lstStyle/>
          <a:p>
            <a:pPr>
              <a:defRPr/>
            </a:pPr>
            <a:fld id="{B0F4C665-907E-415A-A241-2277397CE92C}" type="slidenum">
              <a:rPr lang="ja-JP" altLang="en-US" smtClean="0"/>
              <a:pPr>
                <a:defRPr/>
              </a:pPr>
              <a:t>3</a:t>
            </a:fld>
            <a:endParaRPr lang="ja-JP" altLang="en-US" dirty="0"/>
          </a:p>
        </p:txBody>
      </p:sp>
    </p:spTree>
    <p:extLst>
      <p:ext uri="{BB962C8B-B14F-4D97-AF65-F5344CB8AC3E}">
        <p14:creationId xmlns:p14="http://schemas.microsoft.com/office/powerpoint/2010/main" val="329689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問題設定</a:t>
            </a:r>
          </a:p>
        </p:txBody>
      </p:sp>
      <p:sp>
        <p:nvSpPr>
          <p:cNvPr id="3" name="コンテンツ プレースホルダー 2"/>
          <p:cNvSpPr>
            <a:spLocks noGrp="1"/>
          </p:cNvSpPr>
          <p:nvPr>
            <p:ph idx="1"/>
          </p:nvPr>
        </p:nvSpPr>
        <p:spPr/>
        <p:txBody>
          <a:bodyPr/>
          <a:lstStyle/>
          <a:p>
            <a:r>
              <a:rPr kumimoji="1" lang="ja-JP" altLang="en-US"/>
              <a:t>先行研究では過検出候補点が</a:t>
            </a:r>
            <a:r>
              <a:rPr lang="en-US" altLang="ja-JP" dirty="0"/>
              <a:t>653</a:t>
            </a:r>
            <a:r>
              <a:rPr lang="ja-JP" altLang="en-US"/>
              <a:t>点と多い</a:t>
            </a:r>
            <a:endParaRPr lang="en-US" altLang="ja-JP" dirty="0"/>
          </a:p>
          <a:p>
            <a:pPr lvl="1"/>
            <a:r>
              <a:rPr kumimoji="1" lang="ja-JP" altLang="en-US"/>
              <a:t>過検出の低減が求められる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B0F4C665-907E-415A-A241-2277397CE92C}" type="slidenum">
              <a:rPr lang="ja-JP" altLang="en-US" smtClean="0"/>
              <a:pPr>
                <a:defRPr/>
              </a:pPr>
              <a:t>4</a:t>
            </a:fld>
            <a:endParaRPr lang="ja-JP" altLang="en-US" dirty="0"/>
          </a:p>
        </p:txBody>
      </p:sp>
    </p:spTree>
    <p:extLst>
      <p:ext uri="{BB962C8B-B14F-4D97-AF65-F5344CB8AC3E}">
        <p14:creationId xmlns:p14="http://schemas.microsoft.com/office/powerpoint/2010/main" val="47711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アプローチ</a:t>
            </a:r>
          </a:p>
        </p:txBody>
      </p:sp>
      <p:sp>
        <p:nvSpPr>
          <p:cNvPr id="3" name="コンテンツ プレースホルダー 2"/>
          <p:cNvSpPr>
            <a:spLocks noGrp="1"/>
          </p:cNvSpPr>
          <p:nvPr>
            <p:ph idx="1"/>
          </p:nvPr>
        </p:nvSpPr>
        <p:spPr/>
        <p:txBody>
          <a:bodyPr/>
          <a:lstStyle/>
          <a:p>
            <a:r>
              <a:rPr lang="en" altLang="ja-JP" dirty="0"/>
              <a:t>OCSVM + </a:t>
            </a:r>
            <a:r>
              <a:rPr lang="ja-JP" altLang="en-US"/>
              <a:t>マハラノビス距離を用いた異常検知 </a:t>
            </a:r>
          </a:p>
          <a:p>
            <a:pPr lvl="1"/>
            <a:r>
              <a:rPr lang="ja-JP" altLang="en-US"/>
              <a:t>スケーリング</a:t>
            </a:r>
            <a:r>
              <a:rPr lang="en-US" altLang="ja-JP" dirty="0"/>
              <a:t> (BICUBIC)</a:t>
            </a:r>
          </a:p>
          <a:p>
            <a:pPr lvl="2"/>
            <a:r>
              <a:rPr lang="en" altLang="ja-JP" dirty="0"/>
              <a:t>CT</a:t>
            </a:r>
            <a:r>
              <a:rPr lang="ja-JP" altLang="en-US"/>
              <a:t>と</a:t>
            </a:r>
            <a:r>
              <a:rPr lang="en" altLang="ja-JP" dirty="0"/>
              <a:t>PET</a:t>
            </a:r>
            <a:r>
              <a:rPr lang="ja-JP" altLang="en-US"/>
              <a:t>の解像度が異なり統一するため</a:t>
            </a:r>
            <a:endParaRPr lang="en-US" altLang="ja-JP" dirty="0"/>
          </a:p>
          <a:p>
            <a:pPr lvl="1"/>
            <a:r>
              <a:rPr lang="ja-JP" altLang="en-US"/>
              <a:t>骨領域の抽出</a:t>
            </a:r>
            <a:endParaRPr lang="en-US" altLang="ja-JP" dirty="0"/>
          </a:p>
          <a:p>
            <a:pPr lvl="2"/>
            <a:r>
              <a:rPr lang="ja-JP" altLang="en-US"/>
              <a:t>モルフォロジー処理</a:t>
            </a:r>
            <a:endParaRPr lang="en-US" altLang="ja-JP" dirty="0"/>
          </a:p>
          <a:p>
            <a:pPr lvl="1"/>
            <a:r>
              <a:rPr lang="ja-JP" altLang="en-US"/>
              <a:t>関心領域の粗抽出</a:t>
            </a:r>
            <a:endParaRPr lang="en-US" altLang="ja-JP" dirty="0"/>
          </a:p>
          <a:p>
            <a:pPr lvl="2"/>
            <a:r>
              <a:rPr lang="ja-JP" altLang="en-US"/>
              <a:t>抽出した全骨画素のマハラノビス距離算出後に閾値処理</a:t>
            </a:r>
            <a:endParaRPr lang="en-US" altLang="ja-JP" dirty="0"/>
          </a:p>
          <a:p>
            <a:pPr lvl="3"/>
            <a:r>
              <a:rPr lang="ja-JP" altLang="en-US"/>
              <a:t>閾値は実験的に定めた値</a:t>
            </a:r>
            <a:endParaRPr lang="en" altLang="ja-JP" dirty="0"/>
          </a:p>
        </p:txBody>
      </p:sp>
      <p:sp>
        <p:nvSpPr>
          <p:cNvPr id="4" name="スライド番号プレースホルダー 3"/>
          <p:cNvSpPr>
            <a:spLocks noGrp="1"/>
          </p:cNvSpPr>
          <p:nvPr>
            <p:ph type="sldNum" sz="quarter" idx="10"/>
          </p:nvPr>
        </p:nvSpPr>
        <p:spPr/>
        <p:txBody>
          <a:bodyPr/>
          <a:lstStyle/>
          <a:p>
            <a:pPr>
              <a:defRPr/>
            </a:pPr>
            <a:fld id="{B0F4C665-907E-415A-A241-2277397CE92C}" type="slidenum">
              <a:rPr lang="ja-JP" altLang="en-US" smtClean="0"/>
              <a:pPr>
                <a:defRPr/>
              </a:pPr>
              <a:t>5</a:t>
            </a:fld>
            <a:endParaRPr lang="ja-JP" altLang="en-US" dirty="0"/>
          </a:p>
        </p:txBody>
      </p:sp>
      <p:pic>
        <p:nvPicPr>
          <p:cNvPr id="6" name="図 5" descr="ダイアグラム, テキスト&#10;&#10;自動的に生成された説明">
            <a:extLst>
              <a:ext uri="{FF2B5EF4-FFF2-40B4-BE49-F238E27FC236}">
                <a16:creationId xmlns:a16="http://schemas.microsoft.com/office/drawing/2014/main" id="{AAED6230-3DE6-0D47-AE0F-F98BA698F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4352" y="1196752"/>
            <a:ext cx="2318049" cy="5109812"/>
          </a:xfrm>
          <a:prstGeom prst="rect">
            <a:avLst/>
          </a:prstGeom>
        </p:spPr>
      </p:pic>
    </p:spTree>
    <p:extLst>
      <p:ext uri="{BB962C8B-B14F-4D97-AF65-F5344CB8AC3E}">
        <p14:creationId xmlns:p14="http://schemas.microsoft.com/office/powerpoint/2010/main" val="145866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00BCA0-F96E-744F-A294-A59DD34728D2}"/>
              </a:ext>
            </a:extLst>
          </p:cNvPr>
          <p:cNvSpPr>
            <a:spLocks noGrp="1"/>
          </p:cNvSpPr>
          <p:nvPr>
            <p:ph type="title"/>
          </p:nvPr>
        </p:nvSpPr>
        <p:spPr/>
        <p:txBody>
          <a:bodyPr/>
          <a:lstStyle/>
          <a:p>
            <a:r>
              <a:rPr lang="ja-JP" altLang="en-US"/>
              <a:t>アプローチ</a:t>
            </a:r>
            <a:endParaRPr kumimoji="1" lang="ja-JP" altLang="en-US"/>
          </a:p>
        </p:txBody>
      </p:sp>
      <p:sp>
        <p:nvSpPr>
          <p:cNvPr id="3" name="コンテンツ プレースホルダー 2">
            <a:extLst>
              <a:ext uri="{FF2B5EF4-FFF2-40B4-BE49-F238E27FC236}">
                <a16:creationId xmlns:a16="http://schemas.microsoft.com/office/drawing/2014/main" id="{BD4A84F5-6C6D-614E-B780-3B46422EDBD0}"/>
              </a:ext>
            </a:extLst>
          </p:cNvPr>
          <p:cNvSpPr>
            <a:spLocks noGrp="1"/>
          </p:cNvSpPr>
          <p:nvPr>
            <p:ph idx="1"/>
          </p:nvPr>
        </p:nvSpPr>
        <p:spPr/>
        <p:txBody>
          <a:bodyPr/>
          <a:lstStyle/>
          <a:p>
            <a:r>
              <a:rPr lang="en" altLang="ja-JP" dirty="0"/>
              <a:t>OCSVM + </a:t>
            </a:r>
            <a:r>
              <a:rPr lang="ja-JP" altLang="en-US"/>
              <a:t>マハラノビス距離を用いた異常検知 </a:t>
            </a:r>
          </a:p>
          <a:p>
            <a:pPr lvl="1"/>
            <a:r>
              <a:rPr lang="ja-JP" altLang="en-US"/>
              <a:t>異常度画像の生成</a:t>
            </a:r>
            <a:r>
              <a:rPr lang="en-US" altLang="ja-JP" dirty="0"/>
              <a:t> (7</a:t>
            </a:r>
            <a:r>
              <a:rPr lang="ja-JP" altLang="en-US"/>
              <a:t>特徴量</a:t>
            </a:r>
            <a:r>
              <a:rPr lang="en-US" altLang="ja-JP" dirty="0"/>
              <a:t>)</a:t>
            </a:r>
          </a:p>
          <a:p>
            <a:pPr lvl="2"/>
            <a:r>
              <a:rPr lang="en-US" altLang="ja-JP" dirty="0"/>
              <a:t>Hounsfield Unit (CT</a:t>
            </a:r>
            <a:r>
              <a:rPr lang="ja-JP" altLang="en-US"/>
              <a:t>値</a:t>
            </a:r>
            <a:r>
              <a:rPr lang="en-US" altLang="ja-JP" dirty="0"/>
              <a:t>)</a:t>
            </a:r>
          </a:p>
          <a:p>
            <a:pPr lvl="2"/>
            <a:r>
              <a:rPr lang="en" altLang="ja-JP" dirty="0"/>
              <a:t>Standardized Uptake Value (SUV)</a:t>
            </a:r>
          </a:p>
          <a:p>
            <a:pPr lvl="3"/>
            <a:r>
              <a:rPr lang="ja-JP" altLang="en-US"/>
              <a:t>造影剤の集積度</a:t>
            </a:r>
            <a:endParaRPr lang="en-US" altLang="ja-JP" dirty="0"/>
          </a:p>
          <a:p>
            <a:pPr lvl="2"/>
            <a:r>
              <a:rPr lang="en-US" altLang="ja-JP" dirty="0"/>
              <a:t>HU</a:t>
            </a:r>
            <a:r>
              <a:rPr lang="ja-JP" altLang="en-US"/>
              <a:t>の平均曲率</a:t>
            </a:r>
            <a:endParaRPr lang="en-US" altLang="ja-JP" dirty="0"/>
          </a:p>
          <a:p>
            <a:pPr lvl="2"/>
            <a:r>
              <a:rPr lang="en-US" altLang="ja-JP" dirty="0"/>
              <a:t>SUV</a:t>
            </a:r>
            <a:r>
              <a:rPr lang="ja-JP" altLang="en-US"/>
              <a:t>の平均曲率</a:t>
            </a:r>
            <a:endParaRPr lang="en-US" altLang="ja-JP" dirty="0"/>
          </a:p>
          <a:p>
            <a:pPr lvl="2"/>
            <a:r>
              <a:rPr lang="en-US" altLang="ja-JP" dirty="0"/>
              <a:t>HU</a:t>
            </a:r>
            <a:r>
              <a:rPr lang="ja-JP" altLang="en-US"/>
              <a:t>のガウス曲率</a:t>
            </a:r>
            <a:endParaRPr lang="en-US" altLang="ja-JP" dirty="0"/>
          </a:p>
          <a:p>
            <a:pPr lvl="2"/>
            <a:r>
              <a:rPr lang="en-US" altLang="ja-JP" dirty="0"/>
              <a:t>SUV</a:t>
            </a:r>
            <a:r>
              <a:rPr lang="ja-JP" altLang="en-US"/>
              <a:t>のガウス曲率</a:t>
            </a:r>
            <a:endParaRPr lang="en-US" altLang="ja-JP" dirty="0"/>
          </a:p>
          <a:p>
            <a:pPr lvl="2"/>
            <a:r>
              <a:rPr lang="ja-JP" altLang="en-US"/>
              <a:t>マハラノビス距離</a:t>
            </a:r>
          </a:p>
        </p:txBody>
      </p:sp>
      <p:sp>
        <p:nvSpPr>
          <p:cNvPr id="4" name="スライド番号プレースホルダー 3">
            <a:extLst>
              <a:ext uri="{FF2B5EF4-FFF2-40B4-BE49-F238E27FC236}">
                <a16:creationId xmlns:a16="http://schemas.microsoft.com/office/drawing/2014/main" id="{CD0805C3-8B7F-004C-A0DF-1035A253449D}"/>
              </a:ext>
            </a:extLst>
          </p:cNvPr>
          <p:cNvSpPr>
            <a:spLocks noGrp="1"/>
          </p:cNvSpPr>
          <p:nvPr>
            <p:ph type="sldNum" sz="quarter" idx="10"/>
          </p:nvPr>
        </p:nvSpPr>
        <p:spPr/>
        <p:txBody>
          <a:bodyPr/>
          <a:lstStyle/>
          <a:p>
            <a:pPr>
              <a:defRPr/>
            </a:pPr>
            <a:fld id="{B0F4C665-907E-415A-A241-2277397CE92C}" type="slidenum">
              <a:rPr lang="ja-JP" altLang="en-US" smtClean="0"/>
              <a:pPr>
                <a:defRPr/>
              </a:pPr>
              <a:t>6</a:t>
            </a:fld>
            <a:endParaRPr lang="ja-JP" altLang="en-US" dirty="0"/>
          </a:p>
        </p:txBody>
      </p:sp>
      <p:pic>
        <p:nvPicPr>
          <p:cNvPr id="7" name="図 6" descr="ダイアグラム, テキスト&#10;&#10;自動的に生成された説明">
            <a:extLst>
              <a:ext uri="{FF2B5EF4-FFF2-40B4-BE49-F238E27FC236}">
                <a16:creationId xmlns:a16="http://schemas.microsoft.com/office/drawing/2014/main" id="{D359E0AE-C105-E445-BD97-1772A909B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4352" y="1196752"/>
            <a:ext cx="2318049" cy="5109812"/>
          </a:xfrm>
          <a:prstGeom prst="rect">
            <a:avLst/>
          </a:prstGeom>
        </p:spPr>
      </p:pic>
    </p:spTree>
    <p:extLst>
      <p:ext uri="{BB962C8B-B14F-4D97-AF65-F5344CB8AC3E}">
        <p14:creationId xmlns:p14="http://schemas.microsoft.com/office/powerpoint/2010/main" val="111032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13A28-5AAC-1B4E-834F-72BEA108E00C}"/>
              </a:ext>
            </a:extLst>
          </p:cNvPr>
          <p:cNvSpPr>
            <a:spLocks noGrp="1"/>
          </p:cNvSpPr>
          <p:nvPr>
            <p:ph type="title"/>
          </p:nvPr>
        </p:nvSpPr>
        <p:spPr/>
        <p:txBody>
          <a:bodyPr/>
          <a:lstStyle/>
          <a:p>
            <a:r>
              <a:rPr kumimoji="1" lang="ja-JP" altLang="en-US"/>
              <a:t>アプローチ</a:t>
            </a:r>
          </a:p>
        </p:txBody>
      </p:sp>
      <p:sp>
        <p:nvSpPr>
          <p:cNvPr id="3" name="コンテンツ プレースホルダー 2">
            <a:extLst>
              <a:ext uri="{FF2B5EF4-FFF2-40B4-BE49-F238E27FC236}">
                <a16:creationId xmlns:a16="http://schemas.microsoft.com/office/drawing/2014/main" id="{15A0C63A-9DDF-AC48-A98E-9A10BAAA3224}"/>
              </a:ext>
            </a:extLst>
          </p:cNvPr>
          <p:cNvSpPr>
            <a:spLocks noGrp="1"/>
          </p:cNvSpPr>
          <p:nvPr>
            <p:ph idx="1"/>
          </p:nvPr>
        </p:nvSpPr>
        <p:spPr/>
        <p:txBody>
          <a:bodyPr/>
          <a:lstStyle/>
          <a:p>
            <a:r>
              <a:rPr lang="en" altLang="ja-JP" dirty="0"/>
              <a:t>OCSVM + </a:t>
            </a:r>
            <a:r>
              <a:rPr lang="ja-JP" altLang="en-US"/>
              <a:t>マハラノビス距離を用いた異常検知 </a:t>
            </a:r>
          </a:p>
          <a:p>
            <a:pPr lvl="1"/>
            <a:r>
              <a:rPr kumimoji="1" lang="ja-JP" altLang="en-US"/>
              <a:t>極大点算出に</a:t>
            </a:r>
            <a:r>
              <a:rPr lang="ja-JP" altLang="en-US"/>
              <a:t>よる病変候補画素抽出</a:t>
            </a:r>
            <a:endParaRPr lang="en-US" altLang="ja-JP" dirty="0"/>
          </a:p>
          <a:p>
            <a:pPr lvl="2"/>
            <a:r>
              <a:rPr kumimoji="1" lang="ja-JP" altLang="en-US"/>
              <a:t>異常度画像をガウシアンフィルタで平滑化</a:t>
            </a:r>
            <a:endParaRPr kumimoji="1" lang="en-US" altLang="ja-JP" dirty="0"/>
          </a:p>
          <a:p>
            <a:pPr lvl="2"/>
            <a:r>
              <a:rPr kumimoji="1" lang="ja-JP" altLang="en-US"/>
              <a:t>注目画素を中心とした</a:t>
            </a:r>
            <a:r>
              <a:rPr kumimoji="1" lang="en-US" altLang="ja-JP" dirty="0"/>
              <a:t>26</a:t>
            </a:r>
            <a:r>
              <a:rPr kumimoji="1" lang="ja-JP" altLang="en-US"/>
              <a:t>近傍を比較</a:t>
            </a:r>
            <a:endParaRPr kumimoji="1" lang="en-US" altLang="ja-JP" dirty="0"/>
          </a:p>
          <a:p>
            <a:pPr lvl="3"/>
            <a:r>
              <a:rPr lang="ja-JP" altLang="en-US"/>
              <a:t>注目画素が最大値となる画素を病変候補として抽出</a:t>
            </a:r>
            <a:endParaRPr kumimoji="1" lang="ja-JP" altLang="en-US"/>
          </a:p>
        </p:txBody>
      </p:sp>
      <p:sp>
        <p:nvSpPr>
          <p:cNvPr id="4" name="スライド番号プレースホルダー 3">
            <a:extLst>
              <a:ext uri="{FF2B5EF4-FFF2-40B4-BE49-F238E27FC236}">
                <a16:creationId xmlns:a16="http://schemas.microsoft.com/office/drawing/2014/main" id="{A3C57E55-E300-2045-B74F-9CC35991BC78}"/>
              </a:ext>
            </a:extLst>
          </p:cNvPr>
          <p:cNvSpPr>
            <a:spLocks noGrp="1"/>
          </p:cNvSpPr>
          <p:nvPr>
            <p:ph type="sldNum" sz="quarter" idx="10"/>
          </p:nvPr>
        </p:nvSpPr>
        <p:spPr/>
        <p:txBody>
          <a:bodyPr/>
          <a:lstStyle/>
          <a:p>
            <a:pPr>
              <a:defRPr/>
            </a:pPr>
            <a:fld id="{B0F4C665-907E-415A-A241-2277397CE92C}" type="slidenum">
              <a:rPr lang="ja-JP" altLang="en-US" smtClean="0"/>
              <a:pPr>
                <a:defRPr/>
              </a:pPr>
              <a:t>7</a:t>
            </a:fld>
            <a:endParaRPr lang="ja-JP" altLang="en-US" dirty="0"/>
          </a:p>
        </p:txBody>
      </p:sp>
      <p:pic>
        <p:nvPicPr>
          <p:cNvPr id="5" name="図 4" descr="ダイアグラム, テキスト&#10;&#10;自動的に生成された説明">
            <a:extLst>
              <a:ext uri="{FF2B5EF4-FFF2-40B4-BE49-F238E27FC236}">
                <a16:creationId xmlns:a16="http://schemas.microsoft.com/office/drawing/2014/main" id="{CB546821-CBB1-4748-868E-4829F10FA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4352" y="1196752"/>
            <a:ext cx="2318049" cy="5109812"/>
          </a:xfrm>
          <a:prstGeom prst="rect">
            <a:avLst/>
          </a:prstGeom>
        </p:spPr>
      </p:pic>
    </p:spTree>
    <p:extLst>
      <p:ext uri="{BB962C8B-B14F-4D97-AF65-F5344CB8AC3E}">
        <p14:creationId xmlns:p14="http://schemas.microsoft.com/office/powerpoint/2010/main" val="130214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09E19-9036-5949-BC96-6A4B8940217D}"/>
              </a:ext>
            </a:extLst>
          </p:cNvPr>
          <p:cNvSpPr>
            <a:spLocks noGrp="1"/>
          </p:cNvSpPr>
          <p:nvPr>
            <p:ph type="title"/>
          </p:nvPr>
        </p:nvSpPr>
        <p:spPr/>
        <p:txBody>
          <a:bodyPr/>
          <a:lstStyle/>
          <a:p>
            <a:r>
              <a:rPr kumimoji="1" lang="ja-JP" altLang="en-US"/>
              <a:t>データセット</a:t>
            </a:r>
          </a:p>
        </p:txBody>
      </p:sp>
      <p:sp>
        <p:nvSpPr>
          <p:cNvPr id="3" name="コンテンツ プレースホルダー 2">
            <a:extLst>
              <a:ext uri="{FF2B5EF4-FFF2-40B4-BE49-F238E27FC236}">
                <a16:creationId xmlns:a16="http://schemas.microsoft.com/office/drawing/2014/main" id="{5474EF10-84E5-A34A-9794-DE11E3DC30C6}"/>
              </a:ext>
            </a:extLst>
          </p:cNvPr>
          <p:cNvSpPr>
            <a:spLocks noGrp="1"/>
          </p:cNvSpPr>
          <p:nvPr>
            <p:ph idx="1"/>
          </p:nvPr>
        </p:nvSpPr>
        <p:spPr/>
        <p:txBody>
          <a:bodyPr/>
          <a:lstStyle/>
          <a:p>
            <a:r>
              <a:rPr kumimoji="1" lang="ja-JP" altLang="en-US"/>
              <a:t>兵庫医科大学病院</a:t>
            </a:r>
            <a:endParaRPr kumimoji="1" lang="en-US" altLang="ja-JP" dirty="0"/>
          </a:p>
          <a:p>
            <a:pPr lvl="1"/>
            <a:r>
              <a:rPr lang="ja-JP" altLang="en-US"/>
              <a:t>健常症例</a:t>
            </a:r>
            <a:r>
              <a:rPr lang="en-US" altLang="ja-JP" dirty="0"/>
              <a:t>: 20</a:t>
            </a:r>
          </a:p>
          <a:p>
            <a:pPr lvl="1"/>
            <a:r>
              <a:rPr kumimoji="1" lang="ja-JP" altLang="en-US"/>
              <a:t>有病症例</a:t>
            </a:r>
            <a:r>
              <a:rPr kumimoji="1" lang="en-US" altLang="ja-JP" dirty="0"/>
              <a:t>: 10 (</a:t>
            </a:r>
            <a:r>
              <a:rPr kumimoji="1" lang="ja-JP" altLang="en-US"/>
              <a:t>骨転移病変計</a:t>
            </a:r>
            <a:r>
              <a:rPr kumimoji="1" lang="en-US" altLang="ja-JP" dirty="0"/>
              <a:t> 46 </a:t>
            </a:r>
            <a:r>
              <a:rPr kumimoji="1" lang="ja-JP" altLang="en-US"/>
              <a:t>症例を含む</a:t>
            </a:r>
            <a:r>
              <a:rPr kumimoji="1" lang="en-US" altLang="ja-JP" dirty="0"/>
              <a:t>)</a:t>
            </a:r>
          </a:p>
          <a:p>
            <a:pPr lvl="1"/>
            <a:r>
              <a:rPr kumimoji="1" lang="ja-JP" altLang="en-US"/>
              <a:t>撮像機器</a:t>
            </a:r>
            <a:r>
              <a:rPr kumimoji="1" lang="en-US" altLang="ja-JP" dirty="0"/>
              <a:t>: GE Discovery IQ</a:t>
            </a:r>
          </a:p>
          <a:p>
            <a:r>
              <a:rPr lang="ja-JP" altLang="en-US"/>
              <a:t>近畿大学病院</a:t>
            </a:r>
            <a:endParaRPr lang="en-US" altLang="ja-JP" dirty="0"/>
          </a:p>
          <a:p>
            <a:pPr lvl="1"/>
            <a:r>
              <a:rPr lang="ja-JP" altLang="en-US"/>
              <a:t>健常症例</a:t>
            </a:r>
            <a:r>
              <a:rPr lang="en-US" altLang="ja-JP" dirty="0"/>
              <a:t>: 24</a:t>
            </a:r>
          </a:p>
          <a:p>
            <a:pPr lvl="1"/>
            <a:r>
              <a:rPr lang="ja-JP" altLang="en-US"/>
              <a:t>有病症例</a:t>
            </a:r>
            <a:r>
              <a:rPr lang="en-US" altLang="ja-JP" dirty="0"/>
              <a:t>: 10 (</a:t>
            </a:r>
            <a:r>
              <a:rPr lang="ja-JP" altLang="en-US"/>
              <a:t>骨転移病変計</a:t>
            </a:r>
            <a:r>
              <a:rPr lang="en-US" altLang="ja-JP" dirty="0"/>
              <a:t> 46 </a:t>
            </a:r>
            <a:r>
              <a:rPr lang="ja-JP" altLang="en-US"/>
              <a:t>症例を含む</a:t>
            </a:r>
            <a:r>
              <a:rPr lang="en-US" altLang="ja-JP" dirty="0"/>
              <a:t>)</a:t>
            </a:r>
          </a:p>
          <a:p>
            <a:pPr lvl="1"/>
            <a:r>
              <a:rPr lang="ja-JP" altLang="en-US"/>
              <a:t>撮像機器</a:t>
            </a:r>
            <a:r>
              <a:rPr lang="en-US" altLang="ja-JP" dirty="0"/>
              <a:t>: GE Discovery PET/CT 710 scanner</a:t>
            </a:r>
          </a:p>
        </p:txBody>
      </p:sp>
      <p:sp>
        <p:nvSpPr>
          <p:cNvPr id="4" name="スライド番号プレースホルダー 3">
            <a:extLst>
              <a:ext uri="{FF2B5EF4-FFF2-40B4-BE49-F238E27FC236}">
                <a16:creationId xmlns:a16="http://schemas.microsoft.com/office/drawing/2014/main" id="{24830CD5-A6C5-D643-92F9-87FF11EE574A}"/>
              </a:ext>
            </a:extLst>
          </p:cNvPr>
          <p:cNvSpPr>
            <a:spLocks noGrp="1"/>
          </p:cNvSpPr>
          <p:nvPr>
            <p:ph type="sldNum" sz="quarter" idx="10"/>
          </p:nvPr>
        </p:nvSpPr>
        <p:spPr/>
        <p:txBody>
          <a:bodyPr/>
          <a:lstStyle/>
          <a:p>
            <a:pPr>
              <a:defRPr/>
            </a:pPr>
            <a:fld id="{B0F4C665-907E-415A-A241-2277397CE92C}" type="slidenum">
              <a:rPr lang="ja-JP" altLang="en-US" smtClean="0"/>
              <a:pPr>
                <a:defRPr/>
              </a:pPr>
              <a:t>8</a:t>
            </a:fld>
            <a:endParaRPr lang="ja-JP" altLang="en-US" dirty="0"/>
          </a:p>
        </p:txBody>
      </p:sp>
    </p:spTree>
    <p:extLst>
      <p:ext uri="{BB962C8B-B14F-4D97-AF65-F5344CB8AC3E}">
        <p14:creationId xmlns:p14="http://schemas.microsoft.com/office/powerpoint/2010/main" val="4116375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論文内容</a:t>
            </a:r>
          </a:p>
        </p:txBody>
      </p:sp>
      <p:sp>
        <p:nvSpPr>
          <p:cNvPr id="3" name="コンテンツ プレースホルダー 2"/>
          <p:cNvSpPr>
            <a:spLocks noGrp="1"/>
          </p:cNvSpPr>
          <p:nvPr>
            <p:ph idx="1"/>
          </p:nvPr>
        </p:nvSpPr>
        <p:spPr>
          <a:xfrm>
            <a:off x="609600" y="1340768"/>
            <a:ext cx="5126361" cy="4785395"/>
          </a:xfrm>
        </p:spPr>
        <p:txBody>
          <a:bodyPr/>
          <a:lstStyle/>
          <a:p>
            <a:r>
              <a:rPr lang="ja-JP" altLang="en-US"/>
              <a:t>目的</a:t>
            </a:r>
            <a:endParaRPr lang="en-US" altLang="ja-JP" dirty="0"/>
          </a:p>
          <a:p>
            <a:pPr lvl="1"/>
            <a:r>
              <a:rPr lang="ja-JP" altLang="en-US"/>
              <a:t>過検出候補点を減らす</a:t>
            </a:r>
            <a:endParaRPr lang="en-US" altLang="ja-JP" dirty="0"/>
          </a:p>
          <a:p>
            <a:pPr lvl="2"/>
            <a:r>
              <a:rPr lang="en-US" altLang="ja-JP" dirty="0"/>
              <a:t>ROI </a:t>
            </a:r>
            <a:r>
              <a:rPr lang="ja-JP" altLang="en-US"/>
              <a:t>の候補を減らす</a:t>
            </a:r>
            <a:endParaRPr lang="en-US" altLang="ja-JP" dirty="0"/>
          </a:p>
          <a:p>
            <a:pPr lvl="2"/>
            <a:r>
              <a:rPr lang="ja-JP" altLang="en-US"/>
              <a:t>マハラノビス距離を用いる</a:t>
            </a:r>
            <a:endParaRPr lang="en-US" altLang="ja-JP" dirty="0"/>
          </a:p>
        </p:txBody>
      </p:sp>
      <p:sp>
        <p:nvSpPr>
          <p:cNvPr id="4" name="スライド番号プレースホルダー 3"/>
          <p:cNvSpPr>
            <a:spLocks noGrp="1"/>
          </p:cNvSpPr>
          <p:nvPr>
            <p:ph type="sldNum" sz="quarter" idx="10"/>
          </p:nvPr>
        </p:nvSpPr>
        <p:spPr/>
        <p:txBody>
          <a:bodyPr/>
          <a:lstStyle/>
          <a:p>
            <a:pPr>
              <a:defRPr/>
            </a:pPr>
            <a:fld id="{B0F4C665-907E-415A-A241-2277397CE92C}" type="slidenum">
              <a:rPr lang="ja-JP" altLang="en-US" smtClean="0"/>
              <a:pPr>
                <a:defRPr/>
              </a:pPr>
              <a:t>9</a:t>
            </a:fld>
            <a:endParaRPr lang="ja-JP" altLang="en-US" dirty="0"/>
          </a:p>
        </p:txBody>
      </p:sp>
      <p:sp>
        <p:nvSpPr>
          <p:cNvPr id="6" name="テキスト ボックス 5">
            <a:extLst>
              <a:ext uri="{FF2B5EF4-FFF2-40B4-BE49-F238E27FC236}">
                <a16:creationId xmlns:a16="http://schemas.microsoft.com/office/drawing/2014/main" id="{1E2F78B1-F47E-2E44-8510-888B9BB0CA2B}"/>
              </a:ext>
            </a:extLst>
          </p:cNvPr>
          <p:cNvSpPr txBox="1"/>
          <p:nvPr/>
        </p:nvSpPr>
        <p:spPr>
          <a:xfrm>
            <a:off x="2429933" y="1625600"/>
            <a:ext cx="184731" cy="369332"/>
          </a:xfrm>
          <a:prstGeom prst="rect">
            <a:avLst/>
          </a:prstGeom>
          <a:noFill/>
        </p:spPr>
        <p:txBody>
          <a:bodyPr wrap="none" rtlCol="0">
            <a:spAutoFit/>
          </a:bodyPr>
          <a:lstStyle/>
          <a:p>
            <a:endParaRPr kumimoji="1" lang="ja-JP" altLang="en-US" dirty="0" err="1">
              <a:latin typeface="+mj-lt"/>
            </a:endParaRPr>
          </a:p>
        </p:txBody>
      </p:sp>
      <p:graphicFrame>
        <p:nvGraphicFramePr>
          <p:cNvPr id="12" name="表 12">
            <a:extLst>
              <a:ext uri="{FF2B5EF4-FFF2-40B4-BE49-F238E27FC236}">
                <a16:creationId xmlns:a16="http://schemas.microsoft.com/office/drawing/2014/main" id="{2C1694AA-25A6-A546-9D78-03361F71ED4E}"/>
              </a:ext>
            </a:extLst>
          </p:cNvPr>
          <p:cNvGraphicFramePr>
            <a:graphicFrameLocks noGrp="1"/>
          </p:cNvGraphicFramePr>
          <p:nvPr>
            <p:extLst>
              <p:ext uri="{D42A27DB-BD31-4B8C-83A1-F6EECF244321}">
                <p14:modId xmlns:p14="http://schemas.microsoft.com/office/powerpoint/2010/main" val="1423159654"/>
              </p:ext>
            </p:extLst>
          </p:nvPr>
        </p:nvGraphicFramePr>
        <p:xfrm>
          <a:off x="324152" y="4365104"/>
          <a:ext cx="5411809" cy="1584177"/>
        </p:xfrm>
        <a:graphic>
          <a:graphicData uri="http://schemas.openxmlformats.org/drawingml/2006/table">
            <a:tbl>
              <a:tblPr firstRow="1" bandRow="1">
                <a:tableStyleId>{7DF18680-E054-41AD-8BC1-D1AEF772440D}</a:tableStyleId>
              </a:tblPr>
              <a:tblGrid>
                <a:gridCol w="1235344">
                  <a:extLst>
                    <a:ext uri="{9D8B030D-6E8A-4147-A177-3AD203B41FA5}">
                      <a16:colId xmlns:a16="http://schemas.microsoft.com/office/drawing/2014/main" val="4263131447"/>
                    </a:ext>
                  </a:extLst>
                </a:gridCol>
                <a:gridCol w="1296144">
                  <a:extLst>
                    <a:ext uri="{9D8B030D-6E8A-4147-A177-3AD203B41FA5}">
                      <a16:colId xmlns:a16="http://schemas.microsoft.com/office/drawing/2014/main" val="1758546208"/>
                    </a:ext>
                  </a:extLst>
                </a:gridCol>
                <a:gridCol w="2880321">
                  <a:extLst>
                    <a:ext uri="{9D8B030D-6E8A-4147-A177-3AD203B41FA5}">
                      <a16:colId xmlns:a16="http://schemas.microsoft.com/office/drawing/2014/main" val="1589415763"/>
                    </a:ext>
                  </a:extLst>
                </a:gridCol>
              </a:tblGrid>
              <a:tr h="528059">
                <a:tc>
                  <a:txBody>
                    <a:bodyPr/>
                    <a:lstStyle/>
                    <a:p>
                      <a:endParaRPr kumimoji="1" lang="ja-JP" altLang="en-US"/>
                    </a:p>
                  </a:txBody>
                  <a:tcPr/>
                </a:tc>
                <a:tc>
                  <a:txBody>
                    <a:bodyPr/>
                    <a:lstStyle/>
                    <a:p>
                      <a:r>
                        <a:rPr kumimoji="1" lang="ja-JP" altLang="en-US"/>
                        <a:t>感度</a:t>
                      </a:r>
                      <a:r>
                        <a:rPr kumimoji="1" lang="en-US" altLang="ja-JP" dirty="0"/>
                        <a:t> [%]</a:t>
                      </a:r>
                      <a:endParaRPr kumimoji="1" lang="ja-JP" altLang="en-US"/>
                    </a:p>
                  </a:txBody>
                  <a:tcPr/>
                </a:tc>
                <a:tc>
                  <a:txBody>
                    <a:bodyPr/>
                    <a:lstStyle/>
                    <a:p>
                      <a:r>
                        <a:rPr kumimoji="1" lang="ja-JP" altLang="en-US"/>
                        <a:t>平均過検出数</a:t>
                      </a:r>
                      <a:r>
                        <a:rPr kumimoji="1" lang="en-US" altLang="ja-JP" dirty="0"/>
                        <a:t> [</a:t>
                      </a:r>
                      <a:r>
                        <a:rPr kumimoji="1" lang="ja-JP" altLang="en-US"/>
                        <a:t>点</a:t>
                      </a:r>
                      <a:r>
                        <a:rPr kumimoji="1" lang="en-US" altLang="ja-JP" dirty="0"/>
                        <a:t>/</a:t>
                      </a:r>
                      <a:r>
                        <a:rPr kumimoji="1" lang="ja-JP" altLang="en-US"/>
                        <a:t>症例</a:t>
                      </a:r>
                      <a:r>
                        <a:rPr kumimoji="1" lang="en-US" altLang="ja-JP" dirty="0"/>
                        <a:t>]</a:t>
                      </a:r>
                      <a:endParaRPr kumimoji="1" lang="ja-JP" altLang="en-US"/>
                    </a:p>
                  </a:txBody>
                  <a:tcPr/>
                </a:tc>
                <a:extLst>
                  <a:ext uri="{0D108BD9-81ED-4DB2-BD59-A6C34878D82A}">
                    <a16:rowId xmlns:a16="http://schemas.microsoft.com/office/drawing/2014/main" val="3066054965"/>
                  </a:ext>
                </a:extLst>
              </a:tr>
              <a:tr h="528059">
                <a:tc>
                  <a:txBody>
                    <a:bodyPr/>
                    <a:lstStyle/>
                    <a:p>
                      <a:r>
                        <a:rPr kumimoji="1" lang="ja-JP" altLang="en-US"/>
                        <a:t>提案手法</a:t>
                      </a:r>
                    </a:p>
                  </a:txBody>
                  <a:tcPr/>
                </a:tc>
                <a:tc>
                  <a:txBody>
                    <a:bodyPr/>
                    <a:lstStyle/>
                    <a:p>
                      <a:r>
                        <a:rPr kumimoji="1" lang="en-US" altLang="ja-JP" dirty="0"/>
                        <a:t>84.8</a:t>
                      </a:r>
                      <a:endParaRPr kumimoji="1" lang="ja-JP" altLang="en-US"/>
                    </a:p>
                  </a:txBody>
                  <a:tcPr/>
                </a:tc>
                <a:tc>
                  <a:txBody>
                    <a:bodyPr/>
                    <a:lstStyle/>
                    <a:p>
                      <a:r>
                        <a:rPr kumimoji="1" lang="en-US" altLang="ja-JP" dirty="0"/>
                        <a:t>322.5</a:t>
                      </a:r>
                      <a:endParaRPr kumimoji="1" lang="ja-JP" altLang="en-US"/>
                    </a:p>
                  </a:txBody>
                  <a:tcPr/>
                </a:tc>
                <a:extLst>
                  <a:ext uri="{0D108BD9-81ED-4DB2-BD59-A6C34878D82A}">
                    <a16:rowId xmlns:a16="http://schemas.microsoft.com/office/drawing/2014/main" val="1441467244"/>
                  </a:ext>
                </a:extLst>
              </a:tr>
              <a:tr h="528059">
                <a:tc>
                  <a:txBody>
                    <a:bodyPr/>
                    <a:lstStyle/>
                    <a:p>
                      <a:r>
                        <a:rPr kumimoji="1" lang="ja-JP" altLang="en-US"/>
                        <a:t>先行研究</a:t>
                      </a:r>
                    </a:p>
                  </a:txBody>
                  <a:tcPr/>
                </a:tc>
                <a:tc>
                  <a:txBody>
                    <a:bodyPr/>
                    <a:lstStyle/>
                    <a:p>
                      <a:r>
                        <a:rPr kumimoji="1" lang="en-US" altLang="ja-JP" dirty="0"/>
                        <a:t>91.1</a:t>
                      </a:r>
                      <a:endParaRPr kumimoji="1" lang="ja-JP" altLang="en-US"/>
                    </a:p>
                  </a:txBody>
                  <a:tcPr/>
                </a:tc>
                <a:tc>
                  <a:txBody>
                    <a:bodyPr/>
                    <a:lstStyle/>
                    <a:p>
                      <a:r>
                        <a:rPr kumimoji="1" lang="en-US" altLang="ja-JP" dirty="0"/>
                        <a:t>653.0</a:t>
                      </a:r>
                      <a:endParaRPr kumimoji="1" lang="ja-JP" altLang="en-US"/>
                    </a:p>
                  </a:txBody>
                  <a:tcPr/>
                </a:tc>
                <a:extLst>
                  <a:ext uri="{0D108BD9-81ED-4DB2-BD59-A6C34878D82A}">
                    <a16:rowId xmlns:a16="http://schemas.microsoft.com/office/drawing/2014/main" val="1229863308"/>
                  </a:ext>
                </a:extLst>
              </a:tr>
            </a:tbl>
          </a:graphicData>
        </a:graphic>
      </p:graphicFrame>
      <p:sp>
        <p:nvSpPr>
          <p:cNvPr id="13" name="テキスト ボックス 12">
            <a:extLst>
              <a:ext uri="{FF2B5EF4-FFF2-40B4-BE49-F238E27FC236}">
                <a16:creationId xmlns:a16="http://schemas.microsoft.com/office/drawing/2014/main" id="{AA404818-F9F1-EA47-B50E-E3CD760010AF}"/>
              </a:ext>
            </a:extLst>
          </p:cNvPr>
          <p:cNvSpPr txBox="1"/>
          <p:nvPr/>
        </p:nvSpPr>
        <p:spPr>
          <a:xfrm>
            <a:off x="1655320" y="3880678"/>
            <a:ext cx="2877711" cy="369332"/>
          </a:xfrm>
          <a:prstGeom prst="rect">
            <a:avLst/>
          </a:prstGeom>
          <a:noFill/>
        </p:spPr>
        <p:txBody>
          <a:bodyPr wrap="none" rtlCol="0">
            <a:spAutoFit/>
          </a:bodyPr>
          <a:lstStyle/>
          <a:p>
            <a:r>
              <a:rPr kumimoji="1" lang="ja-JP" altLang="en-US">
                <a:latin typeface="+mj-lt"/>
              </a:rPr>
              <a:t>表</a:t>
            </a:r>
            <a:r>
              <a:rPr kumimoji="1" lang="en-US" altLang="ja-JP" dirty="0">
                <a:latin typeface="+mj-lt"/>
              </a:rPr>
              <a:t> 1 : </a:t>
            </a:r>
            <a:r>
              <a:rPr lang="ja-JP" altLang="en-US"/>
              <a:t>病変候補点検出結果</a:t>
            </a:r>
          </a:p>
        </p:txBody>
      </p:sp>
      <p:sp>
        <p:nvSpPr>
          <p:cNvPr id="14" name="コンテンツ プレースホルダー 2">
            <a:extLst>
              <a:ext uri="{FF2B5EF4-FFF2-40B4-BE49-F238E27FC236}">
                <a16:creationId xmlns:a16="http://schemas.microsoft.com/office/drawing/2014/main" id="{8B065817-5631-9F41-B461-92B7979AE7A8}"/>
              </a:ext>
            </a:extLst>
          </p:cNvPr>
          <p:cNvSpPr txBox="1">
            <a:spLocks/>
          </p:cNvSpPr>
          <p:nvPr/>
        </p:nvSpPr>
        <p:spPr bwMode="auto">
          <a:xfrm>
            <a:off x="6174419" y="1340768"/>
            <a:ext cx="5126361" cy="478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1950" indent="-361950" algn="l" rtl="0" eaLnBrk="1" fontAlgn="base" hangingPunct="1">
              <a:spcBef>
                <a:spcPct val="20000"/>
              </a:spcBef>
              <a:spcAft>
                <a:spcPct val="0"/>
              </a:spcAft>
              <a:buClr>
                <a:srgbClr val="558ED5"/>
              </a:buClr>
              <a:buSzPct val="85000"/>
              <a:buFont typeface="Wingdings" panose="05000000000000000000" pitchFamily="2" charset="2"/>
              <a:buChar char="n"/>
              <a:defRPr kumimoji="1" lang="ja-JP" altLang="en-US" sz="3200" kern="1200" baseline="0">
                <a:solidFill>
                  <a:schemeClr val="tx1"/>
                </a:solidFill>
                <a:latin typeface="+mn-lt"/>
                <a:ea typeface="+mn-ea"/>
                <a:cs typeface="Times New Roman" panose="02020603050405020304" pitchFamily="18" charset="0"/>
              </a:defRPr>
            </a:lvl1pPr>
            <a:lvl2pPr marL="719138" indent="-349250" algn="l" rtl="0" eaLnBrk="1" fontAlgn="base" hangingPunct="1">
              <a:spcBef>
                <a:spcPct val="20000"/>
              </a:spcBef>
              <a:spcAft>
                <a:spcPct val="0"/>
              </a:spcAft>
              <a:buClr>
                <a:srgbClr val="92D050"/>
              </a:buClr>
              <a:buSzPct val="75000"/>
              <a:buFont typeface="Wingdings" panose="05000000000000000000" pitchFamily="2" charset="2"/>
              <a:buChar char="n"/>
              <a:defRPr kumimoji="1" lang="ja-JP" altLang="en-US" sz="2800" kern="1200" baseline="0">
                <a:solidFill>
                  <a:schemeClr val="tx1"/>
                </a:solidFill>
                <a:latin typeface="+mn-lt"/>
                <a:ea typeface="+mn-ea"/>
                <a:cs typeface="+mn-cs"/>
              </a:defRPr>
            </a:lvl2pPr>
            <a:lvl3pPr marL="1168400" indent="-342900" algn="l" rtl="0" eaLnBrk="1" fontAlgn="base" hangingPunct="1">
              <a:spcBef>
                <a:spcPct val="20000"/>
              </a:spcBef>
              <a:spcAft>
                <a:spcPct val="0"/>
              </a:spcAft>
              <a:buClr>
                <a:srgbClr val="FAC090"/>
              </a:buClr>
              <a:buSzPct val="65000"/>
              <a:buFont typeface="Wingdings" panose="05000000000000000000" pitchFamily="2" charset="2"/>
              <a:buChar char="n"/>
              <a:defRPr kumimoji="1" lang="ja-JP" altLang="en-US" sz="2400" kern="1200" baseline="0">
                <a:solidFill>
                  <a:schemeClr val="tx1"/>
                </a:solidFill>
                <a:latin typeface="+mn-lt"/>
                <a:ea typeface="+mn-ea"/>
                <a:cs typeface="+mn-cs"/>
              </a:defRPr>
            </a:lvl3pPr>
            <a:lvl4pPr marL="1522413" indent="-233363" algn="l" rtl="0" eaLnBrk="1" fontAlgn="base" hangingPunct="1">
              <a:spcBef>
                <a:spcPct val="20000"/>
              </a:spcBef>
              <a:spcAft>
                <a:spcPct val="0"/>
              </a:spcAft>
              <a:buClr>
                <a:srgbClr val="558ED5"/>
              </a:buClr>
              <a:buSzPct val="55000"/>
              <a:buFont typeface="Wingdings" panose="05000000000000000000" pitchFamily="2" charset="2"/>
              <a:buChar char="n"/>
              <a:defRPr kumimoji="1" lang="ja-JP" altLang="en-US" sz="2000" kern="1200" baseline="0">
                <a:solidFill>
                  <a:schemeClr val="tx1"/>
                </a:solidFill>
                <a:latin typeface="+mn-lt"/>
                <a:ea typeface="+mn-ea"/>
                <a:cs typeface="+mn-cs"/>
              </a:defRPr>
            </a:lvl4pPr>
            <a:lvl5pPr marL="1970088" indent="-233363" algn="l" rtl="0" eaLnBrk="1" fontAlgn="base" hangingPunct="1">
              <a:spcBef>
                <a:spcPct val="20000"/>
              </a:spcBef>
              <a:spcAft>
                <a:spcPct val="0"/>
              </a:spcAft>
              <a:buClr>
                <a:srgbClr val="558ED5"/>
              </a:buClr>
              <a:buSzPct val="45000"/>
              <a:buFont typeface="Wingdings" panose="05000000000000000000" pitchFamily="2" charset="2"/>
              <a:buChar char="n"/>
              <a:defRPr kumimoji="1" lang="ja-JP" altLang="en-US" sz="18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結果</a:t>
            </a:r>
            <a:r>
              <a:rPr lang="en-US" altLang="ja-JP" dirty="0"/>
              <a:t> (</a:t>
            </a:r>
            <a:r>
              <a:rPr lang="ja-JP" altLang="en-US"/>
              <a:t>表</a:t>
            </a:r>
            <a:r>
              <a:rPr lang="en-US" altLang="ja-JP" dirty="0"/>
              <a:t> 1)</a:t>
            </a:r>
            <a:endParaRPr lang="ja-JP" altLang="en-US"/>
          </a:p>
          <a:p>
            <a:pPr lvl="1"/>
            <a:r>
              <a:rPr lang="ja-JP" altLang="en-US"/>
              <a:t>過検出候補点が </a:t>
            </a:r>
            <a:r>
              <a:rPr lang="en-US" altLang="ja-JP" dirty="0">
                <a:solidFill>
                  <a:srgbClr val="FF0000"/>
                </a:solidFill>
              </a:rPr>
              <a:t>50%</a:t>
            </a:r>
            <a:r>
              <a:rPr lang="en-US" altLang="ja-JP" dirty="0"/>
              <a:t> </a:t>
            </a:r>
            <a:r>
              <a:rPr lang="ja-JP" altLang="en-US"/>
              <a:t>減少</a:t>
            </a:r>
          </a:p>
          <a:p>
            <a:pPr lvl="1"/>
            <a:r>
              <a:rPr lang="en" altLang="ja-JP" dirty="0"/>
              <a:t>Recall </a:t>
            </a:r>
            <a:r>
              <a:rPr lang="ja-JP" altLang="en-US"/>
              <a:t>が </a:t>
            </a:r>
            <a:r>
              <a:rPr lang="en-US" altLang="ja-JP" dirty="0"/>
              <a:t>5% </a:t>
            </a:r>
            <a:r>
              <a:rPr lang="ja-JP" altLang="en-US"/>
              <a:t>減少</a:t>
            </a:r>
          </a:p>
          <a:p>
            <a:pPr lvl="1"/>
            <a:r>
              <a:rPr lang="en-US" altLang="ja-JP" dirty="0"/>
              <a:t>7 / 46 </a:t>
            </a:r>
            <a:r>
              <a:rPr lang="ja-JP" altLang="en-US"/>
              <a:t>病変の検出に失敗</a:t>
            </a:r>
          </a:p>
          <a:p>
            <a:pPr lvl="1"/>
            <a:r>
              <a:rPr lang="en-US" altLang="ja-JP" dirty="0"/>
              <a:t>6 / 7 </a:t>
            </a:r>
            <a:r>
              <a:rPr lang="ja-JP" altLang="en-US"/>
              <a:t>は先行研究で失敗している</a:t>
            </a:r>
          </a:p>
          <a:p>
            <a:pPr lvl="2"/>
            <a:r>
              <a:rPr lang="ja-JP" altLang="en-US"/>
              <a:t>病変候補が小さい</a:t>
            </a:r>
          </a:p>
          <a:p>
            <a:pPr lvl="2"/>
            <a:r>
              <a:rPr lang="ja-JP" altLang="en-US"/>
              <a:t>周囲に他の病変や異常度の高い過検出画素が存在する</a:t>
            </a:r>
          </a:p>
          <a:p>
            <a:endParaRPr lang="ja-JP" altLang="en-US"/>
          </a:p>
        </p:txBody>
      </p:sp>
    </p:spTree>
    <p:extLst>
      <p:ext uri="{BB962C8B-B14F-4D97-AF65-F5344CB8AC3E}">
        <p14:creationId xmlns:p14="http://schemas.microsoft.com/office/powerpoint/2010/main" val="3433437382"/>
      </p:ext>
    </p:extLst>
  </p:cSld>
  <p:clrMapOvr>
    <a:masterClrMapping/>
  </p:clrMapOvr>
</p:sld>
</file>

<file path=ppt/theme/theme1.xml><?xml version="1.0" encoding="utf-8"?>
<a:theme xmlns:a="http://schemas.openxmlformats.org/drawingml/2006/main" name="テーマ1">
  <a:themeElements>
    <a:clrScheme name="MDLAB配色">
      <a:dk1>
        <a:sysClr val="windowText" lastClr="000000"/>
      </a:dk1>
      <a:lt1>
        <a:sysClr val="window" lastClr="FFFFFF"/>
      </a:lt1>
      <a:dk2>
        <a:srgbClr val="1F497D"/>
      </a:dk2>
      <a:lt2>
        <a:srgbClr val="EEECE1"/>
      </a:lt2>
      <a:accent1>
        <a:srgbClr val="000000"/>
      </a:accent1>
      <a:accent2>
        <a:srgbClr val="C00000"/>
      </a:accent2>
      <a:accent3>
        <a:srgbClr val="9BBB59"/>
      </a:accent3>
      <a:accent4>
        <a:srgbClr val="8064A2"/>
      </a:accent4>
      <a:accent5>
        <a:srgbClr val="4BACC6"/>
      </a:accent5>
      <a:accent6>
        <a:srgbClr val="F79646"/>
      </a:accent6>
      <a:hlink>
        <a:srgbClr val="0070C0"/>
      </a:hlink>
      <a:folHlink>
        <a:srgbClr val="FF0000"/>
      </a:folHlink>
    </a:clrScheme>
    <a:fontScheme name="ユーザー定義 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kumimoji="1" dirty="0" err="1" smtClean="0">
            <a:latin typeface="+mj-lt"/>
          </a:defRPr>
        </a:defPPr>
      </a:lstStyle>
    </a:txDef>
  </a:objectDefaults>
  <a:extraClrSchemeLst/>
  <a:extLst>
    <a:ext uri="{05A4C25C-085E-4340-85A3-A5531E510DB2}">
      <thm15:themeFamily xmlns:thm15="http://schemas.microsoft.com/office/thememl/2012/main" name="テーマ1" id="{08F7A213-4F63-46CE-A382-B38A95692953}" vid="{3E69436E-4650-4070-8037-6E6E03ADED1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MDLab_Design_Template</Template>
  <TotalTime>6193</TotalTime>
  <Words>618</Words>
  <Application>Microsoft Macintosh PowerPoint</Application>
  <PresentationFormat>ワイド画面</PresentationFormat>
  <Paragraphs>103</Paragraphs>
  <Slides>12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Arial</vt:lpstr>
      <vt:lpstr>Calibri</vt:lpstr>
      <vt:lpstr>Times New Roman</vt:lpstr>
      <vt:lpstr>Wingdings</vt:lpstr>
      <vt:lpstr>テーマ1</vt:lpstr>
      <vt:lpstr>多段の画素異常検知による FDG-PET/CT上のがん骨転移候補検出</vt:lpstr>
      <vt:lpstr>論文を選んだ理由</vt:lpstr>
      <vt:lpstr>先行研究</vt:lpstr>
      <vt:lpstr>問題設定</vt:lpstr>
      <vt:lpstr>アプローチ</vt:lpstr>
      <vt:lpstr>アプローチ</vt:lpstr>
      <vt:lpstr>アプローチ</vt:lpstr>
      <vt:lpstr>データセット</vt:lpstr>
      <vt:lpstr>論文内容</vt:lpstr>
      <vt:lpstr>論文内容</vt:lpstr>
      <vt:lpstr>まとめ</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MDLab月例報告資料</dc:title>
  <cp:lastModifiedBy>原　英吾</cp:lastModifiedBy>
  <cp:revision>52</cp:revision>
  <dcterms:created xsi:type="dcterms:W3CDTF">2014-06-24T06:11:52Z</dcterms:created>
  <dcterms:modified xsi:type="dcterms:W3CDTF">2021-11-28T08:50:55Z</dcterms:modified>
</cp:coreProperties>
</file>