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80" r:id="rId6"/>
    <p:sldId id="259" r:id="rId7"/>
    <p:sldId id="288" r:id="rId8"/>
    <p:sldId id="260" r:id="rId9"/>
    <p:sldId id="283" r:id="rId10"/>
    <p:sldId id="261" r:id="rId11"/>
    <p:sldId id="264" r:id="rId12"/>
    <p:sldId id="284" r:id="rId13"/>
    <p:sldId id="267" r:id="rId14"/>
    <p:sldId id="262" r:id="rId15"/>
    <p:sldId id="263" r:id="rId16"/>
    <p:sldId id="266" r:id="rId17"/>
    <p:sldId id="268" r:id="rId18"/>
    <p:sldId id="285" r:id="rId19"/>
    <p:sldId id="286" r:id="rId20"/>
    <p:sldId id="287" r:id="rId21"/>
    <p:sldId id="272" r:id="rId22"/>
    <p:sldId id="273" r:id="rId23"/>
    <p:sldId id="274" r:id="rId24"/>
    <p:sldId id="275" r:id="rId25"/>
    <p:sldId id="292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8952"/>
  </p:normalViewPr>
  <p:slideViewPr>
    <p:cSldViewPr snapToGrid="0">
      <p:cViewPr varScale="1">
        <p:scale>
          <a:sx n="87" d="100"/>
          <a:sy n="87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drucker</a:t>
            </a:r>
            <a:r>
              <a:rPr lang="en-US" dirty="0"/>
              <a:t> is a management consultant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 because it considers how the player can win, then puts everything else in another case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Go look at the </a:t>
            </a: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/>
              <a:t>- canvas for problem sets </a:t>
            </a:r>
          </a:p>
          <a:p>
            <a:r>
              <a:rPr lang="en-US" dirty="0"/>
              <a:t>- canvas has a </a:t>
            </a:r>
            <a:r>
              <a:rPr lang="en-US"/>
              <a:t>discussion boars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Coding 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Employment – more jobs, better jobs, more money -- Varies wildly, but on average, people who code make 20-30% more which is something like 10-20k more per year </a:t>
            </a:r>
          </a:p>
          <a:p>
            <a:r>
              <a:rPr lang="en-US" dirty="0"/>
              <a:t>Collaboration – compared to excel, GitHub on last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– are you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7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36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0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90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6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23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2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8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1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1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2025</a:t>
            </a:r>
          </a:p>
          <a:p>
            <a:r>
              <a:rPr lang="en-US" dirty="0"/>
              <a:t>TF: Eliana Stone</a:t>
            </a:r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7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What your computer runs (different languages)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Comments: Notes you write yourself that the computer doesn’t read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</a:t>
            </a:r>
            <a:r>
              <a:rPr lang="en-US" dirty="0" err="1"/>
              <a:t>Jupyter</a:t>
            </a:r>
            <a:r>
              <a:rPr lang="en-US" dirty="0"/>
              <a:t> Notebooks,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think like a computer?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5128-C028-5868-5E29-E6CD186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it's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to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7463-6F12-7A4D-201C-90D0C9D9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Speed: it’s so much faster </a:t>
            </a:r>
          </a:p>
          <a:p>
            <a:r>
              <a:rPr lang="en-US" dirty="0"/>
              <a:t>Accurate: not reliant on copy-paste/find-replace </a:t>
            </a:r>
          </a:p>
          <a:p>
            <a:r>
              <a:rPr lang="en-US" dirty="0"/>
              <a:t>Replicability: teams, peer review, new datasets </a:t>
            </a:r>
          </a:p>
          <a:p>
            <a:r>
              <a:rPr lang="en-US" dirty="0"/>
              <a:t>Customize: write models for your data, clean and manipulate data for your models</a:t>
            </a:r>
          </a:p>
          <a:p>
            <a:r>
              <a:rPr lang="en-US" dirty="0"/>
              <a:t>Employment: more jobs, better jobs, more money </a:t>
            </a:r>
          </a:p>
          <a:p>
            <a:r>
              <a:rPr lang="en-US" dirty="0"/>
              <a:t>Collaboration: compared to Excel, GitHub on our last day 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first step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the writing process </a:t>
            </a:r>
          </a:p>
          <a:p>
            <a:pPr lvl="1"/>
            <a:r>
              <a:rPr lang="en-US" dirty="0"/>
              <a:t>Not a coding language</a:t>
            </a:r>
          </a:p>
          <a:p>
            <a:pPr lvl="1"/>
            <a:r>
              <a:rPr lang="en-US" dirty="0"/>
              <a:t>I do it on scrap paper or in comments at the top of my scripts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</a:t>
            </a:r>
          </a:p>
          <a:p>
            <a:pPr lvl="1"/>
            <a:r>
              <a:rPr lang="en-US" dirty="0"/>
              <a:t>Serves as road map and plan </a:t>
            </a:r>
          </a:p>
          <a:p>
            <a:pPr lvl="2"/>
            <a:r>
              <a:rPr lang="en-US" dirty="0"/>
              <a:t>Super important for multiple work sessions</a:t>
            </a:r>
          </a:p>
          <a:p>
            <a:pPr lvl="1"/>
            <a:r>
              <a:rPr lang="en-US" dirty="0"/>
              <a:t>Collaboration/Documentation</a:t>
            </a:r>
          </a:p>
          <a:p>
            <a:pPr lvl="2"/>
            <a:r>
              <a:rPr lang="en-US" dirty="0"/>
              <a:t>Can communicate what you’ve done/are doing to others </a:t>
            </a:r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instructions with a partner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Have them “run” your code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398710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Write instructions for how to play Rock, Paper, Scissors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You will need multiple cases </a:t>
            </a:r>
          </a:p>
          <a:p>
            <a:pPr marL="0" indent="0">
              <a:buNone/>
            </a:pPr>
            <a:r>
              <a:rPr lang="en-US" sz="3200" dirty="0"/>
              <a:t>(5 min) </a:t>
            </a:r>
          </a:p>
        </p:txBody>
      </p:sp>
    </p:spTree>
    <p:extLst>
      <p:ext uri="{BB962C8B-B14F-4D97-AF65-F5344CB8AC3E}">
        <p14:creationId xmlns:p14="http://schemas.microsoft.com/office/powerpoint/2010/main" val="413678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Switch with a partner.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Play by the rules they just gave you.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Can you cheat??</a:t>
            </a:r>
          </a:p>
          <a:p>
            <a:pPr marL="0" indent="0">
              <a:buNone/>
            </a:pPr>
            <a:r>
              <a:rPr lang="en-US" sz="3200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68158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  <a:endParaRPr lang="en-US" sz="2000" dirty="0"/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6D852D4-B074-D171-DD46-F511410D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8" r="2214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Player: choose rock paper scissor</a:t>
            </a:r>
          </a:p>
          <a:p>
            <a:pPr marL="0" indent="0">
              <a:buNone/>
            </a:pPr>
            <a:r>
              <a:rPr lang="en-US" sz="3600" dirty="0"/>
              <a:t>Computer: random generate rock paper scissor </a:t>
            </a:r>
          </a:p>
          <a:p>
            <a:pPr marL="0" indent="0">
              <a:buNone/>
            </a:pPr>
            <a:r>
              <a:rPr lang="en-US" sz="3600" dirty="0"/>
              <a:t>Compare P &amp; C </a:t>
            </a:r>
          </a:p>
          <a:p>
            <a:pPr marL="457200" lvl="1" indent="0">
              <a:buNone/>
            </a:pPr>
            <a:r>
              <a:rPr lang="en-US" sz="3200" dirty="0"/>
              <a:t>If P = Rock </a:t>
            </a:r>
          </a:p>
          <a:p>
            <a:pPr marL="914400" lvl="2" indent="0">
              <a:buNone/>
            </a:pPr>
            <a:r>
              <a:rPr lang="en-US" sz="2800" dirty="0"/>
              <a:t>And C = Rock: tie </a:t>
            </a:r>
          </a:p>
          <a:p>
            <a:pPr marL="914400" lvl="2" indent="0">
              <a:buNone/>
            </a:pPr>
            <a:r>
              <a:rPr lang="en-US" sz="2800" dirty="0"/>
              <a:t>And C = paper: player loses </a:t>
            </a:r>
          </a:p>
          <a:p>
            <a:pPr marL="914400" lvl="2" indent="0">
              <a:buNone/>
            </a:pPr>
            <a:r>
              <a:rPr lang="en-US" sz="2800" dirty="0"/>
              <a:t>And C = scissors: player wins</a:t>
            </a:r>
          </a:p>
          <a:p>
            <a:pPr marL="457200" lvl="1" indent="0">
              <a:buNone/>
            </a:pPr>
            <a:r>
              <a:rPr lang="en-US" sz="3200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Lazy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C2FE-C2E7-2785-9263-07ABA8296779}"/>
              </a:ext>
            </a:extLst>
          </p:cNvPr>
          <p:cNvSpPr txBox="1"/>
          <p:nvPr/>
        </p:nvSpPr>
        <p:spPr>
          <a:xfrm>
            <a:off x="2569029" y="1378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1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probably solve all of what we do in this class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650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US"/>
              <a:t>What’s next  </a:t>
            </a:r>
          </a:p>
        </p:txBody>
      </p:sp>
      <p:pic>
        <p:nvPicPr>
          <p:cNvPr id="5" name="Picture 4" descr="Coffee on white background">
            <a:extLst>
              <a:ext uri="{FF2B5EF4-FFF2-40B4-BE49-F238E27FC236}">
                <a16:creationId xmlns:a16="http://schemas.microsoft.com/office/drawing/2014/main" id="{58B60D00-5192-8538-62BF-20F8C2CAE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719" b="1"/>
          <a:stretch/>
        </p:blipFill>
        <p:spPr>
          <a:xfrm>
            <a:off x="1155547" y="637762"/>
            <a:ext cx="4284408" cy="55767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234939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49" y="2555978"/>
            <a:ext cx="4310698" cy="3658554"/>
          </a:xfrm>
        </p:spPr>
        <p:txBody>
          <a:bodyPr>
            <a:normAutofit/>
          </a:bodyPr>
          <a:lstStyle/>
          <a:p>
            <a:r>
              <a:rPr lang="en-US" sz="2000"/>
              <a:t>30 min break </a:t>
            </a:r>
          </a:p>
          <a:p>
            <a:r>
              <a:rPr lang="en-US" sz="200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600" dirty="0"/>
              <a:t>Sustainable development: </a:t>
            </a:r>
            <a:r>
              <a:rPr lang="en-US" sz="1600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sz="1600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sz="1600" b="0" i="0" dirty="0">
                <a:effectLst/>
                <a:latin typeface="Söhne"/>
              </a:rPr>
              <a:t>T</a:t>
            </a:r>
            <a:r>
              <a:rPr lang="en-US" sz="1600" dirty="0">
                <a:latin typeface="Söhne"/>
              </a:rPr>
              <a:t>he environment affects this </a:t>
            </a:r>
          </a:p>
          <a:p>
            <a:pPr lvl="1"/>
            <a:r>
              <a:rPr lang="en-US" sz="1600" dirty="0">
                <a:latin typeface="Söhne"/>
              </a:rPr>
              <a:t>That effect can be hard to observe/measure </a:t>
            </a:r>
          </a:p>
          <a:p>
            <a:r>
              <a:rPr lang="en-US" sz="1600" b="0" i="0" dirty="0">
                <a:effectLst/>
                <a:latin typeface="Söhne"/>
              </a:rPr>
              <a:t>Explosion of data and computing power can help us observe and understand how nature affects sustainable development </a:t>
            </a:r>
          </a:p>
          <a:p>
            <a:r>
              <a:rPr lang="en-US" sz="1600" b="0" i="0" dirty="0">
                <a:effectLst/>
                <a:latin typeface="Söhne"/>
              </a:rPr>
              <a:t>“What gets measured gets managed” – Peter Drucker</a:t>
            </a:r>
            <a:r>
              <a:rPr lang="en-US" sz="1600" dirty="0">
                <a:latin typeface="Söhne"/>
              </a:rPr>
              <a:t> (</a:t>
            </a:r>
            <a:r>
              <a:rPr lang="en-US" sz="1600" b="0" i="0" dirty="0">
                <a:effectLst/>
                <a:latin typeface="Söhne"/>
              </a:rPr>
              <a:t>maybe?)</a:t>
            </a:r>
          </a:p>
          <a:p>
            <a:endParaRPr lang="en-US" sz="1600" b="0" i="0" dirty="0">
              <a:effectLst/>
              <a:latin typeface="Söhne"/>
            </a:endParaRP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EDB4-72CD-1B62-19C1-A3D670D7B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250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Eliana’s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10268643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Majored in Environmental Studies and Economics</a:t>
            </a:r>
          </a:p>
          <a:p>
            <a:r>
              <a:rPr lang="en-US" sz="2000" dirty="0"/>
              <a:t>Didn’t start coding till junior year of college</a:t>
            </a:r>
          </a:p>
          <a:p>
            <a:pPr lvl="1"/>
            <a:r>
              <a:rPr lang="en-US" sz="2000" dirty="0"/>
              <a:t>Felt a huge barrier to entry compared to peers with programming backgrounds</a:t>
            </a:r>
          </a:p>
          <a:p>
            <a:r>
              <a:rPr lang="en-US" sz="2000" dirty="0"/>
              <a:t>Started with classes in R</a:t>
            </a:r>
          </a:p>
          <a:p>
            <a:r>
              <a:rPr lang="en-US" sz="2000" dirty="0"/>
              <a:t>Now other languages like Python and Google Earth Engine JavaScript are easy to self-learn with online resources</a:t>
            </a:r>
          </a:p>
          <a:p>
            <a:r>
              <a:rPr lang="en-US" sz="2000" dirty="0"/>
              <a:t>Master’s thesis: Agribusiness lobbying on Brazilian economy and public health (remotely-sensed crop data, decades of municipal election data)</a:t>
            </a:r>
          </a:p>
        </p:txBody>
      </p:sp>
    </p:spTree>
    <p:extLst>
      <p:ext uri="{BB962C8B-B14F-4D97-AF65-F5344CB8AC3E}">
        <p14:creationId xmlns:p14="http://schemas.microsoft.com/office/powerpoint/2010/main" val="28924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en-US"/>
              <a:t>Introductions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63937"/>
            <a:ext cx="10515600" cy="4351338"/>
          </a:xfrm>
        </p:spPr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E78-F896-8C4A-C23E-C10AA29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next three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646-7795-1937-9FB4-DAE2F45D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Rid the intimidation factor </a:t>
            </a:r>
          </a:p>
          <a:p>
            <a:r>
              <a:rPr lang="en-US" dirty="0"/>
              <a:t>Build a foundation for other classes and opportunities to build on</a:t>
            </a:r>
          </a:p>
          <a:p>
            <a:r>
              <a:rPr lang="en-US" dirty="0"/>
              <a:t>Accelerate the initial learning curve </a:t>
            </a:r>
          </a:p>
          <a:p>
            <a:pPr lvl="1"/>
            <a:r>
              <a:rPr lang="en-US" dirty="0"/>
              <a:t>I tried to build what I wish I had</a:t>
            </a:r>
          </a:p>
          <a:p>
            <a:endParaRPr lang="en-US" dirty="0"/>
          </a:p>
          <a:p>
            <a:r>
              <a:rPr lang="en-US" dirty="0"/>
              <a:t>Advice: Ask questions </a:t>
            </a:r>
          </a:p>
          <a:p>
            <a:pPr lvl="1"/>
            <a:r>
              <a:rPr lang="en-US" dirty="0"/>
              <a:t>Believe that you’re entitled to learn everything the next three days has to offer</a:t>
            </a:r>
          </a:p>
          <a:p>
            <a:pPr lvl="1"/>
            <a:r>
              <a:rPr lang="en-US" dirty="0"/>
              <a:t> Even when you don’t know how to say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0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24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9:00 am to 12:30 every morning </a:t>
            </a:r>
          </a:p>
          <a:p>
            <a:pPr lvl="1"/>
            <a:r>
              <a:rPr lang="en-US" dirty="0"/>
              <a:t>Two 60 to 90-minute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pPr lvl="1"/>
            <a:r>
              <a:rPr lang="en-US" dirty="0"/>
              <a:t>Lunch!</a:t>
            </a:r>
          </a:p>
          <a:p>
            <a:r>
              <a:rPr lang="en-US" dirty="0"/>
              <a:t>A mini problem set every day</a:t>
            </a:r>
          </a:p>
          <a:p>
            <a:pPr lvl="1"/>
            <a:r>
              <a:rPr lang="en-US" dirty="0"/>
              <a:t>Not graded, but Eliana will provide some feedback</a:t>
            </a:r>
          </a:p>
          <a:p>
            <a:pPr lvl="1"/>
            <a:r>
              <a:rPr lang="en-US" dirty="0"/>
              <a:t>I will release an answer key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Sage 8A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DC56-D288-1047-7CDF-D4E14E62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Material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173B2D6-A727-3679-6A2D-2BFDFA6BE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57624" cy="4351338"/>
          </a:xfrm>
        </p:spPr>
        <p:txBody>
          <a:bodyPr>
            <a:normAutofit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Management and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6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603</TotalTime>
  <Words>1853</Words>
  <Application>Microsoft Macintosh PowerPoint</Application>
  <PresentationFormat>Widescreen</PresentationFormat>
  <Paragraphs>248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Söhne</vt:lpstr>
      <vt:lpstr>Times New Roman</vt:lpstr>
      <vt:lpstr>Office Theme</vt:lpstr>
      <vt:lpstr>1_Office Theme</vt:lpstr>
      <vt:lpstr>Introduction / Thinking Like a Computer </vt:lpstr>
      <vt:lpstr>My background</vt:lpstr>
      <vt:lpstr>My motivation for knowing how to program</vt:lpstr>
      <vt:lpstr>Eliana’s background</vt:lpstr>
      <vt:lpstr>Introductions</vt:lpstr>
      <vt:lpstr>Goal of next three days</vt:lpstr>
      <vt:lpstr>Logistics</vt:lpstr>
      <vt:lpstr>Outline of Material</vt:lpstr>
      <vt:lpstr>Thinking Like A Computer</vt:lpstr>
      <vt:lpstr>What is programming </vt:lpstr>
      <vt:lpstr>What is programming </vt:lpstr>
      <vt:lpstr>Some definitions</vt:lpstr>
      <vt:lpstr>Why should you think like a computer?</vt:lpstr>
      <vt:lpstr>Why should you learn to code?</vt:lpstr>
      <vt:lpstr>Pseudo Code – first step of coding</vt:lpstr>
      <vt:lpstr>Exercise One: Coffee </vt:lpstr>
      <vt:lpstr>Exercise One: Coffee </vt:lpstr>
      <vt:lpstr>Exercise Two: Rock Paper Scissors </vt:lpstr>
      <vt:lpstr>Exercise Two: Rock Paper Scissors </vt:lpstr>
      <vt:lpstr>My pseudo code (lazy)</vt:lpstr>
      <vt:lpstr>Not Lazy Pseudo Code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122</cp:revision>
  <dcterms:created xsi:type="dcterms:W3CDTF">2023-12-21T16:09:07Z</dcterms:created>
  <dcterms:modified xsi:type="dcterms:W3CDTF">2025-01-06T18:50:56Z</dcterms:modified>
</cp:coreProperties>
</file>