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4" r:id="rId9"/>
    <p:sldId id="281" r:id="rId10"/>
    <p:sldId id="267" r:id="rId11"/>
    <p:sldId id="262" r:id="rId12"/>
    <p:sldId id="263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2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77437"/>
  </p:normalViewPr>
  <p:slideViewPr>
    <p:cSldViewPr snapToGrid="0">
      <p:cViewPr varScale="1">
        <p:scale>
          <a:sx n="100" d="100"/>
          <a:sy n="100" d="100"/>
        </p:scale>
        <p:origin x="11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F9D56-9843-D447-A2FA-830B452727C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95E54-B1D1-F244-872C-1B859491F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03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Brundtland report is when the world realized GDP wasn’t a good indicator of progresses and welfare when used on its own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8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IDE: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development environment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09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Lets back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Why is it important to think like a computer (more than coding)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33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 lets zoom in, why is it worth learning how to code?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Varies wildly, but on average, people who code make 20-30% more which is something like 10-20k more per year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9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if else is very elegant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</a:t>
            </a:r>
            <a:r>
              <a:rPr lang="en-US" dirty="0"/>
              <a:t> told you the C choice and person choice, you should be tell what happens here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Things to highlight in this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Function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 err="1"/>
              <a:t>If_case</a:t>
            </a:r>
            <a:r>
              <a:rPr lang="en-US" dirty="0"/>
              <a:t> cases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Boolean comparison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Loop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Storing a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20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</a:t>
            </a:r>
            <a:r>
              <a:rPr lang="en-US" dirty="0" err="1"/>
              <a:t>creat</a:t>
            </a:r>
            <a:r>
              <a:rPr lang="en-US" dirty="0"/>
              <a:t>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23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Youll</a:t>
            </a:r>
            <a:r>
              <a:rPr lang="en-US" dirty="0"/>
              <a:t> see me constantly googling, looking up documentation and asking chat </a:t>
            </a:r>
            <a:r>
              <a:rPr lang="en-US" dirty="0" err="1"/>
              <a:t>gpt</a:t>
            </a:r>
            <a:r>
              <a:rPr lang="en-US" dirty="0"/>
              <a:t> questions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But to actually get anywhere, I need to be able to define the problem and a solution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Like I said at beginning, knowing the basics of programming will help you know how to </a:t>
            </a:r>
            <a:r>
              <a:rPr lang="en-US" dirty="0" err="1"/>
              <a:t>creat</a:t>
            </a:r>
            <a:r>
              <a:rPr lang="en-US" dirty="0"/>
              <a:t> solution strategy </a:t>
            </a:r>
            <a:r>
              <a:rPr lang="en-US" dirty="0" err="1"/>
              <a:t>bc</a:t>
            </a:r>
            <a:r>
              <a:rPr lang="en-US" dirty="0"/>
              <a:t> </a:t>
            </a:r>
            <a:r>
              <a:rPr lang="en-US" dirty="0" err="1"/>
              <a:t>youll</a:t>
            </a:r>
            <a:r>
              <a:rPr lang="en-US" dirty="0"/>
              <a:t> have practiced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95E54-B1D1-F244-872C-1B859491FC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6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84C0-28D0-62C8-7AEA-DCC8D55FF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2FDDE-0BD7-5FEF-9626-D94AB079A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EDF16-DC10-7F0F-2C0B-A628FA2D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FC839-4E3D-E03E-CAAE-DC171152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6A628-CE3B-5ABF-B9A1-3DE5B083B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70D7-3173-F97F-0205-814F79105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EAB46-5282-5C4D-4B4F-7B8BF9B8D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085E-CF17-BBF1-E300-862CA7F4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B972-7556-2C28-E0A7-AE7EB5DF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B447-6B0F-9396-0EAB-10FFD020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4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142C-9CDE-D1C9-C542-B220DCEFB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A78FF-76FF-5498-4977-4ECD83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153AF-E81D-D6C7-EC6E-BC076303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16374-68E4-5E2C-CB64-98E69D39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B0C6-264A-0DE9-4D10-4677FAA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4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D89-06F1-0873-3077-56B08B57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4D27E-7EB7-0873-83A0-21B41CE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0873-0DAD-00CE-90CB-39767D7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25FE1-CCDF-B281-89A3-C77401EC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1E92-0EF3-2E78-2930-FD844E01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69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927E-1228-B4D9-45FE-0885DBD9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31D8A-7492-E6AA-BD3A-309D0C7E0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8F2D-6A6A-031C-8EB6-39D0F443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707C-2E3B-3972-6D61-9B42503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03C73-3B95-DA33-5BE9-A4C74161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F8B9-A283-0951-99F7-9E805939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CBF3-887F-3AD4-2D4F-F7241D6FB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BCE0A-D2A5-2C95-4129-DB52D7C3B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7714B-2AF4-C00E-31D8-7DCD8B27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6603D-76E0-CC0D-3BBA-8ECD3877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9E74F-64D5-C3A0-E011-F92ADE8F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6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68730-DE6E-C171-B679-E46D26B6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8B29F-3A78-48D0-CCA5-AC5747BE5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65594-65C0-B05A-247A-E42C5CD85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D4DDA-4259-F7E6-0D4C-D6303F867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0DB9A-4B27-F4A5-8991-D07E388BB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67E8-8DF4-9DC9-75EB-23F20914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A5A10-4B4C-099A-B5C8-7AC05647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B83EF-37AB-5B89-5EA4-8E865DE3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5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B2BB-321D-B68E-09A7-52EC008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7F975D-8865-E862-A3E5-3FA12467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6E1B5-9177-62CA-965A-DB3472C36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692F4-0C20-BB94-22C7-C8BE3300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B75D-B198-9F37-03FE-95333DF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8907-B492-D6ED-7711-AAFAB534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CE993-123C-EAC7-EC1F-0354EF5D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1A71-A7FD-5D52-58B6-8A8908447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E331-D3B7-743F-3C20-95E2A598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3A464-36C9-C7AE-020B-A31BB84E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6319A-EB86-273D-E7A0-7B2452DD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B1982-E91E-ED89-BCCC-4593A3C4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FC04-E710-ABFB-3394-A0ABA4B8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0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8CD2-A629-1ADF-CF9E-5D4ADDA1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A307F-4CD9-14E7-1F28-40BD523EB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2038A-850E-4775-38CA-8A109B604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ACF2-DF4F-B82A-A62C-ABDDA91F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5C016-1618-5298-9A97-F775D63D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534BC-7576-64C5-3276-6FB71178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7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9B873-1213-69E3-84A5-A8AFA537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36D9-A63D-8225-768A-B76023D3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10E61-85EF-B4EA-0FA0-C263B8C71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61B05-3ABA-374A-A954-F456CBED3C32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0B6FD-EAF6-A2DA-5465-1F04FB38D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B3A8D-4428-C061-9A07-6C22FF7B2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670D-0575-F946-B94B-97B22670C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3284-4FF2-89D1-E31D-D75583309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/ Thinking Like a Computer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5C8C5-286F-2FDC-36CA-CD982DAD0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One of Programming Workshop</a:t>
            </a:r>
          </a:p>
          <a:p>
            <a:r>
              <a:rPr lang="en-US" dirty="0"/>
              <a:t>Andie Creel (she/her)</a:t>
            </a:r>
          </a:p>
          <a:p>
            <a:r>
              <a:rPr lang="en-US" dirty="0"/>
              <a:t>January 2024</a:t>
            </a:r>
          </a:p>
          <a:p>
            <a:r>
              <a:rPr lang="en-US" dirty="0"/>
              <a:t>TF: </a:t>
            </a:r>
            <a:r>
              <a:rPr lang="en-US"/>
              <a:t>Eliana 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5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A2096-631B-BA7F-889C-C225F127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AFB-1BB5-B1D6-7CE5-29B4CC63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</a:t>
            </a:r>
          </a:p>
          <a:p>
            <a:pPr lvl="1"/>
            <a:r>
              <a:rPr lang="en-US" dirty="0"/>
              <a:t>What your computer runs</a:t>
            </a:r>
          </a:p>
          <a:p>
            <a:pPr lvl="1"/>
            <a:r>
              <a:rPr lang="en-US" dirty="0"/>
              <a:t>Many languages – R, Python, Java, HTML and CSS, command line </a:t>
            </a:r>
          </a:p>
          <a:p>
            <a:r>
              <a:rPr lang="en-US" dirty="0"/>
              <a:t>Script: The text file where you write your code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Notes you write yourself that the computer doesn’t read</a:t>
            </a:r>
          </a:p>
          <a:p>
            <a:pPr lvl="1"/>
            <a:r>
              <a:rPr lang="en-US" dirty="0"/>
              <a:t>SO IMPORTANT! </a:t>
            </a:r>
          </a:p>
          <a:p>
            <a:r>
              <a:rPr lang="en-US" dirty="0"/>
              <a:t>Run (aka compile and execute): when the computer executes your code</a:t>
            </a:r>
          </a:p>
          <a:p>
            <a:r>
              <a:rPr lang="en-US" dirty="0"/>
              <a:t>IDE/GUI/Software</a:t>
            </a:r>
          </a:p>
          <a:p>
            <a:pPr lvl="1"/>
            <a:r>
              <a:rPr lang="en-US" dirty="0"/>
              <a:t>Where you write and run your scripts and comments</a:t>
            </a:r>
          </a:p>
          <a:p>
            <a:pPr lvl="1"/>
            <a:r>
              <a:rPr lang="en-US" dirty="0"/>
              <a:t>R Studio, Google Collab (Collaboratory)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1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more than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7685-FDAF-9CD6-D714-DDFA02C6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Programming is defining and solving problems</a:t>
            </a:r>
          </a:p>
          <a:p>
            <a:r>
              <a:rPr lang="en-US" dirty="0"/>
              <a:t>Require creativity </a:t>
            </a:r>
          </a:p>
          <a:p>
            <a:r>
              <a:rPr lang="en-US" dirty="0"/>
              <a:t>Clear definition of “problems” </a:t>
            </a:r>
          </a:p>
          <a:p>
            <a:pPr lvl="1"/>
            <a:r>
              <a:rPr lang="en-US" dirty="0"/>
              <a:t>Cannot solve a problem that isn’t defined (how do you know its solved?)</a:t>
            </a:r>
          </a:p>
          <a:p>
            <a:pPr lvl="1"/>
            <a:r>
              <a:rPr lang="en-US" dirty="0"/>
              <a:t>Forces precision and accuracy in problem definition </a:t>
            </a:r>
          </a:p>
          <a:p>
            <a:pPr lvl="1"/>
            <a:r>
              <a:rPr lang="en-US" dirty="0"/>
              <a:t>Collaboration: Once clear to you, can also be clear to team members </a:t>
            </a:r>
          </a:p>
          <a:p>
            <a:r>
              <a:rPr lang="en-US" dirty="0"/>
              <a:t>Solutions to “problems”</a:t>
            </a:r>
          </a:p>
          <a:p>
            <a:pPr lvl="1"/>
            <a:r>
              <a:rPr lang="en-US" dirty="0"/>
              <a:t>Our field is filled with giant problems </a:t>
            </a:r>
          </a:p>
          <a:p>
            <a:pPr lvl="1"/>
            <a:r>
              <a:rPr lang="en-US" dirty="0"/>
              <a:t>To make progress, need to break them into solvable pieces </a:t>
            </a:r>
          </a:p>
          <a:p>
            <a:pPr lvl="1"/>
            <a:r>
              <a:rPr lang="en-US" dirty="0"/>
              <a:t>Leaning to program is learning how to break big problems down </a:t>
            </a:r>
          </a:p>
          <a:p>
            <a:pPr lvl="1"/>
            <a:r>
              <a:rPr lang="en-US" dirty="0"/>
              <a:t>Steps are clear </a:t>
            </a:r>
          </a:p>
        </p:txBody>
      </p:sp>
    </p:spTree>
    <p:extLst>
      <p:ext uri="{BB962C8B-B14F-4D97-AF65-F5344CB8AC3E}">
        <p14:creationId xmlns:p14="http://schemas.microsoft.com/office/powerpoint/2010/main" val="313575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2C25-2A3D-81A4-3989-FE0D8F84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like a computer: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47685-FDAF-9CD6-D714-DDFA02C6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 and Speed – its so much faster </a:t>
            </a:r>
          </a:p>
          <a:p>
            <a:r>
              <a:rPr lang="en-US" dirty="0"/>
              <a:t>Accurate – not reliant on copy-paste/find-replace </a:t>
            </a:r>
          </a:p>
          <a:p>
            <a:r>
              <a:rPr lang="en-US" dirty="0"/>
              <a:t>Replicability – for your teams, others, new datasets </a:t>
            </a:r>
          </a:p>
          <a:p>
            <a:r>
              <a:rPr lang="en-US" dirty="0"/>
              <a:t>Customize – write models for your data, clean and manipulate data for your models</a:t>
            </a:r>
          </a:p>
          <a:p>
            <a:r>
              <a:rPr lang="en-US" dirty="0"/>
              <a:t>Employment – more jobs, better jobs, more money </a:t>
            </a:r>
          </a:p>
          <a:p>
            <a:r>
              <a:rPr lang="en-US" dirty="0"/>
              <a:t>Collaboration – GitHub on last day </a:t>
            </a:r>
          </a:p>
        </p:txBody>
      </p:sp>
    </p:spTree>
    <p:extLst>
      <p:ext uri="{BB962C8B-B14F-4D97-AF65-F5344CB8AC3E}">
        <p14:creationId xmlns:p14="http://schemas.microsoft.com/office/powerpoint/2010/main" val="22674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E611-5A63-2603-C50A-D5E7347F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– 1</a:t>
            </a:r>
            <a:r>
              <a:rPr lang="en-US" baseline="30000" dirty="0"/>
              <a:t>st</a:t>
            </a:r>
            <a:r>
              <a:rPr lang="en-US" dirty="0"/>
              <a:t> step of thinking like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060-617A-8422-E218-4F2BA385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  <a:p>
            <a:pPr lvl="1"/>
            <a:r>
              <a:rPr lang="en-US" dirty="0"/>
              <a:t>Pseudo code is the outline of your code</a:t>
            </a:r>
          </a:p>
          <a:p>
            <a:pPr lvl="1"/>
            <a:r>
              <a:rPr lang="en-US" dirty="0"/>
              <a:t>Similar to writing process </a:t>
            </a:r>
          </a:p>
          <a:p>
            <a:pPr lvl="1"/>
            <a:r>
              <a:rPr lang="en-US" dirty="0"/>
              <a:t>Not actually a coding language</a:t>
            </a:r>
          </a:p>
          <a:p>
            <a:pPr lvl="1"/>
            <a:r>
              <a:rPr lang="en-US" dirty="0"/>
              <a:t>I do it on scrap paper or in comments at the stop of script </a:t>
            </a:r>
          </a:p>
          <a:p>
            <a:r>
              <a:rPr lang="en-US" dirty="0"/>
              <a:t>Why </a:t>
            </a:r>
          </a:p>
          <a:p>
            <a:pPr lvl="1"/>
            <a:r>
              <a:rPr lang="en-US" dirty="0"/>
              <a:t>Clarifies your logic – are you actually solving the problem?</a:t>
            </a:r>
          </a:p>
          <a:p>
            <a:pPr lvl="1"/>
            <a:r>
              <a:rPr lang="en-US" dirty="0"/>
              <a:t>Serves as road map and plan – important for multiple work sessions</a:t>
            </a:r>
          </a:p>
          <a:p>
            <a:pPr lvl="1"/>
            <a:r>
              <a:rPr lang="en-US" dirty="0"/>
              <a:t>Collaboration/Documentation – can communicate what you did to others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159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One: Coffee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instructions for how to brew a cup of coffee (3 min)</a:t>
            </a:r>
          </a:p>
        </p:txBody>
      </p:sp>
    </p:spTree>
    <p:extLst>
      <p:ext uri="{BB962C8B-B14F-4D97-AF65-F5344CB8AC3E}">
        <p14:creationId xmlns:p14="http://schemas.microsoft.com/office/powerpoint/2010/main" val="282218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898D-A98D-648A-2B85-EA38F4A9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One: Coffee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27C80-1A81-7111-61B0-BF07F183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instructions with a partner</a:t>
            </a:r>
          </a:p>
          <a:p>
            <a:r>
              <a:rPr lang="en-US" dirty="0"/>
              <a:t>Have them “run” your code</a:t>
            </a:r>
          </a:p>
          <a:p>
            <a:r>
              <a:rPr lang="en-US" dirty="0"/>
              <a:t>Do you find any bugs? (5 min)</a:t>
            </a:r>
          </a:p>
        </p:txBody>
      </p:sp>
    </p:spTree>
    <p:extLst>
      <p:ext uri="{BB962C8B-B14F-4D97-AF65-F5344CB8AC3E}">
        <p14:creationId xmlns:p14="http://schemas.microsoft.com/office/powerpoint/2010/main" val="1228644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C32A-25F6-7BAA-76F2-4803427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Rock paper scissors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8128-F7C6-AA77-A9E4-CC758133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play Rock, Paper, Scissors?</a:t>
            </a:r>
          </a:p>
          <a:p>
            <a:r>
              <a:rPr lang="en-US" dirty="0"/>
              <a:t>You will need multiple cases (5 min) </a:t>
            </a:r>
          </a:p>
        </p:txBody>
      </p:sp>
    </p:spTree>
    <p:extLst>
      <p:ext uri="{BB962C8B-B14F-4D97-AF65-F5344CB8AC3E}">
        <p14:creationId xmlns:p14="http://schemas.microsoft.com/office/powerpoint/2010/main" val="2022944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C32A-25F6-7BAA-76F2-480342720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Rock paper scissors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8128-F7C6-AA77-A9E4-CC7581339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partner. </a:t>
            </a:r>
          </a:p>
          <a:p>
            <a:r>
              <a:rPr lang="en-US" dirty="0"/>
              <a:t>Play by the rules they just gave you. </a:t>
            </a:r>
          </a:p>
          <a:p>
            <a:r>
              <a:rPr lang="en-US" dirty="0"/>
              <a:t>Can you cheat??</a:t>
            </a:r>
          </a:p>
        </p:txBody>
      </p:sp>
    </p:spTree>
    <p:extLst>
      <p:ext uri="{BB962C8B-B14F-4D97-AF65-F5344CB8AC3E}">
        <p14:creationId xmlns:p14="http://schemas.microsoft.com/office/powerpoint/2010/main" val="257603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854C-63FB-6B0F-62A8-E85321FB9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my realistic pseudo code (lazy)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799D-324D-53C4-B21F-647ECC45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Player: choose rock paper scissor</a:t>
            </a:r>
          </a:p>
          <a:p>
            <a:r>
              <a:rPr lang="en-US" dirty="0"/>
              <a:t>Computer: random generate rock paper scissor </a:t>
            </a:r>
          </a:p>
          <a:p>
            <a:r>
              <a:rPr lang="en-US" dirty="0"/>
              <a:t>Compare P &amp; C </a:t>
            </a:r>
          </a:p>
          <a:p>
            <a:pPr lvl="1"/>
            <a:r>
              <a:rPr lang="en-US" dirty="0"/>
              <a:t>If P = Rock </a:t>
            </a:r>
          </a:p>
          <a:p>
            <a:pPr lvl="2"/>
            <a:r>
              <a:rPr lang="en-US" dirty="0"/>
              <a:t>And C = Rock: tie </a:t>
            </a:r>
          </a:p>
          <a:p>
            <a:pPr lvl="2"/>
            <a:r>
              <a:rPr lang="en-US" dirty="0"/>
              <a:t>And C = paper: player loses </a:t>
            </a:r>
          </a:p>
          <a:p>
            <a:pPr lvl="2"/>
            <a:r>
              <a:rPr lang="en-US" dirty="0"/>
              <a:t>And C = scissors: player wins</a:t>
            </a:r>
          </a:p>
          <a:p>
            <a:pPr lvl="1"/>
            <a:r>
              <a:rPr lang="en-US" dirty="0"/>
              <a:t>Same for if P = paper and P = Scissors </a:t>
            </a:r>
          </a:p>
        </p:txBody>
      </p:sp>
    </p:spTree>
    <p:extLst>
      <p:ext uri="{BB962C8B-B14F-4D97-AF65-F5344CB8AC3E}">
        <p14:creationId xmlns:p14="http://schemas.microsoft.com/office/powerpoint/2010/main" val="1564238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E310-0472-AF42-56B0-13C5D4684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two: not lazy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C9E2-8970-208F-8F38-01861F7B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07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/>
              <a:t>While </a:t>
            </a:r>
            <a:r>
              <a:rPr lang="en-US" sz="5600" dirty="0" err="1"/>
              <a:t>play_again</a:t>
            </a:r>
            <a:r>
              <a:rPr lang="en-US" sz="5600" dirty="0"/>
              <a:t> is true</a:t>
            </a:r>
          </a:p>
          <a:p>
            <a:pPr marL="0" indent="0">
              <a:buNone/>
            </a:pPr>
            <a:r>
              <a:rPr lang="en-US" sz="5600" dirty="0"/>
              <a:t>    Prompt the player to select Rock, Paper, or Scissors</a:t>
            </a:r>
          </a:p>
          <a:p>
            <a:pPr marL="0" indent="0">
              <a:buNone/>
            </a:pPr>
            <a:r>
              <a:rPr lang="en-US" sz="5600" dirty="0"/>
              <a:t>    Generate a random choice for the computer (Rock, Paper, or Scissors)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If player's choice is the same as computer's choice</a:t>
            </a:r>
          </a:p>
          <a:p>
            <a:pPr marL="0" indent="0">
              <a:buNone/>
            </a:pPr>
            <a:r>
              <a:rPr lang="en-US" sz="5600" dirty="0"/>
              <a:t>      Display "It's a tie!"</a:t>
            </a:r>
          </a:p>
          <a:p>
            <a:pPr marL="0" indent="0">
              <a:buNone/>
            </a:pPr>
            <a:r>
              <a:rPr lang="en-US" sz="5600" dirty="0"/>
              <a:t>    Else If player chooses Rock and computer chooses Scissors</a:t>
            </a:r>
          </a:p>
          <a:p>
            <a:pPr marL="0" indent="0">
              <a:buNone/>
            </a:pPr>
            <a:r>
              <a:rPr lang="en-US" sz="5600" dirty="0"/>
              <a:t>      Display "Player wins! Rock crushes Scissors."</a:t>
            </a:r>
          </a:p>
          <a:p>
            <a:pPr marL="0" indent="0">
              <a:buNone/>
            </a:pPr>
            <a:r>
              <a:rPr lang="en-US" sz="5600" dirty="0"/>
              <a:t>    Else If player chooses Paper and computer chooses Rock</a:t>
            </a:r>
          </a:p>
          <a:p>
            <a:pPr marL="0" indent="0">
              <a:buNone/>
            </a:pPr>
            <a:r>
              <a:rPr lang="en-US" sz="5600" dirty="0"/>
              <a:t>      Display "Player wins! Paper covers Rock."</a:t>
            </a:r>
          </a:p>
          <a:p>
            <a:pPr marL="0" indent="0">
              <a:buNone/>
            </a:pPr>
            <a:r>
              <a:rPr lang="en-US" sz="5600" dirty="0"/>
              <a:t>    Else If player chooses Scissors and computer chooses Paper</a:t>
            </a:r>
          </a:p>
          <a:p>
            <a:pPr marL="0" indent="0">
              <a:buNone/>
            </a:pPr>
            <a:r>
              <a:rPr lang="en-US" sz="5600" dirty="0"/>
              <a:t>      Display "Player wins! Scissors cut Paper."</a:t>
            </a:r>
          </a:p>
          <a:p>
            <a:pPr marL="0" indent="0">
              <a:buNone/>
            </a:pPr>
            <a:r>
              <a:rPr lang="en-US" sz="5600" dirty="0"/>
              <a:t>    Else</a:t>
            </a:r>
          </a:p>
          <a:p>
            <a:pPr marL="0" indent="0">
              <a:buNone/>
            </a:pPr>
            <a:r>
              <a:rPr lang="en-US" sz="5600" dirty="0"/>
              <a:t>      Display "Computer wins!"</a:t>
            </a:r>
          </a:p>
          <a:p>
            <a:pPr marL="0" indent="0">
              <a:buNone/>
            </a:pPr>
            <a:endParaRPr lang="en-US" sz="5600" dirty="0"/>
          </a:p>
          <a:p>
            <a:pPr marL="0" indent="0">
              <a:buNone/>
            </a:pPr>
            <a:r>
              <a:rPr lang="en-US" sz="5600" dirty="0"/>
              <a:t>    Ask the player if they want to play again </a:t>
            </a:r>
          </a:p>
          <a:p>
            <a:pPr marL="0" indent="0">
              <a:buNone/>
            </a:pPr>
            <a:r>
              <a:rPr lang="en-US" sz="5600" dirty="0"/>
              <a:t>       set </a:t>
            </a:r>
            <a:r>
              <a:rPr lang="en-US" sz="5600" dirty="0" err="1"/>
              <a:t>play_again</a:t>
            </a:r>
            <a:r>
              <a:rPr lang="en-US" sz="5600" dirty="0"/>
              <a:t> to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7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/>
              <a:t>Freshman in college: financial engineering (whatever that is) -&gt; Java</a:t>
            </a:r>
          </a:p>
          <a:p>
            <a:pPr lvl="1"/>
            <a:r>
              <a:rPr lang="en-US" sz="2000"/>
              <a:t>“I am a magician”  </a:t>
            </a:r>
          </a:p>
          <a:p>
            <a:r>
              <a:rPr lang="en-US" sz="2000"/>
              <a:t>Majored in Econ, minored in CS</a:t>
            </a:r>
          </a:p>
          <a:p>
            <a:r>
              <a:rPr lang="en-US" sz="2000"/>
              <a:t>TAed programming labs in college </a:t>
            </a:r>
          </a:p>
          <a:p>
            <a:r>
              <a:rPr lang="en-US" sz="2000"/>
              <a:t>Pandemic Hobby: big data </a:t>
            </a:r>
          </a:p>
          <a:p>
            <a:r>
              <a:rPr lang="en-US" sz="2000"/>
              <a:t>Master’s thesis: Parks use in pandemic (Cell Phone Data)</a:t>
            </a:r>
          </a:p>
          <a:p>
            <a:r>
              <a:rPr lang="en-US" sz="2000"/>
              <a:t>Dissertation work:  Environmental Econ -- value of local recreation and urban green space</a:t>
            </a:r>
          </a:p>
        </p:txBody>
      </p:sp>
    </p:spTree>
    <p:extLst>
      <p:ext uri="{BB962C8B-B14F-4D97-AF65-F5344CB8AC3E}">
        <p14:creationId xmlns:p14="http://schemas.microsoft.com/office/powerpoint/2010/main" val="171032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889A-564D-7C1E-A1A7-7721B2ED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</a:t>
            </a:r>
          </a:p>
        </p:txBody>
      </p:sp>
      <p:pic>
        <p:nvPicPr>
          <p:cNvPr id="5" name="Content Placeholder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05A72E4-A6C7-9BD1-AA52-2F16FB0A2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020" y="1846053"/>
            <a:ext cx="5530178" cy="4646822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6EA2DA9-49AD-A60B-CCE2-248A48A99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46053"/>
            <a:ext cx="5309049" cy="494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3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pPr lvl="1"/>
            <a:r>
              <a:rPr lang="en-US" dirty="0"/>
              <a:t>But if you don’t know how to define and solve problems,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6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C693-F97B-2AC1-683B-D57AE843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of notes on writing, debugging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86B-B925-066A-6ABA-79DE5A3B4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“I minored in stack overflow”</a:t>
            </a:r>
          </a:p>
          <a:p>
            <a:r>
              <a:rPr lang="en-US" dirty="0"/>
              <a:t>I still have to look things up constantly</a:t>
            </a:r>
          </a:p>
          <a:p>
            <a:r>
              <a:rPr lang="en-US" dirty="0"/>
              <a:t>Knowing programming makes me better at: </a:t>
            </a:r>
          </a:p>
          <a:p>
            <a:pPr lvl="1"/>
            <a:r>
              <a:rPr lang="en-US" dirty="0"/>
              <a:t>Defining problems </a:t>
            </a:r>
          </a:p>
          <a:p>
            <a:pPr lvl="1"/>
            <a:r>
              <a:rPr lang="en-US" dirty="0"/>
              <a:t>Developing solution strategies </a:t>
            </a:r>
          </a:p>
          <a:p>
            <a:pPr lvl="1"/>
            <a:r>
              <a:rPr lang="en-US" dirty="0"/>
              <a:t>Solving harder and harder problems</a:t>
            </a:r>
          </a:p>
          <a:p>
            <a:r>
              <a:rPr lang="en-US" dirty="0"/>
              <a:t>Documentation, Google, Stack Overflow, and ChatGPT can help you from there</a:t>
            </a:r>
          </a:p>
          <a:p>
            <a:pPr lvl="1"/>
            <a:r>
              <a:rPr lang="en-US" dirty="0"/>
              <a:t>But if you don’t know how to </a:t>
            </a:r>
            <a:r>
              <a:rPr lang="en-US" dirty="0">
                <a:solidFill>
                  <a:srgbClr val="FF0000"/>
                </a:solidFill>
              </a:rPr>
              <a:t>define and solve problems</a:t>
            </a:r>
            <a:r>
              <a:rPr lang="en-US" dirty="0"/>
              <a:t>, you won’t be able to take full advantage of these aids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5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4616-0918-50D6-FC39-34CE4D4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 and other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9E8D-9647-B3F1-088B-46F0D946F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of them could solve 100% of what we do this week</a:t>
            </a:r>
          </a:p>
          <a:p>
            <a:r>
              <a:rPr lang="en-US" dirty="0"/>
              <a:t>But they can’t solve everything you’ll eventually want to do </a:t>
            </a:r>
          </a:p>
          <a:p>
            <a:r>
              <a:rPr lang="en-US" dirty="0"/>
              <a:t>You can’t get to the cutting-edge problems without basics </a:t>
            </a:r>
          </a:p>
          <a:p>
            <a:pPr lvl="1"/>
            <a:r>
              <a:rPr lang="en-US" dirty="0"/>
              <a:t>At the very least, you’ll be limited </a:t>
            </a:r>
          </a:p>
          <a:p>
            <a:r>
              <a:rPr lang="en-US" dirty="0"/>
              <a:t>Learn basics so that you can get to hard problems, and use AI as a collaborative aid once there </a:t>
            </a:r>
          </a:p>
        </p:txBody>
      </p:sp>
    </p:spTree>
    <p:extLst>
      <p:ext uri="{BB962C8B-B14F-4D97-AF65-F5344CB8AC3E}">
        <p14:creationId xmlns:p14="http://schemas.microsoft.com/office/powerpoint/2010/main" val="2397786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3B0E-B8F7-C673-2C10-18F32817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DD87-611B-E18B-80A0-B006D0DF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30 min break </a:t>
            </a:r>
          </a:p>
          <a:p>
            <a:r>
              <a:rPr lang="en-US" dirty="0"/>
              <a:t>Base R </a:t>
            </a:r>
          </a:p>
        </p:txBody>
      </p:sp>
    </p:spTree>
    <p:extLst>
      <p:ext uri="{BB962C8B-B14F-4D97-AF65-F5344CB8AC3E}">
        <p14:creationId xmlns:p14="http://schemas.microsoft.com/office/powerpoint/2010/main" val="2405003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3295-82B9-1037-2078-070FC93F5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motivation for knowing how to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9938F-767D-8A87-E548-88A916A8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Sustainable development: </a:t>
            </a:r>
            <a:r>
              <a:rPr lang="en-US" b="0" i="0" dirty="0">
                <a:effectLst/>
                <a:latin typeface="Söhne"/>
              </a:rPr>
              <a:t>"meets the needs of the present without compromising the ability of future generations to meet their own needs” -- Brundtland Report, 1987 </a:t>
            </a:r>
          </a:p>
          <a:p>
            <a:r>
              <a:rPr lang="en-US" b="0" i="0" dirty="0">
                <a:effectLst/>
                <a:latin typeface="Söhne"/>
              </a:rPr>
              <a:t>Needs: consumption of goods, health, political stability, culture</a:t>
            </a:r>
          </a:p>
          <a:p>
            <a:pPr lvl="1"/>
            <a:r>
              <a:rPr lang="en-US" b="0" i="0" dirty="0">
                <a:effectLst/>
                <a:latin typeface="Söhne"/>
              </a:rPr>
              <a:t>T</a:t>
            </a:r>
            <a:r>
              <a:rPr lang="en-US" dirty="0">
                <a:latin typeface="Söhne"/>
              </a:rPr>
              <a:t>he environment and natural resources affect all these needs </a:t>
            </a:r>
          </a:p>
          <a:p>
            <a:pPr lvl="1"/>
            <a:r>
              <a:rPr lang="en-US" dirty="0">
                <a:latin typeface="Söhne"/>
              </a:rPr>
              <a:t>That affect can be hard to observe/measure </a:t>
            </a:r>
          </a:p>
          <a:p>
            <a:r>
              <a:rPr lang="en-US" b="0" i="0" dirty="0">
                <a:effectLst/>
                <a:latin typeface="Söhne"/>
              </a:rPr>
              <a:t>Explosion of data and computing power can help us observe and understand how nature affect sustainable development </a:t>
            </a:r>
          </a:p>
          <a:p>
            <a:r>
              <a:rPr lang="en-US" b="0" i="0" dirty="0">
                <a:effectLst/>
                <a:latin typeface="Söhne"/>
              </a:rPr>
              <a:t>“What gets measured gets managed” – Peter Drucker</a:t>
            </a:r>
            <a:r>
              <a:rPr lang="en-US" dirty="0">
                <a:latin typeface="Söhne"/>
              </a:rPr>
              <a:t> (</a:t>
            </a:r>
            <a:r>
              <a:rPr lang="en-US" b="0" i="0" dirty="0">
                <a:effectLst/>
                <a:latin typeface="Söhne"/>
              </a:rPr>
              <a:t>maybe?)</a:t>
            </a:r>
          </a:p>
          <a:p>
            <a:endParaRPr lang="en-US" b="0" i="0" dirty="0">
              <a:effectLst/>
              <a:latin typeface="Söhn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5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D7E88-AD76-B409-BCD5-02E50E87A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Eliana’s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DA27-6C11-EBB3-2144-2F2E80D5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9" y="2405067"/>
            <a:ext cx="10268643" cy="3729034"/>
          </a:xfrm>
        </p:spPr>
        <p:txBody>
          <a:bodyPr>
            <a:normAutofit/>
          </a:bodyPr>
          <a:lstStyle/>
          <a:p>
            <a:r>
              <a:rPr lang="en-US" sz="2000" dirty="0"/>
              <a:t>Majored in Environmental Studies and Economics</a:t>
            </a:r>
          </a:p>
          <a:p>
            <a:r>
              <a:rPr lang="en-US" sz="2000" dirty="0"/>
              <a:t>Didn’t start coding till junior year of college</a:t>
            </a:r>
          </a:p>
          <a:p>
            <a:pPr lvl="1"/>
            <a:r>
              <a:rPr lang="en-US" sz="2000" dirty="0"/>
              <a:t>Felt a huge barrier to entry compared to peers with programming backgrounds</a:t>
            </a:r>
          </a:p>
          <a:p>
            <a:r>
              <a:rPr lang="en-US" sz="2000" dirty="0"/>
              <a:t>Started with classes in R</a:t>
            </a:r>
          </a:p>
          <a:p>
            <a:r>
              <a:rPr lang="en-US" sz="2000" dirty="0"/>
              <a:t>Now other languages like Python and Google Earth Engine JavaScript are easy to self-learn with online resources</a:t>
            </a:r>
          </a:p>
          <a:p>
            <a:r>
              <a:rPr lang="en-US" sz="2000" dirty="0"/>
              <a:t>Master’s thesis: Agribusiness lobbying on Brazilian economy and public health (remotely-sensed crop data, decades of municipal election data)</a:t>
            </a:r>
          </a:p>
        </p:txBody>
      </p:sp>
    </p:spTree>
    <p:extLst>
      <p:ext uri="{BB962C8B-B14F-4D97-AF65-F5344CB8AC3E}">
        <p14:creationId xmlns:p14="http://schemas.microsoft.com/office/powerpoint/2010/main" val="28924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0ABA-1A43-E916-7905-5A81542A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7601-8314-D28A-6A6E-FC28FB4B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(pronouns) </a:t>
            </a:r>
          </a:p>
          <a:p>
            <a:r>
              <a:rPr lang="en-US" dirty="0"/>
              <a:t>What you do at YSE </a:t>
            </a:r>
          </a:p>
          <a:p>
            <a:r>
              <a:rPr lang="en-US" dirty="0"/>
              <a:t>Why you decided to take this workshop </a:t>
            </a:r>
          </a:p>
        </p:txBody>
      </p:sp>
    </p:spTree>
    <p:extLst>
      <p:ext uri="{BB962C8B-B14F-4D97-AF65-F5344CB8AC3E}">
        <p14:creationId xmlns:p14="http://schemas.microsoft.com/office/powerpoint/2010/main" val="281744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D4DED-3338-4DE3-CB3C-EBEA8A90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next 3 days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A9D9-114A-48D0-B97F-FF077BC95D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9:30am to ~noon</a:t>
            </a:r>
          </a:p>
          <a:p>
            <a:pPr lvl="1"/>
            <a:r>
              <a:rPr lang="en-US" dirty="0"/>
              <a:t>Two 60 to 80-minute lectures per day </a:t>
            </a:r>
          </a:p>
          <a:p>
            <a:pPr lvl="1"/>
            <a:r>
              <a:rPr lang="en-US" dirty="0"/>
              <a:t>30 min break between</a:t>
            </a:r>
          </a:p>
          <a:p>
            <a:r>
              <a:rPr lang="en-US" dirty="0"/>
              <a:t>A mini problem set every day </a:t>
            </a:r>
          </a:p>
          <a:p>
            <a:pPr lvl="1"/>
            <a:r>
              <a:rPr lang="en-US" dirty="0"/>
              <a:t>Not graded</a:t>
            </a:r>
          </a:p>
          <a:p>
            <a:pPr lvl="1"/>
            <a:r>
              <a:rPr lang="en-US" dirty="0"/>
              <a:t>I will release my code at 8pm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Location: 301 prospect St, room 101</a:t>
            </a:r>
          </a:p>
          <a:p>
            <a:pPr lvl="1"/>
            <a:r>
              <a:rPr lang="en-US" dirty="0"/>
              <a:t>Time: 2 – 5 pm </a:t>
            </a:r>
          </a:p>
          <a:p>
            <a:pPr lvl="1"/>
            <a:r>
              <a:rPr lang="en-US" dirty="0"/>
              <a:t>Come to OH (even if you don’t know how to ask your question)!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4E8A1-2C81-0555-FFA9-2E5F6AC25C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Thinking Like a Computer (pseudo code) </a:t>
            </a:r>
          </a:p>
          <a:p>
            <a:pPr lvl="1"/>
            <a:r>
              <a:rPr lang="en-US" dirty="0"/>
              <a:t>Base R</a:t>
            </a:r>
          </a:p>
          <a:p>
            <a:pPr lvl="1"/>
            <a:r>
              <a:rPr lang="en-US" dirty="0"/>
              <a:t>Introduction to packages</a:t>
            </a:r>
          </a:p>
          <a:p>
            <a:r>
              <a:rPr lang="en-US" dirty="0"/>
              <a:t>Tomorrow – </a:t>
            </a:r>
            <a:r>
              <a:rPr lang="en-US" dirty="0" err="1"/>
              <a:t>tidyverse</a:t>
            </a:r>
            <a:r>
              <a:rPr lang="en-US" dirty="0"/>
              <a:t> packages</a:t>
            </a:r>
          </a:p>
          <a:p>
            <a:pPr lvl="1"/>
            <a:r>
              <a:rPr lang="en-US" dirty="0"/>
              <a:t>Data manipulation (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visualization (ggplot2)</a:t>
            </a:r>
          </a:p>
          <a:p>
            <a:r>
              <a:rPr lang="en-US" dirty="0"/>
              <a:t>Friday </a:t>
            </a:r>
          </a:p>
          <a:p>
            <a:pPr lvl="1"/>
            <a:r>
              <a:rPr lang="en-US" dirty="0"/>
              <a:t>Wrap up </a:t>
            </a:r>
            <a:r>
              <a:rPr lang="en-US" dirty="0" err="1"/>
              <a:t>tidyverse</a:t>
            </a:r>
            <a:r>
              <a:rPr lang="en-US" dirty="0"/>
              <a:t>, if needed</a:t>
            </a:r>
          </a:p>
          <a:p>
            <a:pPr lvl="1"/>
            <a:r>
              <a:rPr lang="en-US" dirty="0"/>
              <a:t>Programming is Programming (python)</a:t>
            </a:r>
          </a:p>
          <a:p>
            <a:pPr lvl="1"/>
            <a:r>
              <a:rPr lang="en-US" dirty="0"/>
              <a:t>Collaboration and Version Control (GitHub)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95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0B70-52C8-2462-41D7-D80F94DB8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Thinking Like A Computer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2D215-B013-F668-8B30-AFD326047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Skills to help you outline and (eventually) debug code</a:t>
            </a:r>
          </a:p>
          <a:p>
            <a:endParaRPr lang="en-US" dirty="0"/>
          </a:p>
          <a:p>
            <a:r>
              <a:rPr lang="en-US" sz="1800" dirty="0"/>
              <a:t>Thanks to Ethan </a:t>
            </a:r>
            <a:r>
              <a:rPr lang="en-US" sz="1800" dirty="0" err="1"/>
              <a:t>Addicott</a:t>
            </a:r>
            <a:r>
              <a:rPr lang="en-US" sz="1800" dirty="0"/>
              <a:t> and Matt Gordon for early iterations of this lecture </a:t>
            </a:r>
          </a:p>
        </p:txBody>
      </p:sp>
    </p:spTree>
    <p:extLst>
      <p:ext uri="{BB962C8B-B14F-4D97-AF65-F5344CB8AC3E}">
        <p14:creationId xmlns:p14="http://schemas.microsoft.com/office/powerpoint/2010/main" val="354156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– idk what this really is, but pretty sure it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Programming languages – R, Python, C, Java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57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255B-F77E-358C-EC99-ED7DE2B2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4007-E4CC-6062-D9A9-552CD71E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Bits and bytes – what the computer actually speaks (0s and 1s)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Machine and Assembly languages – idk what this really is, but pretty sure it translates our code to 0s and 1s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Programming languages – R, Python, C, Java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Software – Windows, iOS, Applications, Excel, R Studio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3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1617</Words>
  <Application>Microsoft Macintosh PowerPoint</Application>
  <PresentationFormat>Widescreen</PresentationFormat>
  <Paragraphs>206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Söhne</vt:lpstr>
      <vt:lpstr>Office Theme</vt:lpstr>
      <vt:lpstr>Introduction / Thinking Like a Computer </vt:lpstr>
      <vt:lpstr>My background</vt:lpstr>
      <vt:lpstr>My motivation for knowing how to program</vt:lpstr>
      <vt:lpstr>Eliana’s background</vt:lpstr>
      <vt:lpstr>Introductions</vt:lpstr>
      <vt:lpstr>Outline for next 3 days </vt:lpstr>
      <vt:lpstr>Thinking Like A Computer</vt:lpstr>
      <vt:lpstr>What is programming </vt:lpstr>
      <vt:lpstr>What is programming </vt:lpstr>
      <vt:lpstr>Some definitions</vt:lpstr>
      <vt:lpstr>Think like a computer: more than coding</vt:lpstr>
      <vt:lpstr>Think like a computer: coding</vt:lpstr>
      <vt:lpstr>Pseudo Code – 1st step of thinking like computer</vt:lpstr>
      <vt:lpstr>Exercise One: Coffee </vt:lpstr>
      <vt:lpstr>Exercise One: Coffee </vt:lpstr>
      <vt:lpstr>Exercise two: Rock paper scissors </vt:lpstr>
      <vt:lpstr>Exercise two: Rock paper scissors </vt:lpstr>
      <vt:lpstr>Exercise two: my realistic pseudo code (lazy)</vt:lpstr>
      <vt:lpstr>Exercise two: not lazy </vt:lpstr>
      <vt:lpstr>R Code </vt:lpstr>
      <vt:lpstr>Couple of notes on writing, debugging code </vt:lpstr>
      <vt:lpstr>Couple of notes on writing, debugging code </vt:lpstr>
      <vt:lpstr>ChatGPT and other AI tools</vt:lpstr>
      <vt:lpstr>What’s next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/ Thinking Like a Computer </dc:title>
  <dc:creator>Creel, Andie</dc:creator>
  <cp:lastModifiedBy>Creel, Andie</cp:lastModifiedBy>
  <cp:revision>96</cp:revision>
  <dcterms:created xsi:type="dcterms:W3CDTF">2023-12-21T16:09:07Z</dcterms:created>
  <dcterms:modified xsi:type="dcterms:W3CDTF">2023-12-29T17:12:06Z</dcterms:modified>
</cp:coreProperties>
</file>