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77" r:id="rId4"/>
    <p:sldId id="27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/>
    <p:restoredTop sz="94609"/>
  </p:normalViewPr>
  <p:slideViewPr>
    <p:cSldViewPr snapToGrid="0">
      <p:cViewPr varScale="1">
        <p:scale>
          <a:sx n="151" d="100"/>
          <a:sy n="151" d="100"/>
        </p:scale>
        <p:origin x="9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5A998-0574-7B48-B7BF-67B78911C700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9069F-0265-7F4C-B95F-DD2F2FA12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9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914A6-F970-8449-ABC6-56DD24D291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Livestock loss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914A6-F970-8449-ABC6-56DD24D29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5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8C19-C80B-5A44-84C0-F42F544A005A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1CE3-43FC-FE46-8EC3-D5E4DF04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3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8C19-C80B-5A44-84C0-F42F544A005A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1CE3-43FC-FE46-8EC3-D5E4DF04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3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8C19-C80B-5A44-84C0-F42F544A005A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1CE3-43FC-FE46-8EC3-D5E4DF04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4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8C19-C80B-5A44-84C0-F42F544A005A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1CE3-43FC-FE46-8EC3-D5E4DF04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8C19-C80B-5A44-84C0-F42F544A005A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1CE3-43FC-FE46-8EC3-D5E4DF04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1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8C19-C80B-5A44-84C0-F42F544A005A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1CE3-43FC-FE46-8EC3-D5E4DF04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7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8C19-C80B-5A44-84C0-F42F544A005A}" type="datetimeFigureOut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1CE3-43FC-FE46-8EC3-D5E4DF04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1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8C19-C80B-5A44-84C0-F42F544A005A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1CE3-43FC-FE46-8EC3-D5E4DF04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2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8C19-C80B-5A44-84C0-F42F544A005A}" type="datetimeFigureOut">
              <a:rPr lang="en-US" smtClean="0"/>
              <a:t>2/6/23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1CE3-43FC-FE46-8EC3-D5E4DF04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8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8C19-C80B-5A44-84C0-F42F544A005A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1CE3-43FC-FE46-8EC3-D5E4DF04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7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8C19-C80B-5A44-84C0-F42F544A005A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1CE3-43FC-FE46-8EC3-D5E4DF04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4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D8C19-C80B-5A44-84C0-F42F544A005A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41CE3-43FC-FE46-8EC3-D5E4DF04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4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220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FD46-3BF4-BC20-D8CB-D5F6AD77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66DA-52ED-AF19-EB09-DCD30E50C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“objective”? What/who is relevant to that objective?</a:t>
            </a:r>
          </a:p>
          <a:p>
            <a:pPr lvl="1"/>
            <a:r>
              <a:rPr lang="en-US" dirty="0"/>
              <a:t>Sustainability is not inherently “good”. </a:t>
            </a:r>
          </a:p>
          <a:p>
            <a:pPr lvl="1"/>
            <a:r>
              <a:rPr lang="en-US" dirty="0"/>
              <a:t>Sustainability only means something is not decreasing </a:t>
            </a:r>
          </a:p>
          <a:p>
            <a:r>
              <a:rPr lang="en-US" dirty="0"/>
              <a:t>Sustainable development: non-declining welfare for future generations </a:t>
            </a:r>
          </a:p>
          <a:p>
            <a:pPr lvl="1"/>
            <a:r>
              <a:rPr lang="en-US" dirty="0"/>
              <a:t>Whose welfare are we measuring? Whose is not included?</a:t>
            </a:r>
          </a:p>
          <a:p>
            <a:pPr lvl="1"/>
            <a:r>
              <a:rPr lang="en-US" dirty="0"/>
              <a:t>How is welfare measure? </a:t>
            </a:r>
          </a:p>
          <a:p>
            <a:pPr lvl="2"/>
            <a:r>
              <a:rPr lang="en-US" dirty="0"/>
              <a:t>Consumption only?</a:t>
            </a:r>
          </a:p>
          <a:p>
            <a:pPr lvl="1"/>
            <a:r>
              <a:rPr lang="en-US" dirty="0"/>
              <a:t>What about inequities within the </a:t>
            </a:r>
            <a:r>
              <a:rPr lang="en-US" i="1" dirty="0"/>
              <a:t>current</a:t>
            </a:r>
            <a:r>
              <a:rPr lang="en-US" dirty="0"/>
              <a:t> generation? Environmental Justice concerns?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7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3E24-5978-C1BA-CE61-5554616B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“good”?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844C-7757-C922-EB3B-92BB7E31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is normative </a:t>
            </a:r>
          </a:p>
          <a:p>
            <a:r>
              <a:rPr lang="en-US" dirty="0"/>
              <a:t>What is worth maximizing? What is the objective? </a:t>
            </a:r>
          </a:p>
          <a:p>
            <a:r>
              <a:rPr lang="en-US" dirty="0"/>
              <a:t>Q1 </a:t>
            </a:r>
            <a:r>
              <a:rPr lang="en-US" dirty="0" err="1"/>
              <a:t>Pset</a:t>
            </a:r>
            <a:r>
              <a:rPr lang="en-US" dirty="0"/>
              <a:t> 1: Modeling the profit made off a fishery </a:t>
            </a:r>
          </a:p>
          <a:p>
            <a:pPr lvl="1"/>
            <a:r>
              <a:rPr lang="en-US" dirty="0"/>
              <a:t>Profit is only comprised of revenue from selling fishing and cost of catching fish </a:t>
            </a:r>
          </a:p>
          <a:p>
            <a:pPr lvl="1"/>
            <a:r>
              <a:rPr lang="en-US" dirty="0"/>
              <a:t>This model of the system does not include any intrinsic worth for fish. </a:t>
            </a:r>
          </a:p>
          <a:p>
            <a:pPr lvl="1"/>
            <a:r>
              <a:rPr lang="en-US" dirty="0"/>
              <a:t>The only people we’ve included as relevant are fishermen  </a:t>
            </a:r>
          </a:p>
        </p:txBody>
      </p:sp>
    </p:spTree>
    <p:extLst>
      <p:ext uri="{BB962C8B-B14F-4D97-AF65-F5344CB8AC3E}">
        <p14:creationId xmlns:p14="http://schemas.microsoft.com/office/powerpoint/2010/main" val="329496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C91C9CED-2185-1148-8499-247AB9D53BB9}"/>
              </a:ext>
            </a:extLst>
          </p:cNvPr>
          <p:cNvSpPr/>
          <p:nvPr/>
        </p:nvSpPr>
        <p:spPr>
          <a:xfrm>
            <a:off x="1325217" y="1427995"/>
            <a:ext cx="4790661" cy="42211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59F523-14F3-074A-96AB-A0D4B033B843}"/>
              </a:ext>
            </a:extLst>
          </p:cNvPr>
          <p:cNvSpPr/>
          <p:nvPr/>
        </p:nvSpPr>
        <p:spPr>
          <a:xfrm>
            <a:off x="7415415" y="1033670"/>
            <a:ext cx="4118665" cy="52213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1E286B-A074-324C-BAF8-AF05CC87058E}"/>
                  </a:ext>
                </a:extLst>
              </p:cNvPr>
              <p:cNvSpPr txBox="1"/>
              <p:nvPr/>
            </p:nvSpPr>
            <p:spPr>
              <a:xfrm>
                <a:off x="2153479" y="2782669"/>
                <a:ext cx="1974575" cy="369332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Fish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1E286B-A074-324C-BAF8-AF05CC870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479" y="2782669"/>
                <a:ext cx="1974575" cy="369332"/>
              </a:xfrm>
              <a:prstGeom prst="rect">
                <a:avLst/>
              </a:prstGeom>
              <a:blipFill>
                <a:blip r:embed="rId3"/>
                <a:stretch>
                  <a:fillRect l="-1887" t="-3030" b="-18182"/>
                </a:stretch>
              </a:blip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3B715E-0868-A847-8D1A-520B4F8E1B8D}"/>
                  </a:ext>
                </a:extLst>
              </p:cNvPr>
              <p:cNvSpPr txBox="1"/>
              <p:nvPr/>
            </p:nvSpPr>
            <p:spPr>
              <a:xfrm>
                <a:off x="7494762" y="3232480"/>
                <a:ext cx="2133208" cy="92333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Harvest: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3B715E-0868-A847-8D1A-520B4F8E1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762" y="3232480"/>
                <a:ext cx="2133208" cy="923330"/>
              </a:xfrm>
              <a:prstGeom prst="rect">
                <a:avLst/>
              </a:prstGeom>
              <a:blipFill>
                <a:blip r:embed="rId4"/>
                <a:stretch>
                  <a:fillRect l="-1163"/>
                </a:stretch>
              </a:blipFill>
              <a:ln w="28575">
                <a:solidFill>
                  <a:schemeClr val="accent2">
                    <a:lumMod val="50000"/>
                  </a:schemeClr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F7892129-6415-BC4A-B878-A9F617A77AD2}"/>
              </a:ext>
            </a:extLst>
          </p:cNvPr>
          <p:cNvSpPr/>
          <p:nvPr/>
        </p:nvSpPr>
        <p:spPr>
          <a:xfrm>
            <a:off x="4631634" y="2388210"/>
            <a:ext cx="1444487" cy="1468318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F95C3A-71D1-A949-B6D1-1E960DED3C7A}"/>
                  </a:ext>
                </a:extLst>
              </p:cNvPr>
              <p:cNvSpPr txBox="1"/>
              <p:nvPr/>
            </p:nvSpPr>
            <p:spPr>
              <a:xfrm>
                <a:off x="4691269" y="2719062"/>
                <a:ext cx="14444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Carrying Capacity: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F95C3A-71D1-A949-B6D1-1E960DED3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269" y="2719062"/>
                <a:ext cx="1444487" cy="646331"/>
              </a:xfrm>
              <a:prstGeom prst="rect">
                <a:avLst/>
              </a:prstGeom>
              <a:blipFill>
                <a:blip r:embed="rId5"/>
                <a:stretch>
                  <a:fillRect l="-3478" t="-3922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F2CDFC0-C634-C844-B86B-DB76DB65FAFE}"/>
              </a:ext>
            </a:extLst>
          </p:cNvPr>
          <p:cNvSpPr/>
          <p:nvPr/>
        </p:nvSpPr>
        <p:spPr>
          <a:xfrm>
            <a:off x="2153479" y="3815543"/>
            <a:ext cx="1444487" cy="1543592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FCD7D4-398C-D347-9A2B-6D0312555AFD}"/>
                  </a:ext>
                </a:extLst>
              </p:cNvPr>
              <p:cNvSpPr txBox="1"/>
              <p:nvPr/>
            </p:nvSpPr>
            <p:spPr>
              <a:xfrm>
                <a:off x="2408175" y="4158806"/>
                <a:ext cx="11264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Intrinsic growth rate: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FCD7D4-398C-D347-9A2B-6D031255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175" y="4158806"/>
                <a:ext cx="1126425" cy="1200329"/>
              </a:xfrm>
              <a:prstGeom prst="rect">
                <a:avLst/>
              </a:prstGeom>
              <a:blipFill>
                <a:blip r:embed="rId7"/>
                <a:stretch>
                  <a:fillRect l="-4444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B8CD65D4-621F-1747-9EFE-DE181A36B4E7}"/>
              </a:ext>
            </a:extLst>
          </p:cNvPr>
          <p:cNvSpPr/>
          <p:nvPr/>
        </p:nvSpPr>
        <p:spPr>
          <a:xfrm>
            <a:off x="3909391" y="3886414"/>
            <a:ext cx="1444487" cy="1543592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AC1408-B6B4-BF4E-900E-76EB05CDD9EF}"/>
                  </a:ext>
                </a:extLst>
              </p:cNvPr>
              <p:cNvSpPr txBox="1"/>
              <p:nvPr/>
            </p:nvSpPr>
            <p:spPr>
              <a:xfrm>
                <a:off x="4094922" y="4171841"/>
                <a:ext cx="144448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Initial population: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aseline="-25000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AC1408-B6B4-BF4E-900E-76EB05CDD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22" y="4171841"/>
                <a:ext cx="1444487" cy="1477328"/>
              </a:xfrm>
              <a:prstGeom prst="rect">
                <a:avLst/>
              </a:prstGeom>
              <a:blipFill>
                <a:blip r:embed="rId8"/>
                <a:stretch>
                  <a:fillRect l="-3478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5C1534-3CAB-E342-A3C2-69B31A806EB1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4128054" y="2967335"/>
            <a:ext cx="503580" cy="184666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CD44E9-D75B-E64B-BEFD-EF8D2E2F9055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723860" y="3208007"/>
            <a:ext cx="397071" cy="904461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CF434E-E59F-364E-9594-73B9D79FAFD1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875723" y="3152001"/>
            <a:ext cx="0" cy="66354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55787FE1-7AA3-4145-881D-116DF616FF2D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4276782" y="1886037"/>
            <a:ext cx="3217981" cy="1808108"/>
          </a:xfrm>
          <a:prstGeom prst="bentConnector3">
            <a:avLst>
              <a:gd name="adj1" fmla="val 30004"/>
            </a:avLst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00CA826-B316-3243-8363-4B0385FFDFC2}"/>
              </a:ext>
            </a:extLst>
          </p:cNvPr>
          <p:cNvSpPr txBox="1"/>
          <p:nvPr/>
        </p:nvSpPr>
        <p:spPr>
          <a:xfrm>
            <a:off x="9627970" y="686686"/>
            <a:ext cx="225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Economic Program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5237E1-BB4D-2147-9CAF-A6E30782511C}"/>
              </a:ext>
            </a:extLst>
          </p:cNvPr>
          <p:cNvSpPr txBox="1"/>
          <p:nvPr/>
        </p:nvSpPr>
        <p:spPr>
          <a:xfrm>
            <a:off x="1305339" y="1098298"/>
            <a:ext cx="221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Ecological Program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0ABC20-2DBF-E74A-93A1-0CA942AED333}"/>
                  </a:ext>
                </a:extLst>
              </p:cNvPr>
              <p:cNvSpPr txBox="1"/>
              <p:nvPr/>
            </p:nvSpPr>
            <p:spPr>
              <a:xfrm>
                <a:off x="7775560" y="4587339"/>
                <a:ext cx="1548827" cy="1397498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Cost =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0ABC20-2DBF-E74A-93A1-0CA942AED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0" y="4587339"/>
                <a:ext cx="1548827" cy="1397498"/>
              </a:xfrm>
              <a:prstGeom prst="rect">
                <a:avLst/>
              </a:prstGeom>
              <a:blipFill>
                <a:blip r:embed="rId9"/>
                <a:stretch>
                  <a:fillRect l="-2400"/>
                </a:stretch>
              </a:blip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092AE7F-7299-C140-850F-03A3A1039213}"/>
              </a:ext>
            </a:extLst>
          </p:cNvPr>
          <p:cNvCxnSpPr>
            <a:cxnSpLocks/>
            <a:stCxn id="14" idx="2"/>
            <a:endCxn id="29" idx="1"/>
          </p:cNvCxnSpPr>
          <p:nvPr/>
        </p:nvCxnSpPr>
        <p:spPr>
          <a:xfrm rot="5400000" flipH="1" flipV="1">
            <a:off x="6114822" y="3988432"/>
            <a:ext cx="363081" cy="2958394"/>
          </a:xfrm>
          <a:prstGeom prst="bentConnector4">
            <a:avLst>
              <a:gd name="adj1" fmla="val -62961"/>
              <a:gd name="adj2" fmla="val 62207"/>
            </a:avLst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75D0A7-9728-7F4F-CED7-8E8FBA40E463}"/>
                  </a:ext>
                </a:extLst>
              </p:cNvPr>
              <p:cNvSpPr txBox="1"/>
              <p:nvPr/>
            </p:nvSpPr>
            <p:spPr>
              <a:xfrm>
                <a:off x="7752218" y="1654361"/>
                <a:ext cx="1618550" cy="1200329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Revenue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75D0A7-9728-7F4F-CED7-8E8FBA40E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218" y="1654361"/>
                <a:ext cx="1618550" cy="1200329"/>
              </a:xfrm>
              <a:prstGeom prst="rect">
                <a:avLst/>
              </a:prstGeom>
              <a:blipFill>
                <a:blip r:embed="rId10"/>
                <a:stretch>
                  <a:fillRect l="-2290"/>
                </a:stretch>
              </a:blip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754BD1-8B2A-A212-5C49-5FF0DC8A6772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8561366" y="2854690"/>
            <a:ext cx="127" cy="37779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289A659-D1FC-9537-05F2-48C0061830EE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 flipH="1">
            <a:off x="8549974" y="4155810"/>
            <a:ext cx="11392" cy="431529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986F8E1-8AAE-6C03-BCF6-E914F0A3FE25}"/>
                  </a:ext>
                </a:extLst>
              </p:cNvPr>
              <p:cNvSpPr txBox="1"/>
              <p:nvPr/>
            </p:nvSpPr>
            <p:spPr>
              <a:xfrm>
                <a:off x="9776689" y="3227693"/>
                <a:ext cx="1669620" cy="92333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Profit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)</a:t>
                </a:r>
              </a:p>
              <a:p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986F8E1-8AAE-6C03-BCF6-E914F0A3F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689" y="3227693"/>
                <a:ext cx="1669620" cy="923330"/>
              </a:xfrm>
              <a:prstGeom prst="rect">
                <a:avLst/>
              </a:prstGeom>
              <a:blipFill>
                <a:blip r:embed="rId11"/>
                <a:stretch>
                  <a:fillRect l="-2222"/>
                </a:stretch>
              </a:blip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771E58BA-4342-D76C-09D2-5C32EABF2D87}"/>
              </a:ext>
            </a:extLst>
          </p:cNvPr>
          <p:cNvCxnSpPr>
            <a:cxnSpLocks/>
            <a:stCxn id="17" idx="3"/>
            <a:endCxn id="67" idx="0"/>
          </p:cNvCxnSpPr>
          <p:nvPr/>
        </p:nvCxnSpPr>
        <p:spPr>
          <a:xfrm>
            <a:off x="9370768" y="2254526"/>
            <a:ext cx="1240731" cy="973167"/>
          </a:xfrm>
          <a:prstGeom prst="bentConnector2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FCF7B204-6565-2EE0-0206-2FF0119EDBA7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9329756" y="4151023"/>
            <a:ext cx="1281743" cy="1105915"/>
          </a:xfrm>
          <a:prstGeom prst="bentConnector2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EA9E2FB4-0A85-395F-EC6F-8BCC3EC2EE4C}"/>
              </a:ext>
            </a:extLst>
          </p:cNvPr>
          <p:cNvSpPr/>
          <p:nvPr/>
        </p:nvSpPr>
        <p:spPr>
          <a:xfrm>
            <a:off x="3213061" y="1465132"/>
            <a:ext cx="1071811" cy="1008350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B186D5C-E3F2-9B9A-C6B1-F5E6A9C2969B}"/>
              </a:ext>
            </a:extLst>
          </p:cNvPr>
          <p:cNvCxnSpPr>
            <a:cxnSpLocks/>
            <a:stCxn id="76" idx="3"/>
            <a:endCxn id="4" idx="0"/>
          </p:cNvCxnSpPr>
          <p:nvPr/>
        </p:nvCxnSpPr>
        <p:spPr>
          <a:xfrm flipH="1">
            <a:off x="3140767" y="2325813"/>
            <a:ext cx="229257" cy="456856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EBD519D-3C99-1561-C786-65CDD5903AAE}"/>
                  </a:ext>
                </a:extLst>
              </p:cNvPr>
              <p:cNvSpPr txBox="1"/>
              <p:nvPr/>
            </p:nvSpPr>
            <p:spPr>
              <a:xfrm>
                <a:off x="3247450" y="1626227"/>
                <a:ext cx="14444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Harvest rate: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EBD519D-3C99-1561-C786-65CDD5903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450" y="1626227"/>
                <a:ext cx="1444487" cy="646331"/>
              </a:xfrm>
              <a:prstGeom prst="rect">
                <a:avLst/>
              </a:prstGeom>
              <a:blipFill>
                <a:blip r:embed="rId12"/>
                <a:stretch>
                  <a:fillRect l="-3478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02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9B82C509-D79B-E34B-912C-DE0895728578}"/>
              </a:ext>
            </a:extLst>
          </p:cNvPr>
          <p:cNvSpPr/>
          <p:nvPr/>
        </p:nvSpPr>
        <p:spPr>
          <a:xfrm>
            <a:off x="311158" y="459946"/>
            <a:ext cx="11461742" cy="62820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029BC36-04C4-5548-A2AC-740044234686}"/>
              </a:ext>
            </a:extLst>
          </p:cNvPr>
          <p:cNvSpPr/>
          <p:nvPr/>
        </p:nvSpPr>
        <p:spPr>
          <a:xfrm>
            <a:off x="753733" y="829279"/>
            <a:ext cx="8721014" cy="5788691"/>
          </a:xfrm>
          <a:prstGeom prst="rect">
            <a:avLst/>
          </a:prstGeom>
          <a:solidFill>
            <a:schemeClr val="accent4">
              <a:lumMod val="20000"/>
              <a:lumOff val="80000"/>
              <a:alpha val="5043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91C9CED-2185-1148-8499-247AB9D53BB9}"/>
              </a:ext>
            </a:extLst>
          </p:cNvPr>
          <p:cNvSpPr/>
          <p:nvPr/>
        </p:nvSpPr>
        <p:spPr>
          <a:xfrm>
            <a:off x="1325217" y="2254527"/>
            <a:ext cx="4790661" cy="33946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59F523-14F3-074A-96AB-A0D4B033B843}"/>
              </a:ext>
            </a:extLst>
          </p:cNvPr>
          <p:cNvSpPr/>
          <p:nvPr/>
        </p:nvSpPr>
        <p:spPr>
          <a:xfrm>
            <a:off x="7415415" y="1033670"/>
            <a:ext cx="4118665" cy="52213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1E286B-A074-324C-BAF8-AF05CC87058E}"/>
                  </a:ext>
                </a:extLst>
              </p:cNvPr>
              <p:cNvSpPr txBox="1"/>
              <p:nvPr/>
            </p:nvSpPr>
            <p:spPr>
              <a:xfrm>
                <a:off x="2153479" y="2782669"/>
                <a:ext cx="1974575" cy="369332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Grizzly Bears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1E286B-A074-324C-BAF8-AF05CC870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479" y="2782669"/>
                <a:ext cx="1974575" cy="369332"/>
              </a:xfrm>
              <a:prstGeom prst="rect">
                <a:avLst/>
              </a:prstGeom>
              <a:blipFill>
                <a:blip r:embed="rId3"/>
                <a:stretch>
                  <a:fillRect l="-1887" t="-3030" b="-18182"/>
                </a:stretch>
              </a:blip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3B715E-0868-A847-8D1A-520B4F8E1B8D}"/>
                  </a:ext>
                </a:extLst>
              </p:cNvPr>
              <p:cNvSpPr txBox="1"/>
              <p:nvPr/>
            </p:nvSpPr>
            <p:spPr>
              <a:xfrm>
                <a:off x="7620086" y="1328704"/>
                <a:ext cx="1669620" cy="1200329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Livestock Loss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)</a:t>
                </a:r>
              </a:p>
              <a:p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3B715E-0868-A847-8D1A-520B4F8E1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86" y="1328704"/>
                <a:ext cx="1669620" cy="1200329"/>
              </a:xfrm>
              <a:prstGeom prst="rect">
                <a:avLst/>
              </a:prstGeom>
              <a:blipFill>
                <a:blip r:embed="rId4"/>
                <a:stretch>
                  <a:fillRect l="-2239" r="-746"/>
                </a:stretch>
              </a:blip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CED43F-5D37-AC4D-AEB1-F6D16443CD55}"/>
                  </a:ext>
                </a:extLst>
              </p:cNvPr>
              <p:cNvSpPr txBox="1"/>
              <p:nvPr/>
            </p:nvSpPr>
            <p:spPr>
              <a:xfrm>
                <a:off x="9644229" y="2904386"/>
                <a:ext cx="1630019" cy="12003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Conservation Spending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CED43F-5D37-AC4D-AEB1-F6D16443C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4229" y="2904386"/>
                <a:ext cx="1630019" cy="1200329"/>
              </a:xfrm>
              <a:prstGeom prst="rect">
                <a:avLst/>
              </a:prstGeom>
              <a:blipFill>
                <a:blip r:embed="rId5"/>
                <a:stretch>
                  <a:fillRect l="-2290"/>
                </a:stretch>
              </a:blipFill>
              <a:ln w="28575">
                <a:solidFill>
                  <a:schemeClr val="accent4">
                    <a:lumMod val="50000"/>
                  </a:schemeClr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F7892129-6415-BC4A-B878-A9F617A77AD2}"/>
              </a:ext>
            </a:extLst>
          </p:cNvPr>
          <p:cNvSpPr/>
          <p:nvPr/>
        </p:nvSpPr>
        <p:spPr>
          <a:xfrm>
            <a:off x="4631634" y="2388210"/>
            <a:ext cx="1444487" cy="1468318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F95C3A-71D1-A949-B6D1-1E960DED3C7A}"/>
                  </a:ext>
                </a:extLst>
              </p:cNvPr>
              <p:cNvSpPr txBox="1"/>
              <p:nvPr/>
            </p:nvSpPr>
            <p:spPr>
              <a:xfrm>
                <a:off x="4691269" y="2719062"/>
                <a:ext cx="14444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Carrying Capacity: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F95C3A-71D1-A949-B6D1-1E960DED3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269" y="2719062"/>
                <a:ext cx="1444487" cy="646331"/>
              </a:xfrm>
              <a:prstGeom prst="rect">
                <a:avLst/>
              </a:prstGeom>
              <a:blipFill>
                <a:blip r:embed="rId6"/>
                <a:stretch>
                  <a:fillRect l="-3478" t="-3922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F2CDFC0-C634-C844-B86B-DB76DB65FAFE}"/>
              </a:ext>
            </a:extLst>
          </p:cNvPr>
          <p:cNvSpPr/>
          <p:nvPr/>
        </p:nvSpPr>
        <p:spPr>
          <a:xfrm>
            <a:off x="2153479" y="3815543"/>
            <a:ext cx="1444487" cy="1543592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FCD7D4-398C-D347-9A2B-6D0312555AFD}"/>
                  </a:ext>
                </a:extLst>
              </p:cNvPr>
              <p:cNvSpPr txBox="1"/>
              <p:nvPr/>
            </p:nvSpPr>
            <p:spPr>
              <a:xfrm>
                <a:off x="2408175" y="4158806"/>
                <a:ext cx="11264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Intrinsic growth rate: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FCD7D4-398C-D347-9A2B-6D031255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175" y="4158806"/>
                <a:ext cx="1126425" cy="1200329"/>
              </a:xfrm>
              <a:prstGeom prst="rect">
                <a:avLst/>
              </a:prstGeom>
              <a:blipFill>
                <a:blip r:embed="rId7"/>
                <a:stretch>
                  <a:fillRect l="-4444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B8CD65D4-621F-1747-9EFE-DE181A36B4E7}"/>
              </a:ext>
            </a:extLst>
          </p:cNvPr>
          <p:cNvSpPr/>
          <p:nvPr/>
        </p:nvSpPr>
        <p:spPr>
          <a:xfrm>
            <a:off x="3909391" y="3886414"/>
            <a:ext cx="1444487" cy="1543592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AC1408-B6B4-BF4E-900E-76EB05CDD9EF}"/>
                  </a:ext>
                </a:extLst>
              </p:cNvPr>
              <p:cNvSpPr txBox="1"/>
              <p:nvPr/>
            </p:nvSpPr>
            <p:spPr>
              <a:xfrm>
                <a:off x="4094922" y="4171841"/>
                <a:ext cx="144448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Initial population: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aseline="-25000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AC1408-B6B4-BF4E-900E-76EB05CDD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22" y="4171841"/>
                <a:ext cx="1444487" cy="1477328"/>
              </a:xfrm>
              <a:prstGeom prst="rect">
                <a:avLst/>
              </a:prstGeom>
              <a:blipFill>
                <a:blip r:embed="rId8"/>
                <a:stretch>
                  <a:fillRect l="-3478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5C1534-3CAB-E342-A3C2-69B31A806EB1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4128054" y="2967335"/>
            <a:ext cx="503580" cy="184666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CD44E9-D75B-E64B-BEFD-EF8D2E2F9055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723860" y="3208007"/>
            <a:ext cx="397071" cy="904461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CF434E-E59F-364E-9594-73B9D79FAFD1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875723" y="3152001"/>
            <a:ext cx="0" cy="66354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55787FE1-7AA3-4145-881D-116DF616FF2D}"/>
              </a:ext>
            </a:extLst>
          </p:cNvPr>
          <p:cNvCxnSpPr>
            <a:cxnSpLocks/>
            <a:stCxn id="46" idx="0"/>
            <a:endCxn id="5" idx="1"/>
          </p:cNvCxnSpPr>
          <p:nvPr/>
        </p:nvCxnSpPr>
        <p:spPr>
          <a:xfrm rot="5400000" flipH="1" flipV="1">
            <a:off x="5507488" y="141929"/>
            <a:ext cx="325658" cy="3899538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8DEA785-70E1-B34C-87F3-7F7750FB0A82}"/>
                  </a:ext>
                </a:extLst>
              </p:cNvPr>
              <p:cNvSpPr txBox="1"/>
              <p:nvPr/>
            </p:nvSpPr>
            <p:spPr>
              <a:xfrm>
                <a:off x="6329553" y="3208007"/>
                <a:ext cx="71561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8DEA785-70E1-B34C-87F3-7F7750FB0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553" y="3208007"/>
                <a:ext cx="715618" cy="369332"/>
              </a:xfrm>
              <a:prstGeom prst="rect">
                <a:avLst/>
              </a:prstGeom>
              <a:blipFill>
                <a:blip r:embed="rId9"/>
                <a:stretch>
                  <a:fillRect r="-3509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6956D1-2900-F84A-9106-77C99D0A5804}"/>
                  </a:ext>
                </a:extLst>
              </p:cNvPr>
              <p:cNvSpPr txBox="1"/>
              <p:nvPr/>
            </p:nvSpPr>
            <p:spPr>
              <a:xfrm>
                <a:off x="6042029" y="1518222"/>
                <a:ext cx="1073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6956D1-2900-F84A-9106-77C99D0A5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029" y="1518222"/>
                <a:ext cx="1073426" cy="369332"/>
              </a:xfrm>
              <a:prstGeom prst="rect">
                <a:avLst/>
              </a:prstGeom>
              <a:blipFill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B00CA826-B316-3243-8363-4B0385FFDFC2}"/>
              </a:ext>
            </a:extLst>
          </p:cNvPr>
          <p:cNvSpPr txBox="1"/>
          <p:nvPr/>
        </p:nvSpPr>
        <p:spPr>
          <a:xfrm>
            <a:off x="9627970" y="686686"/>
            <a:ext cx="225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Economic Program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5237E1-BB4D-2147-9CAF-A6E30782511C}"/>
              </a:ext>
            </a:extLst>
          </p:cNvPr>
          <p:cNvSpPr txBox="1"/>
          <p:nvPr/>
        </p:nvSpPr>
        <p:spPr>
          <a:xfrm>
            <a:off x="1231793" y="1896900"/>
            <a:ext cx="221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Ecological Program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0ABC20-2DBF-E74A-93A1-0CA942AED333}"/>
                  </a:ext>
                </a:extLst>
              </p:cNvPr>
              <p:cNvSpPr txBox="1"/>
              <p:nvPr/>
            </p:nvSpPr>
            <p:spPr>
              <a:xfrm>
                <a:off x="9783825" y="4758970"/>
                <a:ext cx="1475130" cy="92333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Benefit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)</a:t>
                </a:r>
              </a:p>
              <a:p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0ABC20-2DBF-E74A-93A1-0CA942AED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3825" y="4758970"/>
                <a:ext cx="1475130" cy="923330"/>
              </a:xfrm>
              <a:prstGeom prst="rect">
                <a:avLst/>
              </a:prstGeom>
              <a:blipFill>
                <a:blip r:embed="rId11"/>
                <a:stretch>
                  <a:fillRect l="-2500"/>
                </a:stretch>
              </a:blip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092AE7F-7299-C140-850F-03A3A1039213}"/>
              </a:ext>
            </a:extLst>
          </p:cNvPr>
          <p:cNvCxnSpPr>
            <a:cxnSpLocks/>
            <a:stCxn id="14" idx="2"/>
            <a:endCxn id="29" idx="2"/>
          </p:cNvCxnSpPr>
          <p:nvPr/>
        </p:nvCxnSpPr>
        <p:spPr>
          <a:xfrm rot="16200000" flipH="1">
            <a:off x="7652713" y="2813622"/>
            <a:ext cx="33131" cy="5704224"/>
          </a:xfrm>
          <a:prstGeom prst="bentConnector3">
            <a:avLst>
              <a:gd name="adj1" fmla="val 2402949"/>
            </a:avLst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1E718F3-38DF-EB46-AF54-FB8A301AEB0D}"/>
                  </a:ext>
                </a:extLst>
              </p:cNvPr>
              <p:cNvSpPr/>
              <p:nvPr/>
            </p:nvSpPr>
            <p:spPr>
              <a:xfrm>
                <a:off x="6210793" y="6035228"/>
                <a:ext cx="7891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1E718F3-38DF-EB46-AF54-FB8A301AEB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793" y="6035228"/>
                <a:ext cx="789190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8EA20420-FFFE-D04C-B03D-811161FE0BDB}"/>
              </a:ext>
            </a:extLst>
          </p:cNvPr>
          <p:cNvSpPr txBox="1"/>
          <p:nvPr/>
        </p:nvSpPr>
        <p:spPr>
          <a:xfrm>
            <a:off x="736187" y="502020"/>
            <a:ext cx="221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GYE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C3014C-2B71-F345-8BFC-9D617DF37E85}"/>
              </a:ext>
            </a:extLst>
          </p:cNvPr>
          <p:cNvSpPr txBox="1"/>
          <p:nvPr/>
        </p:nvSpPr>
        <p:spPr>
          <a:xfrm>
            <a:off x="311158" y="116007"/>
            <a:ext cx="221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National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9C5C24-95FB-EC4E-A212-F72E5A99E412}"/>
              </a:ext>
            </a:extLst>
          </p:cNvPr>
          <p:cNvCxnSpPr>
            <a:cxnSpLocks/>
            <a:stCxn id="6" idx="1"/>
            <a:endCxn id="8" idx="5"/>
          </p:cNvCxnSpPr>
          <p:nvPr/>
        </p:nvCxnSpPr>
        <p:spPr>
          <a:xfrm flipH="1">
            <a:off x="5864581" y="3504551"/>
            <a:ext cx="3779648" cy="136947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195535"/>
      </p:ext>
    </p:extLst>
  </p:cSld>
  <p:clrMapOvr>
    <a:masterClrMapping/>
  </p:clrMapOvr>
</p:sld>
</file>

<file path=ppt/theme/theme1.xml><?xml version="1.0" encoding="utf-8"?>
<a:theme xmlns:a="http://schemas.openxmlformats.org/drawingml/2006/main" name=" creelAndie_simple_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 creelAndie_simple_theme" id="{9FA7A01A-0647-9B45-9D93-0700032CC3C9}" vid="{3EAE9ED2-2FB6-304F-B4C1-EF6609FC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 creelAndie_simple_theme</Template>
  <TotalTime>87</TotalTime>
  <Words>233</Words>
  <Application>Microsoft Macintosh PowerPoint</Application>
  <PresentationFormat>Widescreen</PresentationFormat>
  <Paragraphs>53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</vt:lpstr>
      <vt:lpstr>Cambria Math</vt:lpstr>
      <vt:lpstr> creelAndie_simple_theme</vt:lpstr>
      <vt:lpstr>Conceptual Models</vt:lpstr>
      <vt:lpstr>What’s “good”?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Creel, Andie</dc:creator>
  <cp:lastModifiedBy>Creel, Andie</cp:lastModifiedBy>
  <cp:revision>14</cp:revision>
  <dcterms:created xsi:type="dcterms:W3CDTF">2023-02-06T19:37:11Z</dcterms:created>
  <dcterms:modified xsi:type="dcterms:W3CDTF">2023-02-06T21:04:22Z</dcterms:modified>
</cp:coreProperties>
</file>