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1" r:id="rId2"/>
    <p:sldId id="257" r:id="rId3"/>
    <p:sldId id="258" r:id="rId4"/>
    <p:sldId id="288" r:id="rId5"/>
    <p:sldId id="264" r:id="rId6"/>
    <p:sldId id="284" r:id="rId7"/>
    <p:sldId id="267" r:id="rId8"/>
    <p:sldId id="262" r:id="rId9"/>
    <p:sldId id="263" r:id="rId10"/>
    <p:sldId id="266" r:id="rId11"/>
    <p:sldId id="268" r:id="rId12"/>
    <p:sldId id="285" r:id="rId13"/>
    <p:sldId id="290" r:id="rId14"/>
    <p:sldId id="286" r:id="rId15"/>
    <p:sldId id="272" r:id="rId16"/>
    <p:sldId id="273" r:id="rId17"/>
    <p:sldId id="274" r:id="rId18"/>
    <p:sldId id="275" r:id="rId19"/>
    <p:sldId id="289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8980"/>
  </p:normalViewPr>
  <p:slideViewPr>
    <p:cSldViewPr snapToGrid="0">
      <p:cViewPr varScale="1">
        <p:scale>
          <a:sx n="86" d="100"/>
          <a:sy n="86" d="100"/>
        </p:scale>
        <p:origin x="2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9D56-9843-D447-A2FA-830B452727C4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5E54-B1D1-F244-872C-1B859491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Brundtland report is when the world realized GDP wasn’t a good indicator of progresses and welfare when used on its own </a:t>
            </a:r>
          </a:p>
          <a:p>
            <a:endParaRPr lang="en-US" dirty="0"/>
          </a:p>
          <a:p>
            <a:r>
              <a:rPr lang="en-US" dirty="0"/>
              <a:t>Peter </a:t>
            </a:r>
            <a:r>
              <a:rPr lang="en-US" dirty="0" err="1"/>
              <a:t>drucker</a:t>
            </a:r>
            <a:r>
              <a:rPr lang="en-US" dirty="0"/>
              <a:t> is a management consultant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8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told you the C choice and person choice, you should be tell what happens 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to highlight in this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If_case</a:t>
            </a:r>
            <a:r>
              <a:rPr lang="en-US" dirty="0"/>
              <a:t>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Boolean comparison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Storing a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create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3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create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3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6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back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 to think like a computer (more than coding)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its solved?)</a:t>
            </a:r>
          </a:p>
          <a:p>
            <a:pPr lvl="1"/>
            <a:r>
              <a:rPr lang="en-US" dirty="0"/>
              <a:t>Coding 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Learning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lets zoom in, why is it worth learning how to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Efficiency and Speed – its so much faster </a:t>
            </a:r>
          </a:p>
          <a:p>
            <a:r>
              <a:rPr lang="en-US" dirty="0"/>
              <a:t>Accurate – not reliant on copy-paste/find-replace </a:t>
            </a:r>
          </a:p>
          <a:p>
            <a:r>
              <a:rPr lang="en-US" dirty="0"/>
              <a:t>Replicability – for your teams, others, new datasets </a:t>
            </a:r>
          </a:p>
          <a:p>
            <a:r>
              <a:rPr lang="en-US" dirty="0"/>
              <a:t>Customize – write models for your data, clean and manipulate data for your models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Employment – more jobs, better jobs, more money -- Varies wildly, but on average, people who code make 20-30% more which is something like 10-20k more per year </a:t>
            </a:r>
          </a:p>
          <a:p>
            <a:r>
              <a:rPr lang="en-US" dirty="0"/>
              <a:t>Collaboration – compared to excel, GitHub on last day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– are you solving the problem?</a:t>
            </a:r>
          </a:p>
          <a:p>
            <a:pPr lvl="1"/>
            <a:r>
              <a:rPr lang="en-US" dirty="0"/>
              <a:t>Serves as road map and plan – important for multiple work sessions</a:t>
            </a:r>
          </a:p>
          <a:p>
            <a:pPr lvl="1"/>
            <a:r>
              <a:rPr lang="en-US" dirty="0"/>
              <a:t>Collaboration/Documentation – can communicate what you did to others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52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6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C09FD-DF23-CDAE-9D86-F10F2224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5FFBB1-9072-F2BA-612E-4FADF24DC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7DA797-9A89-30D3-8487-133A34B92C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57E17-CBAE-1455-6E11-7A978A2B6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56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if else is very elegant because it considers how the player can win, then puts everything else in another case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9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B70-52C8-2462-41D7-D80F94DB8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D215-B013-F668-8B30-AFD326047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7603"/>
            <a:ext cx="9144000" cy="3062233"/>
          </a:xfrm>
        </p:spPr>
        <p:txBody>
          <a:bodyPr>
            <a:normAutofit/>
          </a:bodyPr>
          <a:lstStyle/>
          <a:p>
            <a:r>
              <a:rPr lang="en-US" dirty="0"/>
              <a:t>Skills to help you outline and (eventually) debug code</a:t>
            </a:r>
          </a:p>
          <a:p>
            <a:r>
              <a:rPr lang="en-US" dirty="0"/>
              <a:t>Andie M. Creel</a:t>
            </a:r>
          </a:p>
          <a:p>
            <a:endParaRPr lang="en-US" dirty="0"/>
          </a:p>
          <a:p>
            <a:r>
              <a:rPr lang="en-US" sz="1800" dirty="0"/>
              <a:t>Thanks to Ethan </a:t>
            </a:r>
            <a:r>
              <a:rPr lang="en-US" sz="1800" dirty="0" err="1"/>
              <a:t>Addicott</a:t>
            </a:r>
            <a:r>
              <a:rPr lang="en-US" sz="1800" dirty="0"/>
              <a:t> and Matt Gordon for early iterations of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54156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11-5A63-2603-C50A-D5E7347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– first step of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060-617A-8422-E218-4F2BA385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Pseudo code is the outline of your code</a:t>
            </a:r>
          </a:p>
          <a:p>
            <a:pPr lvl="1"/>
            <a:r>
              <a:rPr lang="en-US" dirty="0"/>
              <a:t>Similar to the writing process </a:t>
            </a:r>
          </a:p>
          <a:p>
            <a:pPr lvl="1"/>
            <a:r>
              <a:rPr lang="en-US" dirty="0"/>
              <a:t>Not a coding language</a:t>
            </a:r>
          </a:p>
          <a:p>
            <a:pPr lvl="1"/>
            <a:r>
              <a:rPr lang="en-US" dirty="0"/>
              <a:t>I do it on scrap paper or in comments at the top of my scripts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Clarify your logic </a:t>
            </a:r>
          </a:p>
          <a:p>
            <a:pPr lvl="1"/>
            <a:r>
              <a:rPr lang="en-US" dirty="0"/>
              <a:t>Serves as road map and plan </a:t>
            </a:r>
          </a:p>
          <a:p>
            <a:pPr lvl="2"/>
            <a:r>
              <a:rPr lang="en-US" dirty="0"/>
              <a:t>Super important for multiple work sessions</a:t>
            </a:r>
          </a:p>
          <a:p>
            <a:pPr lvl="1"/>
            <a:r>
              <a:rPr lang="en-US" dirty="0"/>
              <a:t>Collaboration/Documentation</a:t>
            </a:r>
          </a:p>
          <a:p>
            <a:pPr lvl="2"/>
            <a:r>
              <a:rPr lang="en-US" dirty="0"/>
              <a:t>Can communicate what you’ve done/are doing to others </a:t>
            </a:r>
          </a:p>
        </p:txBody>
      </p:sp>
    </p:spTree>
    <p:extLst>
      <p:ext uri="{BB962C8B-B14F-4D97-AF65-F5344CB8AC3E}">
        <p14:creationId xmlns:p14="http://schemas.microsoft.com/office/powerpoint/2010/main" val="177315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“instructions” for how to brew a cup of coffee/tea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[pause video for 3 min to do so]</a:t>
            </a:r>
          </a:p>
        </p:txBody>
      </p:sp>
    </p:spTree>
    <p:extLst>
      <p:ext uri="{BB962C8B-B14F-4D97-AF65-F5344CB8AC3E}">
        <p14:creationId xmlns:p14="http://schemas.microsoft.com/office/powerpoint/2010/main" val="282218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B37DD-AD2D-D0A4-2E7F-A269CA12E043}"/>
              </a:ext>
            </a:extLst>
          </p:cNvPr>
          <p:cNvSpPr txBox="1"/>
          <p:nvPr/>
        </p:nvSpPr>
        <p:spPr>
          <a:xfrm>
            <a:off x="5432766" y="637762"/>
            <a:ext cx="5612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My Pseudo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038879-78F4-B2AF-A393-228B82A25A06}"/>
              </a:ext>
            </a:extLst>
          </p:cNvPr>
          <p:cNvSpPr txBox="1"/>
          <p:nvPr/>
        </p:nvSpPr>
        <p:spPr>
          <a:xfrm>
            <a:off x="5561351" y="1708879"/>
            <a:ext cx="602604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Step 1: Fill coffee machine with water </a:t>
            </a:r>
          </a:p>
          <a:p>
            <a:r>
              <a:rPr lang="en-US" sz="2200" dirty="0"/>
              <a:t>Step 2: Turn on machine to boil water </a:t>
            </a:r>
          </a:p>
          <a:p>
            <a:r>
              <a:rPr lang="en-US" sz="2200" dirty="0"/>
              <a:t>Step 3: While waiting for water to boil </a:t>
            </a:r>
          </a:p>
          <a:p>
            <a:r>
              <a:rPr lang="en-US" sz="2200" dirty="0"/>
              <a:t>	a. Place coffee filter in coffee maker</a:t>
            </a:r>
          </a:p>
          <a:p>
            <a:r>
              <a:rPr lang="en-US" sz="2200" dirty="0"/>
              <a:t>	 b. Add coffee grounds to filter </a:t>
            </a:r>
          </a:p>
          <a:p>
            <a:r>
              <a:rPr lang="en-US" sz="2200" dirty="0"/>
              <a:t>Step 4: Wait for coffee to drip through the filter </a:t>
            </a:r>
          </a:p>
          <a:p>
            <a:r>
              <a:rPr lang="en-US" sz="2200" dirty="0"/>
              <a:t>Step 5: Remove filter and discard used grounds </a:t>
            </a:r>
          </a:p>
          <a:p>
            <a:r>
              <a:rPr lang="en-US" sz="2200" dirty="0"/>
              <a:t>Step 6: Pour coffee into a mug </a:t>
            </a:r>
          </a:p>
          <a:p>
            <a:r>
              <a:rPr lang="en-US" sz="2200" dirty="0"/>
              <a:t>Step 7: Add any desired milk or sugar </a:t>
            </a:r>
          </a:p>
          <a:p>
            <a:r>
              <a:rPr lang="en-US" sz="2200" dirty="0"/>
              <a:t>Step 8: Stir and enjoy</a:t>
            </a:r>
          </a:p>
        </p:txBody>
      </p:sp>
    </p:spTree>
    <p:extLst>
      <p:ext uri="{BB962C8B-B14F-4D97-AF65-F5344CB8AC3E}">
        <p14:creationId xmlns:p14="http://schemas.microsoft.com/office/powerpoint/2010/main" val="398710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CECA6-0D2B-F82D-9F69-7C199C356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939101-5436-B91B-A9E8-24B80CDD6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BB5EC-AA23-5CD9-4CE1-64B1F856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9" y="637762"/>
            <a:ext cx="2899568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One: Coffee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7CD42-F5CD-682E-2DFB-30900DB5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48BB4-A760-7614-4DC1-546454132F98}"/>
              </a:ext>
            </a:extLst>
          </p:cNvPr>
          <p:cNvSpPr txBox="1"/>
          <p:nvPr/>
        </p:nvSpPr>
        <p:spPr>
          <a:xfrm>
            <a:off x="5432766" y="637762"/>
            <a:ext cx="56125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Take Aways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FE4FA-E4C7-D48F-8781-934965122BF5}"/>
              </a:ext>
            </a:extLst>
          </p:cNvPr>
          <p:cNvSpPr txBox="1"/>
          <p:nvPr/>
        </p:nvSpPr>
        <p:spPr>
          <a:xfrm>
            <a:off x="5561351" y="1708879"/>
            <a:ext cx="60260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Is your pseudo code the same as mine?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Probably not!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And that’s good!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critical part is the </a:t>
            </a:r>
            <a:r>
              <a:rPr lang="en-US" sz="2400" i="1" dirty="0"/>
              <a:t>problem definition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i.e., </a:t>
            </a:r>
            <a:r>
              <a:rPr lang="en-US" sz="2400" dirty="0"/>
              <a:t>the goal)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solution strategies could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Both you and I outlined steps to achieve the well-defined goal of brewing a cup of coffee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each solved the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But solution strategy was different</a:t>
            </a:r>
          </a:p>
        </p:txBody>
      </p:sp>
    </p:spTree>
    <p:extLst>
      <p:ext uri="{BB962C8B-B14F-4D97-AF65-F5344CB8AC3E}">
        <p14:creationId xmlns:p14="http://schemas.microsoft.com/office/powerpoint/2010/main" val="359761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71" y="637762"/>
            <a:ext cx="347455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Exercise Two: Rock Paper Scissors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775" y="637762"/>
            <a:ext cx="5600580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Write instructions for how to play Rock, Paper, Scissors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[pause video for 5 min to do so]</a:t>
            </a:r>
          </a:p>
        </p:txBody>
      </p:sp>
    </p:spTree>
    <p:extLst>
      <p:ext uri="{BB962C8B-B14F-4D97-AF65-F5344CB8AC3E}">
        <p14:creationId xmlns:p14="http://schemas.microsoft.com/office/powerpoint/2010/main" val="4136783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4C-63FB-6B0F-62A8-E85321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pseudo code (lazy)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99D-324D-53C4-B21F-647ECC45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Player: choose rock paper scissor</a:t>
            </a:r>
          </a:p>
          <a:p>
            <a:pPr marL="0" indent="0">
              <a:buNone/>
            </a:pPr>
            <a:r>
              <a:rPr lang="en-US" sz="3600" dirty="0"/>
              <a:t>Computer: random generate rock paper scissor </a:t>
            </a:r>
          </a:p>
          <a:p>
            <a:pPr marL="0" indent="0">
              <a:buNone/>
            </a:pPr>
            <a:r>
              <a:rPr lang="en-US" sz="3600" dirty="0"/>
              <a:t>Compare P &amp; C </a:t>
            </a:r>
          </a:p>
          <a:p>
            <a:pPr marL="457200" lvl="1" indent="0">
              <a:buNone/>
            </a:pPr>
            <a:r>
              <a:rPr lang="en-US" sz="3200" dirty="0"/>
              <a:t>If P = Rock </a:t>
            </a:r>
          </a:p>
          <a:p>
            <a:pPr marL="914400" lvl="2" indent="0">
              <a:buNone/>
            </a:pPr>
            <a:r>
              <a:rPr lang="en-US" sz="2800" dirty="0"/>
              <a:t>And C = Rock: tie </a:t>
            </a:r>
          </a:p>
          <a:p>
            <a:pPr marL="914400" lvl="2" indent="0">
              <a:buNone/>
            </a:pPr>
            <a:r>
              <a:rPr lang="en-US" sz="2800" dirty="0"/>
              <a:t>And C = paper: player loses </a:t>
            </a:r>
          </a:p>
          <a:p>
            <a:pPr marL="914400" lvl="2" indent="0">
              <a:buNone/>
            </a:pPr>
            <a:r>
              <a:rPr lang="en-US" sz="2800" dirty="0"/>
              <a:t>And C = scissors: player wins</a:t>
            </a:r>
          </a:p>
          <a:p>
            <a:pPr marL="457200" lvl="1" indent="0">
              <a:buNone/>
            </a:pPr>
            <a:r>
              <a:rPr lang="en-US" sz="3200" dirty="0"/>
              <a:t>Same for if P = paper and P = Scissors </a:t>
            </a:r>
          </a:p>
        </p:txBody>
      </p:sp>
    </p:spTree>
    <p:extLst>
      <p:ext uri="{BB962C8B-B14F-4D97-AF65-F5344CB8AC3E}">
        <p14:creationId xmlns:p14="http://schemas.microsoft.com/office/powerpoint/2010/main" val="156423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310-0472-AF42-56B0-13C5D46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Lazy Pseudo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9E2-8970-208F-8F38-01861F7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While </a:t>
            </a:r>
            <a:r>
              <a:rPr lang="en-US" sz="5600" dirty="0" err="1"/>
              <a:t>play_again</a:t>
            </a:r>
            <a:r>
              <a:rPr lang="en-US" sz="5600" dirty="0"/>
              <a:t> is true</a:t>
            </a:r>
          </a:p>
          <a:p>
            <a:pPr marL="0" indent="0">
              <a:buNone/>
            </a:pPr>
            <a:r>
              <a:rPr lang="en-US" sz="5600" dirty="0"/>
              <a:t>    Prompt the player to select Rock, Paper, or Scissors</a:t>
            </a:r>
          </a:p>
          <a:p>
            <a:pPr marL="0" indent="0">
              <a:buNone/>
            </a:pPr>
            <a:r>
              <a:rPr lang="en-US" sz="5600" dirty="0"/>
              <a:t>    Generate a random choice for the computer (Rock, Paper, or Scissors)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If player's choice is the same as computer's choice</a:t>
            </a:r>
          </a:p>
          <a:p>
            <a:pPr marL="0" indent="0">
              <a:buNone/>
            </a:pPr>
            <a:r>
              <a:rPr lang="en-US" sz="5600" dirty="0"/>
              <a:t>      Display "It's a tie!"</a:t>
            </a:r>
          </a:p>
          <a:p>
            <a:pPr marL="0" indent="0">
              <a:buNone/>
            </a:pPr>
            <a:r>
              <a:rPr lang="en-US" sz="5600" dirty="0"/>
              <a:t>    Else If player chooses Rock and computer chooses Scissors</a:t>
            </a:r>
          </a:p>
          <a:p>
            <a:pPr marL="0" indent="0">
              <a:buNone/>
            </a:pPr>
            <a:r>
              <a:rPr lang="en-US" sz="5600" dirty="0"/>
              <a:t>      Display "Player wins! Rock crushes Scissors."</a:t>
            </a:r>
          </a:p>
          <a:p>
            <a:pPr marL="0" indent="0">
              <a:buNone/>
            </a:pPr>
            <a:r>
              <a:rPr lang="en-US" sz="5600" dirty="0"/>
              <a:t>    Else If player chooses Paper and computer chooses Rock</a:t>
            </a:r>
          </a:p>
          <a:p>
            <a:pPr marL="0" indent="0">
              <a:buNone/>
            </a:pPr>
            <a:r>
              <a:rPr lang="en-US" sz="5600" dirty="0"/>
              <a:t>      Display "Player wins! Paper covers Rock."</a:t>
            </a:r>
          </a:p>
          <a:p>
            <a:pPr marL="0" indent="0">
              <a:buNone/>
            </a:pPr>
            <a:r>
              <a:rPr lang="en-US" sz="5600" dirty="0"/>
              <a:t>    Else If player chooses Scissors and computer chooses Paper</a:t>
            </a:r>
          </a:p>
          <a:p>
            <a:pPr marL="0" indent="0">
              <a:buNone/>
            </a:pPr>
            <a:r>
              <a:rPr lang="en-US" sz="5600" dirty="0"/>
              <a:t>      Display "Player wins! Scissors cut Paper."</a:t>
            </a:r>
          </a:p>
          <a:p>
            <a:pPr marL="0" indent="0">
              <a:buNone/>
            </a:pPr>
            <a:r>
              <a:rPr lang="en-US" sz="5600" dirty="0"/>
              <a:t>    Else</a:t>
            </a:r>
          </a:p>
          <a:p>
            <a:pPr marL="0" indent="0">
              <a:buNone/>
            </a:pPr>
            <a:r>
              <a:rPr lang="en-US" sz="5600" dirty="0"/>
              <a:t>      Display "Computer wins!"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Ask the player if they want to play again </a:t>
            </a:r>
          </a:p>
          <a:p>
            <a:pPr marL="0" indent="0">
              <a:buNone/>
            </a:pPr>
            <a:r>
              <a:rPr lang="en-US" sz="5600" dirty="0"/>
              <a:t>       set </a:t>
            </a:r>
            <a:r>
              <a:rPr lang="en-US" sz="5600" dirty="0" err="1"/>
              <a:t>play_again</a:t>
            </a:r>
            <a:r>
              <a:rPr lang="en-US" sz="5600" dirty="0"/>
              <a:t> to true or false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1C2FE-C2E7-2785-9263-07ABA8296779}"/>
              </a:ext>
            </a:extLst>
          </p:cNvPr>
          <p:cNvSpPr txBox="1"/>
          <p:nvPr/>
        </p:nvSpPr>
        <p:spPr>
          <a:xfrm>
            <a:off x="2569029" y="1378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889A-564D-7C1E-A1A7-7721B2E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05A72E4-A6C7-9BD1-AA52-2F16FB0A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20" y="1846053"/>
            <a:ext cx="5530178" cy="464682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A2DA9-49AD-A60B-CCE2-248A48A9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6053"/>
            <a:ext cx="5309049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r>
              <a:rPr lang="en-US" dirty="0"/>
              <a:t>But if you don’t know how to define and solve problems,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r>
              <a:rPr lang="en-US" dirty="0"/>
              <a:t>But if you don’t know how to </a:t>
            </a:r>
            <a:r>
              <a:rPr lang="en-US" dirty="0">
                <a:solidFill>
                  <a:srgbClr val="FF0000"/>
                </a:solidFill>
              </a:rPr>
              <a:t>define and solve problems</a:t>
            </a:r>
            <a:r>
              <a:rPr lang="en-US" dirty="0"/>
              <a:t>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10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92165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1694543"/>
            <a:ext cx="5334197" cy="470625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Freshman in college: financial engineering -&gt; Java</a:t>
            </a:r>
          </a:p>
          <a:p>
            <a:pPr lvl="1"/>
            <a:r>
              <a:rPr lang="en-US" dirty="0"/>
              <a:t>“I am a magician”  </a:t>
            </a:r>
          </a:p>
          <a:p>
            <a:r>
              <a:rPr lang="en-US" sz="2400" dirty="0"/>
              <a:t>Majored in Econ, minored in CS</a:t>
            </a:r>
          </a:p>
          <a:p>
            <a:r>
              <a:rPr lang="en-US" sz="2400" dirty="0" err="1"/>
              <a:t>TAed</a:t>
            </a:r>
            <a:r>
              <a:rPr lang="en-US" sz="2400" dirty="0"/>
              <a:t> programming labs in college </a:t>
            </a:r>
          </a:p>
          <a:p>
            <a:r>
              <a:rPr lang="en-US" sz="2400" dirty="0"/>
              <a:t>Pandemic Hobby: big data </a:t>
            </a:r>
          </a:p>
          <a:p>
            <a:r>
              <a:rPr lang="en-US" sz="2400" dirty="0"/>
              <a:t>Master’s thesis: Parks use in pandemic (Cell Phone Data)</a:t>
            </a:r>
          </a:p>
          <a:p>
            <a:r>
              <a:rPr lang="en-US" sz="2400" dirty="0"/>
              <a:t>Dissertation work:  Environmental Econ -- value of local recreation and urban green space</a:t>
            </a:r>
          </a:p>
        </p:txBody>
      </p:sp>
      <p:pic>
        <p:nvPicPr>
          <p:cNvPr id="5" name="Picture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96D852D4-B074-D171-DD46-F511410D7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28" r="2214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03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616-0918-50D6-FC39-34CE4D4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and other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E8D-9647-B3F1-088B-46F0D946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them could probably solve all of what we do in this class</a:t>
            </a:r>
          </a:p>
          <a:p>
            <a:r>
              <a:rPr lang="en-US" dirty="0"/>
              <a:t>But they can’t solve everything you’ll eventually want to do </a:t>
            </a:r>
          </a:p>
          <a:p>
            <a:r>
              <a:rPr lang="en-US" dirty="0"/>
              <a:t>You can’t get to the cutting-edge problems without basics </a:t>
            </a:r>
          </a:p>
          <a:p>
            <a:pPr lvl="1"/>
            <a:r>
              <a:rPr lang="en-US" dirty="0"/>
              <a:t>At the very least, you’ll be limited </a:t>
            </a:r>
          </a:p>
          <a:p>
            <a:r>
              <a:rPr lang="en-US" dirty="0"/>
              <a:t>Learn basics so that you can get to hard problems, and use AI as a collaborative aid once there </a:t>
            </a:r>
          </a:p>
        </p:txBody>
      </p:sp>
    </p:spTree>
    <p:extLst>
      <p:ext uri="{BB962C8B-B14F-4D97-AF65-F5344CB8AC3E}">
        <p14:creationId xmlns:p14="http://schemas.microsoft.com/office/powerpoint/2010/main" val="239778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63295-82B9-1037-2078-070FC93F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381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dirty="0"/>
              <a:t>My motivation for knowing 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38F-767D-8A87-E548-88A916A8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089243"/>
            <a:ext cx="5334197" cy="4572814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Sustainable development: </a:t>
            </a:r>
            <a:r>
              <a:rPr lang="en-US" sz="2000" b="0" i="0" dirty="0">
                <a:effectLst/>
                <a:latin typeface="Söhne"/>
              </a:rPr>
              <a:t>"meets the needs of the present without compromising the ability of future generations to meet their own needs” -- Brundtland Report, 1987 </a:t>
            </a:r>
          </a:p>
          <a:p>
            <a:r>
              <a:rPr lang="en-US" sz="2000" b="0" i="0" dirty="0">
                <a:effectLst/>
                <a:latin typeface="Söhne"/>
              </a:rPr>
              <a:t>Needs: consumption of goods, health, political stability, culture</a:t>
            </a:r>
          </a:p>
          <a:p>
            <a:pPr lvl="1"/>
            <a:r>
              <a:rPr lang="en-US" sz="2000" b="0" i="0" dirty="0">
                <a:effectLst/>
                <a:latin typeface="Söhne"/>
              </a:rPr>
              <a:t>T</a:t>
            </a:r>
            <a:r>
              <a:rPr lang="en-US" sz="2000" dirty="0">
                <a:latin typeface="Söhne"/>
              </a:rPr>
              <a:t>he environment affects this </a:t>
            </a:r>
          </a:p>
          <a:p>
            <a:pPr lvl="1"/>
            <a:r>
              <a:rPr lang="en-US" sz="2000" dirty="0">
                <a:latin typeface="Söhne"/>
              </a:rPr>
              <a:t>That effect can be hard to observe/measure </a:t>
            </a:r>
          </a:p>
          <a:p>
            <a:r>
              <a:rPr lang="en-US" sz="2000" b="0" i="0" dirty="0">
                <a:effectLst/>
                <a:latin typeface="Söhne"/>
              </a:rPr>
              <a:t>The explosion of data and computing power can help us observe and understand how nature affects sustainable development </a:t>
            </a:r>
          </a:p>
          <a:p>
            <a:r>
              <a:rPr lang="en-US" sz="2000" b="0" i="0" dirty="0">
                <a:effectLst/>
                <a:latin typeface="Söhne"/>
              </a:rPr>
              <a:t>“What gets measured gets managed” – Peter Drucker</a:t>
            </a:r>
            <a:r>
              <a:rPr lang="en-US" sz="2000" dirty="0">
                <a:latin typeface="Söhne"/>
              </a:rPr>
              <a:t> (</a:t>
            </a:r>
            <a:r>
              <a:rPr lang="en-US" sz="2000" b="0" i="0" dirty="0">
                <a:effectLst/>
                <a:latin typeface="Söhne"/>
              </a:rPr>
              <a:t>maybe?)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7EDB4-72CD-1B62-19C1-A3D670D7BB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54" r="25002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2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7E78-F896-8C4A-C23E-C10AA29C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my Foundation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0646-7795-1937-9FB4-DAE2F45D3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rid of the intimidation factor </a:t>
            </a:r>
          </a:p>
          <a:p>
            <a:r>
              <a:rPr lang="en-US" dirty="0"/>
              <a:t>Build a foundation for opportunities to build on</a:t>
            </a:r>
          </a:p>
          <a:p>
            <a:r>
              <a:rPr lang="en-US" dirty="0"/>
              <a:t>Accelerate the initial learning curve </a:t>
            </a:r>
          </a:p>
          <a:p>
            <a:pPr lvl="1"/>
            <a:r>
              <a:rPr lang="en-US" dirty="0"/>
              <a:t>I tried to build what I wish I had</a:t>
            </a:r>
          </a:p>
          <a:p>
            <a:endParaRPr lang="en-US" dirty="0"/>
          </a:p>
          <a:p>
            <a:r>
              <a:rPr lang="en-US" dirty="0"/>
              <a:t>Advice: Ask questions </a:t>
            </a:r>
          </a:p>
          <a:p>
            <a:pPr lvl="1"/>
            <a:r>
              <a:rPr lang="en-US" dirty="0"/>
              <a:t>Believe that you’re entitled to learn everything in this certificate program</a:t>
            </a:r>
          </a:p>
          <a:p>
            <a:pPr lvl="1"/>
            <a:r>
              <a:rPr lang="en-US" dirty="0"/>
              <a:t> Even when you don’t know how to say it, try to ask 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7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--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Code – R, Python, 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407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096-631B-BA7F-889C-C225F127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AFB-1BB5-B1D6-7CE5-29B4CC63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Code: What your computer runs (different languages)</a:t>
            </a:r>
          </a:p>
          <a:p>
            <a:r>
              <a:rPr lang="en-US" dirty="0"/>
              <a:t>Script: The text file where you write your code</a:t>
            </a:r>
          </a:p>
          <a:p>
            <a:r>
              <a:rPr lang="en-US" dirty="0"/>
              <a:t>Comments: Notes you write yourself that the computer doesn’t read</a:t>
            </a:r>
          </a:p>
          <a:p>
            <a:r>
              <a:rPr lang="en-US" dirty="0"/>
              <a:t>Run (aka compile and execute): when the computer executes your code</a:t>
            </a:r>
          </a:p>
          <a:p>
            <a:r>
              <a:rPr lang="en-US" dirty="0"/>
              <a:t>IDE/GUI/Software</a:t>
            </a:r>
          </a:p>
          <a:p>
            <a:pPr lvl="1"/>
            <a:r>
              <a:rPr lang="en-US" dirty="0"/>
              <a:t>Where you write and run your scripts and comments</a:t>
            </a:r>
          </a:p>
          <a:p>
            <a:pPr lvl="1"/>
            <a:r>
              <a:rPr lang="en-US" dirty="0"/>
              <a:t>R Studio, </a:t>
            </a:r>
            <a:r>
              <a:rPr lang="en-US" dirty="0" err="1"/>
              <a:t>Jupyter</a:t>
            </a:r>
            <a:r>
              <a:rPr lang="en-US" dirty="0"/>
              <a:t> Notebooks, Google Collab (Collaboratory)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think like a computer?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B5128-C028-5868-5E29-E6CD1869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it's solved?)</a:t>
            </a:r>
          </a:p>
          <a:p>
            <a:pPr lvl="1"/>
            <a:r>
              <a:rPr lang="en-US" dirty="0"/>
              <a:t>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“problems”</a:t>
            </a:r>
          </a:p>
          <a:p>
            <a:pPr lvl="1"/>
            <a:r>
              <a:rPr lang="en-US" dirty="0"/>
              <a:t>Environmental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Learning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57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to code?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17463-6F12-7A4D-201C-90D0C9D9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Efficiency and Speed: </a:t>
            </a:r>
            <a:r>
              <a:rPr lang="en-US" dirty="0"/>
              <a:t>it’s so much faster </a:t>
            </a:r>
          </a:p>
          <a:p>
            <a:r>
              <a:rPr lang="en-US" b="1" dirty="0"/>
              <a:t>Accurate: </a:t>
            </a:r>
            <a:r>
              <a:rPr lang="en-US" dirty="0"/>
              <a:t>not reliant on copy-paste/find-replace </a:t>
            </a:r>
          </a:p>
          <a:p>
            <a:r>
              <a:rPr lang="en-US" b="1" dirty="0"/>
              <a:t>Replicability: </a:t>
            </a:r>
            <a:r>
              <a:rPr lang="en-US" dirty="0"/>
              <a:t>teams, peer review, new datasets </a:t>
            </a:r>
          </a:p>
          <a:p>
            <a:r>
              <a:rPr lang="en-US" b="1" dirty="0"/>
              <a:t>Customizable: </a:t>
            </a:r>
            <a:r>
              <a:rPr lang="en-US" dirty="0"/>
              <a:t>write models for your data, clean and manipulate data for your models</a:t>
            </a:r>
          </a:p>
          <a:p>
            <a:r>
              <a:rPr lang="en-US" b="1" dirty="0"/>
              <a:t>Employment: </a:t>
            </a:r>
            <a:r>
              <a:rPr lang="en-US" dirty="0"/>
              <a:t>more jobs, better jobs, more money </a:t>
            </a:r>
          </a:p>
          <a:p>
            <a:r>
              <a:rPr lang="en-US" b="1" dirty="0"/>
              <a:t>Collaboration: </a:t>
            </a:r>
            <a:r>
              <a:rPr lang="en-US" dirty="0"/>
              <a:t>compared to Excel, later in certificate we’ll discuss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4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643</TotalTime>
  <Words>1722</Words>
  <Application>Microsoft Macintosh PowerPoint</Application>
  <PresentationFormat>Widescreen</PresentationFormat>
  <Paragraphs>214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Söhne</vt:lpstr>
      <vt:lpstr>Office Theme</vt:lpstr>
      <vt:lpstr>Thinking Like A Computer</vt:lpstr>
      <vt:lpstr>My background</vt:lpstr>
      <vt:lpstr>My motivation for knowing how to program</vt:lpstr>
      <vt:lpstr>Goal of my Foundation Lectures</vt:lpstr>
      <vt:lpstr>What is programming </vt:lpstr>
      <vt:lpstr>What is programming </vt:lpstr>
      <vt:lpstr>Some definitions</vt:lpstr>
      <vt:lpstr>Why should you think like a computer?</vt:lpstr>
      <vt:lpstr>Why should you learn to code?</vt:lpstr>
      <vt:lpstr>Pseudo Code – first step of coding</vt:lpstr>
      <vt:lpstr>Exercise One: Coffee </vt:lpstr>
      <vt:lpstr>Exercise One: Coffee </vt:lpstr>
      <vt:lpstr>Exercise One: Coffee </vt:lpstr>
      <vt:lpstr>Exercise Two: Rock Paper Scissors </vt:lpstr>
      <vt:lpstr>My pseudo code (lazy)</vt:lpstr>
      <vt:lpstr>Not Lazy Pseudo Code</vt:lpstr>
      <vt:lpstr>R Code </vt:lpstr>
      <vt:lpstr>Couple of notes on writing, debugging code </vt:lpstr>
      <vt:lpstr>Couple of notes on writing, debugging code </vt:lpstr>
      <vt:lpstr>ChatGPT and other AI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/ Thinking Like a Computer </dc:title>
  <dc:creator>Creel, Andie</dc:creator>
  <cp:lastModifiedBy>Creel, Andie</cp:lastModifiedBy>
  <cp:revision>139</cp:revision>
  <dcterms:created xsi:type="dcterms:W3CDTF">2023-12-21T16:09:07Z</dcterms:created>
  <dcterms:modified xsi:type="dcterms:W3CDTF">2024-11-05T22:53:43Z</dcterms:modified>
</cp:coreProperties>
</file>