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5F7579"/>
        </a:fontRef>
        <a:srgbClr val="5F7579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02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347263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 - Dar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3232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xfrm>
            <a:off x="355600" y="3225800"/>
            <a:ext cx="122936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"/>
          <p:cNvSpPr>
            <a:spLocks noGrp="1"/>
          </p:cNvSpPr>
          <p:nvPr>
            <p:ph type="pic" idx="13"/>
          </p:nvPr>
        </p:nvSpPr>
        <p:spPr>
          <a:xfrm>
            <a:off x="1306656" y="533400"/>
            <a:ext cx="10388601" cy="5860236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355600" y="7416800"/>
            <a:ext cx="12293600" cy="12827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- Dar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Image"/>
          <p:cNvSpPr>
            <a:spLocks noGrp="1"/>
          </p:cNvSpPr>
          <p:nvPr>
            <p:ph type="pic" idx="13"/>
          </p:nvPr>
        </p:nvSpPr>
        <p:spPr>
          <a:xfrm>
            <a:off x="1306656" y="533400"/>
            <a:ext cx="10388601" cy="5860236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14" name="Title Text"/>
          <p:cNvSpPr txBox="1">
            <a:spLocks noGrp="1"/>
          </p:cNvSpPr>
          <p:nvPr>
            <p:ph type="title"/>
          </p:nvPr>
        </p:nvSpPr>
        <p:spPr>
          <a:xfrm>
            <a:off x="355600" y="7416800"/>
            <a:ext cx="12293600" cy="12827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3232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mage"/>
          <p:cNvSpPr>
            <a:spLocks noGrp="1"/>
          </p:cNvSpPr>
          <p:nvPr>
            <p:ph type="pic" sz="half" idx="13"/>
          </p:nvPr>
        </p:nvSpPr>
        <p:spPr>
          <a:xfrm>
            <a:off x="6705600" y="679450"/>
            <a:ext cx="5994400" cy="83947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23" name="Title Text"/>
          <p:cNvSpPr txBox="1">
            <a:spLocks noGrp="1"/>
          </p:cNvSpPr>
          <p:nvPr>
            <p:ph type="title"/>
          </p:nvPr>
        </p:nvSpPr>
        <p:spPr>
          <a:xfrm>
            <a:off x="355600" y="1384300"/>
            <a:ext cx="5892800" cy="3505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5600" y="4876800"/>
            <a:ext cx="58928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 - Dar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Image"/>
          <p:cNvSpPr>
            <a:spLocks noGrp="1"/>
          </p:cNvSpPr>
          <p:nvPr>
            <p:ph type="pic" sz="half" idx="13"/>
          </p:nvPr>
        </p:nvSpPr>
        <p:spPr>
          <a:xfrm>
            <a:off x="6705600" y="679450"/>
            <a:ext cx="5994400" cy="83947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33" name="Title Text"/>
          <p:cNvSpPr txBox="1">
            <a:spLocks noGrp="1"/>
          </p:cNvSpPr>
          <p:nvPr>
            <p:ph type="title"/>
          </p:nvPr>
        </p:nvSpPr>
        <p:spPr>
          <a:xfrm>
            <a:off x="355600" y="1384300"/>
            <a:ext cx="5892800" cy="3505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5600" y="4876800"/>
            <a:ext cx="58928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3232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>
            <a:spLocks noGrp="1"/>
          </p:cNvSpPr>
          <p:nvPr>
            <p:ph type="pic" sz="half" idx="13"/>
          </p:nvPr>
        </p:nvSpPr>
        <p:spPr>
          <a:xfrm>
            <a:off x="7518400" y="2819400"/>
            <a:ext cx="4381500" cy="65913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4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55600" y="3187700"/>
            <a:ext cx="5892800" cy="5842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8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38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38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38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3800">
                <a:solidFill>
                  <a:srgbClr val="53535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55600" y="3187700"/>
            <a:ext cx="5892800" cy="5842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8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38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38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38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3800">
                <a:solidFill>
                  <a:srgbClr val="53535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756400" y="3187700"/>
            <a:ext cx="5892800" cy="5842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8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38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38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38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3800">
                <a:solidFill>
                  <a:srgbClr val="53535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306656" y="533400"/>
            <a:ext cx="10388601" cy="5860236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355600" y="6832600"/>
            <a:ext cx="12293600" cy="12573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5600" y="8077200"/>
            <a:ext cx="12293600" cy="12065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- Photo - Dar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mage"/>
          <p:cNvSpPr>
            <a:spLocks noGrp="1"/>
          </p:cNvSpPr>
          <p:nvPr>
            <p:ph type="pic" idx="13"/>
          </p:nvPr>
        </p:nvSpPr>
        <p:spPr>
          <a:xfrm>
            <a:off x="1306656" y="533400"/>
            <a:ext cx="10388601" cy="5860236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355600" y="6832600"/>
            <a:ext cx="12293600" cy="12573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5600" y="8077200"/>
            <a:ext cx="12293600" cy="12065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3232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1" name="Body Level One…"/>
          <p:cNvSpPr txBox="1">
            <a:spLocks noGrp="1"/>
          </p:cNvSpPr>
          <p:nvPr>
            <p:ph type="body" idx="1"/>
          </p:nvPr>
        </p:nvSpPr>
        <p:spPr>
          <a:xfrm>
            <a:off x="355600" y="3187700"/>
            <a:ext cx="12293600" cy="5842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8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38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38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38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3800">
                <a:solidFill>
                  <a:srgbClr val="53535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Body Level One…"/>
          <p:cNvSpPr txBox="1">
            <a:spLocks noGrp="1"/>
          </p:cNvSpPr>
          <p:nvPr>
            <p:ph type="body" idx="1"/>
          </p:nvPr>
        </p:nvSpPr>
        <p:spPr>
          <a:xfrm>
            <a:off x="355600" y="3187700"/>
            <a:ext cx="12293600" cy="5842000"/>
          </a:xfrm>
          <a:prstGeom prst="rect">
            <a:avLst/>
          </a:prstGeom>
        </p:spPr>
        <p:txBody>
          <a:bodyPr numCol="2" spcCol="614680" anchor="t"/>
          <a:lstStyle>
            <a:lvl1pPr>
              <a:lnSpc>
                <a:spcPct val="100000"/>
              </a:lnSpc>
              <a:defRPr sz="38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38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38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38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3800">
                <a:solidFill>
                  <a:srgbClr val="53535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- Dar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3232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/>
          </p:nvPr>
        </p:nvSpPr>
        <p:spPr>
          <a:xfrm>
            <a:off x="355600" y="254000"/>
            <a:ext cx="12293600" cy="923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71000"/>
            <a:ext cx="342900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304800" marR="0" indent="-304800" algn="l" defTabSz="584200" rtl="0" latinLnBrk="0">
        <a:lnSpc>
          <a:spcPct val="120000"/>
        </a:lnSpc>
        <a:spcBef>
          <a:spcPts val="3800"/>
        </a:spcBef>
        <a:spcAft>
          <a:spcPts val="0"/>
        </a:spcAft>
        <a:buClr>
          <a:srgbClr val="535353"/>
        </a:buClr>
        <a:buSzPct val="82000"/>
        <a:buFontTx/>
        <a:buChar char="•"/>
        <a:tabLst/>
        <a:defRPr sz="4600" b="0" i="0" u="none" strike="noStrike" cap="none" spc="0" baseline="0">
          <a:ln>
            <a:noFill/>
          </a:ln>
          <a:solidFill>
            <a:srgbClr val="525252"/>
          </a:solidFill>
          <a:uFillTx/>
          <a:latin typeface="+mn-lt"/>
          <a:ea typeface="+mn-ea"/>
          <a:cs typeface="+mn-cs"/>
          <a:sym typeface="Gill Sans Light"/>
        </a:defRPr>
      </a:lvl1pPr>
      <a:lvl2pPr marL="685800" marR="0" indent="-304800" algn="l" defTabSz="584200" rtl="0" latinLnBrk="0">
        <a:lnSpc>
          <a:spcPct val="120000"/>
        </a:lnSpc>
        <a:spcBef>
          <a:spcPts val="3800"/>
        </a:spcBef>
        <a:spcAft>
          <a:spcPts val="0"/>
        </a:spcAft>
        <a:buClr>
          <a:srgbClr val="535353"/>
        </a:buClr>
        <a:buSzPct val="82000"/>
        <a:buFontTx/>
        <a:buChar char="•"/>
        <a:tabLst/>
        <a:defRPr sz="4600" b="0" i="0" u="none" strike="noStrike" cap="none" spc="0" baseline="0">
          <a:ln>
            <a:noFill/>
          </a:ln>
          <a:solidFill>
            <a:srgbClr val="525252"/>
          </a:solidFill>
          <a:uFillTx/>
          <a:latin typeface="+mn-lt"/>
          <a:ea typeface="+mn-ea"/>
          <a:cs typeface="+mn-cs"/>
          <a:sym typeface="Gill Sans Light"/>
        </a:defRPr>
      </a:lvl2pPr>
      <a:lvl3pPr marL="1066800" marR="0" indent="-304800" algn="l" defTabSz="584200" rtl="0" latinLnBrk="0">
        <a:lnSpc>
          <a:spcPct val="120000"/>
        </a:lnSpc>
        <a:spcBef>
          <a:spcPts val="3800"/>
        </a:spcBef>
        <a:spcAft>
          <a:spcPts val="0"/>
        </a:spcAft>
        <a:buClr>
          <a:srgbClr val="535353"/>
        </a:buClr>
        <a:buSzPct val="82000"/>
        <a:buFontTx/>
        <a:buChar char="•"/>
        <a:tabLst/>
        <a:defRPr sz="4600" b="0" i="0" u="none" strike="noStrike" cap="none" spc="0" baseline="0">
          <a:ln>
            <a:noFill/>
          </a:ln>
          <a:solidFill>
            <a:srgbClr val="525252"/>
          </a:solidFill>
          <a:uFillTx/>
          <a:latin typeface="+mn-lt"/>
          <a:ea typeface="+mn-ea"/>
          <a:cs typeface="+mn-cs"/>
          <a:sym typeface="Gill Sans Light"/>
        </a:defRPr>
      </a:lvl3pPr>
      <a:lvl4pPr marL="1447800" marR="0" indent="-304800" algn="l" defTabSz="584200" rtl="0" latinLnBrk="0">
        <a:lnSpc>
          <a:spcPct val="120000"/>
        </a:lnSpc>
        <a:spcBef>
          <a:spcPts val="3800"/>
        </a:spcBef>
        <a:spcAft>
          <a:spcPts val="0"/>
        </a:spcAft>
        <a:buClr>
          <a:srgbClr val="535353"/>
        </a:buClr>
        <a:buSzPct val="82000"/>
        <a:buFontTx/>
        <a:buChar char="•"/>
        <a:tabLst/>
        <a:defRPr sz="4600" b="0" i="0" u="none" strike="noStrike" cap="none" spc="0" baseline="0">
          <a:ln>
            <a:noFill/>
          </a:ln>
          <a:solidFill>
            <a:srgbClr val="525252"/>
          </a:solidFill>
          <a:uFillTx/>
          <a:latin typeface="+mn-lt"/>
          <a:ea typeface="+mn-ea"/>
          <a:cs typeface="+mn-cs"/>
          <a:sym typeface="Gill Sans Light"/>
        </a:defRPr>
      </a:lvl4pPr>
      <a:lvl5pPr marL="1828800" marR="0" indent="-304800" algn="l" defTabSz="584200" rtl="0" latinLnBrk="0">
        <a:lnSpc>
          <a:spcPct val="120000"/>
        </a:lnSpc>
        <a:spcBef>
          <a:spcPts val="3800"/>
        </a:spcBef>
        <a:spcAft>
          <a:spcPts val="0"/>
        </a:spcAft>
        <a:buClr>
          <a:srgbClr val="535353"/>
        </a:buClr>
        <a:buSzPct val="82000"/>
        <a:buFontTx/>
        <a:buChar char="•"/>
        <a:tabLst/>
        <a:defRPr sz="4600" b="0" i="0" u="none" strike="noStrike" cap="none" spc="0" baseline="0">
          <a:ln>
            <a:noFill/>
          </a:ln>
          <a:solidFill>
            <a:srgbClr val="525252"/>
          </a:solidFill>
          <a:uFillTx/>
          <a:latin typeface="+mn-lt"/>
          <a:ea typeface="+mn-ea"/>
          <a:cs typeface="+mn-cs"/>
          <a:sym typeface="Gill Sans Light"/>
        </a:defRPr>
      </a:lvl5pPr>
      <a:lvl6pPr marL="2209800" marR="0" indent="-304800" algn="l" defTabSz="584200" rtl="0" latinLnBrk="0">
        <a:lnSpc>
          <a:spcPct val="120000"/>
        </a:lnSpc>
        <a:spcBef>
          <a:spcPts val="3800"/>
        </a:spcBef>
        <a:spcAft>
          <a:spcPts val="0"/>
        </a:spcAft>
        <a:buClr>
          <a:srgbClr val="535353"/>
        </a:buClr>
        <a:buSzPct val="82000"/>
        <a:buFontTx/>
        <a:buChar char="•"/>
        <a:tabLst/>
        <a:defRPr sz="4600" b="0" i="0" u="none" strike="noStrike" cap="none" spc="0" baseline="0">
          <a:ln>
            <a:noFill/>
          </a:ln>
          <a:solidFill>
            <a:srgbClr val="525252"/>
          </a:solidFill>
          <a:uFillTx/>
          <a:latin typeface="+mn-lt"/>
          <a:ea typeface="+mn-ea"/>
          <a:cs typeface="+mn-cs"/>
          <a:sym typeface="Gill Sans Light"/>
        </a:defRPr>
      </a:lvl6pPr>
      <a:lvl7pPr marL="2590800" marR="0" indent="-304800" algn="l" defTabSz="584200" rtl="0" latinLnBrk="0">
        <a:lnSpc>
          <a:spcPct val="120000"/>
        </a:lnSpc>
        <a:spcBef>
          <a:spcPts val="3800"/>
        </a:spcBef>
        <a:spcAft>
          <a:spcPts val="0"/>
        </a:spcAft>
        <a:buClr>
          <a:srgbClr val="535353"/>
        </a:buClr>
        <a:buSzPct val="82000"/>
        <a:buFontTx/>
        <a:buChar char="•"/>
        <a:tabLst/>
        <a:defRPr sz="4600" b="0" i="0" u="none" strike="noStrike" cap="none" spc="0" baseline="0">
          <a:ln>
            <a:noFill/>
          </a:ln>
          <a:solidFill>
            <a:srgbClr val="525252"/>
          </a:solidFill>
          <a:uFillTx/>
          <a:latin typeface="+mn-lt"/>
          <a:ea typeface="+mn-ea"/>
          <a:cs typeface="+mn-cs"/>
          <a:sym typeface="Gill Sans Light"/>
        </a:defRPr>
      </a:lvl7pPr>
      <a:lvl8pPr marL="2971800" marR="0" indent="-304800" algn="l" defTabSz="584200" rtl="0" latinLnBrk="0">
        <a:lnSpc>
          <a:spcPct val="120000"/>
        </a:lnSpc>
        <a:spcBef>
          <a:spcPts val="3800"/>
        </a:spcBef>
        <a:spcAft>
          <a:spcPts val="0"/>
        </a:spcAft>
        <a:buClr>
          <a:srgbClr val="535353"/>
        </a:buClr>
        <a:buSzPct val="82000"/>
        <a:buFontTx/>
        <a:buChar char="•"/>
        <a:tabLst/>
        <a:defRPr sz="4600" b="0" i="0" u="none" strike="noStrike" cap="none" spc="0" baseline="0">
          <a:ln>
            <a:noFill/>
          </a:ln>
          <a:solidFill>
            <a:srgbClr val="525252"/>
          </a:solidFill>
          <a:uFillTx/>
          <a:latin typeface="+mn-lt"/>
          <a:ea typeface="+mn-ea"/>
          <a:cs typeface="+mn-cs"/>
          <a:sym typeface="Gill Sans Light"/>
        </a:defRPr>
      </a:lvl8pPr>
      <a:lvl9pPr marL="3352800" marR="0" indent="-304800" algn="l" defTabSz="584200" rtl="0" latinLnBrk="0">
        <a:lnSpc>
          <a:spcPct val="120000"/>
        </a:lnSpc>
        <a:spcBef>
          <a:spcPts val="3800"/>
        </a:spcBef>
        <a:spcAft>
          <a:spcPts val="0"/>
        </a:spcAft>
        <a:buClr>
          <a:srgbClr val="535353"/>
        </a:buClr>
        <a:buSzPct val="82000"/>
        <a:buFontTx/>
        <a:buChar char="•"/>
        <a:tabLst/>
        <a:defRPr sz="4600" b="0" i="0" u="none" strike="noStrike" cap="none" spc="0" baseline="0">
          <a:ln>
            <a:noFill/>
          </a:ln>
          <a:solidFill>
            <a:srgbClr val="525252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a.cumming@napier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tbucket.com/cs66/set09603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a.cumming@napier.ac.uk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Advanced Web Technologies Set09603 Lecture 00 (Week 1) Module OVERVIEW"/>
          <p:cNvSpPr txBox="1">
            <a:spLocks noGrp="1"/>
          </p:cNvSpPr>
          <p:nvPr>
            <p:ph type="ctrTitle"/>
          </p:nvPr>
        </p:nvSpPr>
        <p:spPr>
          <a:xfrm>
            <a:off x="355600" y="774700"/>
            <a:ext cx="12293600" cy="5613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Advanced Web Technologies</a:t>
            </a:r>
          </a:p>
          <a:p>
            <a:r>
              <a:t>Set09603</a:t>
            </a:r>
          </a:p>
          <a:p>
            <a:r>
              <a:t>Lecture 00 (Week 1)</a:t>
            </a:r>
          </a:p>
          <a:p>
            <a:pPr>
              <a:defRPr b="1">
                <a:latin typeface="Gill Sans"/>
                <a:ea typeface="Gill Sans"/>
                <a:cs typeface="Gill Sans"/>
                <a:sym typeface="Gill Sans"/>
              </a:defRPr>
            </a:pPr>
            <a:r>
              <a:t>Module OVERVIEW</a:t>
            </a:r>
          </a:p>
        </p:txBody>
      </p:sp>
      <p:sp>
        <p:nvSpPr>
          <p:cNvPr id="173" name="Andrew Cumming, Based on work by Dr Simon Wells…"/>
          <p:cNvSpPr txBox="1">
            <a:spLocks noGrp="1"/>
          </p:cNvSpPr>
          <p:nvPr>
            <p:ph type="subTitle" sz="quarter" idx="1"/>
          </p:nvPr>
        </p:nvSpPr>
        <p:spPr>
          <a:xfrm>
            <a:off x="355600" y="6794500"/>
            <a:ext cx="12293600" cy="1714500"/>
          </a:xfrm>
          <a:prstGeom prst="rect">
            <a:avLst/>
          </a:prstGeom>
        </p:spPr>
        <p:txBody>
          <a:bodyPr/>
          <a:lstStyle/>
          <a:p>
            <a:r>
              <a:t>Andrew Cumming, Based on work by Dr Simon Wells</a:t>
            </a:r>
          </a:p>
          <a:p>
            <a:r>
              <a:rPr u="sng">
                <a:hlinkClick r:id="rId2"/>
              </a:rPr>
              <a:t>a.cumming@napier.ac.uk</a:t>
            </a:r>
          </a:p>
        </p:txBody>
      </p:sp>
      <p:pic>
        <p:nvPicPr>
          <p:cNvPr id="174" name="EdNapUniLogoCMYK-eps-converted-to.pdf" descr="EdNapUniLogoCMYK-eps-converted-to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50208" y="165100"/>
            <a:ext cx="3289493" cy="1257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a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Goals</a:t>
            </a:r>
          </a:p>
        </p:txBody>
      </p:sp>
      <p:sp>
        <p:nvSpPr>
          <p:cNvPr id="209" name="What do we expect to learn in this module?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685800"/>
          </a:lstStyle>
          <a:p>
            <a:r>
              <a:t>What do we expect to learn in this module?</a:t>
            </a:r>
          </a:p>
        </p:txBody>
      </p:sp>
      <p:pic>
        <p:nvPicPr>
          <p:cNvPr id="210" name="EdNapUniLogoCMYK-eps-converted-to.pdf" descr="EdNapUniLogoCMYK-eps-converted-t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0208" y="165100"/>
            <a:ext cx="3289493" cy="1257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Lecture Pla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Lecture Plan</a:t>
            </a:r>
          </a:p>
        </p:txBody>
      </p:sp>
      <p:sp>
        <p:nvSpPr>
          <p:cNvPr id="213" name="01. Intro, Overview, Learning Environment, What is web 1.0, web 2.0, web 3.0?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66344" indent="-207263" defTabSz="397256">
              <a:spcBef>
                <a:spcPts val="2500"/>
              </a:spcBef>
              <a:defRPr sz="2584"/>
            </a:pPr>
            <a:r>
              <a:rPr>
                <a:solidFill>
                  <a:srgbClr val="000000"/>
                </a:solidFill>
              </a:rPr>
              <a:t>01. Intro, Overview, Learning Environment, What is web 1.0, web 2.0, web 3.0?</a:t>
            </a:r>
          </a:p>
          <a:p>
            <a:pPr marL="466344" indent="-207263" defTabSz="397256">
              <a:spcBef>
                <a:spcPts val="2500"/>
              </a:spcBef>
              <a:defRPr sz="2584"/>
            </a:pPr>
            <a:r>
              <a:rPr>
                <a:solidFill>
                  <a:srgbClr val="000000"/>
                </a:solidFill>
              </a:rPr>
              <a:t>02. The HTTP Protocol</a:t>
            </a:r>
          </a:p>
          <a:p>
            <a:pPr marL="466344" indent="-207263" defTabSz="397256">
              <a:spcBef>
                <a:spcPts val="2500"/>
              </a:spcBef>
              <a:defRPr sz="2584"/>
            </a:pPr>
            <a:r>
              <a:rPr>
                <a:solidFill>
                  <a:srgbClr val="000000"/>
                </a:solidFill>
              </a:rPr>
              <a:t>03. APIs &amp; Web Services</a:t>
            </a:r>
          </a:p>
          <a:p>
            <a:pPr marL="466344" indent="-207263" defTabSz="397256">
              <a:spcBef>
                <a:spcPts val="2500"/>
              </a:spcBef>
              <a:defRPr sz="2584"/>
            </a:pPr>
            <a:r>
              <a:rPr>
                <a:solidFill>
                  <a:srgbClr val="000000"/>
                </a:solidFill>
              </a:rPr>
              <a:t>04. RESTful Design</a:t>
            </a:r>
          </a:p>
          <a:p>
            <a:pPr marL="466344" indent="-207263" defTabSz="397256">
              <a:spcBef>
                <a:spcPts val="2500"/>
              </a:spcBef>
              <a:defRPr sz="2584"/>
            </a:pPr>
            <a:r>
              <a:rPr>
                <a:solidFill>
                  <a:srgbClr val="000000"/>
                </a:solidFill>
              </a:rPr>
              <a:t>05. Architectures for the Web: "Web-scale", Scalable, Efficient, Dynamic</a:t>
            </a:r>
          </a:p>
          <a:p>
            <a:pPr marL="466344" indent="-207263" defTabSz="397256">
              <a:spcBef>
                <a:spcPts val="2500"/>
              </a:spcBef>
              <a:defRPr sz="2584"/>
            </a:pPr>
            <a:r>
              <a:rPr>
                <a:solidFill>
                  <a:srgbClr val="000000"/>
                </a:solidFill>
              </a:rPr>
              <a:t>06. Data Transport Combinations &amp; Payload Fornats (HTTP/JSON, HTTP/XML)</a:t>
            </a:r>
          </a:p>
          <a:p>
            <a:pPr marL="466344" indent="-207263" defTabSz="397256">
              <a:spcBef>
                <a:spcPts val="2500"/>
              </a:spcBef>
              <a:defRPr sz="2584"/>
            </a:pPr>
            <a:r>
              <a:rPr>
                <a:solidFill>
                  <a:srgbClr val="000000"/>
                </a:solidFill>
              </a:rPr>
              <a:t>07. Web Security &amp; Privacy</a:t>
            </a:r>
          </a:p>
          <a:p>
            <a:pPr marL="466344" indent="-207263" defTabSz="397256">
              <a:spcBef>
                <a:spcPts val="2500"/>
              </a:spcBef>
              <a:defRPr sz="2584"/>
            </a:pPr>
            <a:r>
              <a:rPr>
                <a:solidFill>
                  <a:srgbClr val="000000"/>
                </a:solidFill>
              </a:rPr>
              <a:t>08. Semantic Web</a:t>
            </a:r>
          </a:p>
          <a:p>
            <a:pPr marL="466344" indent="-207263" defTabSz="397256">
              <a:spcBef>
                <a:spcPts val="2500"/>
              </a:spcBef>
              <a:defRPr sz="2584"/>
            </a:pPr>
            <a:r>
              <a:rPr>
                <a:solidFill>
                  <a:srgbClr val="000000"/>
                </a:solidFill>
              </a:rPr>
              <a:t>09. Realtime Web</a:t>
            </a:r>
          </a:p>
          <a:p>
            <a:pPr marL="466344" indent="-207263" defTabSz="397256">
              <a:spcBef>
                <a:spcPts val="2500"/>
              </a:spcBef>
              <a:defRPr sz="2584"/>
            </a:pPr>
            <a:r>
              <a:rPr>
                <a:solidFill>
                  <a:srgbClr val="000000"/>
                </a:solidFill>
              </a:rPr>
              <a:t>10. Darkweb</a:t>
            </a:r>
          </a:p>
          <a:p>
            <a:pPr marL="466344" indent="-207263" defTabSz="397256">
              <a:spcBef>
                <a:spcPts val="2500"/>
              </a:spcBef>
              <a:defRPr sz="2584"/>
            </a:pPr>
            <a:r>
              <a:rPr>
                <a:solidFill>
                  <a:srgbClr val="000000"/>
                </a:solidFill>
              </a:rPr>
              <a:t>11. Future Web Technologies: Blockchain, IPFS</a:t>
            </a:r>
          </a:p>
          <a:p>
            <a:pPr marL="466344" indent="-207263" defTabSz="397256">
              <a:spcBef>
                <a:spcPts val="2500"/>
              </a:spcBef>
              <a:defRPr sz="2584"/>
            </a:pPr>
            <a:r>
              <a:rPr>
                <a:solidFill>
                  <a:srgbClr val="000000"/>
                </a:solidFill>
              </a:rPr>
              <a:t>12. Coda: Review &amp; Conclusions - Drawing together the themes &amp; narrative</a:t>
            </a:r>
          </a:p>
        </p:txBody>
      </p:sp>
      <p:pic>
        <p:nvPicPr>
          <p:cNvPr id="214" name="EdNapUniLogoCMYK-eps-converted-to.pdf" descr="EdNapUniLogoCMYK-eps-converted-t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0208" y="165100"/>
            <a:ext cx="3289493" cy="1257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Lab Pla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Lab Plan</a:t>
            </a:r>
          </a:p>
        </p:txBody>
      </p:sp>
      <p:sp>
        <p:nvSpPr>
          <p:cNvPr id="217" name="01. Learning Environment #1: Levinux, Vim, Git, SSH/SCP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66344" indent="-207263" defTabSz="397256">
              <a:spcBef>
                <a:spcPts val="2500"/>
              </a:spcBef>
              <a:defRPr sz="2584"/>
            </a:pPr>
            <a:r>
              <a:rPr dirty="0">
                <a:solidFill>
                  <a:srgbClr val="000000"/>
                </a:solidFill>
              </a:rPr>
              <a:t>01. Learning Environment #1: </a:t>
            </a:r>
            <a:r>
              <a:rPr dirty="0" err="1">
                <a:solidFill>
                  <a:srgbClr val="000000"/>
                </a:solidFill>
              </a:rPr>
              <a:t>Levinux</a:t>
            </a:r>
            <a:r>
              <a:rPr dirty="0">
                <a:solidFill>
                  <a:srgbClr val="000000"/>
                </a:solidFill>
              </a:rPr>
              <a:t>, Vim, </a:t>
            </a:r>
            <a:r>
              <a:rPr dirty="0" err="1">
                <a:solidFill>
                  <a:srgbClr val="000000"/>
                </a:solidFill>
              </a:rPr>
              <a:t>Git</a:t>
            </a:r>
            <a:r>
              <a:rPr dirty="0">
                <a:solidFill>
                  <a:srgbClr val="000000"/>
                </a:solidFill>
              </a:rPr>
              <a:t>, SSH/SCP</a:t>
            </a:r>
          </a:p>
          <a:p>
            <a:pPr marL="466344" indent="-207263" defTabSz="397256">
              <a:spcBef>
                <a:spcPts val="2500"/>
              </a:spcBef>
              <a:defRPr sz="2584"/>
            </a:pPr>
            <a:r>
              <a:rPr dirty="0">
                <a:solidFill>
                  <a:srgbClr val="000000"/>
                </a:solidFill>
              </a:rPr>
              <a:t>02. Learning Environment #2: Python, Python-Flask, "Hello World"</a:t>
            </a:r>
          </a:p>
          <a:p>
            <a:pPr marL="466344" indent="-207263" defTabSz="397256">
              <a:spcBef>
                <a:spcPts val="2500"/>
              </a:spcBef>
              <a:defRPr sz="2584"/>
            </a:pPr>
            <a:r>
              <a:rPr dirty="0">
                <a:solidFill>
                  <a:srgbClr val="000000"/>
                </a:solidFill>
              </a:rPr>
              <a:t>03. Flask: Debug Mode, Errors, Routing, Static Files</a:t>
            </a:r>
          </a:p>
          <a:p>
            <a:pPr marL="466344" indent="-207263" defTabSz="397256">
              <a:spcBef>
                <a:spcPts val="2500"/>
              </a:spcBef>
              <a:defRPr sz="2584"/>
            </a:pPr>
            <a:r>
              <a:rPr dirty="0">
                <a:solidFill>
                  <a:srgbClr val="000000"/>
                </a:solidFill>
              </a:rPr>
              <a:t>04. Flask: Requests, Redirects, Responses</a:t>
            </a:r>
          </a:p>
          <a:p>
            <a:pPr marL="466344" indent="-207263" defTabSz="397256">
              <a:spcBef>
                <a:spcPts val="2500"/>
              </a:spcBef>
              <a:defRPr sz="2584"/>
            </a:pPr>
            <a:r>
              <a:rPr dirty="0">
                <a:solidFill>
                  <a:srgbClr val="000000"/>
                </a:solidFill>
              </a:rPr>
              <a:t>05. Flask: Templates (using </a:t>
            </a:r>
            <a:r>
              <a:rPr dirty="0" err="1">
                <a:solidFill>
                  <a:srgbClr val="000000"/>
                </a:solidFill>
              </a:rPr>
              <a:t>Jinja</a:t>
            </a:r>
            <a:r>
              <a:rPr dirty="0">
                <a:solidFill>
                  <a:srgbClr val="000000"/>
                </a:solidFill>
              </a:rPr>
              <a:t> 2)</a:t>
            </a:r>
          </a:p>
          <a:p>
            <a:pPr marL="466344" indent="-207263" defTabSz="397256">
              <a:spcBef>
                <a:spcPts val="2500"/>
              </a:spcBef>
              <a:defRPr sz="2584"/>
            </a:pPr>
            <a:r>
              <a:rPr dirty="0">
                <a:solidFill>
                  <a:srgbClr val="000000"/>
                </a:solidFill>
              </a:rPr>
              <a:t>06. Demo #1 (a) - Structured Coursework</a:t>
            </a:r>
          </a:p>
          <a:p>
            <a:pPr marL="466344" indent="-207263" defTabSz="397256">
              <a:spcBef>
                <a:spcPts val="2500"/>
              </a:spcBef>
              <a:defRPr sz="2584"/>
            </a:pPr>
            <a:r>
              <a:rPr dirty="0">
                <a:solidFill>
                  <a:srgbClr val="000000"/>
                </a:solidFill>
              </a:rPr>
              <a:t>07. Demo #1 (b) - Structured Coursework</a:t>
            </a:r>
          </a:p>
          <a:p>
            <a:pPr marL="466344" indent="-207263" defTabSz="397256">
              <a:spcBef>
                <a:spcPts val="2500"/>
              </a:spcBef>
              <a:defRPr sz="2584"/>
            </a:pPr>
            <a:r>
              <a:rPr dirty="0">
                <a:solidFill>
                  <a:srgbClr val="000000"/>
                </a:solidFill>
              </a:rPr>
              <a:t>08. Flask: Session, Message Flashing, Logging, Testing</a:t>
            </a:r>
          </a:p>
          <a:p>
            <a:pPr marL="466344" indent="-207263" defTabSz="397256">
              <a:spcBef>
                <a:spcPts val="2500"/>
              </a:spcBef>
              <a:defRPr sz="2584"/>
            </a:pPr>
            <a:r>
              <a:rPr dirty="0">
                <a:solidFill>
                  <a:srgbClr val="000000"/>
                </a:solidFill>
              </a:rPr>
              <a:t>09. Adding Style: Bootstrap + Python + Flask (+ CSS + </a:t>
            </a:r>
            <a:r>
              <a:rPr dirty="0" err="1">
                <a:solidFill>
                  <a:srgbClr val="000000"/>
                </a:solidFill>
              </a:rPr>
              <a:t>Javascript</a:t>
            </a:r>
            <a:r>
              <a:rPr dirty="0">
                <a:solidFill>
                  <a:srgbClr val="000000"/>
                </a:solidFill>
              </a:rPr>
              <a:t>)</a:t>
            </a:r>
          </a:p>
          <a:p>
            <a:pPr marL="466344" indent="-207263" defTabSz="397256">
              <a:spcBef>
                <a:spcPts val="2500"/>
              </a:spcBef>
              <a:defRPr sz="2584"/>
            </a:pPr>
            <a:r>
              <a:rPr dirty="0">
                <a:solidFill>
                  <a:srgbClr val="000000"/>
                </a:solidFill>
              </a:rPr>
              <a:t>10. APIs &amp; JSON</a:t>
            </a:r>
          </a:p>
          <a:p>
            <a:pPr marL="466344" indent="-207263" defTabSz="397256">
              <a:spcBef>
                <a:spcPts val="2500"/>
              </a:spcBef>
              <a:defRPr sz="2584"/>
            </a:pPr>
            <a:r>
              <a:rPr dirty="0">
                <a:solidFill>
                  <a:srgbClr val="000000"/>
                </a:solidFill>
              </a:rPr>
              <a:t>11. Storing &amp; </a:t>
            </a:r>
            <a:r>
              <a:rPr>
                <a:solidFill>
                  <a:srgbClr val="000000"/>
                </a:solidFill>
              </a:rPr>
              <a:t>Encrypting Data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218" name="EdNapUniLogoCMYK-eps-converted-to.pdf" descr="EdNapUniLogoCMYK-eps-converted-t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0208" y="165100"/>
            <a:ext cx="3289493" cy="1257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 Changes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plan can be adjusted to take account of unexpected events</a:t>
            </a:r>
          </a:p>
          <a:p>
            <a:r>
              <a:rPr lang="en-GB" dirty="0"/>
              <a:t>The coursework deadlines cannot be changed</a:t>
            </a:r>
          </a:p>
          <a:p>
            <a:r>
              <a:rPr lang="en-GB" dirty="0"/>
              <a:t>There will be problems that you will be expected to solve on your own</a:t>
            </a:r>
          </a:p>
        </p:txBody>
      </p:sp>
    </p:spTree>
    <p:extLst>
      <p:ext uri="{BB962C8B-B14F-4D97-AF65-F5344CB8AC3E}">
        <p14:creationId xmlns:p14="http://schemas.microsoft.com/office/powerpoint/2010/main" val="276084675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EdNapUniLogoCMYK-eps-converted-to.pdf" descr="EdNapUniLogoCMYK-eps-converted-t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0208" y="165100"/>
            <a:ext cx="3289493" cy="1257300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Questions ???"/>
          <p:cNvSpPr txBox="1"/>
          <p:nvPr/>
        </p:nvSpPr>
        <p:spPr>
          <a:xfrm>
            <a:off x="355600" y="3949700"/>
            <a:ext cx="12293600" cy="184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1200" cap="all"/>
            </a:lvl1pPr>
          </a:lstStyle>
          <a:p>
            <a:r>
              <a:t>Questions ???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Module Overview"/>
          <p:cNvSpPr txBox="1">
            <a:spLocks noGrp="1"/>
          </p:cNvSpPr>
          <p:nvPr>
            <p:ph type="title"/>
          </p:nvPr>
        </p:nvSpPr>
        <p:spPr>
          <a:xfrm>
            <a:off x="355600" y="1638300"/>
            <a:ext cx="12293600" cy="1841500"/>
          </a:xfrm>
          <a:prstGeom prst="rect">
            <a:avLst/>
          </a:prstGeom>
        </p:spPr>
        <p:txBody>
          <a:bodyPr/>
          <a:lstStyle/>
          <a:p>
            <a:r>
              <a:t>Module Overview</a:t>
            </a:r>
          </a:p>
        </p:txBody>
      </p:sp>
      <p:pic>
        <p:nvPicPr>
          <p:cNvPr id="177" name="EdNapUniLogoCMYK-eps-converted-to.pdf" descr="EdNapUniLogoCMYK-eps-converted-t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0208" y="165100"/>
            <a:ext cx="3289493" cy="1257300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At the end of this section of the module you will be able to:…"/>
          <p:cNvSpPr txBox="1"/>
          <p:nvPr/>
        </p:nvSpPr>
        <p:spPr>
          <a:xfrm>
            <a:off x="163971" y="4076700"/>
            <a:ext cx="12824483" cy="314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At the end of this section of the module you will be able to:</a:t>
            </a:r>
          </a:p>
          <a:p>
            <a:pPr lvl="1" algn="l"/>
            <a:r>
              <a:t>* Explain how the module works</a:t>
            </a:r>
          </a:p>
          <a:p>
            <a:pPr lvl="1" algn="l"/>
            <a:r>
              <a:t>* Explain what effort is expected from you</a:t>
            </a:r>
          </a:p>
          <a:p>
            <a:pPr lvl="1" algn="l"/>
            <a:r>
              <a:t>* Understand when the class meets</a:t>
            </a:r>
          </a:p>
          <a:p>
            <a:pPr lvl="1" algn="l"/>
            <a:r>
              <a:t>* Understand how the module will be assessed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Overview</a:t>
            </a:r>
          </a:p>
        </p:txBody>
      </p:sp>
      <p:sp>
        <p:nvSpPr>
          <p:cNvPr id="181" name="Class Meeting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85800"/>
            <a:r>
              <a:t>Class Meetings</a:t>
            </a:r>
          </a:p>
          <a:p>
            <a:pPr marL="685800"/>
            <a:r>
              <a:t>Assessment</a:t>
            </a:r>
          </a:p>
          <a:p>
            <a:pPr marL="685800"/>
            <a:r>
              <a:t>Moodle</a:t>
            </a:r>
          </a:p>
          <a:p>
            <a:pPr marL="685800"/>
            <a:r>
              <a:t>Contact</a:t>
            </a:r>
          </a:p>
          <a:p>
            <a:pPr marL="685800"/>
            <a:r>
              <a:t>Commitments</a:t>
            </a:r>
          </a:p>
          <a:p>
            <a:pPr marL="685800"/>
            <a:endParaRPr/>
          </a:p>
          <a:p>
            <a:pPr marL="685800"/>
            <a:r>
              <a:t>Module Texts</a:t>
            </a:r>
          </a:p>
          <a:p>
            <a:pPr marL="685800"/>
            <a:r>
              <a:t>Goals</a:t>
            </a:r>
          </a:p>
          <a:p>
            <a:pPr marL="685800"/>
            <a:r>
              <a:t>Lecture Plan</a:t>
            </a:r>
          </a:p>
          <a:p>
            <a:pPr marL="685800"/>
            <a:r>
              <a:t>Lab Plan</a:t>
            </a:r>
          </a:p>
        </p:txBody>
      </p:sp>
      <p:pic>
        <p:nvPicPr>
          <p:cNvPr id="182" name="EdNapUniLogoCMYK-eps-converted-to.pdf" descr="EdNapUniLogoCMYK-eps-converted-t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0208" y="165100"/>
            <a:ext cx="3289493" cy="1257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lass Meeting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Class Meetings</a:t>
            </a:r>
          </a:p>
        </p:txBody>
      </p:sp>
      <p:sp>
        <p:nvSpPr>
          <p:cNvPr id="185" name="One week with Andrew - we must get through a lot of materia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pPr marL="265176" indent="-265176" defTabSz="508254">
              <a:spcBef>
                <a:spcPts val="3300"/>
              </a:spcBef>
              <a:defRPr sz="3132"/>
            </a:pPr>
            <a:r>
              <a:t>One week with Andrew - we must get through a lot of material</a:t>
            </a:r>
          </a:p>
          <a:p>
            <a:pPr marL="265176" indent="-265176" defTabSz="508254">
              <a:spcBef>
                <a:spcPts val="3300"/>
              </a:spcBef>
              <a:defRPr sz="3132"/>
            </a:pPr>
            <a:r>
              <a:t>Morning session</a:t>
            </a:r>
          </a:p>
          <a:p>
            <a:pPr marL="596645" lvl="1" indent="-265176" defTabSz="508254">
              <a:spcBef>
                <a:spcPts val="3300"/>
              </a:spcBef>
              <a:defRPr sz="3132"/>
            </a:pPr>
            <a:r>
              <a:t>Lectures including demonstrations - students MUST ask questions</a:t>
            </a:r>
          </a:p>
          <a:p>
            <a:pPr marL="596645" lvl="1" indent="-265176" defTabSz="508254">
              <a:spcBef>
                <a:spcPts val="3300"/>
              </a:spcBef>
              <a:defRPr sz="3132"/>
            </a:pPr>
            <a:r>
              <a:t>Practical - hands on experience from the workbook</a:t>
            </a:r>
          </a:p>
          <a:p>
            <a:pPr marL="265176" indent="-265176" defTabSz="508254">
              <a:spcBef>
                <a:spcPts val="3300"/>
              </a:spcBef>
              <a:defRPr sz="3132"/>
            </a:pPr>
            <a:r>
              <a:t>Afternoon sessions</a:t>
            </a:r>
          </a:p>
          <a:p>
            <a:pPr marL="596645" lvl="1" indent="-265176" defTabSz="508254">
              <a:spcBef>
                <a:spcPts val="3300"/>
              </a:spcBef>
              <a:defRPr sz="3132"/>
            </a:pPr>
            <a:r>
              <a:t>Lectures including demonstrations</a:t>
            </a:r>
          </a:p>
          <a:p>
            <a:pPr marL="596645" lvl="1" indent="-265176" defTabSz="508254">
              <a:spcBef>
                <a:spcPts val="3300"/>
              </a:spcBef>
              <a:defRPr sz="3132" i="1">
                <a:latin typeface="Gill Sans"/>
                <a:ea typeface="Gill Sans"/>
                <a:cs typeface="Gill Sans"/>
                <a:sym typeface="Gill Sans"/>
              </a:defRPr>
            </a:pPr>
            <a:r>
              <a:t>Practical</a:t>
            </a:r>
          </a:p>
        </p:txBody>
      </p:sp>
      <p:pic>
        <p:nvPicPr>
          <p:cNvPr id="186" name="EdNapUniLogoCMYK-eps-converted-to.pdf" descr="EdNapUniLogoCMYK-eps-converted-t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0208" y="165100"/>
            <a:ext cx="3289493" cy="1257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Assess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Assessment</a:t>
            </a:r>
          </a:p>
        </p:txBody>
      </p:sp>
      <p:sp>
        <p:nvSpPr>
          <p:cNvPr id="189" name="Two Practical Coursework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pPr marL="397763" indent="-176784" defTabSz="338835">
              <a:spcBef>
                <a:spcPts val="2200"/>
              </a:spcBef>
              <a:defRPr sz="2204"/>
            </a:pPr>
            <a:r>
              <a:rPr dirty="0"/>
              <a:t>Two Practical </a:t>
            </a:r>
            <a:r>
              <a:rPr dirty="0" err="1"/>
              <a:t>Courseworks</a:t>
            </a:r>
            <a:endParaRPr dirty="0"/>
          </a:p>
          <a:p>
            <a:pPr marL="397763" indent="-176784" defTabSz="338835">
              <a:spcBef>
                <a:spcPts val="2200"/>
              </a:spcBef>
              <a:defRPr sz="2204"/>
            </a:pPr>
            <a:r>
              <a:rPr dirty="0"/>
              <a:t>Weighting is 40% for CW1  60% for CW2</a:t>
            </a:r>
          </a:p>
          <a:p>
            <a:pPr marL="397763" indent="-176784" defTabSz="338835">
              <a:spcBef>
                <a:spcPts val="2200"/>
              </a:spcBef>
              <a:defRPr sz="2204"/>
            </a:pPr>
            <a:r>
              <a:rPr dirty="0"/>
              <a:t>Coursework#1 - </a:t>
            </a:r>
            <a:r>
              <a:rPr b="1" dirty="0">
                <a:latin typeface="Gill Sans"/>
                <a:ea typeface="Gill Sans"/>
                <a:cs typeface="Gill Sans"/>
                <a:sym typeface="Gill Sans"/>
              </a:rPr>
              <a:t>Structured Coursework:</a:t>
            </a:r>
          </a:p>
          <a:p>
            <a:pPr marL="618743" lvl="1" indent="-176784" defTabSz="338835">
              <a:spcBef>
                <a:spcPts val="2200"/>
              </a:spcBef>
              <a:defRPr sz="2204"/>
            </a:pPr>
            <a:r>
              <a:rPr dirty="0"/>
              <a:t>Handed out Wednesday </a:t>
            </a:r>
          </a:p>
          <a:p>
            <a:pPr marL="618743" lvl="1" indent="-176784" defTabSz="338835">
              <a:spcBef>
                <a:spcPts val="2200"/>
              </a:spcBef>
              <a:defRPr sz="2204"/>
            </a:pPr>
            <a:r>
              <a:rPr dirty="0"/>
              <a:t>Due in end of week 2 - students will have the chance to demonstrate work in progress on Friday</a:t>
            </a:r>
            <a:r>
              <a:rPr lang="en-GB" dirty="0"/>
              <a:t> of week 1</a:t>
            </a:r>
            <a:endParaRPr dirty="0"/>
          </a:p>
          <a:p>
            <a:pPr marL="397763" indent="-176784" defTabSz="338835">
              <a:spcBef>
                <a:spcPts val="2200"/>
              </a:spcBef>
              <a:defRPr sz="2204"/>
            </a:pPr>
            <a:r>
              <a:rPr dirty="0"/>
              <a:t>Coursework#2 </a:t>
            </a:r>
            <a:r>
              <a:rPr lang="en-GB" dirty="0"/>
              <a:t>–</a:t>
            </a:r>
            <a:r>
              <a:rPr dirty="0"/>
              <a:t> </a:t>
            </a:r>
            <a:r>
              <a:rPr lang="en-GB" b="1" dirty="0">
                <a:latin typeface="Gill Sans"/>
                <a:ea typeface="Gill Sans"/>
                <a:cs typeface="Gill Sans"/>
                <a:sym typeface="Gill Sans"/>
              </a:rPr>
              <a:t>Punchout Catalogue</a:t>
            </a:r>
            <a:r>
              <a:rPr b="1" dirty="0">
                <a:latin typeface="Gill Sans"/>
                <a:ea typeface="Gill Sans"/>
                <a:cs typeface="Gill Sans"/>
                <a:sym typeface="Gill Sans"/>
              </a:rPr>
              <a:t>:</a:t>
            </a:r>
          </a:p>
          <a:p>
            <a:pPr marL="618743" lvl="1" indent="-176784" defTabSz="338835">
              <a:spcBef>
                <a:spcPts val="2200"/>
              </a:spcBef>
              <a:defRPr sz="2204"/>
            </a:pPr>
            <a:r>
              <a:rPr dirty="0"/>
              <a:t>Handed out around week 3</a:t>
            </a:r>
          </a:p>
          <a:p>
            <a:pPr marL="618743" lvl="1" indent="-176784" defTabSz="338835">
              <a:spcBef>
                <a:spcPts val="2200"/>
              </a:spcBef>
              <a:defRPr sz="2204"/>
            </a:pPr>
            <a:r>
              <a:rPr dirty="0"/>
              <a:t>Due in week 5</a:t>
            </a:r>
          </a:p>
          <a:p>
            <a:pPr marL="397763" indent="-176784" defTabSz="338835">
              <a:spcBef>
                <a:spcPts val="2200"/>
              </a:spcBef>
              <a:defRPr sz="2204"/>
            </a:pPr>
            <a:r>
              <a:rPr dirty="0"/>
              <a:t>No Exam</a:t>
            </a:r>
          </a:p>
          <a:p>
            <a:pPr marL="618743" lvl="1" indent="-176784" defTabSz="338835">
              <a:spcBef>
                <a:spcPts val="2200"/>
              </a:spcBef>
              <a:defRPr sz="2204"/>
            </a:pPr>
            <a:r>
              <a:rPr dirty="0"/>
              <a:t>Means you need to get to grips with the practical work as soon as possible then keep working....</a:t>
            </a:r>
          </a:p>
        </p:txBody>
      </p:sp>
      <p:pic>
        <p:nvPicPr>
          <p:cNvPr id="190" name="EdNapUniLogoCMYK-eps-converted-to.pdf" descr="EdNapUniLogoCMYK-eps-converted-t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0208" y="165100"/>
            <a:ext cx="3289493" cy="1257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Mood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Moodle</a:t>
            </a:r>
          </a:p>
        </p:txBody>
      </p:sp>
      <p:sp>
        <p:nvSpPr>
          <p:cNvPr id="193" name="All module materials will be archived in Mood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630936" indent="-280415" defTabSz="537463">
              <a:spcBef>
                <a:spcPts val="3400"/>
              </a:spcBef>
              <a:defRPr sz="3496"/>
            </a:pPr>
            <a:r>
              <a:t>All module materials will be archived in Moodle</a:t>
            </a:r>
          </a:p>
          <a:p>
            <a:pPr marL="630936" indent="-280415" defTabSz="537463">
              <a:spcBef>
                <a:spcPts val="3400"/>
              </a:spcBef>
              <a:defRPr sz="3496"/>
            </a:pPr>
            <a:r>
              <a:t>Code examples will be made available via a Git repository (pushed to Github):</a:t>
            </a:r>
          </a:p>
          <a:p>
            <a:pPr marL="981455" lvl="1" indent="-280415" defTabSz="537463">
              <a:spcBef>
                <a:spcPts val="3400"/>
              </a:spcBef>
              <a:defRPr sz="3496"/>
            </a:pPr>
            <a:r>
              <a:rPr u="sng">
                <a:hlinkClick r:id="rId2"/>
              </a:rPr>
              <a:t>https://bitbucket.com/cs66/set09603</a:t>
            </a:r>
          </a:p>
          <a:p>
            <a:pPr marL="630936" indent="-280415" defTabSz="537463">
              <a:spcBef>
                <a:spcPts val="3400"/>
              </a:spcBef>
              <a:defRPr sz="3496"/>
            </a:pPr>
            <a:r>
              <a:t>Most module communications with be either during timetabled events (i.e. at a lab or lecture) or via moodle</a:t>
            </a:r>
          </a:p>
          <a:p>
            <a:pPr marL="981455" lvl="1" indent="-280415" defTabSz="537463">
              <a:spcBef>
                <a:spcPts val="3400"/>
              </a:spcBef>
              <a:defRPr sz="3496"/>
            </a:pPr>
            <a:r>
              <a:t>So check your @napier email FREQUENTLY (i.e. at least once per day if not more)</a:t>
            </a:r>
          </a:p>
        </p:txBody>
      </p:sp>
      <p:pic>
        <p:nvPicPr>
          <p:cNvPr id="194" name="EdNapUniLogoCMYK-eps-converted-to.pdf" descr="EdNapUniLogoCMYK-eps-converted-to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50208" y="165100"/>
            <a:ext cx="3289493" cy="1257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onta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Contact</a:t>
            </a:r>
          </a:p>
        </p:txBody>
      </p:sp>
      <p:sp>
        <p:nvSpPr>
          <p:cNvPr id="197" name="(1) Timetabled, (2) Electronically, (3) Physicall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85800"/>
            <a:r>
              <a:rPr>
                <a:solidFill>
                  <a:srgbClr val="000000"/>
                </a:solidFill>
              </a:rPr>
              <a:t>(1) Timetabled, (2) Electronically, (3) Physically</a:t>
            </a:r>
          </a:p>
          <a:p>
            <a:pPr marL="685800"/>
            <a:r>
              <a:rPr>
                <a:solidFill>
                  <a:srgbClr val="000000"/>
                </a:solidFill>
              </a:rPr>
              <a:t>Methods:</a:t>
            </a:r>
          </a:p>
          <a:p>
            <a:pPr marL="1066800" lvl="1"/>
            <a:r>
              <a:rPr>
                <a:solidFill>
                  <a:srgbClr val="000000"/>
                </a:solidFill>
              </a:rPr>
              <a:t>Module Coordinator: Andrew Cumming</a:t>
            </a:r>
          </a:p>
          <a:p>
            <a:pPr marL="1066800" lvl="1"/>
            <a:r>
              <a:rPr>
                <a:solidFill>
                  <a:srgbClr val="000000"/>
                </a:solidFill>
              </a:rPr>
              <a:t>Email - </a:t>
            </a:r>
            <a:r>
              <a:rPr u="sng">
                <a:hlinkClick r:id="rId2"/>
              </a:rPr>
              <a:t>a.cumming@napier.ac.uk</a:t>
            </a:r>
          </a:p>
        </p:txBody>
      </p:sp>
      <p:pic>
        <p:nvPicPr>
          <p:cNvPr id="198" name="EdNapUniLogoCMYK-eps-converted-to.pdf" descr="EdNapUniLogoCMYK-eps-converted-to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50208" y="165100"/>
            <a:ext cx="3289493" cy="1257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ommit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Commitments</a:t>
            </a:r>
          </a:p>
        </p:txBody>
      </p:sp>
      <p:sp>
        <p:nvSpPr>
          <p:cNvPr id="201" name="Full tim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85800"/>
            <a:r>
              <a:rPr>
                <a:solidFill>
                  <a:srgbClr val="000000"/>
                </a:solidFill>
              </a:rPr>
              <a:t>Full time</a:t>
            </a:r>
          </a:p>
          <a:p>
            <a:pPr marL="685800"/>
            <a:r>
              <a:rPr>
                <a:solidFill>
                  <a:srgbClr val="000000"/>
                </a:solidFill>
              </a:rPr>
              <a:t>Attendance at Labs &amp; Classes</a:t>
            </a:r>
          </a:p>
          <a:p>
            <a:pPr marL="685800"/>
            <a:r>
              <a:rPr>
                <a:solidFill>
                  <a:srgbClr val="000000"/>
                </a:solidFill>
              </a:rPr>
              <a:t>Students should engage in:</a:t>
            </a:r>
          </a:p>
          <a:p>
            <a:pPr marL="1066800" lvl="1"/>
            <a:r>
              <a:rPr>
                <a:solidFill>
                  <a:srgbClr val="000000"/>
                </a:solidFill>
              </a:rPr>
              <a:t>Background reading, </a:t>
            </a:r>
          </a:p>
          <a:p>
            <a:pPr marL="1066800" lvl="1"/>
            <a:r>
              <a:rPr>
                <a:solidFill>
                  <a:srgbClr val="000000"/>
                </a:solidFill>
              </a:rPr>
              <a:t>Practical work, </a:t>
            </a:r>
          </a:p>
          <a:p>
            <a:pPr marL="1066800" lvl="1"/>
            <a:r>
              <a:rPr>
                <a:solidFill>
                  <a:srgbClr val="000000"/>
                </a:solidFill>
              </a:rPr>
              <a:t>Directed study</a:t>
            </a:r>
          </a:p>
        </p:txBody>
      </p:sp>
      <p:pic>
        <p:nvPicPr>
          <p:cNvPr id="202" name="EdNapUniLogoCMYK-eps-converted-to.pdf" descr="EdNapUniLogoCMYK-eps-converted-t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0208" y="165100"/>
            <a:ext cx="3289493" cy="1257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Module Tex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Module Texts</a:t>
            </a:r>
          </a:p>
        </p:txBody>
      </p:sp>
      <p:sp>
        <p:nvSpPr>
          <p:cNvPr id="205" name="No single set tex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28065" indent="-234695" defTabSz="449833">
              <a:spcBef>
                <a:spcPts val="2900"/>
              </a:spcBef>
              <a:defRPr sz="2925"/>
            </a:pPr>
            <a:r>
              <a:rPr dirty="0"/>
              <a:t>No single set text</a:t>
            </a:r>
          </a:p>
          <a:p>
            <a:pPr marL="528065" indent="-234695" defTabSz="449833">
              <a:spcBef>
                <a:spcPts val="2900"/>
              </a:spcBef>
              <a:defRPr sz="2925"/>
            </a:pPr>
            <a:r>
              <a:rPr dirty="0"/>
              <a:t>Most cutting edge information is available online (books about web technologies usually out of date by the time (probably before) the tree is dead)</a:t>
            </a:r>
          </a:p>
          <a:p>
            <a:pPr marL="528065" indent="-234695" defTabSz="449833">
              <a:spcBef>
                <a:spcPts val="2900"/>
              </a:spcBef>
              <a:defRPr sz="2925"/>
            </a:pPr>
            <a:r>
              <a:rPr dirty="0"/>
              <a:t>Main Text: The Module Workbook</a:t>
            </a:r>
          </a:p>
          <a:p>
            <a:pPr marL="821436" lvl="1" indent="-234695" defTabSz="449833">
              <a:spcBef>
                <a:spcPts val="2900"/>
              </a:spcBef>
              <a:defRPr sz="2925"/>
            </a:pPr>
            <a:r>
              <a:rPr dirty="0"/>
              <a:t>Download from Moodle (with </a:t>
            </a:r>
            <a:r>
              <a:rPr dirty="0" err="1"/>
              <a:t>src</a:t>
            </a:r>
            <a:r>
              <a:rPr dirty="0"/>
              <a:t> in the module </a:t>
            </a:r>
            <a:r>
              <a:rPr dirty="0" err="1"/>
              <a:t>Git</a:t>
            </a:r>
            <a:r>
              <a:rPr dirty="0"/>
              <a:t> repo)</a:t>
            </a:r>
          </a:p>
          <a:p>
            <a:pPr marL="821436" lvl="1" indent="-234695" defTabSz="449833">
              <a:spcBef>
                <a:spcPts val="2900"/>
              </a:spcBef>
              <a:defRPr sz="2925"/>
            </a:pPr>
            <a:r>
              <a:rPr dirty="0"/>
              <a:t>Updated Week-by-Week</a:t>
            </a:r>
          </a:p>
          <a:p>
            <a:pPr marL="821436" lvl="1" indent="-234695" defTabSz="449833">
              <a:spcBef>
                <a:spcPts val="2900"/>
              </a:spcBef>
              <a:defRPr sz="2925"/>
            </a:pPr>
            <a:r>
              <a:rPr dirty="0"/>
              <a:t>Contains exercises, explanatory notes, pointers to further reading, exercises, &amp;c.</a:t>
            </a:r>
          </a:p>
        </p:txBody>
      </p:sp>
      <p:pic>
        <p:nvPicPr>
          <p:cNvPr id="206" name="EdNapUniLogoCMYK-eps-converted-to.pdf" descr="EdNapUniLogoCMYK-eps-converted-t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0208" y="165100"/>
            <a:ext cx="3289493" cy="1257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693</Words>
  <Application>Microsoft Office PowerPoint</Application>
  <PresentationFormat>Custom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Gill Sans</vt:lpstr>
      <vt:lpstr>Gill Sans Light</vt:lpstr>
      <vt:lpstr>Lucida Grande</vt:lpstr>
      <vt:lpstr>Showroom</vt:lpstr>
      <vt:lpstr>Advanced Web Technologies Set09603 Lecture 00 (Week 1) Module OVERVIEW</vt:lpstr>
      <vt:lpstr>Module Overview</vt:lpstr>
      <vt:lpstr>Overview</vt:lpstr>
      <vt:lpstr>Class Meetings</vt:lpstr>
      <vt:lpstr>Assessment</vt:lpstr>
      <vt:lpstr>Moodle</vt:lpstr>
      <vt:lpstr>Contact</vt:lpstr>
      <vt:lpstr>Commitments</vt:lpstr>
      <vt:lpstr>Module Texts</vt:lpstr>
      <vt:lpstr>Goals</vt:lpstr>
      <vt:lpstr>Lecture Plan</vt:lpstr>
      <vt:lpstr>Lab Plan</vt:lpstr>
      <vt:lpstr>Expect Changes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Web Technologies Set09603 Lecture 00 (Week 1) Module OVERVIEW</dc:title>
  <cp:lastModifiedBy>Andrew Cumming</cp:lastModifiedBy>
  <cp:revision>3</cp:revision>
  <dcterms:modified xsi:type="dcterms:W3CDTF">2018-11-04T15:03:46Z</dcterms:modified>
</cp:coreProperties>
</file>