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8" r:id="rId5"/>
    <p:sldId id="282" r:id="rId6"/>
    <p:sldId id="294" r:id="rId7"/>
    <p:sldId id="295" r:id="rId8"/>
    <p:sldId id="292" r:id="rId9"/>
    <p:sldId id="293" r:id="rId10"/>
    <p:sldId id="296" r:id="rId11"/>
    <p:sldId id="291" r:id="rId12"/>
    <p:sldId id="29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57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8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41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78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6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34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98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8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20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2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27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F52A-3B47-4EB7-A168-1B59E88FDF39}" type="datetimeFigureOut">
              <a:rPr lang="en-IN" smtClean="0"/>
              <a:t>28-02-2024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45B3-3CB3-4A89-BC2B-6014D4074A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8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3.wdp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985EDF-9EB7-6800-87C1-265E72186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7" y="563838"/>
            <a:ext cx="8097666" cy="57303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48549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Rectangle 2"/>
          <p:cNvSpPr/>
          <p:nvPr/>
        </p:nvSpPr>
        <p:spPr>
          <a:xfrm>
            <a:off x="300446" y="781649"/>
            <a:ext cx="1173044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677" y="1504495"/>
            <a:ext cx="11406645" cy="4702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Deep Dive into Detection: Machine Learning Sonar Model for Mine vs Rock Identification</a:t>
            </a:r>
          </a:p>
          <a:p>
            <a:pPr algn="ctr"/>
            <a:endParaRPr lang="en-US" sz="32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6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Ashish Sharma,</a:t>
            </a:r>
          </a:p>
          <a:p>
            <a:pPr algn="ctr">
              <a:lnSpc>
                <a:spcPts val="36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  :- 23MSM40001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6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Mathematics, UIS</a:t>
            </a:r>
          </a:p>
          <a:p>
            <a:pPr>
              <a:lnSpc>
                <a:spcPts val="3600"/>
              </a:lnSpc>
            </a:pP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49523" cy="365125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Sharma (23MSM40001)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0C2D48-174D-62D4-C895-34471DFAD5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06">
            <a:off x="8617334" y="3654174"/>
            <a:ext cx="3657607" cy="3657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F36EB1-81C1-627C-7C6D-DB65BB6947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056" flipH="1">
            <a:off x="34279" y="3621288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8894E-74F1-21ED-ABC7-DCC0A7AF0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A170B1-D872-B34B-3DD3-F2F2D5E0449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1A45FA07-0CBB-765F-5F83-DCBB6AFA6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>
              <a:extLst>
                <a:ext uri="{FF2B5EF4-FFF2-40B4-BE49-F238E27FC236}">
                  <a16:creationId xmlns:a16="http://schemas.microsoft.com/office/drawing/2014/main" id="{47F75608-A455-611F-136F-8D57259C1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8658D94-87CB-2830-37F1-0076EB2E62ED}"/>
              </a:ext>
            </a:extLst>
          </p:cNvPr>
          <p:cNvSpPr/>
          <p:nvPr/>
        </p:nvSpPr>
        <p:spPr>
          <a:xfrm>
            <a:off x="300446" y="781649"/>
            <a:ext cx="117304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B38110-97F2-0055-29E2-F44CD8A7FE0A}"/>
              </a:ext>
            </a:extLst>
          </p:cNvPr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32623-1079-1FBE-B21F-8C32BCAD2AB8}"/>
              </a:ext>
            </a:extLst>
          </p:cNvPr>
          <p:cNvSpPr/>
          <p:nvPr/>
        </p:nvSpPr>
        <p:spPr>
          <a:xfrm>
            <a:off x="0" y="6348549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45A51-B1B7-3771-F300-BA644FC1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D4819-5F0F-B92D-FB1E-01059C3A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B3041-6E52-0C2A-E792-1D2824EE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C6D99-FF61-4F18-0489-B5E696827D8A}"/>
              </a:ext>
            </a:extLst>
          </p:cNvPr>
          <p:cNvSpPr/>
          <p:nvPr/>
        </p:nvSpPr>
        <p:spPr>
          <a:xfrm>
            <a:off x="4273063" y="591754"/>
            <a:ext cx="3645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0F652-4BFB-2A6A-18FE-C4D32EFB2618}"/>
              </a:ext>
            </a:extLst>
          </p:cNvPr>
          <p:cNvSpPr/>
          <p:nvPr/>
        </p:nvSpPr>
        <p:spPr>
          <a:xfrm>
            <a:off x="600891" y="1687463"/>
            <a:ext cx="11591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 be deployed and integrated on ships in the following ways: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D59CB-6CD9-E061-E5A3-F5477DD6F6FA}"/>
              </a:ext>
            </a:extLst>
          </p:cNvPr>
          <p:cNvSpPr/>
          <p:nvPr/>
        </p:nvSpPr>
        <p:spPr>
          <a:xfrm>
            <a:off x="291343" y="2379096"/>
            <a:ext cx="115911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On-Board Implementation: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the machine learning model directly onto the hardware of underwater vehicles or sonar devices allows for real-time processing and decision-making without relying on external computing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Deployment: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cloud infrastructure enables scalable and centralized deployment of the model, facilitating remote access, management, and updates across multiple platforms and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Multi-Sensor Fusion: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model with other sensor modalities such as cameras, lidar, or hydrophones enhances object detection capabilities by combining complementary information from different sensor 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92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Rectangle 2"/>
          <p:cNvSpPr/>
          <p:nvPr/>
        </p:nvSpPr>
        <p:spPr>
          <a:xfrm>
            <a:off x="300446" y="781649"/>
            <a:ext cx="117304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8549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(23MSM40001)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B3244-5EEE-4292-45AF-BD290C9718A6}"/>
              </a:ext>
            </a:extLst>
          </p:cNvPr>
          <p:cNvSpPr txBox="1"/>
          <p:nvPr/>
        </p:nvSpPr>
        <p:spPr>
          <a:xfrm>
            <a:off x="5097735" y="386340"/>
            <a:ext cx="21358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D602D-E284-275F-5DD2-DBF4052AB412}"/>
              </a:ext>
            </a:extLst>
          </p:cNvPr>
          <p:cNvSpPr txBox="1"/>
          <p:nvPr/>
        </p:nvSpPr>
        <p:spPr>
          <a:xfrm>
            <a:off x="503903" y="1228397"/>
            <a:ext cx="109801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Achievements: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my model: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76.19%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model has demonstrated promising performance in distinguishing between rocks and mines based on sonar data, achieving notable accuracy metrics on both the training and testing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Validation of Approach: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accuracy achieved on the testing set validates the effectiveness of the chosen approach, including feature engineering, model selection, and training strategies, in addressing the problem of sonar-based object detection.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Potential for Real-World Deployment: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success of the model in accurately classifying objects in underwater environments highlights its potential for real-world deployment in various applications, including maritime security, environmental monitoring, and underwater exploration.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6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Rectangle 2"/>
          <p:cNvSpPr/>
          <p:nvPr/>
        </p:nvSpPr>
        <p:spPr>
          <a:xfrm>
            <a:off x="300446" y="781649"/>
            <a:ext cx="1173044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8549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910C281-CD62-824A-FB9D-F8075182E18E}"/>
              </a:ext>
            </a:extLst>
          </p:cNvPr>
          <p:cNvSpPr txBox="1"/>
          <p:nvPr/>
        </p:nvSpPr>
        <p:spPr>
          <a:xfrm>
            <a:off x="2639389" y="990195"/>
            <a:ext cx="6913222" cy="957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25"/>
              </a:lnSpc>
            </a:pPr>
            <a:r>
              <a:rPr lang="en-US" sz="4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 SESSION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E5741E88-8604-6AFC-6953-8680E53B91C4}"/>
              </a:ext>
            </a:extLst>
          </p:cNvPr>
          <p:cNvSpPr txBox="1"/>
          <p:nvPr/>
        </p:nvSpPr>
        <p:spPr>
          <a:xfrm>
            <a:off x="1182158" y="2401933"/>
            <a:ext cx="9841270" cy="2691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84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I'll wrap up this presentation with a Q&amp;A session. Please feel free to ask any questions you may have, and I'll be happy to clarify any doubts.</a:t>
            </a:r>
          </a:p>
        </p:txBody>
      </p:sp>
    </p:spTree>
    <p:extLst>
      <p:ext uri="{BB962C8B-B14F-4D97-AF65-F5344CB8AC3E}">
        <p14:creationId xmlns:p14="http://schemas.microsoft.com/office/powerpoint/2010/main" val="218371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8549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B56DFAA-3752-E136-B96F-B9626E5598F1}"/>
              </a:ext>
            </a:extLst>
          </p:cNvPr>
          <p:cNvSpPr txBox="1"/>
          <p:nvPr/>
        </p:nvSpPr>
        <p:spPr>
          <a:xfrm>
            <a:off x="507706" y="2330441"/>
            <a:ext cx="11136539" cy="1098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5"/>
              </a:lnSpc>
            </a:pPr>
            <a:r>
              <a:rPr lang="en-US" sz="77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052C9-888D-7DF1-027F-D2F81CCB56DE}"/>
              </a:ext>
            </a:extLst>
          </p:cNvPr>
          <p:cNvSpPr txBox="1"/>
          <p:nvPr/>
        </p:nvSpPr>
        <p:spPr>
          <a:xfrm>
            <a:off x="6075976" y="5305288"/>
            <a:ext cx="766004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Prepared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Ashish Sharma,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Division: Mathematics, UIS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2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Rectangle 2"/>
          <p:cNvSpPr/>
          <p:nvPr/>
        </p:nvSpPr>
        <p:spPr>
          <a:xfrm>
            <a:off x="300446" y="781649"/>
            <a:ext cx="1173044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8549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23216" y="282474"/>
            <a:ext cx="1745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676" y="1058575"/>
            <a:ext cx="11406645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Model Preparation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185264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Rectangle 3"/>
          <p:cNvSpPr/>
          <p:nvPr/>
        </p:nvSpPr>
        <p:spPr>
          <a:xfrm>
            <a:off x="0" y="6410693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6388" y="6477011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64437" y="380989"/>
            <a:ext cx="7302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A73D2-8D65-8219-5474-6499870E5A2D}"/>
              </a:ext>
            </a:extLst>
          </p:cNvPr>
          <p:cNvSpPr/>
          <p:nvPr/>
        </p:nvSpPr>
        <p:spPr>
          <a:xfrm>
            <a:off x="2464436" y="1133157"/>
            <a:ext cx="7302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 (Sound Navigation and Ranging)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onar: Seeing with Sound - Deep Ocean Education Project">
            <a:extLst>
              <a:ext uri="{FF2B5EF4-FFF2-40B4-BE49-F238E27FC236}">
                <a16:creationId xmlns:a16="http://schemas.microsoft.com/office/drawing/2014/main" id="{2423201E-783E-71D7-587E-EE11910BD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1" y="2057345"/>
            <a:ext cx="3960509" cy="39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4BE376-EB1E-4628-CB46-DEBB57AF963C}"/>
              </a:ext>
            </a:extLst>
          </p:cNvPr>
          <p:cNvSpPr txBox="1"/>
          <p:nvPr/>
        </p:nvSpPr>
        <p:spPr>
          <a:xfrm>
            <a:off x="4662554" y="2639443"/>
            <a:ext cx="73870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 (Sound Navigation and Ranging) is a technique that uses sound propagation to navigate, communicate with, or detect objects on or under the surface of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Sonar in various applications: Military, underwater exploration, navigation, fisheries,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9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8549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585C1-F114-F898-8111-17B1F3819E06}"/>
              </a:ext>
            </a:extLst>
          </p:cNvPr>
          <p:cNvSpPr txBox="1"/>
          <p:nvPr/>
        </p:nvSpPr>
        <p:spPr>
          <a:xfrm>
            <a:off x="3894148" y="630814"/>
            <a:ext cx="44037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 of this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283D8-7FB5-7FEA-D5ED-40D43F589000}"/>
              </a:ext>
            </a:extLst>
          </p:cNvPr>
          <p:cNvSpPr txBox="1"/>
          <p:nvPr/>
        </p:nvSpPr>
        <p:spPr>
          <a:xfrm>
            <a:off x="383575" y="1297499"/>
            <a:ext cx="113120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model that can distinguish between rocks and mines based on sonar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ea Mines in Amphibious Operations">
            <a:extLst>
              <a:ext uri="{FF2B5EF4-FFF2-40B4-BE49-F238E27FC236}">
                <a16:creationId xmlns:a16="http://schemas.microsoft.com/office/drawing/2014/main" id="{23FFB3F3-ADB3-D80B-9C44-8AF286126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2401317"/>
            <a:ext cx="4619752" cy="259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DE499B-CAB0-8E40-832C-A9FEC98AD5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61" b="97977" l="9964" r="89991">
                        <a14:foregroundMark x1="51251" y1="5461" x2="51251" y2="5461"/>
                        <a14:foregroundMark x1="51251" y1="5461" x2="51251" y2="5461"/>
                        <a14:foregroundMark x1="48157" y1="6028" x2="48453" y2="6553"/>
                        <a14:foregroundMark x1="48931" y1="6028" x2="49704" y2="1901"/>
                        <a14:foregroundMark x1="56984" y1="34385" x2="59600" y2="29126"/>
                        <a14:foregroundMark x1="47066" y1="97977" x2="48317" y2="883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1" y="2225181"/>
            <a:ext cx="6351639" cy="3571344"/>
          </a:xfrm>
          <a:prstGeom prst="rect">
            <a:avLst/>
          </a:prstGeom>
        </p:spPr>
      </p:pic>
      <p:pic>
        <p:nvPicPr>
          <p:cNvPr id="3076" name="Picture 4" descr="HD wallpaper: sea, rock, water, underwater | Wallpaper Flare">
            <a:extLst>
              <a:ext uri="{FF2B5EF4-FFF2-40B4-BE49-F238E27FC236}">
                <a16:creationId xmlns:a16="http://schemas.microsoft.com/office/drawing/2014/main" id="{E825E862-D2EA-998B-21DD-37D8806A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5" y="2453518"/>
            <a:ext cx="3893583" cy="25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8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76541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8081B-2094-DE4A-003A-D39979E73EC9}"/>
              </a:ext>
            </a:extLst>
          </p:cNvPr>
          <p:cNvSpPr txBox="1"/>
          <p:nvPr/>
        </p:nvSpPr>
        <p:spPr>
          <a:xfrm>
            <a:off x="910380" y="1019285"/>
            <a:ext cx="10371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Significance of Distinguishing Rocks from Mines in Underwater Environments</a:t>
            </a:r>
            <a:endParaRPr kumimoji="0" lang="en-IN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AC243-AF6C-5F38-71BD-002BFAA10783}"/>
              </a:ext>
            </a:extLst>
          </p:cNvPr>
          <p:cNvSpPr txBox="1"/>
          <p:nvPr/>
        </p:nvSpPr>
        <p:spPr>
          <a:xfrm>
            <a:off x="300445" y="1947972"/>
            <a:ext cx="114897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Distinguishing between rocks and mines in underwater environments is crucial for the safety of maritime activities such as navigation, fishing, and naval operations. Mines pose a significant threat to ships and submarines, leading to potential casualties and environmental damage.</a:t>
            </a:r>
            <a:endParaRPr kumimoji="0" lang="en-IN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098" name="Picture 2" descr="Sea Mines in Amphibious Operations">
            <a:extLst>
              <a:ext uri="{FF2B5EF4-FFF2-40B4-BE49-F238E27FC236}">
                <a16:creationId xmlns:a16="http://schemas.microsoft.com/office/drawing/2014/main" id="{3B3DBC22-7F62-B082-6A56-3718A0AB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422" y="3023031"/>
            <a:ext cx="4371155" cy="3120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rom Sailors To Robots: A Revolution In Clearing Mines - Breaking Defense">
            <a:extLst>
              <a:ext uri="{FF2B5EF4-FFF2-40B4-BE49-F238E27FC236}">
                <a16:creationId xmlns:a16="http://schemas.microsoft.com/office/drawing/2014/main" id="{E8F8050F-CCE6-C570-FD54-6575FD8F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" y="3678306"/>
            <a:ext cx="3333135" cy="1874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xperts warn Black Sea mines pose serious threat – DW – 04/02/2022">
            <a:extLst>
              <a:ext uri="{FF2B5EF4-FFF2-40B4-BE49-F238E27FC236}">
                <a16:creationId xmlns:a16="http://schemas.microsoft.com/office/drawing/2014/main" id="{6C2FE34E-6AA4-212C-AE6E-D24FB9BF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383" y="3676328"/>
            <a:ext cx="3332306" cy="187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84E468-DAE2-3AE6-B4ED-948406E63F5D}"/>
              </a:ext>
            </a:extLst>
          </p:cNvPr>
          <p:cNvSpPr txBox="1"/>
          <p:nvPr/>
        </p:nvSpPr>
        <p:spPr>
          <a:xfrm>
            <a:off x="859714" y="246686"/>
            <a:ext cx="103712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kumimoji="0" lang="en-IN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2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B02EA-C6B4-7E79-3AB3-48FB5B2F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9E64F3-BCA7-8191-5FC9-4FB97867D4A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106F1237-B44F-E734-F4AA-F2DF26F2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>
              <a:extLst>
                <a:ext uri="{FF2B5EF4-FFF2-40B4-BE49-F238E27FC236}">
                  <a16:creationId xmlns:a16="http://schemas.microsoft.com/office/drawing/2014/main" id="{8D70D7BA-A763-BB5B-BF8E-F6B1B9D6A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76F3834-5A68-8C5B-26B2-A2C6B72B6699}"/>
              </a:ext>
            </a:extLst>
          </p:cNvPr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6D216-0C0A-5B5C-4224-ABCD713F850B}"/>
              </a:ext>
            </a:extLst>
          </p:cNvPr>
          <p:cNvSpPr/>
          <p:nvPr/>
        </p:nvSpPr>
        <p:spPr>
          <a:xfrm>
            <a:off x="0" y="6376541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CC71-44E5-EB46-C2B8-14728E4A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3DBB-66D8-20A9-A3C9-BE3B6A56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C7D8C-2AAE-7A3A-1908-73E179C4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395CE-30CD-BE99-9C0A-4BBCADC8CACF}"/>
              </a:ext>
            </a:extLst>
          </p:cNvPr>
          <p:cNvSpPr txBox="1"/>
          <p:nvPr/>
        </p:nvSpPr>
        <p:spPr>
          <a:xfrm>
            <a:off x="901279" y="779490"/>
            <a:ext cx="103712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Challenges in Traditional Methods of Object Detection Using Sonar</a:t>
            </a:r>
            <a:endParaRPr kumimoji="0" lang="en-IN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E3391E-2D28-69A9-17C7-587E74BAF9E5}"/>
              </a:ext>
            </a:extLst>
          </p:cNvPr>
          <p:cNvSpPr txBox="1"/>
          <p:nvPr/>
        </p:nvSpPr>
        <p:spPr>
          <a:xfrm>
            <a:off x="383576" y="2217378"/>
            <a:ext cx="1140664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in Sonar Returns: Sonar signals reflected from underwater objects can be complex and ambiguous, making it challenging to differentiate between different types of objects, especially in cluttered environments.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Environmental Conditions: Factors such as water temperature, salinity, and turbidity can affect the propagation of sound waves in water, leading to variations in sonar returns and complicating object detection.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Discriminative Power: Traditional signal processing techniques may struggle to extract discriminative features from sonar data, especially when dealing with subtle differences between objects.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4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0972A-2D5F-E423-A152-09EE349E1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20C425-D741-7EED-9C15-9A9B672419E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75BC8CA-243F-A8C5-ADF2-FD3086191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>
              <a:extLst>
                <a:ext uri="{FF2B5EF4-FFF2-40B4-BE49-F238E27FC236}">
                  <a16:creationId xmlns:a16="http://schemas.microsoft.com/office/drawing/2014/main" id="{C1D20544-C082-3BE6-63B5-474DCB471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C31CD37-2C1F-8316-3A21-F65BE1542E30}"/>
              </a:ext>
            </a:extLst>
          </p:cNvPr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1AC10-4D9D-295D-5B9A-E2381A24C17E}"/>
              </a:ext>
            </a:extLst>
          </p:cNvPr>
          <p:cNvSpPr/>
          <p:nvPr/>
        </p:nvSpPr>
        <p:spPr>
          <a:xfrm>
            <a:off x="0" y="6376541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2E98-E113-3AD4-C3C3-63FAAD18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8FF9-FCE6-98ED-98E3-1B9C7BE6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9FC17-3977-EFE2-A44F-0A17D675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F9FF5-6DE5-D3F3-770E-564C1E72D1BE}"/>
              </a:ext>
            </a:extLst>
          </p:cNvPr>
          <p:cNvSpPr txBox="1"/>
          <p:nvPr/>
        </p:nvSpPr>
        <p:spPr>
          <a:xfrm>
            <a:off x="1689022" y="970820"/>
            <a:ext cx="881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create a ML model that can predict object is a 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Mine</a:t>
            </a:r>
            <a:r>
              <a:rPr kumimoji="0" lang="en-US" sz="2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 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Rock</a:t>
            </a:r>
            <a:endParaRPr kumimoji="0" lang="en-IN" sz="2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B5961-7830-2660-6417-3B5B610E1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40" y="2486631"/>
            <a:ext cx="2282313" cy="2282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940CAE-E38F-D23C-E432-008257D7A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499" y="203960"/>
            <a:ext cx="1944793" cy="8535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3A3BFA-DD29-9CBB-CEA9-F41DDC6760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2" y="2486631"/>
            <a:ext cx="3620987" cy="256239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7AF692-139C-FFAF-928C-A64C96CCB9EF}"/>
              </a:ext>
            </a:extLst>
          </p:cNvPr>
          <p:cNvCxnSpPr>
            <a:cxnSpLocks/>
          </p:cNvCxnSpPr>
          <p:nvPr/>
        </p:nvCxnSpPr>
        <p:spPr>
          <a:xfrm>
            <a:off x="3288890" y="3049674"/>
            <a:ext cx="1430594" cy="48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A421C9-89DA-F6E7-FF49-058F6D20571F}"/>
              </a:ext>
            </a:extLst>
          </p:cNvPr>
          <p:cNvCxnSpPr>
            <a:cxnSpLocks/>
          </p:cNvCxnSpPr>
          <p:nvPr/>
        </p:nvCxnSpPr>
        <p:spPr>
          <a:xfrm>
            <a:off x="3372465" y="3737583"/>
            <a:ext cx="1347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78879-9FAA-72DF-05A9-6D894920666C}"/>
              </a:ext>
            </a:extLst>
          </p:cNvPr>
          <p:cNvCxnSpPr>
            <a:cxnSpLocks/>
          </p:cNvCxnSpPr>
          <p:nvPr/>
        </p:nvCxnSpPr>
        <p:spPr>
          <a:xfrm flipV="1">
            <a:off x="3372465" y="3965051"/>
            <a:ext cx="1347019" cy="33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64C80E-7A11-7405-1358-52915788842F}"/>
              </a:ext>
            </a:extLst>
          </p:cNvPr>
          <p:cNvCxnSpPr>
            <a:cxnSpLocks/>
          </p:cNvCxnSpPr>
          <p:nvPr/>
        </p:nvCxnSpPr>
        <p:spPr>
          <a:xfrm flipV="1">
            <a:off x="7454309" y="2811706"/>
            <a:ext cx="1498104" cy="40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BF0DA1-A671-1732-BA74-21C41F900C74}"/>
              </a:ext>
            </a:extLst>
          </p:cNvPr>
          <p:cNvCxnSpPr>
            <a:cxnSpLocks/>
          </p:cNvCxnSpPr>
          <p:nvPr/>
        </p:nvCxnSpPr>
        <p:spPr>
          <a:xfrm>
            <a:off x="7501886" y="4122527"/>
            <a:ext cx="1450527" cy="55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Underwater Sea Mine PNG Images &amp; PSDs for Download | PixelSquid - S11606278D">
            <a:extLst>
              <a:ext uri="{FF2B5EF4-FFF2-40B4-BE49-F238E27FC236}">
                <a16:creationId xmlns:a16="http://schemas.microsoft.com/office/drawing/2014/main" id="{5E3A6F19-7768-27F6-F25B-587D1D53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301" y="1650837"/>
            <a:ext cx="2041423" cy="20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EFEE79B-0183-932D-12CE-A06C0ED97BFE}"/>
              </a:ext>
            </a:extLst>
          </p:cNvPr>
          <p:cNvSpPr txBox="1"/>
          <p:nvPr/>
        </p:nvSpPr>
        <p:spPr>
          <a:xfrm>
            <a:off x="9948564" y="3450331"/>
            <a:ext cx="866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Mine</a:t>
            </a:r>
            <a:endParaRPr lang="en-IN" dirty="0"/>
          </a:p>
        </p:txBody>
      </p:sp>
      <p:pic>
        <p:nvPicPr>
          <p:cNvPr id="7172" name="Picture 4" descr="sea rock png 8 | Rock textures, Trees top view, Digital painting">
            <a:extLst>
              <a:ext uri="{FF2B5EF4-FFF2-40B4-BE49-F238E27FC236}">
                <a16:creationId xmlns:a16="http://schemas.microsoft.com/office/drawing/2014/main" id="{0646455F-3961-CA07-C420-F26E2F87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855" y="4240562"/>
            <a:ext cx="2282313" cy="11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D2188CA-8492-F5A4-7D7D-4D918D34E1A4}"/>
              </a:ext>
            </a:extLst>
          </p:cNvPr>
          <p:cNvSpPr txBox="1"/>
          <p:nvPr/>
        </p:nvSpPr>
        <p:spPr>
          <a:xfrm>
            <a:off x="9805153" y="5373559"/>
            <a:ext cx="139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Sea Rock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F6A542-FC98-30F9-EF97-CC1440826427}"/>
              </a:ext>
            </a:extLst>
          </p:cNvPr>
          <p:cNvSpPr txBox="1"/>
          <p:nvPr/>
        </p:nvSpPr>
        <p:spPr>
          <a:xfrm>
            <a:off x="5389071" y="5165150"/>
            <a:ext cx="15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C26F3E-029E-0439-F26E-97B3D00267CD}"/>
              </a:ext>
            </a:extLst>
          </p:cNvPr>
          <p:cNvSpPr txBox="1"/>
          <p:nvPr/>
        </p:nvSpPr>
        <p:spPr>
          <a:xfrm>
            <a:off x="1298747" y="5230928"/>
            <a:ext cx="1256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SONAR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8F1151-28AA-B8B1-428E-7575A6CB144B}"/>
              </a:ext>
            </a:extLst>
          </p:cNvPr>
          <p:cNvSpPr txBox="1"/>
          <p:nvPr/>
        </p:nvSpPr>
        <p:spPr>
          <a:xfrm>
            <a:off x="7525506" y="3419973"/>
            <a:ext cx="15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Predicts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F90226-55F6-E583-98D9-12C5993E4D0A}"/>
              </a:ext>
            </a:extLst>
          </p:cNvPr>
          <p:cNvSpPr txBox="1"/>
          <p:nvPr/>
        </p:nvSpPr>
        <p:spPr>
          <a:xfrm>
            <a:off x="1456874" y="1598672"/>
            <a:ext cx="1007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005E32-D849-F5B7-F142-FCE36110264E}"/>
              </a:ext>
            </a:extLst>
          </p:cNvPr>
          <p:cNvSpPr txBox="1"/>
          <p:nvPr/>
        </p:nvSpPr>
        <p:spPr>
          <a:xfrm>
            <a:off x="5299856" y="1552446"/>
            <a:ext cx="1592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4D45E8-317A-E7E0-99DE-B14BD344F71A}"/>
              </a:ext>
            </a:extLst>
          </p:cNvPr>
          <p:cNvSpPr txBox="1"/>
          <p:nvPr/>
        </p:nvSpPr>
        <p:spPr>
          <a:xfrm>
            <a:off x="9727573" y="1552446"/>
            <a:ext cx="11928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00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Model Selection Digital Processing Color Icon Vector Illustration Stock  Vector - Illustration of security, electronic: 212964410">
            <a:extLst>
              <a:ext uri="{FF2B5EF4-FFF2-40B4-BE49-F238E27FC236}">
                <a16:creationId xmlns:a16="http://schemas.microsoft.com/office/drawing/2014/main" id="{D7263353-AD0A-96E4-7AF9-FF56E62F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000922" y="3491084"/>
            <a:ext cx="2236694" cy="22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76541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8081B-2094-DE4A-003A-D39979E73EC9}"/>
              </a:ext>
            </a:extLst>
          </p:cNvPr>
          <p:cNvSpPr txBox="1"/>
          <p:nvPr/>
        </p:nvSpPr>
        <p:spPr>
          <a:xfrm>
            <a:off x="3332277" y="239883"/>
            <a:ext cx="5527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Process of Model Preparation</a:t>
            </a:r>
          </a:p>
        </p:txBody>
      </p:sp>
      <p:pic>
        <p:nvPicPr>
          <p:cNvPr id="5122" name="Picture 2" descr="Data Sources icon PNG and SVG Vector Free Download">
            <a:extLst>
              <a:ext uri="{FF2B5EF4-FFF2-40B4-BE49-F238E27FC236}">
                <a16:creationId xmlns:a16="http://schemas.microsoft.com/office/drawing/2014/main" id="{6BF9278F-30A0-2FB3-9266-83A08578E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9" y="1617274"/>
            <a:ext cx="1110790" cy="10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2565C3-364C-51EF-4EDA-DD57D6D8A94B}"/>
              </a:ext>
            </a:extLst>
          </p:cNvPr>
          <p:cNvSpPr txBox="1"/>
          <p:nvPr/>
        </p:nvSpPr>
        <p:spPr>
          <a:xfrm>
            <a:off x="260501" y="2894863"/>
            <a:ext cx="2364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of Sonar Data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(Kaggle)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8955D5-9B5B-F428-7C4B-9FC56E338A2C}"/>
              </a:ext>
            </a:extLst>
          </p:cNvPr>
          <p:cNvCxnSpPr/>
          <p:nvPr/>
        </p:nvCxnSpPr>
        <p:spPr>
          <a:xfrm>
            <a:off x="2214153" y="215009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Data processing - Free computer icons">
            <a:extLst>
              <a:ext uri="{FF2B5EF4-FFF2-40B4-BE49-F238E27FC236}">
                <a16:creationId xmlns:a16="http://schemas.microsoft.com/office/drawing/2014/main" id="{BFA40BB2-0B14-D461-40CB-268C6891C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18" y="1423164"/>
            <a:ext cx="1319320" cy="13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9C9383-6ED3-F6DC-F0C6-5923B63D646C}"/>
              </a:ext>
            </a:extLst>
          </p:cNvPr>
          <p:cNvSpPr txBox="1"/>
          <p:nvPr/>
        </p:nvSpPr>
        <p:spPr>
          <a:xfrm>
            <a:off x="2895819" y="2894863"/>
            <a:ext cx="2364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Splitting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A2F6CF-BBBB-0BA9-8C6E-42ABA2F30100}"/>
              </a:ext>
            </a:extLst>
          </p:cNvPr>
          <p:cNvCxnSpPr/>
          <p:nvPr/>
        </p:nvCxnSpPr>
        <p:spPr>
          <a:xfrm>
            <a:off x="9269502" y="208282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8" name="Picture 8" descr="data quality Icon - Free PNG &amp; SVG 3637494 - Noun Project">
            <a:extLst>
              <a:ext uri="{FF2B5EF4-FFF2-40B4-BE49-F238E27FC236}">
                <a16:creationId xmlns:a16="http://schemas.microsoft.com/office/drawing/2014/main" id="{D599FFB1-AEAF-0575-F036-5BF8026D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252" y="3911682"/>
            <a:ext cx="1519681" cy="15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A12276-5D0F-D047-C949-775BFCC0F32E}"/>
              </a:ext>
            </a:extLst>
          </p:cNvPr>
          <p:cNvSpPr txBox="1"/>
          <p:nvPr/>
        </p:nvSpPr>
        <p:spPr>
          <a:xfrm>
            <a:off x="9659933" y="5431363"/>
            <a:ext cx="2364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Assurance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32" name="Picture 12" descr="Why do we need data splitting?">
            <a:extLst>
              <a:ext uri="{FF2B5EF4-FFF2-40B4-BE49-F238E27FC236}">
                <a16:creationId xmlns:a16="http://schemas.microsoft.com/office/drawing/2014/main" id="{AC8450BA-EE3B-19CD-FDB8-760467F9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36" b="89754" l="6508" r="89805">
                        <a14:foregroundMark x1="27549" y1="39754" x2="27549" y2="39754"/>
                        <a14:foregroundMark x1="24729" y1="45082" x2="24729" y2="45082"/>
                        <a14:foregroundMark x1="25597" y1="56148" x2="25597" y2="56148"/>
                        <a14:foregroundMark x1="19740" y1="56148" x2="19740" y2="56148"/>
                        <a14:foregroundMark x1="6508" y1="49590" x2="6508" y2="49590"/>
                        <a14:foregroundMark x1="70716" y1="69262" x2="70716" y2="69262"/>
                        <a14:foregroundMark x1="82646" y1="51230" x2="82646" y2="51230"/>
                        <a14:foregroundMark x1="68764" y1="25000" x2="68764" y2="25000"/>
                        <a14:foregroundMark x1="70065" y1="31967" x2="70065" y2="31967"/>
                        <a14:foregroundMark x1="59653" y1="50410" x2="59653" y2="50410"/>
                        <a14:foregroundMark x1="69631" y1="67213" x2="69631" y2="67213"/>
                        <a14:foregroundMark x1="83297" y1="61066" x2="75054" y2="33197"/>
                        <a14:foregroundMark x1="68547" y1="33607" x2="68547" y2="33607"/>
                        <a14:foregroundMark x1="69848" y1="28689" x2="69848" y2="28689"/>
                        <a14:foregroundMark x1="67028" y1="27869" x2="71800" y2="27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136" y="974441"/>
            <a:ext cx="4188235" cy="221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145674-A6B5-D35A-D8EA-FFF36E01D9D6}"/>
              </a:ext>
            </a:extLst>
          </p:cNvPr>
          <p:cNvSpPr txBox="1"/>
          <p:nvPr/>
        </p:nvSpPr>
        <p:spPr>
          <a:xfrm>
            <a:off x="6086781" y="2971658"/>
            <a:ext cx="236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69B63-1D59-4B5F-D208-AF98E68BE1A7}"/>
              </a:ext>
            </a:extLst>
          </p:cNvPr>
          <p:cNvCxnSpPr/>
          <p:nvPr/>
        </p:nvCxnSpPr>
        <p:spPr>
          <a:xfrm>
            <a:off x="4718135" y="214610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 descr="Feature engineering concept icon. Problem solving step in machine learning  abstract idea thin line illustration. Isolated outline drawing. Editable  stroke. 9372930 Vector Art at Vecteezy">
            <a:extLst>
              <a:ext uri="{FF2B5EF4-FFF2-40B4-BE49-F238E27FC236}">
                <a16:creationId xmlns:a16="http://schemas.microsoft.com/office/drawing/2014/main" id="{688D7AA4-A3C4-B430-D866-F150F537F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323" b="90000" l="10000" r="90000">
                        <a14:foregroundMark x1="27760" y1="22917" x2="27760" y2="22917"/>
                        <a14:foregroundMark x1="28125" y1="28906" x2="28125" y2="28906"/>
                        <a14:foregroundMark x1="28490" y1="34583" x2="28490" y2="34583"/>
                        <a14:foregroundMark x1="25313" y1="45833" x2="25313" y2="45833"/>
                        <a14:foregroundMark x1="27448" y1="51510" x2="27448" y2="51510"/>
                        <a14:foregroundMark x1="27448" y1="51510" x2="27083" y2="50417"/>
                        <a14:foregroundMark x1="32031" y1="58177" x2="25052" y2="41979"/>
                        <a14:foregroundMark x1="25052" y1="41979" x2="24948" y2="38802"/>
                        <a14:foregroundMark x1="52135" y1="69844" x2="31042" y2="60677"/>
                        <a14:foregroundMark x1="31042" y1="60677" x2="16979" y2="39948"/>
                        <a14:foregroundMark x1="16979" y1="39948" x2="32448" y2="19375"/>
                        <a14:foregroundMark x1="32448" y1="19375" x2="60417" y2="18333"/>
                        <a14:foregroundMark x1="60417" y1="18333" x2="80781" y2="35260"/>
                        <a14:foregroundMark x1="80781" y1="35260" x2="76927" y2="58854"/>
                        <a14:foregroundMark x1="76927" y1="58854" x2="63073" y2="70417"/>
                        <a14:foregroundMark x1="63073" y1="70417" x2="50729" y2="68802"/>
                        <a14:foregroundMark x1="81042" y1="26094" x2="34219" y2="4323"/>
                        <a14:foregroundMark x1="34219" y1="4323" x2="22083" y2="21510"/>
                        <a14:foregroundMark x1="22083" y1="21510" x2="21771" y2="23281"/>
                        <a14:foregroundMark x1="15417" y1="76563" x2="27525" y2="76563"/>
                        <a14:foregroundMark x1="25719" y1="76321" x2="13646" y2="77188"/>
                        <a14:foregroundMark x1="13646" y1="77188" x2="17188" y2="38438"/>
                        <a14:foregroundMark x1="50365" y1="79010" x2="50365" y2="79010"/>
                        <a14:foregroundMark x1="50365" y1="79010" x2="69740" y2="78854"/>
                        <a14:foregroundMark x1="69740" y1="78854" x2="57289" y2="76557"/>
                        <a14:foregroundMark x1="51875" y1="76948" x2="51406" y2="78646"/>
                        <a14:foregroundMark x1="72552" y1="53281" x2="34427" y2="43542"/>
                        <a14:foregroundMark x1="34427" y1="43542" x2="22135" y2="11719"/>
                        <a14:foregroundMark x1="22135" y1="11719" x2="51198" y2="8385"/>
                        <a14:foregroundMark x1="51198" y1="8385" x2="70365" y2="13802"/>
                        <a14:foregroundMark x1="70365" y1="13802" x2="83438" y2="30417"/>
                        <a14:foregroundMark x1="83438" y1="30417" x2="66563" y2="56510"/>
                        <a14:foregroundMark x1="66563" y1="56510" x2="60208" y2="50781"/>
                        <a14:foregroundMark x1="64479" y1="39167" x2="39688" y2="39427"/>
                        <a14:foregroundMark x1="39688" y1="39427" x2="47396" y2="17969"/>
                        <a14:foregroundMark x1="47396" y1="17969" x2="40260" y2="35260"/>
                        <a14:foregroundMark x1="40260" y1="35260" x2="13854" y2="36354"/>
                        <a14:foregroundMark x1="13854" y1="36354" x2="13646" y2="38802"/>
                        <a14:foregroundMark x1="74010" y1="78646" x2="75417" y2="77969"/>
                        <a14:foregroundMark x1="73372" y1="75984" x2="76094" y2="74063"/>
                        <a14:backgroundMark x1="23958" y1="74271" x2="51094" y2="75156"/>
                        <a14:backgroundMark x1="51094" y1="75156" x2="76615" y2="72865"/>
                        <a14:backgroundMark x1="76615" y1="72865" x2="79740" y2="72865"/>
                        <a14:backgroundMark x1="78281" y1="76042" x2="77240" y2="77083"/>
                        <a14:backgroundMark x1="77969" y1="74635" x2="75156" y2="76719"/>
                        <a14:backgroundMark x1="75833" y1="72865" x2="41927" y2="77240"/>
                        <a14:backgroundMark x1="41927" y1="77240" x2="23958" y2="73906"/>
                        <a14:backgroundMark x1="23958" y1="73906" x2="52396" y2="73542"/>
                        <a14:backgroundMark x1="52396" y1="73542" x2="73177" y2="75677"/>
                        <a14:backgroundMark x1="73177" y1="75677" x2="26250" y2="75521"/>
                        <a14:backgroundMark x1="26250" y1="75521" x2="48542" y2="76927"/>
                        <a14:backgroundMark x1="48542" y1="76927" x2="31406" y2="74948"/>
                        <a14:backgroundMark x1="31406" y1="74948" x2="31042" y2="75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379"/>
          <a:stretch/>
        </p:blipFill>
        <p:spPr bwMode="auto">
          <a:xfrm>
            <a:off x="9448371" y="832585"/>
            <a:ext cx="2787445" cy="19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3067FE-77DB-1308-6501-844999F77EA4}"/>
              </a:ext>
            </a:extLst>
          </p:cNvPr>
          <p:cNvSpPr txBox="1"/>
          <p:nvPr/>
        </p:nvSpPr>
        <p:spPr>
          <a:xfrm>
            <a:off x="9719372" y="2891967"/>
            <a:ext cx="236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CCD81A-BDE5-716F-E7E2-B0FD185EB7AF}"/>
              </a:ext>
            </a:extLst>
          </p:cNvPr>
          <p:cNvCxnSpPr>
            <a:cxnSpLocks/>
          </p:cNvCxnSpPr>
          <p:nvPr/>
        </p:nvCxnSpPr>
        <p:spPr>
          <a:xfrm>
            <a:off x="10848875" y="3429000"/>
            <a:ext cx="0" cy="3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9BDDA1-CAA6-4ACD-B71F-22037162211A}"/>
              </a:ext>
            </a:extLst>
          </p:cNvPr>
          <p:cNvCxnSpPr>
            <a:cxnSpLocks/>
          </p:cNvCxnSpPr>
          <p:nvPr/>
        </p:nvCxnSpPr>
        <p:spPr>
          <a:xfrm flipH="1">
            <a:off x="9369120" y="4826291"/>
            <a:ext cx="449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8B60FD-0195-7B15-4E75-CA766FECBCCF}"/>
              </a:ext>
            </a:extLst>
          </p:cNvPr>
          <p:cNvSpPr txBox="1"/>
          <p:nvPr/>
        </p:nvSpPr>
        <p:spPr>
          <a:xfrm>
            <a:off x="6992440" y="5383119"/>
            <a:ext cx="2364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(Logistic Regression is used in this model)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847A8C-C1E0-A8B2-9B20-360531F0E2D7}"/>
              </a:ext>
            </a:extLst>
          </p:cNvPr>
          <p:cNvCxnSpPr>
            <a:cxnSpLocks/>
          </p:cNvCxnSpPr>
          <p:nvPr/>
        </p:nvCxnSpPr>
        <p:spPr>
          <a:xfrm flipH="1">
            <a:off x="6357940" y="4826291"/>
            <a:ext cx="449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7072113-413A-C743-8871-10B7046FF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48" y="3709526"/>
            <a:ext cx="1551823" cy="15518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0BA4F58-90C4-D6DF-F321-A539E8D1A81D}"/>
              </a:ext>
            </a:extLst>
          </p:cNvPr>
          <p:cNvSpPr txBox="1"/>
          <p:nvPr/>
        </p:nvSpPr>
        <p:spPr>
          <a:xfrm>
            <a:off x="3927614" y="5244619"/>
            <a:ext cx="2363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: - 90%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 : - 10%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C11B1F-7520-2B53-5CBF-A14C3AE60E82}"/>
              </a:ext>
            </a:extLst>
          </p:cNvPr>
          <p:cNvCxnSpPr>
            <a:cxnSpLocks/>
          </p:cNvCxnSpPr>
          <p:nvPr/>
        </p:nvCxnSpPr>
        <p:spPr>
          <a:xfrm flipH="1">
            <a:off x="3478592" y="4968859"/>
            <a:ext cx="449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6" descr="Model Evaluation Techniques in Machine Learning | by Sachinsoni | Medium">
            <a:extLst>
              <a:ext uri="{FF2B5EF4-FFF2-40B4-BE49-F238E27FC236}">
                <a16:creationId xmlns:a16="http://schemas.microsoft.com/office/drawing/2014/main" id="{0C15B218-EC5F-2F89-D083-5A1E9404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2" y="3830340"/>
            <a:ext cx="2505335" cy="15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CF8688F-26D9-F32F-7B13-7A704D42ACB2}"/>
              </a:ext>
            </a:extLst>
          </p:cNvPr>
          <p:cNvSpPr txBox="1"/>
          <p:nvPr/>
        </p:nvSpPr>
        <p:spPr>
          <a:xfrm>
            <a:off x="-434954" y="5360193"/>
            <a:ext cx="44869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Model: - 76.19%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2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0" y="19649"/>
            <a:ext cx="12192000" cy="762000"/>
            <a:chOff x="0" y="-4322"/>
            <a:chExt cx="12192000" cy="762000"/>
          </a:xfrm>
          <a:effectLst>
            <a:glow>
              <a:schemeClr val="accent1">
                <a:alpha val="0"/>
              </a:schemeClr>
            </a:glow>
          </a:effectLst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4322"/>
              <a:ext cx="2364317" cy="76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Affordable Distance Education in Punjab by India's Best Private ...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0" y="69193"/>
              <a:ext cx="2286000" cy="687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Rectangle 2"/>
          <p:cNvSpPr/>
          <p:nvPr/>
        </p:nvSpPr>
        <p:spPr>
          <a:xfrm>
            <a:off x="300446" y="781649"/>
            <a:ext cx="117304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576" y="1059727"/>
            <a:ext cx="11406645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8549"/>
            <a:ext cx="12192000" cy="509451"/>
          </a:xfrm>
          <a:prstGeom prst="rect">
            <a:avLst/>
          </a:prstGeom>
          <a:gradFill flip="none" rotWithShape="1">
            <a:gsLst>
              <a:gs pos="0">
                <a:srgbClr val="EC3314">
                  <a:tint val="66000"/>
                  <a:satMod val="160000"/>
                </a:srgbClr>
              </a:gs>
              <a:gs pos="64000">
                <a:srgbClr val="C00000"/>
              </a:gs>
              <a:gs pos="100000">
                <a:srgbClr val="EC3314">
                  <a:tint val="23500"/>
                  <a:satMod val="160000"/>
                </a:srgb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445" y="6356350"/>
            <a:ext cx="382741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Ashish Sharma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23MSM40001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931" y="6356350"/>
            <a:ext cx="3579223" cy="36512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Mathematics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2413" y="6356350"/>
            <a:ext cx="2743200" cy="365125"/>
          </a:xfrm>
        </p:spPr>
        <p:txBody>
          <a:bodyPr/>
          <a:lstStyle/>
          <a:p>
            <a:fld id="{058A8B8E-EEB0-4DFF-AE49-088D0DE27BAB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3961" y="488163"/>
            <a:ext cx="3645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41551-49A4-5539-B74B-5B124B2FC611}"/>
              </a:ext>
            </a:extLst>
          </p:cNvPr>
          <p:cNvSpPr/>
          <p:nvPr/>
        </p:nvSpPr>
        <p:spPr>
          <a:xfrm>
            <a:off x="600891" y="1539348"/>
            <a:ext cx="11591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 be deployed in various following real life applications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444FD-DAAE-E462-133E-D2B77654837C}"/>
              </a:ext>
            </a:extLst>
          </p:cNvPr>
          <p:cNvSpPr/>
          <p:nvPr/>
        </p:nvSpPr>
        <p:spPr>
          <a:xfrm>
            <a:off x="291342" y="2302445"/>
            <a:ext cx="1159110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Underwater Vehicles (AUVs):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machine learning model on AUVs enables autonomous navigation and obstacle avoidance in underwater environments, enhancing the efficiency and safety of underwater exploration 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Maritime Security: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model into sonar-based surveillance systems enhances maritime security by detecting and identifying potential threats such as mines in strategic waterways and coastal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can be deployed for monitoring and assessing underwater ecosystems by detecting and mapping submerged objects such as rocks and debris that may impact marine biodiversity.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6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872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Ashish Sharma</cp:lastModifiedBy>
  <cp:revision>85</cp:revision>
  <dcterms:created xsi:type="dcterms:W3CDTF">2021-05-19T05:12:48Z</dcterms:created>
  <dcterms:modified xsi:type="dcterms:W3CDTF">2024-02-28T05:32:26Z</dcterms:modified>
</cp:coreProperties>
</file>