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59" r:id="rId7"/>
    <p:sldId id="268" r:id="rId8"/>
    <p:sldId id="275" r:id="rId9"/>
    <p:sldId id="260" r:id="rId10"/>
    <p:sldId id="261" r:id="rId11"/>
    <p:sldId id="269" r:id="rId12"/>
    <p:sldId id="270" r:id="rId13"/>
    <p:sldId id="271" r:id="rId14"/>
    <p:sldId id="262" r:id="rId15"/>
    <p:sldId id="273" r:id="rId16"/>
    <p:sldId id="277" r:id="rId17"/>
    <p:sldId id="274" r:id="rId18"/>
    <p:sldId id="278" r:id="rId19"/>
    <p:sldId id="263" r:id="rId20"/>
    <p:sldId id="279" r:id="rId21"/>
    <p:sldId id="280" r:id="rId22"/>
    <p:sldId id="276"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82" autoAdjust="0"/>
    <p:restoredTop sz="94660"/>
  </p:normalViewPr>
  <p:slideViewPr>
    <p:cSldViewPr snapToGrid="0">
      <p:cViewPr varScale="1">
        <p:scale>
          <a:sx n="79" d="100"/>
          <a:sy n="79" d="100"/>
        </p:scale>
        <p:origin x="78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112063-249A-432C-8270-F4DE1CE683E2}"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A28F41-E9B3-4618-BB7E-BEE2CB500406}" type="slidenum">
              <a:rPr lang="en-US" smtClean="0"/>
              <a:t>‹#›</a:t>
            </a:fld>
            <a:endParaRPr lang="en-US" dirty="0"/>
          </a:p>
        </p:txBody>
      </p:sp>
    </p:spTree>
    <p:extLst>
      <p:ext uri="{BB962C8B-B14F-4D97-AF65-F5344CB8AC3E}">
        <p14:creationId xmlns:p14="http://schemas.microsoft.com/office/powerpoint/2010/main" val="150730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112063-249A-432C-8270-F4DE1CE683E2}"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A28F41-E9B3-4618-BB7E-BEE2CB500406}" type="slidenum">
              <a:rPr lang="en-US" smtClean="0"/>
              <a:t>‹#›</a:t>
            </a:fld>
            <a:endParaRPr lang="en-US" dirty="0"/>
          </a:p>
        </p:txBody>
      </p:sp>
    </p:spTree>
    <p:extLst>
      <p:ext uri="{BB962C8B-B14F-4D97-AF65-F5344CB8AC3E}">
        <p14:creationId xmlns:p14="http://schemas.microsoft.com/office/powerpoint/2010/main" val="186094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112063-249A-432C-8270-F4DE1CE683E2}"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A28F41-E9B3-4618-BB7E-BEE2CB500406}"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108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112063-249A-432C-8270-F4DE1CE683E2}"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A28F41-E9B3-4618-BB7E-BEE2CB500406}" type="slidenum">
              <a:rPr lang="en-US" smtClean="0"/>
              <a:t>‹#›</a:t>
            </a:fld>
            <a:endParaRPr lang="en-US" dirty="0"/>
          </a:p>
        </p:txBody>
      </p:sp>
    </p:spTree>
    <p:extLst>
      <p:ext uri="{BB962C8B-B14F-4D97-AF65-F5344CB8AC3E}">
        <p14:creationId xmlns:p14="http://schemas.microsoft.com/office/powerpoint/2010/main" val="1663503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112063-249A-432C-8270-F4DE1CE683E2}"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A28F41-E9B3-4618-BB7E-BEE2CB500406}"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4076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112063-249A-432C-8270-F4DE1CE683E2}"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A28F41-E9B3-4618-BB7E-BEE2CB500406}" type="slidenum">
              <a:rPr lang="en-US" smtClean="0"/>
              <a:t>‹#›</a:t>
            </a:fld>
            <a:endParaRPr lang="en-US" dirty="0"/>
          </a:p>
        </p:txBody>
      </p:sp>
    </p:spTree>
    <p:extLst>
      <p:ext uri="{BB962C8B-B14F-4D97-AF65-F5344CB8AC3E}">
        <p14:creationId xmlns:p14="http://schemas.microsoft.com/office/powerpoint/2010/main" val="3473538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112063-249A-432C-8270-F4DE1CE683E2}"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A28F41-E9B3-4618-BB7E-BEE2CB500406}" type="slidenum">
              <a:rPr lang="en-US" smtClean="0"/>
              <a:t>‹#›</a:t>
            </a:fld>
            <a:endParaRPr lang="en-US" dirty="0"/>
          </a:p>
        </p:txBody>
      </p:sp>
    </p:spTree>
    <p:extLst>
      <p:ext uri="{BB962C8B-B14F-4D97-AF65-F5344CB8AC3E}">
        <p14:creationId xmlns:p14="http://schemas.microsoft.com/office/powerpoint/2010/main" val="2008183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112063-249A-432C-8270-F4DE1CE683E2}"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A28F41-E9B3-4618-BB7E-BEE2CB500406}" type="slidenum">
              <a:rPr lang="en-US" smtClean="0"/>
              <a:t>‹#›</a:t>
            </a:fld>
            <a:endParaRPr lang="en-US" dirty="0"/>
          </a:p>
        </p:txBody>
      </p:sp>
    </p:spTree>
    <p:extLst>
      <p:ext uri="{BB962C8B-B14F-4D97-AF65-F5344CB8AC3E}">
        <p14:creationId xmlns:p14="http://schemas.microsoft.com/office/powerpoint/2010/main" val="181659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112063-249A-432C-8270-F4DE1CE683E2}"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A28F41-E9B3-4618-BB7E-BEE2CB500406}" type="slidenum">
              <a:rPr lang="en-US" smtClean="0"/>
              <a:t>‹#›</a:t>
            </a:fld>
            <a:endParaRPr lang="en-US" dirty="0"/>
          </a:p>
        </p:txBody>
      </p:sp>
    </p:spTree>
    <p:extLst>
      <p:ext uri="{BB962C8B-B14F-4D97-AF65-F5344CB8AC3E}">
        <p14:creationId xmlns:p14="http://schemas.microsoft.com/office/powerpoint/2010/main" val="217397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112063-249A-432C-8270-F4DE1CE683E2}"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A28F41-E9B3-4618-BB7E-BEE2CB500406}" type="slidenum">
              <a:rPr lang="en-US" smtClean="0"/>
              <a:t>‹#›</a:t>
            </a:fld>
            <a:endParaRPr lang="en-US" dirty="0"/>
          </a:p>
        </p:txBody>
      </p:sp>
    </p:spTree>
    <p:extLst>
      <p:ext uri="{BB962C8B-B14F-4D97-AF65-F5344CB8AC3E}">
        <p14:creationId xmlns:p14="http://schemas.microsoft.com/office/powerpoint/2010/main" val="26770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112063-249A-432C-8270-F4DE1CE683E2}" type="datetimeFigureOut">
              <a:rPr lang="en-US" smtClean="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A28F41-E9B3-4618-BB7E-BEE2CB500406}" type="slidenum">
              <a:rPr lang="en-US" smtClean="0"/>
              <a:t>‹#›</a:t>
            </a:fld>
            <a:endParaRPr lang="en-US" dirty="0"/>
          </a:p>
        </p:txBody>
      </p:sp>
    </p:spTree>
    <p:extLst>
      <p:ext uri="{BB962C8B-B14F-4D97-AF65-F5344CB8AC3E}">
        <p14:creationId xmlns:p14="http://schemas.microsoft.com/office/powerpoint/2010/main" val="95863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112063-249A-432C-8270-F4DE1CE683E2}" type="datetimeFigureOut">
              <a:rPr lang="en-US" smtClean="0"/>
              <a:t>9/23/2024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A28F41-E9B3-4618-BB7E-BEE2CB500406}" type="slidenum">
              <a:rPr lang="en-US" smtClean="0"/>
              <a:t>‹#›</a:t>
            </a:fld>
            <a:endParaRPr lang="en-US" dirty="0"/>
          </a:p>
        </p:txBody>
      </p:sp>
    </p:spTree>
    <p:extLst>
      <p:ext uri="{BB962C8B-B14F-4D97-AF65-F5344CB8AC3E}">
        <p14:creationId xmlns:p14="http://schemas.microsoft.com/office/powerpoint/2010/main" val="39076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12063-249A-432C-8270-F4DE1CE683E2}" type="datetimeFigureOut">
              <a:rPr lang="en-US" smtClean="0"/>
              <a:t>9/23/2024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0A28F41-E9B3-4618-BB7E-BEE2CB500406}" type="slidenum">
              <a:rPr lang="en-US" smtClean="0"/>
              <a:t>‹#›</a:t>
            </a:fld>
            <a:endParaRPr lang="en-US" dirty="0"/>
          </a:p>
        </p:txBody>
      </p:sp>
    </p:spTree>
    <p:extLst>
      <p:ext uri="{BB962C8B-B14F-4D97-AF65-F5344CB8AC3E}">
        <p14:creationId xmlns:p14="http://schemas.microsoft.com/office/powerpoint/2010/main" val="618253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12063-249A-432C-8270-F4DE1CE683E2}" type="datetimeFigureOut">
              <a:rPr lang="en-US" smtClean="0"/>
              <a:t>9/23/2024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0A28F41-E9B3-4618-BB7E-BEE2CB500406}" type="slidenum">
              <a:rPr lang="en-US" smtClean="0"/>
              <a:t>‹#›</a:t>
            </a:fld>
            <a:endParaRPr lang="en-US" dirty="0"/>
          </a:p>
        </p:txBody>
      </p:sp>
    </p:spTree>
    <p:extLst>
      <p:ext uri="{BB962C8B-B14F-4D97-AF65-F5344CB8AC3E}">
        <p14:creationId xmlns:p14="http://schemas.microsoft.com/office/powerpoint/2010/main" val="739318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112063-249A-432C-8270-F4DE1CE683E2}" type="datetimeFigureOut">
              <a:rPr lang="en-US" smtClean="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A28F41-E9B3-4618-BB7E-BEE2CB500406}" type="slidenum">
              <a:rPr lang="en-US" smtClean="0"/>
              <a:t>‹#›</a:t>
            </a:fld>
            <a:endParaRPr lang="en-US" dirty="0"/>
          </a:p>
        </p:txBody>
      </p:sp>
    </p:spTree>
    <p:extLst>
      <p:ext uri="{BB962C8B-B14F-4D97-AF65-F5344CB8AC3E}">
        <p14:creationId xmlns:p14="http://schemas.microsoft.com/office/powerpoint/2010/main" val="2450948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112063-249A-432C-8270-F4DE1CE683E2}" type="datetimeFigureOut">
              <a:rPr lang="en-US" smtClean="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A28F41-E9B3-4618-BB7E-BEE2CB500406}" type="slidenum">
              <a:rPr lang="en-US" smtClean="0"/>
              <a:t>‹#›</a:t>
            </a:fld>
            <a:endParaRPr lang="en-US" dirty="0"/>
          </a:p>
        </p:txBody>
      </p:sp>
    </p:spTree>
    <p:extLst>
      <p:ext uri="{BB962C8B-B14F-4D97-AF65-F5344CB8AC3E}">
        <p14:creationId xmlns:p14="http://schemas.microsoft.com/office/powerpoint/2010/main" val="1533500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112063-249A-432C-8270-F4DE1CE683E2}" type="datetimeFigureOut">
              <a:rPr lang="en-US" smtClean="0"/>
              <a:t>9/23/2024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A28F41-E9B3-4618-BB7E-BEE2CB500406}" type="slidenum">
              <a:rPr lang="en-US" smtClean="0"/>
              <a:t>‹#›</a:t>
            </a:fld>
            <a:endParaRPr lang="en-US" dirty="0"/>
          </a:p>
        </p:txBody>
      </p:sp>
    </p:spTree>
    <p:extLst>
      <p:ext uri="{BB962C8B-B14F-4D97-AF65-F5344CB8AC3E}">
        <p14:creationId xmlns:p14="http://schemas.microsoft.com/office/powerpoint/2010/main" val="2767551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2309-0FDA-9ECA-6EE4-6FD660F1ADF5}"/>
              </a:ext>
            </a:extLst>
          </p:cNvPr>
          <p:cNvSpPr>
            <a:spLocks noGrp="1"/>
          </p:cNvSpPr>
          <p:nvPr>
            <p:ph type="ctrTitle"/>
          </p:nvPr>
        </p:nvSpPr>
        <p:spPr/>
        <p:txBody>
          <a:bodyPr/>
          <a:lstStyle/>
          <a:p>
            <a:pPr algn="l"/>
            <a:r>
              <a:rPr lang="en-US" sz="4400" dirty="0"/>
              <a:t>Telecom Customer Churn </a:t>
            </a:r>
            <a:br>
              <a:rPr lang="en-US" sz="4400" dirty="0"/>
            </a:br>
            <a:r>
              <a:rPr lang="en-US" sz="4400" dirty="0"/>
              <a:t>Prediction and Segmentation</a:t>
            </a:r>
          </a:p>
        </p:txBody>
      </p:sp>
      <p:sp>
        <p:nvSpPr>
          <p:cNvPr id="3" name="Subtitle 2">
            <a:extLst>
              <a:ext uri="{FF2B5EF4-FFF2-40B4-BE49-F238E27FC236}">
                <a16:creationId xmlns:a16="http://schemas.microsoft.com/office/drawing/2014/main" id="{651CBB75-2985-6807-5EDF-A362A18D958D}"/>
              </a:ext>
            </a:extLst>
          </p:cNvPr>
          <p:cNvSpPr>
            <a:spLocks noGrp="1"/>
          </p:cNvSpPr>
          <p:nvPr>
            <p:ph type="subTitle" idx="1"/>
          </p:nvPr>
        </p:nvSpPr>
        <p:spPr>
          <a:xfrm>
            <a:off x="1507067" y="4117333"/>
            <a:ext cx="7766936" cy="1096899"/>
          </a:xfrm>
        </p:spPr>
        <p:txBody>
          <a:bodyPr>
            <a:normAutofit/>
          </a:bodyPr>
          <a:lstStyle/>
          <a:p>
            <a:pPr algn="l"/>
            <a:r>
              <a:rPr lang="en-US" dirty="0"/>
              <a:t>Prepared by: Anas </a:t>
            </a:r>
            <a:r>
              <a:rPr lang="en-US" dirty="0" err="1"/>
              <a:t>Elfeky</a:t>
            </a:r>
            <a:r>
              <a:rPr lang="en-US" dirty="0"/>
              <a:t> , Ola Adel , Mohammed Ahmed</a:t>
            </a:r>
          </a:p>
          <a:p>
            <a:pPr algn="l"/>
            <a:r>
              <a:rPr lang="en-US" dirty="0"/>
              <a:t>                    </a:t>
            </a:r>
          </a:p>
        </p:txBody>
      </p:sp>
    </p:spTree>
    <p:extLst>
      <p:ext uri="{BB962C8B-B14F-4D97-AF65-F5344CB8AC3E}">
        <p14:creationId xmlns:p14="http://schemas.microsoft.com/office/powerpoint/2010/main" val="2454083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E9B5-7250-A91D-B502-A552FD3DF232}"/>
              </a:ext>
            </a:extLst>
          </p:cNvPr>
          <p:cNvSpPr>
            <a:spLocks noGrp="1"/>
          </p:cNvSpPr>
          <p:nvPr>
            <p:ph type="title"/>
          </p:nvPr>
        </p:nvSpPr>
        <p:spPr/>
        <p:txBody>
          <a:bodyPr/>
          <a:lstStyle/>
          <a:p>
            <a:r>
              <a:rPr lang="en-US" dirty="0"/>
              <a:t>Model Performance: Churn Prediction</a:t>
            </a:r>
          </a:p>
        </p:txBody>
      </p:sp>
      <p:sp>
        <p:nvSpPr>
          <p:cNvPr id="3" name="Content Placeholder 2">
            <a:extLst>
              <a:ext uri="{FF2B5EF4-FFF2-40B4-BE49-F238E27FC236}">
                <a16:creationId xmlns:a16="http://schemas.microsoft.com/office/drawing/2014/main" id="{34A0F3FE-7C02-1CB2-D556-FF4816CD2117}"/>
              </a:ext>
            </a:extLst>
          </p:cNvPr>
          <p:cNvSpPr>
            <a:spLocks noGrp="1"/>
          </p:cNvSpPr>
          <p:nvPr>
            <p:ph idx="1"/>
          </p:nvPr>
        </p:nvSpPr>
        <p:spPr>
          <a:xfrm>
            <a:off x="677334" y="1762125"/>
            <a:ext cx="8596668" cy="4279237"/>
          </a:xfrm>
        </p:spPr>
        <p:txBody>
          <a:bodyPr/>
          <a:lstStyle/>
          <a:p>
            <a:r>
              <a:rPr lang="en-US" b="1" dirty="0"/>
              <a:t>Metrics Used: </a:t>
            </a:r>
            <a:r>
              <a:rPr lang="en-US" dirty="0"/>
              <a:t>Accuracy, Precision, Recall, F1 score.</a:t>
            </a:r>
          </a:p>
          <a:p>
            <a:pPr marL="0" indent="0">
              <a:buNone/>
            </a:pPr>
            <a:endParaRPr lang="en-US" dirty="0"/>
          </a:p>
          <a:p>
            <a:r>
              <a:rPr lang="en-US" b="1" dirty="0"/>
              <a:t>Results:</a:t>
            </a:r>
          </a:p>
          <a:p>
            <a:pPr lvl="1"/>
            <a:r>
              <a:rPr lang="en-US" b="1" dirty="0"/>
              <a:t>Random Forest</a:t>
            </a:r>
            <a:r>
              <a:rPr lang="en-US" dirty="0"/>
              <a:t> achieved the highest accuracy at 85%.with an F1 score of 84%.</a:t>
            </a:r>
          </a:p>
          <a:p>
            <a:pPr marL="457200" lvl="1" indent="0">
              <a:buNone/>
            </a:pPr>
            <a:endParaRPr lang="en-US" sz="600" dirty="0"/>
          </a:p>
          <a:p>
            <a:pPr marL="292100" lvl="1"/>
            <a:r>
              <a:rPr lang="en-US" sz="1800" b="1" dirty="0"/>
              <a:t>Model Comparison Table:</a:t>
            </a:r>
          </a:p>
          <a:p>
            <a:pPr marL="6350" lvl="1" indent="0">
              <a:buNone/>
            </a:pPr>
            <a:endParaRPr lang="en-US" sz="1800" b="1" dirty="0"/>
          </a:p>
        </p:txBody>
      </p:sp>
      <p:graphicFrame>
        <p:nvGraphicFramePr>
          <p:cNvPr id="4" name="Table 3">
            <a:extLst>
              <a:ext uri="{FF2B5EF4-FFF2-40B4-BE49-F238E27FC236}">
                <a16:creationId xmlns:a16="http://schemas.microsoft.com/office/drawing/2014/main" id="{93D962A7-9879-62F5-0DDA-25ABFDDFE14B}"/>
              </a:ext>
            </a:extLst>
          </p:cNvPr>
          <p:cNvGraphicFramePr>
            <a:graphicFrameLocks noGrp="1"/>
          </p:cNvGraphicFramePr>
          <p:nvPr>
            <p:extLst>
              <p:ext uri="{D42A27DB-BD31-4B8C-83A1-F6EECF244321}">
                <p14:modId xmlns:p14="http://schemas.microsoft.com/office/powerpoint/2010/main" val="3674530252"/>
              </p:ext>
            </p:extLst>
          </p:nvPr>
        </p:nvGraphicFramePr>
        <p:xfrm>
          <a:off x="1079500" y="4079212"/>
          <a:ext cx="6057901" cy="2103120"/>
        </p:xfrm>
        <a:graphic>
          <a:graphicData uri="http://schemas.openxmlformats.org/drawingml/2006/table">
            <a:tbl>
              <a:tblPr firstRow="1" bandRow="1">
                <a:tableStyleId>{B301B821-A1FF-4177-AEE7-76D212191A09}</a:tableStyleId>
              </a:tblPr>
              <a:tblGrid>
                <a:gridCol w="1440520">
                  <a:extLst>
                    <a:ext uri="{9D8B030D-6E8A-4147-A177-3AD203B41FA5}">
                      <a16:colId xmlns:a16="http://schemas.microsoft.com/office/drawing/2014/main" val="2216006211"/>
                    </a:ext>
                  </a:extLst>
                </a:gridCol>
                <a:gridCol w="1633447">
                  <a:extLst>
                    <a:ext uri="{9D8B030D-6E8A-4147-A177-3AD203B41FA5}">
                      <a16:colId xmlns:a16="http://schemas.microsoft.com/office/drawing/2014/main" val="406583217"/>
                    </a:ext>
                  </a:extLst>
                </a:gridCol>
                <a:gridCol w="1625033">
                  <a:extLst>
                    <a:ext uri="{9D8B030D-6E8A-4147-A177-3AD203B41FA5}">
                      <a16:colId xmlns:a16="http://schemas.microsoft.com/office/drawing/2014/main" val="4137530924"/>
                    </a:ext>
                  </a:extLst>
                </a:gridCol>
                <a:gridCol w="1358901">
                  <a:extLst>
                    <a:ext uri="{9D8B030D-6E8A-4147-A177-3AD203B41FA5}">
                      <a16:colId xmlns:a16="http://schemas.microsoft.com/office/drawing/2014/main" val="513568188"/>
                    </a:ext>
                  </a:extLst>
                </a:gridCol>
              </a:tblGrid>
              <a:tr h="128693">
                <a:tc>
                  <a:txBody>
                    <a:bodyPr/>
                    <a:lstStyle/>
                    <a:p>
                      <a:pPr algn="ctr"/>
                      <a:endParaRPr lang="en-US" dirty="0"/>
                    </a:p>
                  </a:txBody>
                  <a:tcPr>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Logistic Regression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Random Forest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dirty="0"/>
                        <a:t>KNN</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903616"/>
                  </a:ext>
                </a:extLst>
              </a:tr>
              <a:tr h="128693">
                <a:tc>
                  <a:txBody>
                    <a:bodyPr/>
                    <a:lstStyle/>
                    <a:p>
                      <a:pPr algn="ctr"/>
                      <a:r>
                        <a:rPr lang="en-US" dirty="0"/>
                        <a:t>Accuracy</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a:t>80%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a:t>85%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a:t>81%</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822621"/>
                  </a:ext>
                </a:extLst>
              </a:tr>
              <a:tr h="128693">
                <a:tc>
                  <a:txBody>
                    <a:bodyPr/>
                    <a:lstStyle/>
                    <a:p>
                      <a:pPr algn="ctr"/>
                      <a:r>
                        <a:rPr lang="en-US" dirty="0"/>
                        <a:t>Precision</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a:t>79%</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a:t>83%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a:t>78%</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960589"/>
                  </a:ext>
                </a:extLst>
              </a:tr>
              <a:tr h="128693">
                <a:tc>
                  <a:txBody>
                    <a:bodyPr/>
                    <a:lstStyle/>
                    <a:p>
                      <a:pPr algn="ctr"/>
                      <a:r>
                        <a:rPr lang="en-US" dirty="0"/>
                        <a:t>Recall</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a:t>83%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a:t>89%</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a:t>88%</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0801172"/>
                  </a:ext>
                </a:extLst>
              </a:tr>
              <a:tr h="128693">
                <a:tc>
                  <a:txBody>
                    <a:bodyPr/>
                    <a:lstStyle/>
                    <a:p>
                      <a:pPr algn="ctr"/>
                      <a:r>
                        <a:rPr lang="en-US" dirty="0"/>
                        <a:t>F1 score</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en-US" dirty="0"/>
                        <a:t>81%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en-US" dirty="0"/>
                        <a:t>86%</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en-US" dirty="0"/>
                        <a:t>83%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09163584"/>
                  </a:ext>
                </a:extLst>
              </a:tr>
            </a:tbl>
          </a:graphicData>
        </a:graphic>
      </p:graphicFrame>
    </p:spTree>
    <p:extLst>
      <p:ext uri="{BB962C8B-B14F-4D97-AF65-F5344CB8AC3E}">
        <p14:creationId xmlns:p14="http://schemas.microsoft.com/office/powerpoint/2010/main" val="95525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5598-B0AE-715A-1727-150766F187E3}"/>
              </a:ext>
            </a:extLst>
          </p:cNvPr>
          <p:cNvSpPr>
            <a:spLocks noGrp="1"/>
          </p:cNvSpPr>
          <p:nvPr>
            <p:ph type="title"/>
          </p:nvPr>
        </p:nvSpPr>
        <p:spPr/>
        <p:txBody>
          <a:bodyPr/>
          <a:lstStyle/>
          <a:p>
            <a:r>
              <a:rPr lang="en-US" dirty="0"/>
              <a:t>Model Performance: Churn Prediction</a:t>
            </a:r>
          </a:p>
        </p:txBody>
      </p:sp>
      <p:sp>
        <p:nvSpPr>
          <p:cNvPr id="3" name="Content Placeholder 2">
            <a:extLst>
              <a:ext uri="{FF2B5EF4-FFF2-40B4-BE49-F238E27FC236}">
                <a16:creationId xmlns:a16="http://schemas.microsoft.com/office/drawing/2014/main" id="{AF76499B-FC1C-0E89-ABA4-107E41C8AAB9}"/>
              </a:ext>
            </a:extLst>
          </p:cNvPr>
          <p:cNvSpPr>
            <a:spLocks noGrp="1"/>
          </p:cNvSpPr>
          <p:nvPr>
            <p:ph idx="1"/>
          </p:nvPr>
        </p:nvSpPr>
        <p:spPr>
          <a:xfrm>
            <a:off x="677334" y="1765299"/>
            <a:ext cx="8596668" cy="4276063"/>
          </a:xfrm>
        </p:spPr>
        <p:txBody>
          <a:bodyPr/>
          <a:lstStyle/>
          <a:p>
            <a:pPr marL="285750" lvl="1"/>
            <a:r>
              <a:rPr lang="en-US" sz="1800" b="1" dirty="0"/>
              <a:t>Visualizations:</a:t>
            </a:r>
          </a:p>
          <a:p>
            <a:pPr marL="685800" lvl="2"/>
            <a:r>
              <a:rPr lang="en-US" sz="1600" b="1" dirty="0"/>
              <a:t>Logistic Regression</a:t>
            </a:r>
          </a:p>
          <a:p>
            <a:endParaRPr lang="en-US" dirty="0"/>
          </a:p>
        </p:txBody>
      </p:sp>
      <p:pic>
        <p:nvPicPr>
          <p:cNvPr id="5" name="Picture 4">
            <a:extLst>
              <a:ext uri="{FF2B5EF4-FFF2-40B4-BE49-F238E27FC236}">
                <a16:creationId xmlns:a16="http://schemas.microsoft.com/office/drawing/2014/main" id="{0DC0430B-230A-5875-E154-F6B6F050922F}"/>
              </a:ext>
            </a:extLst>
          </p:cNvPr>
          <p:cNvPicPr>
            <a:picLocks noChangeAspect="1"/>
          </p:cNvPicPr>
          <p:nvPr/>
        </p:nvPicPr>
        <p:blipFill>
          <a:blip r:embed="rId2"/>
          <a:stretch>
            <a:fillRect/>
          </a:stretch>
        </p:blipFill>
        <p:spPr>
          <a:xfrm>
            <a:off x="5641259" y="2672255"/>
            <a:ext cx="4037360" cy="3369107"/>
          </a:xfrm>
          <a:prstGeom prst="rect">
            <a:avLst/>
          </a:prstGeom>
        </p:spPr>
      </p:pic>
      <p:pic>
        <p:nvPicPr>
          <p:cNvPr id="7" name="Picture 6">
            <a:extLst>
              <a:ext uri="{FF2B5EF4-FFF2-40B4-BE49-F238E27FC236}">
                <a16:creationId xmlns:a16="http://schemas.microsoft.com/office/drawing/2014/main" id="{3B04E2FD-4345-C941-376D-223CAD47C24B}"/>
              </a:ext>
            </a:extLst>
          </p:cNvPr>
          <p:cNvPicPr>
            <a:picLocks noChangeAspect="1"/>
          </p:cNvPicPr>
          <p:nvPr/>
        </p:nvPicPr>
        <p:blipFill>
          <a:blip r:embed="rId3"/>
          <a:stretch>
            <a:fillRect/>
          </a:stretch>
        </p:blipFill>
        <p:spPr>
          <a:xfrm>
            <a:off x="677333" y="2672255"/>
            <a:ext cx="4589992" cy="3369107"/>
          </a:xfrm>
          <a:prstGeom prst="rect">
            <a:avLst/>
          </a:prstGeom>
        </p:spPr>
      </p:pic>
    </p:spTree>
    <p:extLst>
      <p:ext uri="{BB962C8B-B14F-4D97-AF65-F5344CB8AC3E}">
        <p14:creationId xmlns:p14="http://schemas.microsoft.com/office/powerpoint/2010/main" val="199401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5598-B0AE-715A-1727-150766F187E3}"/>
              </a:ext>
            </a:extLst>
          </p:cNvPr>
          <p:cNvSpPr>
            <a:spLocks noGrp="1"/>
          </p:cNvSpPr>
          <p:nvPr>
            <p:ph type="title"/>
          </p:nvPr>
        </p:nvSpPr>
        <p:spPr/>
        <p:txBody>
          <a:bodyPr/>
          <a:lstStyle/>
          <a:p>
            <a:r>
              <a:rPr lang="en-US" dirty="0"/>
              <a:t>Model Performance: Churn Prediction</a:t>
            </a:r>
          </a:p>
        </p:txBody>
      </p:sp>
      <p:sp>
        <p:nvSpPr>
          <p:cNvPr id="3" name="Content Placeholder 2">
            <a:extLst>
              <a:ext uri="{FF2B5EF4-FFF2-40B4-BE49-F238E27FC236}">
                <a16:creationId xmlns:a16="http://schemas.microsoft.com/office/drawing/2014/main" id="{AF76499B-FC1C-0E89-ABA4-107E41C8AAB9}"/>
              </a:ext>
            </a:extLst>
          </p:cNvPr>
          <p:cNvSpPr>
            <a:spLocks noGrp="1"/>
          </p:cNvSpPr>
          <p:nvPr>
            <p:ph idx="1"/>
          </p:nvPr>
        </p:nvSpPr>
        <p:spPr>
          <a:xfrm>
            <a:off x="677334" y="1765299"/>
            <a:ext cx="8596668" cy="4276063"/>
          </a:xfrm>
        </p:spPr>
        <p:txBody>
          <a:bodyPr/>
          <a:lstStyle/>
          <a:p>
            <a:pPr marL="285750" lvl="1"/>
            <a:r>
              <a:rPr lang="en-US" sz="1800" b="1" dirty="0"/>
              <a:t>Visualizations:</a:t>
            </a:r>
          </a:p>
          <a:p>
            <a:pPr marL="685800" lvl="2"/>
            <a:r>
              <a:rPr lang="en-US" sz="1600" b="1" dirty="0"/>
              <a:t>Random Forest</a:t>
            </a:r>
          </a:p>
          <a:p>
            <a:endParaRPr lang="en-US" dirty="0"/>
          </a:p>
        </p:txBody>
      </p:sp>
      <p:pic>
        <p:nvPicPr>
          <p:cNvPr id="6" name="Picture 5">
            <a:extLst>
              <a:ext uri="{FF2B5EF4-FFF2-40B4-BE49-F238E27FC236}">
                <a16:creationId xmlns:a16="http://schemas.microsoft.com/office/drawing/2014/main" id="{3E0B3BA5-7E4A-1C48-095B-8CAC5EE81B2A}"/>
              </a:ext>
            </a:extLst>
          </p:cNvPr>
          <p:cNvPicPr>
            <a:picLocks noChangeAspect="1"/>
          </p:cNvPicPr>
          <p:nvPr/>
        </p:nvPicPr>
        <p:blipFill>
          <a:blip r:embed="rId2"/>
          <a:stretch>
            <a:fillRect/>
          </a:stretch>
        </p:blipFill>
        <p:spPr>
          <a:xfrm>
            <a:off x="5638799" y="2773633"/>
            <a:ext cx="3918501" cy="3269921"/>
          </a:xfrm>
          <a:prstGeom prst="rect">
            <a:avLst/>
          </a:prstGeom>
        </p:spPr>
      </p:pic>
      <p:pic>
        <p:nvPicPr>
          <p:cNvPr id="9" name="Picture 8">
            <a:extLst>
              <a:ext uri="{FF2B5EF4-FFF2-40B4-BE49-F238E27FC236}">
                <a16:creationId xmlns:a16="http://schemas.microsoft.com/office/drawing/2014/main" id="{156340B8-D303-F810-320D-BF49093F7E52}"/>
              </a:ext>
            </a:extLst>
          </p:cNvPr>
          <p:cNvPicPr>
            <a:picLocks noChangeAspect="1"/>
          </p:cNvPicPr>
          <p:nvPr/>
        </p:nvPicPr>
        <p:blipFill>
          <a:blip r:embed="rId3"/>
          <a:stretch>
            <a:fillRect/>
          </a:stretch>
        </p:blipFill>
        <p:spPr>
          <a:xfrm>
            <a:off x="920224" y="2773633"/>
            <a:ext cx="4451876" cy="3267729"/>
          </a:xfrm>
          <a:prstGeom prst="rect">
            <a:avLst/>
          </a:prstGeom>
        </p:spPr>
      </p:pic>
    </p:spTree>
    <p:extLst>
      <p:ext uri="{BB962C8B-B14F-4D97-AF65-F5344CB8AC3E}">
        <p14:creationId xmlns:p14="http://schemas.microsoft.com/office/powerpoint/2010/main" val="1686783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5598-B0AE-715A-1727-150766F187E3}"/>
              </a:ext>
            </a:extLst>
          </p:cNvPr>
          <p:cNvSpPr>
            <a:spLocks noGrp="1"/>
          </p:cNvSpPr>
          <p:nvPr>
            <p:ph type="title"/>
          </p:nvPr>
        </p:nvSpPr>
        <p:spPr/>
        <p:txBody>
          <a:bodyPr/>
          <a:lstStyle/>
          <a:p>
            <a:r>
              <a:rPr lang="en-US" dirty="0"/>
              <a:t>Model Performance: Churn Prediction</a:t>
            </a:r>
          </a:p>
        </p:txBody>
      </p:sp>
      <p:sp>
        <p:nvSpPr>
          <p:cNvPr id="3" name="Content Placeholder 2">
            <a:extLst>
              <a:ext uri="{FF2B5EF4-FFF2-40B4-BE49-F238E27FC236}">
                <a16:creationId xmlns:a16="http://schemas.microsoft.com/office/drawing/2014/main" id="{AF76499B-FC1C-0E89-ABA4-107E41C8AAB9}"/>
              </a:ext>
            </a:extLst>
          </p:cNvPr>
          <p:cNvSpPr>
            <a:spLocks noGrp="1"/>
          </p:cNvSpPr>
          <p:nvPr>
            <p:ph idx="1"/>
          </p:nvPr>
        </p:nvSpPr>
        <p:spPr>
          <a:xfrm>
            <a:off x="677334" y="1765299"/>
            <a:ext cx="8596668" cy="4276063"/>
          </a:xfrm>
        </p:spPr>
        <p:txBody>
          <a:bodyPr/>
          <a:lstStyle/>
          <a:p>
            <a:pPr marL="285750" lvl="1"/>
            <a:r>
              <a:rPr lang="en-US" sz="1800" b="1" dirty="0"/>
              <a:t>Visualizations:</a:t>
            </a:r>
          </a:p>
          <a:p>
            <a:pPr marL="685800" lvl="2"/>
            <a:r>
              <a:rPr lang="en-US" sz="1600" b="1" dirty="0" err="1"/>
              <a:t>Kneightbors</a:t>
            </a:r>
            <a:endParaRPr lang="en-US" sz="1600" b="1" dirty="0"/>
          </a:p>
          <a:p>
            <a:endParaRPr lang="en-US" dirty="0"/>
          </a:p>
        </p:txBody>
      </p:sp>
      <p:pic>
        <p:nvPicPr>
          <p:cNvPr id="6" name="Picture 5">
            <a:extLst>
              <a:ext uri="{FF2B5EF4-FFF2-40B4-BE49-F238E27FC236}">
                <a16:creationId xmlns:a16="http://schemas.microsoft.com/office/drawing/2014/main" id="{9E632576-7DD0-029F-CA15-F03FD1EF4845}"/>
              </a:ext>
            </a:extLst>
          </p:cNvPr>
          <p:cNvPicPr>
            <a:picLocks noChangeAspect="1"/>
          </p:cNvPicPr>
          <p:nvPr/>
        </p:nvPicPr>
        <p:blipFill>
          <a:blip r:embed="rId2"/>
          <a:stretch>
            <a:fillRect/>
          </a:stretch>
        </p:blipFill>
        <p:spPr>
          <a:xfrm>
            <a:off x="910765" y="2752706"/>
            <a:ext cx="4480385" cy="3288655"/>
          </a:xfrm>
          <a:prstGeom prst="rect">
            <a:avLst/>
          </a:prstGeom>
        </p:spPr>
      </p:pic>
      <p:pic>
        <p:nvPicPr>
          <p:cNvPr id="9" name="Picture 8">
            <a:extLst>
              <a:ext uri="{FF2B5EF4-FFF2-40B4-BE49-F238E27FC236}">
                <a16:creationId xmlns:a16="http://schemas.microsoft.com/office/drawing/2014/main" id="{F720731C-69A5-999C-26C8-970057988FEE}"/>
              </a:ext>
            </a:extLst>
          </p:cNvPr>
          <p:cNvPicPr>
            <a:picLocks noChangeAspect="1"/>
          </p:cNvPicPr>
          <p:nvPr/>
        </p:nvPicPr>
        <p:blipFill>
          <a:blip r:embed="rId3"/>
          <a:stretch>
            <a:fillRect/>
          </a:stretch>
        </p:blipFill>
        <p:spPr>
          <a:xfrm>
            <a:off x="5626100" y="2752706"/>
            <a:ext cx="3940949" cy="3288655"/>
          </a:xfrm>
          <a:prstGeom prst="rect">
            <a:avLst/>
          </a:prstGeom>
        </p:spPr>
      </p:pic>
    </p:spTree>
    <p:extLst>
      <p:ext uri="{BB962C8B-B14F-4D97-AF65-F5344CB8AC3E}">
        <p14:creationId xmlns:p14="http://schemas.microsoft.com/office/powerpoint/2010/main" val="136034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9AD6-CE1C-0788-753F-1158549FD111}"/>
              </a:ext>
            </a:extLst>
          </p:cNvPr>
          <p:cNvSpPr>
            <a:spLocks noGrp="1"/>
          </p:cNvSpPr>
          <p:nvPr>
            <p:ph type="title"/>
          </p:nvPr>
        </p:nvSpPr>
        <p:spPr/>
        <p:txBody>
          <a:bodyPr/>
          <a:lstStyle/>
          <a:p>
            <a:r>
              <a:rPr lang="en-US" dirty="0"/>
              <a:t>Model Performance: Clustering</a:t>
            </a:r>
          </a:p>
        </p:txBody>
      </p:sp>
      <p:sp>
        <p:nvSpPr>
          <p:cNvPr id="3" name="Content Placeholder 2">
            <a:extLst>
              <a:ext uri="{FF2B5EF4-FFF2-40B4-BE49-F238E27FC236}">
                <a16:creationId xmlns:a16="http://schemas.microsoft.com/office/drawing/2014/main" id="{7D67458E-9101-87F4-759A-7DF60450B9B9}"/>
              </a:ext>
            </a:extLst>
          </p:cNvPr>
          <p:cNvSpPr>
            <a:spLocks noGrp="1"/>
          </p:cNvSpPr>
          <p:nvPr>
            <p:ph idx="1"/>
          </p:nvPr>
        </p:nvSpPr>
        <p:spPr>
          <a:xfrm>
            <a:off x="677334" y="1676400"/>
            <a:ext cx="8596668" cy="4571999"/>
          </a:xfrm>
        </p:spPr>
        <p:txBody>
          <a:bodyPr>
            <a:normAutofit/>
          </a:bodyPr>
          <a:lstStyle/>
          <a:p>
            <a:r>
              <a:rPr lang="en-US" b="1" dirty="0"/>
              <a:t>Algorithms Used</a:t>
            </a:r>
          </a:p>
          <a:p>
            <a:pPr lvl="1"/>
            <a:r>
              <a:rPr lang="en-US" dirty="0"/>
              <a:t>K-Means, Hierarchical Clustering.</a:t>
            </a:r>
          </a:p>
          <a:p>
            <a:pPr marL="457200" lvl="1" indent="0">
              <a:buNone/>
            </a:pPr>
            <a:endParaRPr lang="en-US" dirty="0"/>
          </a:p>
          <a:p>
            <a:r>
              <a:rPr lang="en-US" b="1" dirty="0"/>
              <a:t>Number of Clusters</a:t>
            </a:r>
          </a:p>
          <a:p>
            <a:pPr lvl="1"/>
            <a:r>
              <a:rPr lang="en-US" dirty="0"/>
              <a:t>Determined using the </a:t>
            </a:r>
            <a:r>
              <a:rPr lang="en-US" b="1" dirty="0"/>
              <a:t>Elbow Method</a:t>
            </a:r>
            <a:r>
              <a:rPr lang="en-US" dirty="0"/>
              <a:t> and </a:t>
            </a:r>
            <a:r>
              <a:rPr lang="en-US" b="1" dirty="0"/>
              <a:t>Silhouette Score</a:t>
            </a:r>
            <a:endParaRPr lang="en-US" dirty="0"/>
          </a:p>
          <a:p>
            <a:pPr lvl="2"/>
            <a:r>
              <a:rPr lang="en-US" b="1" dirty="0"/>
              <a:t>Elbow Method</a:t>
            </a:r>
            <a:r>
              <a:rPr lang="en-US" dirty="0"/>
              <a:t>: The optimal number of clusters was determined to be 3.</a:t>
            </a:r>
          </a:p>
          <a:p>
            <a:pPr lvl="2"/>
            <a:r>
              <a:rPr lang="en-US" b="1" dirty="0"/>
              <a:t>Silhouette Score: </a:t>
            </a:r>
            <a:r>
              <a:rPr lang="en-US" dirty="0"/>
              <a:t>The average silhouette score for the clustering was approximately </a:t>
            </a:r>
            <a:r>
              <a:rPr lang="en-US" b="1" dirty="0"/>
              <a:t>0.64</a:t>
            </a:r>
            <a:r>
              <a:rPr lang="en-US" dirty="0"/>
              <a:t>, indicating a reasonable separation between the clusters.</a:t>
            </a:r>
          </a:p>
          <a:p>
            <a:pPr marL="285750" lvl="1"/>
            <a:r>
              <a:rPr lang="en-US" sz="1800" b="1" dirty="0"/>
              <a:t>Results:</a:t>
            </a:r>
            <a:endParaRPr lang="en-US" sz="1600" dirty="0"/>
          </a:p>
          <a:p>
            <a:pPr marL="685800" lvl="2"/>
            <a:r>
              <a:rPr lang="en-US" sz="1600" dirty="0"/>
              <a:t>Customers segmented into three groups:</a:t>
            </a:r>
          </a:p>
          <a:p>
            <a:pPr marL="1257300" lvl="3" indent="-342900">
              <a:buAutoNum type="arabicPeriod"/>
            </a:pPr>
            <a:r>
              <a:rPr lang="en-US" sz="1400" b="1" dirty="0"/>
              <a:t>High spenders ( cluster 2 )</a:t>
            </a:r>
            <a:r>
              <a:rPr lang="en-US" sz="1400" dirty="0"/>
              <a:t> with long tenure and multiple service.</a:t>
            </a:r>
          </a:p>
          <a:p>
            <a:pPr marL="1257300" lvl="3" indent="-342900">
              <a:buAutoNum type="arabicPeriod"/>
            </a:pPr>
            <a:r>
              <a:rPr lang="en-US" sz="1400" b="1" dirty="0"/>
              <a:t>Mid-tier</a:t>
            </a:r>
            <a:r>
              <a:rPr lang="en-US" sz="1400" dirty="0"/>
              <a:t> (cluster 1 ) users with moderate spending and tenure.</a:t>
            </a:r>
          </a:p>
          <a:p>
            <a:pPr marL="1257300" lvl="3" indent="-342900">
              <a:buAutoNum type="arabicPeriod"/>
            </a:pPr>
            <a:r>
              <a:rPr lang="en-US" sz="1400" b="1" dirty="0"/>
              <a:t>Budget-conscious (cluster 0 ) </a:t>
            </a:r>
            <a:r>
              <a:rPr lang="en-US" sz="1400" dirty="0"/>
              <a:t>users with low spending and limited service.</a:t>
            </a:r>
            <a:endParaRPr lang="en-US" sz="1400" b="1" dirty="0"/>
          </a:p>
          <a:p>
            <a:pPr marL="914400" lvl="2" indent="0">
              <a:buNone/>
            </a:pPr>
            <a:endParaRPr lang="en-US" dirty="0"/>
          </a:p>
        </p:txBody>
      </p:sp>
    </p:spTree>
    <p:extLst>
      <p:ext uri="{BB962C8B-B14F-4D97-AF65-F5344CB8AC3E}">
        <p14:creationId xmlns:p14="http://schemas.microsoft.com/office/powerpoint/2010/main" val="196673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9AD6-CE1C-0788-753F-1158549FD111}"/>
              </a:ext>
            </a:extLst>
          </p:cNvPr>
          <p:cNvSpPr>
            <a:spLocks noGrp="1"/>
          </p:cNvSpPr>
          <p:nvPr>
            <p:ph type="title"/>
          </p:nvPr>
        </p:nvSpPr>
        <p:spPr>
          <a:xfrm>
            <a:off x="2272670" y="156238"/>
            <a:ext cx="8596668" cy="1320800"/>
          </a:xfrm>
        </p:spPr>
        <p:txBody>
          <a:bodyPr/>
          <a:lstStyle/>
          <a:p>
            <a:r>
              <a:rPr lang="en-US" dirty="0"/>
              <a:t>Model Performance: Clustering</a:t>
            </a:r>
          </a:p>
        </p:txBody>
      </p:sp>
      <p:sp>
        <p:nvSpPr>
          <p:cNvPr id="3" name="Content Placeholder 2">
            <a:extLst>
              <a:ext uri="{FF2B5EF4-FFF2-40B4-BE49-F238E27FC236}">
                <a16:creationId xmlns:a16="http://schemas.microsoft.com/office/drawing/2014/main" id="{7D67458E-9101-87F4-759A-7DF60450B9B9}"/>
              </a:ext>
            </a:extLst>
          </p:cNvPr>
          <p:cNvSpPr>
            <a:spLocks noGrp="1"/>
          </p:cNvSpPr>
          <p:nvPr>
            <p:ph idx="1"/>
          </p:nvPr>
        </p:nvSpPr>
        <p:spPr>
          <a:xfrm>
            <a:off x="433228" y="1265400"/>
            <a:ext cx="11054223" cy="3880773"/>
          </a:xfrm>
        </p:spPr>
        <p:txBody>
          <a:bodyPr>
            <a:normAutofit/>
          </a:bodyPr>
          <a:lstStyle/>
          <a:p>
            <a:pPr marL="285750" lvl="1"/>
            <a:r>
              <a:rPr lang="en-US" sz="1800" b="1" dirty="0"/>
              <a:t>Visualization</a:t>
            </a:r>
          </a:p>
          <a:p>
            <a:pPr marL="685800" lvl="2"/>
            <a:r>
              <a:rPr lang="en-US" dirty="0"/>
              <a:t>Elbow Method</a:t>
            </a:r>
            <a:endParaRPr lang="ar-EG" dirty="0"/>
          </a:p>
          <a:p>
            <a:pPr marL="685800" lvl="2"/>
            <a:r>
              <a:rPr lang="en-US" dirty="0"/>
              <a:t>standard method</a:t>
            </a:r>
          </a:p>
          <a:p>
            <a:pPr marL="457200" lvl="2" indent="0">
              <a:buNone/>
            </a:pPr>
            <a:endParaRPr lang="en-US" dirty="0"/>
          </a:p>
        </p:txBody>
      </p:sp>
      <p:pic>
        <p:nvPicPr>
          <p:cNvPr id="6" name="Picture 5">
            <a:extLst>
              <a:ext uri="{FF2B5EF4-FFF2-40B4-BE49-F238E27FC236}">
                <a16:creationId xmlns:a16="http://schemas.microsoft.com/office/drawing/2014/main" id="{9E7E0FF3-875B-E46B-9565-177FE69D42C5}"/>
              </a:ext>
            </a:extLst>
          </p:cNvPr>
          <p:cNvPicPr>
            <a:picLocks noChangeAspect="1"/>
          </p:cNvPicPr>
          <p:nvPr/>
        </p:nvPicPr>
        <p:blipFill>
          <a:blip r:embed="rId2"/>
          <a:stretch>
            <a:fillRect/>
          </a:stretch>
        </p:blipFill>
        <p:spPr>
          <a:xfrm>
            <a:off x="3824213" y="921078"/>
            <a:ext cx="4543573" cy="2849156"/>
          </a:xfrm>
          <a:prstGeom prst="rect">
            <a:avLst/>
          </a:prstGeom>
        </p:spPr>
      </p:pic>
      <p:pic>
        <p:nvPicPr>
          <p:cNvPr id="1026" name="Picture 2">
            <a:extLst>
              <a:ext uri="{FF2B5EF4-FFF2-40B4-BE49-F238E27FC236}">
                <a16:creationId xmlns:a16="http://schemas.microsoft.com/office/drawing/2014/main" id="{B588C22F-5DD5-3895-F082-BB975F6CB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4213" y="3770234"/>
            <a:ext cx="4272254" cy="2751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590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DC67-8BD4-8DDE-A258-89EF9E597EC4}"/>
              </a:ext>
            </a:extLst>
          </p:cNvPr>
          <p:cNvSpPr>
            <a:spLocks noGrp="1"/>
          </p:cNvSpPr>
          <p:nvPr>
            <p:ph type="title"/>
          </p:nvPr>
        </p:nvSpPr>
        <p:spPr/>
        <p:txBody>
          <a:bodyPr/>
          <a:lstStyle/>
          <a:p>
            <a:r>
              <a:rPr lang="en-US" dirty="0"/>
              <a:t>Model Performance: Clustering</a:t>
            </a:r>
          </a:p>
        </p:txBody>
      </p:sp>
      <p:sp>
        <p:nvSpPr>
          <p:cNvPr id="3" name="Content Placeholder 2">
            <a:extLst>
              <a:ext uri="{FF2B5EF4-FFF2-40B4-BE49-F238E27FC236}">
                <a16:creationId xmlns:a16="http://schemas.microsoft.com/office/drawing/2014/main" id="{83D80F5D-E2AD-434B-5E6A-389D0610C89F}"/>
              </a:ext>
            </a:extLst>
          </p:cNvPr>
          <p:cNvSpPr>
            <a:spLocks noGrp="1"/>
          </p:cNvSpPr>
          <p:nvPr>
            <p:ph idx="1"/>
          </p:nvPr>
        </p:nvSpPr>
        <p:spPr>
          <a:xfrm>
            <a:off x="346594" y="1488613"/>
            <a:ext cx="8596668" cy="3880773"/>
          </a:xfrm>
        </p:spPr>
        <p:txBody>
          <a:bodyPr/>
          <a:lstStyle/>
          <a:p>
            <a:pPr marL="285750" lvl="1"/>
            <a:r>
              <a:rPr lang="en-US" sz="1800" b="1" dirty="0"/>
              <a:t>Visualization</a:t>
            </a:r>
          </a:p>
          <a:p>
            <a:pPr marL="685800" lvl="2"/>
            <a:r>
              <a:rPr lang="en-US" dirty="0"/>
              <a:t>hierarchical clustering dendrogram</a:t>
            </a:r>
            <a:endParaRPr lang="ar-EG" dirty="0"/>
          </a:p>
          <a:p>
            <a:endParaRPr lang="en-US" dirty="0"/>
          </a:p>
        </p:txBody>
      </p:sp>
      <p:pic>
        <p:nvPicPr>
          <p:cNvPr id="3074" name="Picture 2">
            <a:extLst>
              <a:ext uri="{FF2B5EF4-FFF2-40B4-BE49-F238E27FC236}">
                <a16:creationId xmlns:a16="http://schemas.microsoft.com/office/drawing/2014/main" id="{C54F7385-055A-CC7C-5BE8-785BBF07D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022" y="2441643"/>
            <a:ext cx="3742109" cy="3671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322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9AD6-CE1C-0788-753F-1158549FD111}"/>
              </a:ext>
            </a:extLst>
          </p:cNvPr>
          <p:cNvSpPr>
            <a:spLocks noGrp="1"/>
          </p:cNvSpPr>
          <p:nvPr>
            <p:ph type="title"/>
          </p:nvPr>
        </p:nvSpPr>
        <p:spPr>
          <a:xfrm>
            <a:off x="677334" y="629056"/>
            <a:ext cx="8596668" cy="1320800"/>
          </a:xfrm>
        </p:spPr>
        <p:txBody>
          <a:bodyPr/>
          <a:lstStyle/>
          <a:p>
            <a:r>
              <a:rPr lang="en-US" dirty="0"/>
              <a:t>Model Performance: Clustering</a:t>
            </a:r>
          </a:p>
        </p:txBody>
      </p:sp>
      <p:sp>
        <p:nvSpPr>
          <p:cNvPr id="3" name="Content Placeholder 2">
            <a:extLst>
              <a:ext uri="{FF2B5EF4-FFF2-40B4-BE49-F238E27FC236}">
                <a16:creationId xmlns:a16="http://schemas.microsoft.com/office/drawing/2014/main" id="{7D67458E-9101-87F4-759A-7DF60450B9B9}"/>
              </a:ext>
            </a:extLst>
          </p:cNvPr>
          <p:cNvSpPr>
            <a:spLocks noGrp="1"/>
          </p:cNvSpPr>
          <p:nvPr>
            <p:ph idx="1"/>
          </p:nvPr>
        </p:nvSpPr>
        <p:spPr>
          <a:xfrm>
            <a:off x="677334" y="1794933"/>
            <a:ext cx="8596668" cy="4246429"/>
          </a:xfrm>
        </p:spPr>
        <p:txBody>
          <a:bodyPr>
            <a:normAutofit/>
          </a:bodyPr>
          <a:lstStyle/>
          <a:p>
            <a:pPr marL="285750" lvl="1"/>
            <a:r>
              <a:rPr lang="en-US" sz="1800" b="1" dirty="0"/>
              <a:t>Visualization</a:t>
            </a:r>
          </a:p>
          <a:p>
            <a:pPr marL="685800" lvl="2"/>
            <a:r>
              <a:rPr lang="en-US" dirty="0"/>
              <a:t>K-Means Clusters Visualization</a:t>
            </a:r>
          </a:p>
          <a:p>
            <a:pPr marL="457200" lvl="2" indent="0">
              <a:buNone/>
            </a:pPr>
            <a:endParaRPr lang="en-US" dirty="0"/>
          </a:p>
        </p:txBody>
      </p:sp>
      <p:pic>
        <p:nvPicPr>
          <p:cNvPr id="2050" name="Picture 2">
            <a:extLst>
              <a:ext uri="{FF2B5EF4-FFF2-40B4-BE49-F238E27FC236}">
                <a16:creationId xmlns:a16="http://schemas.microsoft.com/office/drawing/2014/main" id="{EEEF3AD5-72A0-60E6-47F9-1C61BD69B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3" y="2868444"/>
            <a:ext cx="8190009" cy="3379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506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9AD6-CE1C-0788-753F-1158549FD111}"/>
              </a:ext>
            </a:extLst>
          </p:cNvPr>
          <p:cNvSpPr>
            <a:spLocks noGrp="1"/>
          </p:cNvSpPr>
          <p:nvPr>
            <p:ph type="title"/>
          </p:nvPr>
        </p:nvSpPr>
        <p:spPr>
          <a:xfrm>
            <a:off x="677334" y="629056"/>
            <a:ext cx="8596668" cy="1320800"/>
          </a:xfrm>
        </p:spPr>
        <p:txBody>
          <a:bodyPr/>
          <a:lstStyle/>
          <a:p>
            <a:r>
              <a:rPr lang="en-US" dirty="0"/>
              <a:t>Model Performance: Clustering</a:t>
            </a:r>
          </a:p>
        </p:txBody>
      </p:sp>
      <p:sp>
        <p:nvSpPr>
          <p:cNvPr id="3" name="Content Placeholder 2">
            <a:extLst>
              <a:ext uri="{FF2B5EF4-FFF2-40B4-BE49-F238E27FC236}">
                <a16:creationId xmlns:a16="http://schemas.microsoft.com/office/drawing/2014/main" id="{7D67458E-9101-87F4-759A-7DF60450B9B9}"/>
              </a:ext>
            </a:extLst>
          </p:cNvPr>
          <p:cNvSpPr>
            <a:spLocks noGrp="1"/>
          </p:cNvSpPr>
          <p:nvPr>
            <p:ph idx="1"/>
          </p:nvPr>
        </p:nvSpPr>
        <p:spPr>
          <a:xfrm>
            <a:off x="677334" y="1676401"/>
            <a:ext cx="8596668" cy="4364962"/>
          </a:xfrm>
        </p:spPr>
        <p:txBody>
          <a:bodyPr>
            <a:normAutofit/>
          </a:bodyPr>
          <a:lstStyle/>
          <a:p>
            <a:pPr marL="285750" lvl="1"/>
            <a:r>
              <a:rPr lang="en-US" sz="1800" b="1" dirty="0"/>
              <a:t>Visualization</a:t>
            </a:r>
          </a:p>
          <a:p>
            <a:pPr marL="685800" lvl="2"/>
            <a:r>
              <a:rPr lang="en-US" dirty="0"/>
              <a:t>Hierarchical  Clusters Visualization</a:t>
            </a:r>
          </a:p>
          <a:p>
            <a:pPr marL="457200" lvl="2" indent="0">
              <a:buNone/>
            </a:pPr>
            <a:endParaRPr lang="en-US" dirty="0"/>
          </a:p>
        </p:txBody>
      </p:sp>
      <p:pic>
        <p:nvPicPr>
          <p:cNvPr id="5" name="Picture 4">
            <a:extLst>
              <a:ext uri="{FF2B5EF4-FFF2-40B4-BE49-F238E27FC236}">
                <a16:creationId xmlns:a16="http://schemas.microsoft.com/office/drawing/2014/main" id="{3CC8D0B1-9B0A-DD70-B9B7-5F176BC104F2}"/>
              </a:ext>
            </a:extLst>
          </p:cNvPr>
          <p:cNvPicPr>
            <a:picLocks noChangeAspect="1"/>
          </p:cNvPicPr>
          <p:nvPr/>
        </p:nvPicPr>
        <p:blipFill>
          <a:blip r:embed="rId2"/>
          <a:stretch>
            <a:fillRect/>
          </a:stretch>
        </p:blipFill>
        <p:spPr>
          <a:xfrm>
            <a:off x="1047135" y="2826807"/>
            <a:ext cx="7857066" cy="3214556"/>
          </a:xfrm>
          <a:prstGeom prst="rect">
            <a:avLst/>
          </a:prstGeom>
        </p:spPr>
      </p:pic>
    </p:spTree>
    <p:extLst>
      <p:ext uri="{BB962C8B-B14F-4D97-AF65-F5344CB8AC3E}">
        <p14:creationId xmlns:p14="http://schemas.microsoft.com/office/powerpoint/2010/main" val="3149222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821B-223B-F44E-6144-00AA5C88EA3A}"/>
              </a:ext>
            </a:extLst>
          </p:cNvPr>
          <p:cNvSpPr>
            <a:spLocks noGrp="1"/>
          </p:cNvSpPr>
          <p:nvPr>
            <p:ph type="title"/>
          </p:nvPr>
        </p:nvSpPr>
        <p:spPr/>
        <p:txBody>
          <a:bodyPr/>
          <a:lstStyle/>
          <a:p>
            <a:r>
              <a:rPr lang="en-US" dirty="0"/>
              <a:t>Hyperparameters Tuning </a:t>
            </a:r>
          </a:p>
        </p:txBody>
      </p:sp>
      <p:sp>
        <p:nvSpPr>
          <p:cNvPr id="3" name="Content Placeholder 2">
            <a:extLst>
              <a:ext uri="{FF2B5EF4-FFF2-40B4-BE49-F238E27FC236}">
                <a16:creationId xmlns:a16="http://schemas.microsoft.com/office/drawing/2014/main" id="{DFE7D54A-2257-B0C2-C40D-19799E2AB446}"/>
              </a:ext>
            </a:extLst>
          </p:cNvPr>
          <p:cNvSpPr>
            <a:spLocks noGrp="1"/>
          </p:cNvSpPr>
          <p:nvPr>
            <p:ph idx="1"/>
          </p:nvPr>
        </p:nvSpPr>
        <p:spPr/>
        <p:txBody>
          <a:bodyPr/>
          <a:lstStyle/>
          <a:p>
            <a:r>
              <a:rPr lang="en-US" b="1" dirty="0"/>
              <a:t>Process: </a:t>
            </a:r>
            <a:r>
              <a:rPr lang="en-US" dirty="0"/>
              <a:t>Used RandomizedSearchCV for hyperparameter tuning</a:t>
            </a:r>
            <a:endParaRPr lang="en-US" b="1" dirty="0"/>
          </a:p>
          <a:p>
            <a:endParaRPr lang="en-US" b="1" dirty="0"/>
          </a:p>
          <a:p>
            <a:pPr algn="just"/>
            <a:r>
              <a:rPr lang="en-US" b="1" dirty="0"/>
              <a:t>Results: </a:t>
            </a:r>
          </a:p>
          <a:p>
            <a:pPr lvl="1" algn="just"/>
            <a:r>
              <a:rPr lang="en-US" b="1" dirty="0"/>
              <a:t>Random Forest</a:t>
            </a:r>
            <a:r>
              <a:rPr lang="en-US" dirty="0"/>
              <a:t>: with </a:t>
            </a:r>
            <a:r>
              <a:rPr lang="en-US" b="1" dirty="0"/>
              <a:t>81</a:t>
            </a:r>
            <a:r>
              <a:rPr lang="en-US" dirty="0"/>
              <a:t> trees, max depth of </a:t>
            </a:r>
            <a:r>
              <a:rPr lang="en-US" b="1" dirty="0"/>
              <a:t>15</a:t>
            </a:r>
            <a:r>
              <a:rPr lang="en-US" dirty="0"/>
              <a:t>, and “</a:t>
            </a:r>
            <a:r>
              <a:rPr lang="en-US" b="1" dirty="0"/>
              <a:t>log loss</a:t>
            </a:r>
            <a:r>
              <a:rPr lang="en-US" dirty="0"/>
              <a:t>” criterion provided the best results.</a:t>
            </a:r>
          </a:p>
          <a:p>
            <a:pPr lvl="1" algn="just"/>
            <a:r>
              <a:rPr lang="en-US" b="1" dirty="0"/>
              <a:t>KNN: </a:t>
            </a:r>
            <a:r>
              <a:rPr lang="en-US" dirty="0"/>
              <a:t>Tuned </a:t>
            </a:r>
            <a:r>
              <a:rPr lang="en-US" dirty="0" err="1"/>
              <a:t>n_neighbors</a:t>
            </a:r>
            <a:r>
              <a:rPr lang="en-US" dirty="0"/>
              <a:t> parameters, choosing </a:t>
            </a:r>
            <a:r>
              <a:rPr lang="en-US" b="1" dirty="0"/>
              <a:t>k = 3</a:t>
            </a:r>
            <a:r>
              <a:rPr lang="en-US" dirty="0"/>
              <a:t> as the optimal value.</a:t>
            </a:r>
            <a:endParaRPr lang="en-US" b="1" dirty="0"/>
          </a:p>
        </p:txBody>
      </p:sp>
    </p:spTree>
    <p:extLst>
      <p:ext uri="{BB962C8B-B14F-4D97-AF65-F5344CB8AC3E}">
        <p14:creationId xmlns:p14="http://schemas.microsoft.com/office/powerpoint/2010/main" val="189206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0395B-FA2D-13D1-C260-4F960D3F946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85C7E4D-07AC-CD38-0E25-2CF8F671A927}"/>
              </a:ext>
            </a:extLst>
          </p:cNvPr>
          <p:cNvSpPr>
            <a:spLocks noGrp="1"/>
          </p:cNvSpPr>
          <p:nvPr>
            <p:ph idx="1"/>
          </p:nvPr>
        </p:nvSpPr>
        <p:spPr/>
        <p:txBody>
          <a:bodyPr/>
          <a:lstStyle/>
          <a:p>
            <a:r>
              <a:rPr lang="en-US" b="1" dirty="0"/>
              <a:t>Objective:</a:t>
            </a:r>
          </a:p>
          <a:p>
            <a:pPr lvl="1"/>
            <a:r>
              <a:rPr lang="en-US" b="1" dirty="0"/>
              <a:t>Churn prediction: </a:t>
            </a:r>
            <a:r>
              <a:rPr lang="en-US" dirty="0"/>
              <a:t>Predict if a customer will churn based on their profile.</a:t>
            </a:r>
          </a:p>
          <a:p>
            <a:pPr lvl="1"/>
            <a:r>
              <a:rPr lang="en-US" b="1" dirty="0"/>
              <a:t>Clustering: </a:t>
            </a:r>
            <a:r>
              <a:rPr lang="en-US" dirty="0"/>
              <a:t>Segment customers into meaningful clusters to identify target groups.</a:t>
            </a:r>
          </a:p>
          <a:p>
            <a:pPr marL="457200" lvl="1" indent="0">
              <a:buNone/>
            </a:pPr>
            <a:endParaRPr lang="en-US" b="1" dirty="0"/>
          </a:p>
          <a:p>
            <a:pPr marL="285750" lvl="1"/>
            <a:r>
              <a:rPr lang="en-US" b="1" dirty="0"/>
              <a:t>Data Overview:</a:t>
            </a:r>
          </a:p>
          <a:p>
            <a:pPr marL="685800" lvl="2"/>
            <a:r>
              <a:rPr lang="en-US" b="1" dirty="0"/>
              <a:t>Number of rows and columns</a:t>
            </a:r>
            <a:r>
              <a:rPr lang="en-US" dirty="0"/>
              <a:t>: 7043 rows, 21 columns.</a:t>
            </a:r>
          </a:p>
          <a:p>
            <a:pPr marL="685800" lvl="2"/>
            <a:r>
              <a:rPr lang="en-US" b="1" dirty="0"/>
              <a:t>Data source: </a:t>
            </a:r>
            <a:r>
              <a:rPr lang="en-US" dirty="0"/>
              <a:t>Telecom customer churn dataset.</a:t>
            </a:r>
          </a:p>
          <a:p>
            <a:pPr marL="685800" lvl="2" algn="just"/>
            <a:r>
              <a:rPr lang="en-US" b="1" dirty="0"/>
              <a:t>Key features: </a:t>
            </a:r>
            <a:r>
              <a:rPr lang="en-US" dirty="0"/>
              <a:t>gender, </a:t>
            </a:r>
            <a:r>
              <a:rPr lang="en-US" dirty="0" err="1"/>
              <a:t>SeniorCitizen</a:t>
            </a:r>
            <a:r>
              <a:rPr lang="en-US" dirty="0"/>
              <a:t>, tenure, </a:t>
            </a:r>
            <a:r>
              <a:rPr lang="en-US" dirty="0" err="1"/>
              <a:t>PhoneService</a:t>
            </a:r>
            <a:r>
              <a:rPr lang="en-US" dirty="0"/>
              <a:t>, </a:t>
            </a:r>
            <a:r>
              <a:rPr lang="en-US" dirty="0" err="1"/>
              <a:t>InternetService</a:t>
            </a:r>
            <a:r>
              <a:rPr lang="en-US" dirty="0"/>
              <a:t>, </a:t>
            </a:r>
            <a:r>
              <a:rPr lang="en-US" dirty="0" err="1"/>
              <a:t>OnlineSecurity</a:t>
            </a:r>
            <a:r>
              <a:rPr lang="en-US" dirty="0"/>
              <a:t>, </a:t>
            </a:r>
            <a:r>
              <a:rPr lang="en-US" dirty="0" err="1"/>
              <a:t>StreamingTV</a:t>
            </a:r>
            <a:r>
              <a:rPr lang="en-US" dirty="0"/>
              <a:t>, </a:t>
            </a:r>
            <a:r>
              <a:rPr lang="en-US" dirty="0" err="1"/>
              <a:t>MontlyCharges</a:t>
            </a:r>
            <a:r>
              <a:rPr lang="en-US" dirty="0"/>
              <a:t>, Churn, etc.</a:t>
            </a:r>
            <a:endParaRPr lang="en-US" b="1" dirty="0"/>
          </a:p>
          <a:p>
            <a:pPr marL="285750" lvl="1"/>
            <a:endParaRPr lang="en-US" b="1" dirty="0"/>
          </a:p>
        </p:txBody>
      </p:sp>
    </p:spTree>
    <p:extLst>
      <p:ext uri="{BB962C8B-B14F-4D97-AF65-F5344CB8AC3E}">
        <p14:creationId xmlns:p14="http://schemas.microsoft.com/office/powerpoint/2010/main" val="348188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5052-CF3E-7BB6-5ABE-5231CF53F01F}"/>
              </a:ext>
            </a:extLst>
          </p:cNvPr>
          <p:cNvSpPr>
            <a:spLocks noGrp="1"/>
          </p:cNvSpPr>
          <p:nvPr>
            <p:ph type="title"/>
          </p:nvPr>
        </p:nvSpPr>
        <p:spPr>
          <a:xfrm>
            <a:off x="375776" y="156238"/>
            <a:ext cx="8242930" cy="1244545"/>
          </a:xfrm>
        </p:spPr>
        <p:txBody>
          <a:bodyPr/>
          <a:lstStyle/>
          <a:p>
            <a:r>
              <a:rPr lang="en-US" dirty="0"/>
              <a:t>User-Friendly Interface for Data Input and Prediction</a:t>
            </a:r>
          </a:p>
        </p:txBody>
      </p:sp>
      <p:sp>
        <p:nvSpPr>
          <p:cNvPr id="3" name="Content Placeholder 2">
            <a:extLst>
              <a:ext uri="{FF2B5EF4-FFF2-40B4-BE49-F238E27FC236}">
                <a16:creationId xmlns:a16="http://schemas.microsoft.com/office/drawing/2014/main" id="{1B1F7C64-7253-87A7-9E0D-2792DFB17944}"/>
              </a:ext>
            </a:extLst>
          </p:cNvPr>
          <p:cNvSpPr>
            <a:spLocks noGrp="1"/>
          </p:cNvSpPr>
          <p:nvPr>
            <p:ph idx="1"/>
          </p:nvPr>
        </p:nvSpPr>
        <p:spPr>
          <a:xfrm>
            <a:off x="570330" y="1586657"/>
            <a:ext cx="8596668" cy="4434764"/>
          </a:xfrm>
        </p:spPr>
        <p:txBody>
          <a:bodyPr/>
          <a:lstStyle/>
          <a:p>
            <a:pPr algn="just"/>
            <a:r>
              <a:rPr lang="en-US" dirty="0"/>
              <a:t>Overview:</a:t>
            </a:r>
            <a:r>
              <a:rPr lang="en-US" b="1" dirty="0"/>
              <a:t> </a:t>
            </a:r>
          </a:p>
          <a:p>
            <a:pPr lvl="1" algn="just"/>
            <a:r>
              <a:rPr lang="en-US" b="1" dirty="0"/>
              <a:t>We developed GUI where users can input customer details and receive real-time predictions.</a:t>
            </a:r>
          </a:p>
          <a:p>
            <a:pPr lvl="1" algn="just"/>
            <a:r>
              <a:rPr lang="en-US" b="1" dirty="0"/>
              <a:t>The GUI allows users to input values for each customer profile attribute (e.g., gender, contract type, tenure, etc.) and select the algorithm they wish to use for clustering </a:t>
            </a:r>
          </a:p>
          <a:p>
            <a:pPr algn="just"/>
            <a:r>
              <a:rPr lang="en-US" b="1" dirty="0"/>
              <a:t>Data Entry Form</a:t>
            </a:r>
            <a:r>
              <a:rPr lang="en-US" dirty="0"/>
              <a:t>:</a:t>
            </a:r>
            <a:endParaRPr lang="en-US" b="1" dirty="0"/>
          </a:p>
          <a:p>
            <a:pPr lvl="1" algn="just"/>
            <a:r>
              <a:rPr lang="en-US" b="1" dirty="0"/>
              <a:t>The GUI includes text fields for numerical features and dropdown menus for categorical features to ensure that data is valid and accurate </a:t>
            </a:r>
          </a:p>
          <a:p>
            <a:pPr algn="just"/>
            <a:r>
              <a:rPr lang="en-US" b="1" dirty="0"/>
              <a:t>Algorithm Selection</a:t>
            </a:r>
            <a:r>
              <a:rPr lang="en-US" dirty="0"/>
              <a:t>:</a:t>
            </a:r>
            <a:endParaRPr lang="en-US" b="1" dirty="0"/>
          </a:p>
          <a:p>
            <a:pPr lvl="1" algn="just"/>
            <a:r>
              <a:rPr lang="en-US" b="1" dirty="0"/>
              <a:t>The GUI includes dropdown menus for algorithm selection. Users can choose from models like K-Means, and Hierarchical Clustering based on their preference.</a:t>
            </a:r>
          </a:p>
        </p:txBody>
      </p:sp>
    </p:spTree>
    <p:extLst>
      <p:ext uri="{BB962C8B-B14F-4D97-AF65-F5344CB8AC3E}">
        <p14:creationId xmlns:p14="http://schemas.microsoft.com/office/powerpoint/2010/main" val="3193909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3EB9-9ACB-F518-51D5-E1C0AE7BB565}"/>
              </a:ext>
            </a:extLst>
          </p:cNvPr>
          <p:cNvSpPr>
            <a:spLocks noGrp="1"/>
          </p:cNvSpPr>
          <p:nvPr>
            <p:ph type="title"/>
          </p:nvPr>
        </p:nvSpPr>
        <p:spPr>
          <a:xfrm>
            <a:off x="346594" y="278860"/>
            <a:ext cx="8596668" cy="1320800"/>
          </a:xfrm>
        </p:spPr>
        <p:txBody>
          <a:bodyPr/>
          <a:lstStyle/>
          <a:p>
            <a:r>
              <a:rPr lang="en-US" dirty="0"/>
              <a:t>User-Friendly Interface for Data Input and Prediction</a:t>
            </a:r>
          </a:p>
        </p:txBody>
      </p:sp>
      <p:sp>
        <p:nvSpPr>
          <p:cNvPr id="3" name="Content Placeholder 2">
            <a:extLst>
              <a:ext uri="{FF2B5EF4-FFF2-40B4-BE49-F238E27FC236}">
                <a16:creationId xmlns:a16="http://schemas.microsoft.com/office/drawing/2014/main" id="{800E7D79-7C8A-D54F-AA11-6C3B56A6B991}"/>
              </a:ext>
            </a:extLst>
          </p:cNvPr>
          <p:cNvSpPr>
            <a:spLocks noGrp="1"/>
          </p:cNvSpPr>
          <p:nvPr>
            <p:ph idx="1"/>
          </p:nvPr>
        </p:nvSpPr>
        <p:spPr>
          <a:xfrm>
            <a:off x="0" y="1488613"/>
            <a:ext cx="8596668" cy="3880773"/>
          </a:xfrm>
        </p:spPr>
        <p:txBody>
          <a:bodyPr/>
          <a:lstStyle/>
          <a:p>
            <a:r>
              <a:rPr lang="en-US" b="1" dirty="0"/>
              <a:t>Benefits</a:t>
            </a:r>
            <a:r>
              <a:rPr lang="en-US" dirty="0"/>
              <a:t>:</a:t>
            </a:r>
          </a:p>
          <a:p>
            <a:pPr lvl="1" algn="just"/>
            <a:r>
              <a:rPr lang="en-US" b="1" dirty="0"/>
              <a:t>This user-friendly interface allows non-technical users to interact with complex machine learning models without needing coding knowledge</a:t>
            </a:r>
            <a:endParaRPr lang="en-US" dirty="0"/>
          </a:p>
        </p:txBody>
      </p:sp>
      <p:pic>
        <p:nvPicPr>
          <p:cNvPr id="5" name="Picture 4">
            <a:extLst>
              <a:ext uri="{FF2B5EF4-FFF2-40B4-BE49-F238E27FC236}">
                <a16:creationId xmlns:a16="http://schemas.microsoft.com/office/drawing/2014/main" id="{92EA9A72-DE43-3E5C-679D-78622F804AE9}"/>
              </a:ext>
            </a:extLst>
          </p:cNvPr>
          <p:cNvPicPr>
            <a:picLocks noChangeAspect="1"/>
          </p:cNvPicPr>
          <p:nvPr/>
        </p:nvPicPr>
        <p:blipFill>
          <a:blip r:embed="rId2"/>
          <a:stretch>
            <a:fillRect/>
          </a:stretch>
        </p:blipFill>
        <p:spPr>
          <a:xfrm>
            <a:off x="3029291" y="2607013"/>
            <a:ext cx="4425745" cy="3880773"/>
          </a:xfrm>
          <a:prstGeom prst="rect">
            <a:avLst/>
          </a:prstGeom>
        </p:spPr>
      </p:pic>
    </p:spTree>
    <p:extLst>
      <p:ext uri="{BB962C8B-B14F-4D97-AF65-F5344CB8AC3E}">
        <p14:creationId xmlns:p14="http://schemas.microsoft.com/office/powerpoint/2010/main" val="845696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3108-C5A1-11C4-9586-9AD9D99A251A}"/>
              </a:ext>
            </a:extLst>
          </p:cNvPr>
          <p:cNvSpPr>
            <a:spLocks noGrp="1"/>
          </p:cNvSpPr>
          <p:nvPr>
            <p:ph type="title"/>
          </p:nvPr>
        </p:nvSpPr>
        <p:spPr/>
        <p:txBody>
          <a:bodyPr/>
          <a:lstStyle/>
          <a:p>
            <a:r>
              <a:rPr lang="en-US" dirty="0"/>
              <a:t>Key Insights and Recommendations</a:t>
            </a:r>
          </a:p>
        </p:txBody>
      </p:sp>
      <p:sp>
        <p:nvSpPr>
          <p:cNvPr id="3" name="Content Placeholder 2">
            <a:extLst>
              <a:ext uri="{FF2B5EF4-FFF2-40B4-BE49-F238E27FC236}">
                <a16:creationId xmlns:a16="http://schemas.microsoft.com/office/drawing/2014/main" id="{35358BF9-7DEE-84D9-B69F-BD0D3CAC3D42}"/>
              </a:ext>
            </a:extLst>
          </p:cNvPr>
          <p:cNvSpPr>
            <a:spLocks noGrp="1"/>
          </p:cNvSpPr>
          <p:nvPr>
            <p:ph idx="1"/>
          </p:nvPr>
        </p:nvSpPr>
        <p:spPr>
          <a:xfrm>
            <a:off x="677334" y="1803401"/>
            <a:ext cx="8596668" cy="4237962"/>
          </a:xfrm>
        </p:spPr>
        <p:txBody>
          <a:bodyPr>
            <a:normAutofit lnSpcReduction="10000"/>
          </a:bodyPr>
          <a:lstStyle/>
          <a:p>
            <a:r>
              <a:rPr lang="en-US" b="1" dirty="0"/>
              <a:t>Churn Prediction Insights</a:t>
            </a:r>
          </a:p>
          <a:p>
            <a:pPr lvl="1" algn="just"/>
            <a:r>
              <a:rPr lang="en-US" dirty="0"/>
              <a:t>Short tenure, month-to-month contracts, and fewer additional services are  likely to higher churn.</a:t>
            </a:r>
          </a:p>
          <a:p>
            <a:pPr lvl="1" algn="just"/>
            <a:r>
              <a:rPr lang="en-US" b="1" dirty="0"/>
              <a:t>Recommendation: Offer Incentives for Long-Term Contracts</a:t>
            </a:r>
          </a:p>
          <a:p>
            <a:pPr lvl="2" algn="just"/>
            <a:r>
              <a:rPr lang="en-US" dirty="0"/>
              <a:t>To reduce churn, introduce special discounts or bundle deals to incentivize month-to-month contract customers to switch to longer-term contracts.</a:t>
            </a:r>
          </a:p>
          <a:p>
            <a:endParaRPr lang="en-US" b="1" dirty="0"/>
          </a:p>
          <a:p>
            <a:r>
              <a:rPr lang="en-US" b="1" dirty="0"/>
              <a:t>Clustering Insights</a:t>
            </a:r>
          </a:p>
          <a:p>
            <a:pPr lvl="1"/>
            <a:r>
              <a:rPr lang="en-US" dirty="0"/>
              <a:t>Cluster analysis reveals that customers with long tenure and high monthly charges are less likely to churn, potentially indicating valuable, loyal customers. </a:t>
            </a:r>
          </a:p>
          <a:p>
            <a:pPr lvl="1"/>
            <a:r>
              <a:rPr lang="en-US" b="1" dirty="0"/>
              <a:t>Recommendation: Focus on Retaining High-Value Customers (Cluster</a:t>
            </a:r>
            <a:r>
              <a:rPr lang="ar-EG" b="1" dirty="0"/>
              <a:t> 2</a:t>
            </a:r>
            <a:r>
              <a:rPr lang="en-US" b="1" dirty="0"/>
              <a:t>)</a:t>
            </a:r>
          </a:p>
          <a:p>
            <a:pPr lvl="2"/>
            <a:r>
              <a:rPr lang="en-US" dirty="0"/>
              <a:t>High-value customers (high tenure, multiple service) are loyal and spend more. Implement  loyalty programs (e.g., VIP services, exclusive offers, or discounts) to keep them engaged and prevent them from switching to competitors.</a:t>
            </a:r>
          </a:p>
        </p:txBody>
      </p:sp>
    </p:spTree>
    <p:extLst>
      <p:ext uri="{BB962C8B-B14F-4D97-AF65-F5344CB8AC3E}">
        <p14:creationId xmlns:p14="http://schemas.microsoft.com/office/powerpoint/2010/main" val="817245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A26B-3436-D776-4A0F-C8C7220CBCD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A247EC3-34C6-A6E7-6767-AA38DF608419}"/>
              </a:ext>
            </a:extLst>
          </p:cNvPr>
          <p:cNvSpPr>
            <a:spLocks noGrp="1"/>
          </p:cNvSpPr>
          <p:nvPr>
            <p:ph idx="1"/>
          </p:nvPr>
        </p:nvSpPr>
        <p:spPr/>
        <p:txBody>
          <a:bodyPr/>
          <a:lstStyle/>
          <a:p>
            <a:r>
              <a:rPr lang="en-US" b="1" dirty="0"/>
              <a:t>Summary</a:t>
            </a:r>
          </a:p>
          <a:p>
            <a:pPr lvl="1" algn="just"/>
            <a:r>
              <a:rPr lang="en-US" dirty="0"/>
              <a:t>Best model: Random Forest with 85% accuracy for churn prediction. Clustering identified three customer segments.</a:t>
            </a:r>
          </a:p>
          <a:p>
            <a:pPr lvl="1" algn="just"/>
            <a:r>
              <a:rPr lang="en-US" dirty="0"/>
              <a:t>Clustering identified three distinct customer segments, with high spenders as the most loyal group.</a:t>
            </a:r>
          </a:p>
          <a:p>
            <a:pPr lvl="1" algn="just"/>
            <a:endParaRPr lang="en-US" dirty="0"/>
          </a:p>
          <a:p>
            <a:r>
              <a:rPr lang="en-US" b="1" dirty="0"/>
              <a:t>Next Steps</a:t>
            </a:r>
          </a:p>
          <a:p>
            <a:pPr lvl="1" algn="just"/>
            <a:r>
              <a:rPr lang="en-US" dirty="0"/>
              <a:t>Future work could focus on incorporating customer feedback data for further refining retention strategies.</a:t>
            </a:r>
          </a:p>
        </p:txBody>
      </p:sp>
    </p:spTree>
    <p:extLst>
      <p:ext uri="{BB962C8B-B14F-4D97-AF65-F5344CB8AC3E}">
        <p14:creationId xmlns:p14="http://schemas.microsoft.com/office/powerpoint/2010/main" val="203082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4E40-31B0-FF52-DC3B-6FCAAD982A63}"/>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53796D0F-7EDC-331D-52DB-EC184D621314}"/>
              </a:ext>
            </a:extLst>
          </p:cNvPr>
          <p:cNvSpPr>
            <a:spLocks noGrp="1"/>
          </p:cNvSpPr>
          <p:nvPr>
            <p:ph idx="1"/>
          </p:nvPr>
        </p:nvSpPr>
        <p:spPr>
          <a:xfrm>
            <a:off x="677334" y="1524000"/>
            <a:ext cx="8596668" cy="4902200"/>
          </a:xfrm>
        </p:spPr>
        <p:txBody>
          <a:bodyPr>
            <a:normAutofit fontScale="92500" lnSpcReduction="10000"/>
          </a:bodyPr>
          <a:lstStyle/>
          <a:p>
            <a:r>
              <a:rPr lang="en-US" b="1" dirty="0"/>
              <a:t>Data Cleaning:</a:t>
            </a:r>
          </a:p>
          <a:p>
            <a:pPr lvl="1"/>
            <a:r>
              <a:rPr lang="en-US" b="1" dirty="0"/>
              <a:t>Missing value</a:t>
            </a:r>
          </a:p>
          <a:p>
            <a:pPr lvl="2" algn="just"/>
            <a:r>
              <a:rPr lang="en-US" dirty="0"/>
              <a:t>There are 11 missing values in “</a:t>
            </a:r>
            <a:r>
              <a:rPr lang="en-US" dirty="0" err="1"/>
              <a:t>TotalCharges</a:t>
            </a:r>
            <a:r>
              <a:rPr lang="en-US" dirty="0"/>
              <a:t>” feature that were filled by median because the distribution was right-skewed.</a:t>
            </a:r>
          </a:p>
          <a:p>
            <a:pPr marL="914400" lvl="2" indent="0" algn="just">
              <a:buNone/>
            </a:pPr>
            <a:endParaRPr lang="en-US" sz="100" dirty="0"/>
          </a:p>
          <a:p>
            <a:pPr lvl="1"/>
            <a:r>
              <a:rPr lang="en-US" b="1" dirty="0"/>
              <a:t>Removing Duplicates</a:t>
            </a:r>
          </a:p>
          <a:p>
            <a:pPr lvl="2"/>
            <a:r>
              <a:rPr lang="en-US" dirty="0"/>
              <a:t>No duplicates found</a:t>
            </a:r>
          </a:p>
          <a:p>
            <a:pPr marL="914400" lvl="2" indent="0">
              <a:buNone/>
            </a:pPr>
            <a:endParaRPr lang="en-US" sz="100" b="1" dirty="0"/>
          </a:p>
          <a:p>
            <a:pPr lvl="1"/>
            <a:r>
              <a:rPr lang="en-US" b="1" dirty="0"/>
              <a:t>Feature scaling</a:t>
            </a:r>
          </a:p>
          <a:p>
            <a:pPr lvl="2" algn="just"/>
            <a:r>
              <a:rPr lang="en-US" dirty="0"/>
              <a:t>Applied </a:t>
            </a:r>
            <a:r>
              <a:rPr lang="en-US" b="1" dirty="0"/>
              <a:t>Log Transformation </a:t>
            </a:r>
            <a:r>
              <a:rPr lang="en-US" dirty="0"/>
              <a:t>to normalize the right-skewed features—”</a:t>
            </a:r>
            <a:r>
              <a:rPr lang="en-US" dirty="0" err="1"/>
              <a:t>TotalCharges</a:t>
            </a:r>
            <a:r>
              <a:rPr lang="en-US" dirty="0"/>
              <a:t>” and “</a:t>
            </a:r>
            <a:r>
              <a:rPr lang="en-US" dirty="0" err="1"/>
              <a:t>tenure_per_contract</a:t>
            </a:r>
            <a:r>
              <a:rPr lang="en-US" dirty="0"/>
              <a:t>”—and also scaling them to become easier in process.</a:t>
            </a:r>
          </a:p>
          <a:p>
            <a:pPr marL="914400" lvl="2" indent="0" algn="just">
              <a:buNone/>
            </a:pPr>
            <a:endParaRPr lang="en-US" sz="100" dirty="0"/>
          </a:p>
          <a:p>
            <a:pPr lvl="1"/>
            <a:r>
              <a:rPr lang="en-US" b="1" dirty="0"/>
              <a:t>Data Type Conversion</a:t>
            </a:r>
          </a:p>
          <a:p>
            <a:pPr lvl="2"/>
            <a:r>
              <a:rPr lang="en-US" dirty="0"/>
              <a:t>Convert </a:t>
            </a:r>
            <a:r>
              <a:rPr lang="en-US" b="1" dirty="0"/>
              <a:t>“</a:t>
            </a:r>
            <a:r>
              <a:rPr lang="en-US" dirty="0" err="1"/>
              <a:t>TotalCharges</a:t>
            </a:r>
            <a:r>
              <a:rPr lang="en-US" dirty="0"/>
              <a:t>” feature to numerical data type. </a:t>
            </a:r>
          </a:p>
          <a:p>
            <a:pPr marL="914400" lvl="2" indent="0">
              <a:buNone/>
            </a:pPr>
            <a:endParaRPr lang="en-US" sz="100" b="1" dirty="0"/>
          </a:p>
          <a:p>
            <a:pPr lvl="1"/>
            <a:r>
              <a:rPr lang="en-US" b="1" dirty="0"/>
              <a:t>Outlier Detection and Treatment</a:t>
            </a:r>
          </a:p>
          <a:p>
            <a:pPr lvl="2"/>
            <a:r>
              <a:rPr lang="en-US" dirty="0"/>
              <a:t>There were 840 outliers of total 7043 elements in “</a:t>
            </a:r>
            <a:r>
              <a:rPr lang="en-US" dirty="0" err="1"/>
              <a:t>tenure_per_contract</a:t>
            </a:r>
            <a:r>
              <a:rPr lang="en-US" dirty="0"/>
              <a:t>” feature.</a:t>
            </a:r>
          </a:p>
          <a:p>
            <a:pPr lvl="2"/>
            <a:r>
              <a:rPr lang="en-US" dirty="0"/>
              <a:t>Treatment was done by applying </a:t>
            </a:r>
            <a:r>
              <a:rPr lang="en-US" b="1" dirty="0"/>
              <a:t>Log Transformation</a:t>
            </a:r>
            <a:r>
              <a:rPr lang="en-US" dirty="0"/>
              <a:t>.</a:t>
            </a:r>
          </a:p>
        </p:txBody>
      </p:sp>
    </p:spTree>
    <p:extLst>
      <p:ext uri="{BB962C8B-B14F-4D97-AF65-F5344CB8AC3E}">
        <p14:creationId xmlns:p14="http://schemas.microsoft.com/office/powerpoint/2010/main" val="395154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4142-506B-C3F2-1CC9-9E3C737B8BE5}"/>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E270B066-7C62-6CCA-7492-4E1DFEDD9411}"/>
              </a:ext>
            </a:extLst>
          </p:cNvPr>
          <p:cNvSpPr>
            <a:spLocks noGrp="1"/>
          </p:cNvSpPr>
          <p:nvPr>
            <p:ph idx="1"/>
          </p:nvPr>
        </p:nvSpPr>
        <p:spPr>
          <a:xfrm>
            <a:off x="677334" y="1809751"/>
            <a:ext cx="8596668" cy="4231612"/>
          </a:xfrm>
        </p:spPr>
        <p:txBody>
          <a:bodyPr>
            <a:normAutofit lnSpcReduction="10000"/>
          </a:bodyPr>
          <a:lstStyle/>
          <a:p>
            <a:pPr marL="285750" lvl="1"/>
            <a:r>
              <a:rPr lang="en-US" sz="1800" b="1" dirty="0"/>
              <a:t>Feature Engineering:</a:t>
            </a:r>
            <a:endParaRPr lang="en-US" b="1" dirty="0"/>
          </a:p>
          <a:p>
            <a:pPr marL="685800" lvl="2"/>
            <a:r>
              <a:rPr lang="en-US" sz="1600" b="1" dirty="0"/>
              <a:t>Feature Creating:</a:t>
            </a:r>
          </a:p>
          <a:p>
            <a:pPr marL="1143000" lvl="3"/>
            <a:r>
              <a:rPr lang="en-US" sz="1400" b="1" dirty="0"/>
              <a:t>“</a:t>
            </a:r>
            <a:r>
              <a:rPr lang="en-US" sz="1400" b="1" dirty="0" err="1"/>
              <a:t>tenure_per_contract</a:t>
            </a:r>
            <a:r>
              <a:rPr lang="en-US" sz="1400" b="1" dirty="0"/>
              <a:t>”: </a:t>
            </a:r>
            <a:r>
              <a:rPr lang="en-US" sz="1400" dirty="0"/>
              <a:t>Average tenure per contract period</a:t>
            </a:r>
          </a:p>
          <a:p>
            <a:pPr marL="1143000" lvl="3" algn="just"/>
            <a:r>
              <a:rPr lang="en-US" sz="1400" b="1" dirty="0"/>
              <a:t>“</a:t>
            </a:r>
            <a:r>
              <a:rPr lang="en-US" sz="1400" b="1" dirty="0" err="1"/>
              <a:t>uses_streaming_services</a:t>
            </a:r>
            <a:r>
              <a:rPr lang="en-US" sz="1400" dirty="0"/>
              <a:t>”: Shows whether a customer subscribes to any streaming service.</a:t>
            </a:r>
          </a:p>
          <a:p>
            <a:pPr marL="1143000" lvl="3" algn="just"/>
            <a:r>
              <a:rPr lang="en-US" sz="1400" dirty="0"/>
              <a:t>“</a:t>
            </a:r>
            <a:r>
              <a:rPr lang="en-US" sz="1400" b="1" dirty="0" err="1"/>
              <a:t>num_additional_services</a:t>
            </a:r>
            <a:r>
              <a:rPr lang="en-US" sz="1400" b="1" dirty="0"/>
              <a:t>”: </a:t>
            </a:r>
            <a:r>
              <a:rPr lang="en-US" sz="1400" dirty="0"/>
              <a:t>Counts how many additional services a customer is using.</a:t>
            </a:r>
          </a:p>
          <a:p>
            <a:pPr marL="1143000" lvl="3" algn="just"/>
            <a:r>
              <a:rPr lang="en-US" sz="1400" dirty="0"/>
              <a:t>“</a:t>
            </a:r>
            <a:r>
              <a:rPr lang="en-US" sz="1400" b="1" dirty="0" err="1"/>
              <a:t>PhoneServiceCombined</a:t>
            </a:r>
            <a:r>
              <a:rPr lang="en-US" sz="1400" dirty="0"/>
              <a:t>”: Represents the status of a customer’s phone service.</a:t>
            </a:r>
          </a:p>
          <a:p>
            <a:pPr marL="914400" lvl="3" indent="0" algn="just">
              <a:buNone/>
            </a:pPr>
            <a:endParaRPr lang="en-US" sz="400" dirty="0"/>
          </a:p>
          <a:p>
            <a:pPr marL="685800" lvl="2"/>
            <a:r>
              <a:rPr lang="en-US" sz="1600" b="1" dirty="0"/>
              <a:t>Feature Selection</a:t>
            </a:r>
          </a:p>
          <a:p>
            <a:pPr marL="1143000" lvl="3"/>
            <a:r>
              <a:rPr lang="en-US" sz="1400" dirty="0"/>
              <a:t>All features were selected. </a:t>
            </a:r>
          </a:p>
          <a:p>
            <a:pPr marL="1600200" lvl="4"/>
            <a:r>
              <a:rPr lang="en-US" sz="1400" dirty="0"/>
              <a:t>Features like “</a:t>
            </a:r>
            <a:r>
              <a:rPr lang="en-US" sz="1400" dirty="0" err="1"/>
              <a:t>SeniorCitizen</a:t>
            </a:r>
            <a:r>
              <a:rPr lang="en-US" sz="1400" dirty="0"/>
              <a:t>”, “gender”, “Partner”, and “dependent” shows churn rates based on Customer Demographics.</a:t>
            </a:r>
          </a:p>
          <a:p>
            <a:pPr marL="1600200" lvl="4"/>
            <a:r>
              <a:rPr lang="en-US" sz="1400" dirty="0"/>
              <a:t>Some Features used to create new features to helps us to identify churn rates.</a:t>
            </a:r>
          </a:p>
          <a:p>
            <a:pPr marL="1600200" lvl="4"/>
            <a:r>
              <a:rPr lang="en-US" sz="1400" dirty="0"/>
              <a:t>Other features were important to improve the accuracy of the model.</a:t>
            </a:r>
          </a:p>
          <a:p>
            <a:endParaRPr lang="en-US" dirty="0"/>
          </a:p>
        </p:txBody>
      </p:sp>
    </p:spTree>
    <p:extLst>
      <p:ext uri="{BB962C8B-B14F-4D97-AF65-F5344CB8AC3E}">
        <p14:creationId xmlns:p14="http://schemas.microsoft.com/office/powerpoint/2010/main" val="241066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686D-831E-635D-551C-C31BD068032E}"/>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37CA1D6D-D386-BF72-B66D-33872091EC1F}"/>
              </a:ext>
            </a:extLst>
          </p:cNvPr>
          <p:cNvSpPr>
            <a:spLocks noGrp="1"/>
          </p:cNvSpPr>
          <p:nvPr>
            <p:ph idx="1"/>
          </p:nvPr>
        </p:nvSpPr>
        <p:spPr>
          <a:xfrm>
            <a:off x="677334" y="1646238"/>
            <a:ext cx="8596668" cy="4744833"/>
          </a:xfrm>
        </p:spPr>
        <p:txBody>
          <a:bodyPr>
            <a:normAutofit lnSpcReduction="10000"/>
          </a:bodyPr>
          <a:lstStyle/>
          <a:p>
            <a:pPr marL="228600" lvl="2"/>
            <a:r>
              <a:rPr lang="en-US" sz="1800" b="1" dirty="0"/>
              <a:t>Feature Engineering:</a:t>
            </a:r>
          </a:p>
          <a:p>
            <a:pPr marL="685800" lvl="2"/>
            <a:r>
              <a:rPr lang="en-US" sz="1800" b="1" dirty="0"/>
              <a:t>Encoding for Classification</a:t>
            </a:r>
          </a:p>
          <a:p>
            <a:pPr marL="1143000" lvl="3"/>
            <a:r>
              <a:rPr lang="en-US" sz="1600" dirty="0"/>
              <a:t>Categorical features that contain two classes like “gender” were handled using </a:t>
            </a:r>
            <a:r>
              <a:rPr lang="en-US" sz="1600" b="1" dirty="0"/>
              <a:t>map method </a:t>
            </a:r>
            <a:r>
              <a:rPr lang="en-US" sz="1600" dirty="0"/>
              <a:t>to reduce the additional columns produced by </a:t>
            </a:r>
            <a:r>
              <a:rPr lang="en-US" sz="1600" dirty="0" err="1"/>
              <a:t>OneHotEncoder</a:t>
            </a:r>
            <a:r>
              <a:rPr lang="en-US" sz="1600" dirty="0"/>
              <a:t>.</a:t>
            </a:r>
          </a:p>
          <a:p>
            <a:pPr marL="1143000" lvl="3"/>
            <a:r>
              <a:rPr lang="en-US" sz="1600" dirty="0"/>
              <a:t>Categorical features that contain more than two classes were handled using </a:t>
            </a:r>
            <a:r>
              <a:rPr lang="en-US" sz="1600" b="1" dirty="0" err="1"/>
              <a:t>OneHotEncoder</a:t>
            </a:r>
            <a:r>
              <a:rPr lang="en-US" sz="1600" dirty="0"/>
              <a:t> because the classes had no ordinal order.</a:t>
            </a:r>
          </a:p>
          <a:p>
            <a:pPr marL="914400" lvl="3" indent="0">
              <a:buNone/>
            </a:pPr>
            <a:endParaRPr lang="en-US" sz="800" dirty="0"/>
          </a:p>
          <a:p>
            <a:pPr marL="685800" lvl="2"/>
            <a:r>
              <a:rPr lang="en-US" sz="1800" b="1" dirty="0"/>
              <a:t>Encoding for Clustering</a:t>
            </a:r>
          </a:p>
          <a:p>
            <a:pPr marL="1143000" lvl="3"/>
            <a:r>
              <a:rPr lang="en-US" sz="1600" dirty="0"/>
              <a:t>Categorical features were handled using </a:t>
            </a:r>
            <a:r>
              <a:rPr lang="en-US" sz="1600" b="1" dirty="0"/>
              <a:t>map method to reduce the additional columns produced by </a:t>
            </a:r>
            <a:r>
              <a:rPr lang="en-US" sz="1600" b="1" dirty="0" err="1"/>
              <a:t>OneHotEncoder</a:t>
            </a:r>
            <a:r>
              <a:rPr lang="en-US" sz="1600" b="1" dirty="0"/>
              <a:t>.</a:t>
            </a:r>
          </a:p>
          <a:p>
            <a:pPr marL="914400" lvl="3" indent="0">
              <a:buNone/>
            </a:pPr>
            <a:endParaRPr lang="en-US" sz="600" b="1" dirty="0"/>
          </a:p>
          <a:p>
            <a:pPr marL="685800" lvl="2"/>
            <a:r>
              <a:rPr lang="en-US" sz="1800" b="1" dirty="0"/>
              <a:t>Dimensionality Reduction</a:t>
            </a:r>
          </a:p>
          <a:p>
            <a:pPr marL="1143000" lvl="3"/>
            <a:r>
              <a:rPr lang="en-US" sz="1600" dirty="0"/>
              <a:t>PCA was used to reduce the data into two features.</a:t>
            </a:r>
          </a:p>
          <a:p>
            <a:pPr marL="1143000" lvl="3"/>
            <a:r>
              <a:rPr lang="en-US" sz="1600" dirty="0"/>
              <a:t>PCA applied before clustering algorithm to reduce the number of features and remove correlated features.</a:t>
            </a:r>
          </a:p>
          <a:p>
            <a:pPr marL="0" indent="0">
              <a:buNone/>
            </a:pPr>
            <a:endParaRPr lang="en-US" dirty="0"/>
          </a:p>
        </p:txBody>
      </p:sp>
    </p:spTree>
    <p:extLst>
      <p:ext uri="{BB962C8B-B14F-4D97-AF65-F5344CB8AC3E}">
        <p14:creationId xmlns:p14="http://schemas.microsoft.com/office/powerpoint/2010/main" val="414603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0573-3390-5CF0-163B-B772546700D5}"/>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099EF5EB-33C3-5EA9-43C2-21BA5707C948}"/>
              </a:ext>
            </a:extLst>
          </p:cNvPr>
          <p:cNvSpPr>
            <a:spLocks noGrp="1"/>
          </p:cNvSpPr>
          <p:nvPr>
            <p:ph idx="1"/>
          </p:nvPr>
        </p:nvSpPr>
        <p:spPr/>
        <p:txBody>
          <a:bodyPr/>
          <a:lstStyle/>
          <a:p>
            <a:r>
              <a:rPr lang="en-US" dirty="0"/>
              <a:t>Visualization:</a:t>
            </a:r>
          </a:p>
          <a:p>
            <a:pPr lvl="1"/>
            <a:r>
              <a:rPr lang="en-US" dirty="0"/>
              <a:t>Distribution of churn vs. non-churn.</a:t>
            </a:r>
          </a:p>
        </p:txBody>
      </p:sp>
      <p:pic>
        <p:nvPicPr>
          <p:cNvPr id="9" name="Picture 8">
            <a:extLst>
              <a:ext uri="{FF2B5EF4-FFF2-40B4-BE49-F238E27FC236}">
                <a16:creationId xmlns:a16="http://schemas.microsoft.com/office/drawing/2014/main" id="{2B0412C4-8C59-E289-4294-72D103BE8000}"/>
              </a:ext>
            </a:extLst>
          </p:cNvPr>
          <p:cNvPicPr>
            <a:picLocks noChangeAspect="1"/>
          </p:cNvPicPr>
          <p:nvPr/>
        </p:nvPicPr>
        <p:blipFill>
          <a:blip r:embed="rId2"/>
          <a:stretch>
            <a:fillRect/>
          </a:stretch>
        </p:blipFill>
        <p:spPr>
          <a:xfrm>
            <a:off x="4975668" y="2502925"/>
            <a:ext cx="4622458" cy="3196100"/>
          </a:xfrm>
          <a:prstGeom prst="rect">
            <a:avLst/>
          </a:prstGeom>
        </p:spPr>
      </p:pic>
    </p:spTree>
    <p:extLst>
      <p:ext uri="{BB962C8B-B14F-4D97-AF65-F5344CB8AC3E}">
        <p14:creationId xmlns:p14="http://schemas.microsoft.com/office/powerpoint/2010/main" val="1661080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2630-D51A-48DE-DCF4-4A2136F0BFA1}"/>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1153D5F9-4CBF-C613-C93C-FED0C0E313A4}"/>
              </a:ext>
            </a:extLst>
          </p:cNvPr>
          <p:cNvSpPr>
            <a:spLocks noGrp="1"/>
          </p:cNvSpPr>
          <p:nvPr>
            <p:ph idx="1"/>
          </p:nvPr>
        </p:nvSpPr>
        <p:spPr>
          <a:xfrm>
            <a:off x="677334" y="2108199"/>
            <a:ext cx="8596668" cy="3933163"/>
          </a:xfrm>
        </p:spPr>
        <p:txBody>
          <a:bodyPr/>
          <a:lstStyle/>
          <a:p>
            <a:r>
              <a:rPr lang="en-US" dirty="0"/>
              <a:t>Visualization:</a:t>
            </a:r>
          </a:p>
          <a:p>
            <a:pPr lvl="1"/>
            <a:r>
              <a:rPr lang="en-US" dirty="0"/>
              <a:t>“</a:t>
            </a:r>
            <a:r>
              <a:rPr lang="en-US" dirty="0" err="1"/>
              <a:t>tenure_per_contract</a:t>
            </a:r>
            <a:r>
              <a:rPr lang="en-US" dirty="0"/>
              <a:t>” vs. “</a:t>
            </a:r>
            <a:r>
              <a:rPr lang="en-US" dirty="0" err="1"/>
              <a:t>TotalCharges</a:t>
            </a:r>
            <a:r>
              <a:rPr lang="en-US" dirty="0"/>
              <a:t>”</a:t>
            </a:r>
          </a:p>
          <a:p>
            <a:pPr marL="457200" lvl="1" indent="0">
              <a:buNone/>
            </a:pPr>
            <a:endParaRPr lang="en-US" dirty="0"/>
          </a:p>
          <a:p>
            <a:pPr marL="285750" lvl="1"/>
            <a:r>
              <a:rPr lang="en-US" sz="1800" dirty="0"/>
              <a:t>Insights:</a:t>
            </a:r>
          </a:p>
          <a:p>
            <a:pPr marL="685800" lvl="2"/>
            <a:r>
              <a:rPr lang="en-US" sz="1600" dirty="0"/>
              <a:t>Customer with month-to-month contracts have a </a:t>
            </a:r>
            <a:br>
              <a:rPr lang="en-US" sz="1600" dirty="0"/>
            </a:br>
            <a:r>
              <a:rPr lang="en-US" sz="1600" dirty="0"/>
              <a:t>higher churn rate.</a:t>
            </a:r>
          </a:p>
          <a:p>
            <a:pPr marL="685800" lvl="2"/>
            <a:r>
              <a:rPr lang="en-US" sz="1600" dirty="0"/>
              <a:t>Customer with higher monthly charges also show </a:t>
            </a:r>
            <a:br>
              <a:rPr lang="en-US" sz="1600" dirty="0"/>
            </a:br>
            <a:r>
              <a:rPr lang="en-US" sz="1600" dirty="0"/>
              <a:t>higher churn tendencies.</a:t>
            </a:r>
          </a:p>
          <a:p>
            <a:pPr marL="685800" lvl="2"/>
            <a:r>
              <a:rPr lang="en-US" dirty="0"/>
              <a:t>Customers with low </a:t>
            </a:r>
            <a:r>
              <a:rPr lang="en-US" dirty="0" err="1"/>
              <a:t>tenure_per_contract</a:t>
            </a:r>
            <a:r>
              <a:rPr lang="en-US" dirty="0"/>
              <a:t> were highly to </a:t>
            </a:r>
            <a:br>
              <a:rPr lang="en-US" dirty="0"/>
            </a:br>
            <a:r>
              <a:rPr lang="en-US" dirty="0"/>
              <a:t>churn.</a:t>
            </a:r>
          </a:p>
          <a:p>
            <a:pPr marL="457200" lvl="2" indent="0">
              <a:buNone/>
            </a:pPr>
            <a:endParaRPr lang="en-US" dirty="0"/>
          </a:p>
          <a:p>
            <a:pPr marL="0" lvl="1" indent="0">
              <a:buNone/>
            </a:pPr>
            <a:endParaRPr lang="en-US" sz="1600" dirty="0"/>
          </a:p>
          <a:p>
            <a:pPr lvl="1"/>
            <a:endParaRPr lang="en-US" dirty="0"/>
          </a:p>
          <a:p>
            <a:endParaRPr lang="en-US" dirty="0"/>
          </a:p>
        </p:txBody>
      </p:sp>
      <p:pic>
        <p:nvPicPr>
          <p:cNvPr id="1032" name="Picture 8">
            <a:extLst>
              <a:ext uri="{FF2B5EF4-FFF2-40B4-BE49-F238E27FC236}">
                <a16:creationId xmlns:a16="http://schemas.microsoft.com/office/drawing/2014/main" id="{A6AE8EB1-D46C-200B-D2B9-A557CE1E4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2544994"/>
            <a:ext cx="3857932" cy="311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758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5BE1-0BF5-5E73-7DCD-C0561D501E9F}"/>
              </a:ext>
            </a:extLst>
          </p:cNvPr>
          <p:cNvSpPr>
            <a:spLocks noGrp="1"/>
          </p:cNvSpPr>
          <p:nvPr>
            <p:ph type="title"/>
          </p:nvPr>
        </p:nvSpPr>
        <p:spPr/>
        <p:txBody>
          <a:bodyPr/>
          <a:lstStyle/>
          <a:p>
            <a:r>
              <a:rPr lang="en-US" dirty="0"/>
              <a:t>Modeling Approach</a:t>
            </a:r>
          </a:p>
        </p:txBody>
      </p:sp>
      <p:sp>
        <p:nvSpPr>
          <p:cNvPr id="3" name="Content Placeholder 2">
            <a:extLst>
              <a:ext uri="{FF2B5EF4-FFF2-40B4-BE49-F238E27FC236}">
                <a16:creationId xmlns:a16="http://schemas.microsoft.com/office/drawing/2014/main" id="{9D059A2F-D4D9-1D9D-D378-0132CED6B6C1}"/>
              </a:ext>
            </a:extLst>
          </p:cNvPr>
          <p:cNvSpPr>
            <a:spLocks noGrp="1"/>
          </p:cNvSpPr>
          <p:nvPr>
            <p:ph idx="1"/>
          </p:nvPr>
        </p:nvSpPr>
        <p:spPr/>
        <p:txBody>
          <a:bodyPr>
            <a:normAutofit/>
          </a:bodyPr>
          <a:lstStyle/>
          <a:p>
            <a:r>
              <a:rPr lang="en-US" b="1" dirty="0"/>
              <a:t>Algorithm Used:</a:t>
            </a:r>
          </a:p>
          <a:p>
            <a:pPr lvl="1"/>
            <a:r>
              <a:rPr lang="en-US" b="1" dirty="0"/>
              <a:t>Churn Classification: </a:t>
            </a:r>
            <a:r>
              <a:rPr lang="en-US" dirty="0"/>
              <a:t>Logistic Regression, Random Forest, and KNN.</a:t>
            </a:r>
          </a:p>
          <a:p>
            <a:pPr lvl="1"/>
            <a:r>
              <a:rPr lang="en-US" b="1" dirty="0"/>
              <a:t>Clustering: </a:t>
            </a:r>
            <a:r>
              <a:rPr lang="en-US" dirty="0"/>
              <a:t>K-Means and Hierarchical Clustering.</a:t>
            </a:r>
          </a:p>
          <a:p>
            <a:pPr marL="457200" lvl="1" indent="0">
              <a:buNone/>
            </a:pPr>
            <a:endParaRPr lang="en-US" dirty="0"/>
          </a:p>
          <a:p>
            <a:pPr lvl="1"/>
            <a:endParaRPr lang="en-US" b="1" dirty="0"/>
          </a:p>
          <a:p>
            <a:pPr marL="285750" lvl="1"/>
            <a:r>
              <a:rPr lang="en-US" sz="1800" b="1" dirty="0"/>
              <a:t>Model Pipeline:</a:t>
            </a:r>
          </a:p>
          <a:p>
            <a:pPr marL="685800" lvl="2"/>
            <a:r>
              <a:rPr lang="en-US" sz="2000" dirty="0"/>
              <a:t>Input → Preprocessing → Model Selection → Training → Prediction</a:t>
            </a:r>
            <a:r>
              <a:rPr lang="en-US" sz="1600" dirty="0"/>
              <a:t>.</a:t>
            </a:r>
          </a:p>
        </p:txBody>
      </p:sp>
    </p:spTree>
    <p:extLst>
      <p:ext uri="{BB962C8B-B14F-4D97-AF65-F5344CB8AC3E}">
        <p14:creationId xmlns:p14="http://schemas.microsoft.com/office/powerpoint/2010/main" val="156325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5BE1-0BF5-5E73-7DCD-C0561D501E9F}"/>
              </a:ext>
            </a:extLst>
          </p:cNvPr>
          <p:cNvSpPr>
            <a:spLocks noGrp="1"/>
          </p:cNvSpPr>
          <p:nvPr>
            <p:ph type="title"/>
          </p:nvPr>
        </p:nvSpPr>
        <p:spPr/>
        <p:txBody>
          <a:bodyPr/>
          <a:lstStyle/>
          <a:p>
            <a:r>
              <a:rPr lang="en-US" dirty="0"/>
              <a:t>Modeling Approach</a:t>
            </a:r>
          </a:p>
        </p:txBody>
      </p:sp>
      <p:sp>
        <p:nvSpPr>
          <p:cNvPr id="3" name="Content Placeholder 2">
            <a:extLst>
              <a:ext uri="{FF2B5EF4-FFF2-40B4-BE49-F238E27FC236}">
                <a16:creationId xmlns:a16="http://schemas.microsoft.com/office/drawing/2014/main" id="{9D059A2F-D4D9-1D9D-D378-0132CED6B6C1}"/>
              </a:ext>
            </a:extLst>
          </p:cNvPr>
          <p:cNvSpPr>
            <a:spLocks noGrp="1"/>
          </p:cNvSpPr>
          <p:nvPr>
            <p:ph idx="1"/>
          </p:nvPr>
        </p:nvSpPr>
        <p:spPr>
          <a:xfrm>
            <a:off x="677334" y="1498600"/>
            <a:ext cx="8596668" cy="4542763"/>
          </a:xfrm>
        </p:spPr>
        <p:txBody>
          <a:bodyPr>
            <a:normAutofit/>
          </a:bodyPr>
          <a:lstStyle/>
          <a:p>
            <a:pPr marL="285750" lvl="1"/>
            <a:r>
              <a:rPr lang="en-US" sz="1800" b="1" dirty="0"/>
              <a:t>Challenges:</a:t>
            </a:r>
          </a:p>
          <a:p>
            <a:pPr marL="685800" lvl="2" algn="just"/>
            <a:r>
              <a:rPr lang="en-US" sz="1600" b="1" dirty="0"/>
              <a:t>Class Imbalance in Churn Data</a:t>
            </a:r>
            <a:r>
              <a:rPr lang="en-US" sz="1600" dirty="0"/>
              <a:t>:</a:t>
            </a:r>
          </a:p>
          <a:p>
            <a:pPr marL="1143000" lvl="3" algn="just"/>
            <a:r>
              <a:rPr lang="en-US" sz="1400" dirty="0"/>
              <a:t>The churn dataset likely had more non-churned customers than churned one, leading to class imbalance, which can affect model performance.</a:t>
            </a:r>
          </a:p>
          <a:p>
            <a:pPr marL="742950" lvl="3" indent="-285750" algn="just"/>
            <a:r>
              <a:rPr lang="en-US" sz="1600" b="1" dirty="0"/>
              <a:t>Feature Scaling for Distance-Based Algorithm (KNN):</a:t>
            </a:r>
          </a:p>
          <a:p>
            <a:pPr marL="1200150" lvl="4" indent="-285750" algn="just"/>
            <a:r>
              <a:rPr lang="en-US" sz="1400" dirty="0"/>
              <a:t>Features needed scaling to ensure proper performance of KNN, which rely on distance calculations.</a:t>
            </a:r>
          </a:p>
          <a:p>
            <a:pPr marL="914400" lvl="4" indent="0" algn="just">
              <a:buNone/>
            </a:pPr>
            <a:endParaRPr lang="en-US" dirty="0"/>
          </a:p>
          <a:p>
            <a:pPr marL="285750" lvl="4" indent="-285750" algn="just"/>
            <a:r>
              <a:rPr lang="en-US" sz="1800" b="1" dirty="0"/>
              <a:t>Solutions:</a:t>
            </a:r>
          </a:p>
          <a:p>
            <a:pPr marL="742950" lvl="5" indent="-285750" algn="just"/>
            <a:r>
              <a:rPr lang="en-US" sz="1400" b="1" dirty="0"/>
              <a:t>Addressed Class Imbalance:</a:t>
            </a:r>
          </a:p>
          <a:p>
            <a:pPr marL="1200150" lvl="6" indent="-285750" algn="just"/>
            <a:r>
              <a:rPr lang="en-US" sz="1400" dirty="0"/>
              <a:t>Used </a:t>
            </a:r>
            <a:r>
              <a:rPr lang="en-US" sz="1400" b="1" dirty="0"/>
              <a:t>SMOTE</a:t>
            </a:r>
            <a:r>
              <a:rPr lang="en-US" sz="1400" dirty="0"/>
              <a:t> to balance the dataset and improve mode accuracy.</a:t>
            </a:r>
          </a:p>
          <a:p>
            <a:pPr marL="742950" lvl="6" indent="-285750" algn="just"/>
            <a:r>
              <a:rPr lang="en-US" sz="1400" b="1" dirty="0"/>
              <a:t>Feature Engineering:</a:t>
            </a:r>
          </a:p>
          <a:p>
            <a:pPr marL="1200150" lvl="7" indent="-285750" algn="just"/>
            <a:r>
              <a:rPr lang="en-US" sz="1400" dirty="0"/>
              <a:t>Created meaningful new features(e.g., </a:t>
            </a:r>
            <a:r>
              <a:rPr lang="en-US" sz="1400" dirty="0" err="1"/>
              <a:t>tenure_per_contract</a:t>
            </a:r>
            <a:r>
              <a:rPr lang="en-US" sz="1400" dirty="0"/>
              <a:t>, </a:t>
            </a:r>
            <a:r>
              <a:rPr lang="en-US" sz="1400" dirty="0" err="1"/>
              <a:t>num_additional_services</a:t>
            </a:r>
            <a:r>
              <a:rPr lang="en-US" sz="1400" dirty="0"/>
              <a:t>) to enhance model performance and mitigate any bias in the data.</a:t>
            </a:r>
          </a:p>
        </p:txBody>
      </p:sp>
    </p:spTree>
    <p:extLst>
      <p:ext uri="{BB962C8B-B14F-4D97-AF65-F5344CB8AC3E}">
        <p14:creationId xmlns:p14="http://schemas.microsoft.com/office/powerpoint/2010/main" val="17836811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550</TotalTime>
  <Words>1259</Words>
  <Application>Microsoft Office PowerPoint</Application>
  <PresentationFormat>Widescreen</PresentationFormat>
  <Paragraphs>182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Telecom Customer Churn  Prediction and Segmentation</vt:lpstr>
      <vt:lpstr>Introduction</vt:lpstr>
      <vt:lpstr>Data Preparation</vt:lpstr>
      <vt:lpstr>Data Preparation</vt:lpstr>
      <vt:lpstr>Data Preparation</vt:lpstr>
      <vt:lpstr>Exploratory Data Analysis (EDA):</vt:lpstr>
      <vt:lpstr>Exploratory Data Analysis (EDA)</vt:lpstr>
      <vt:lpstr>Modeling Approach</vt:lpstr>
      <vt:lpstr>Modeling Approach</vt:lpstr>
      <vt:lpstr>Model Performance: Churn Prediction</vt:lpstr>
      <vt:lpstr>Model Performance: Churn Prediction</vt:lpstr>
      <vt:lpstr>Model Performance: Churn Prediction</vt:lpstr>
      <vt:lpstr>Model Performance: Churn Prediction</vt:lpstr>
      <vt:lpstr>Model Performance: Clustering</vt:lpstr>
      <vt:lpstr>Model Performance: Clustering</vt:lpstr>
      <vt:lpstr>Model Performance: Clustering</vt:lpstr>
      <vt:lpstr>Model Performance: Clustering</vt:lpstr>
      <vt:lpstr>Model Performance: Clustering</vt:lpstr>
      <vt:lpstr>Hyperparameters Tuning </vt:lpstr>
      <vt:lpstr>User-Friendly Interface for Data Input and Prediction</vt:lpstr>
      <vt:lpstr>User-Friendly Interface for Data Input and Prediction</vt:lpstr>
      <vt:lpstr>Key Insights and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mohameg ahmeg</dc:creator>
  <cp:lastModifiedBy>انس احمد محمد الفقى</cp:lastModifiedBy>
  <cp:revision>7</cp:revision>
  <dcterms:created xsi:type="dcterms:W3CDTF">2024-09-22T17:58:11Z</dcterms:created>
  <dcterms:modified xsi:type="dcterms:W3CDTF">2024-09-23T13:56:59Z</dcterms:modified>
</cp:coreProperties>
</file>