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379" r:id="rId5"/>
    <p:sldId id="267" r:id="rId6"/>
    <p:sldId id="380" r:id="rId7"/>
    <p:sldId id="266" r:id="rId8"/>
    <p:sldId id="381" r:id="rId9"/>
    <p:sldId id="265" r:id="rId10"/>
    <p:sldId id="382" r:id="rId11"/>
    <p:sldId id="264" r:id="rId12"/>
    <p:sldId id="383" r:id="rId13"/>
    <p:sldId id="263" r:id="rId14"/>
    <p:sldId id="384" r:id="rId15"/>
    <p:sldId id="385" r:id="rId16"/>
    <p:sldId id="262" r:id="rId17"/>
    <p:sldId id="261" r:id="rId18"/>
    <p:sldId id="386" r:id="rId19"/>
    <p:sldId id="268" r:id="rId20"/>
    <p:sldId id="387" r:id="rId21"/>
    <p:sldId id="274" r:id="rId22"/>
    <p:sldId id="388" r:id="rId23"/>
    <p:sldId id="273" r:id="rId24"/>
    <p:sldId id="389" r:id="rId25"/>
    <p:sldId id="272" r:id="rId26"/>
    <p:sldId id="390" r:id="rId27"/>
    <p:sldId id="271" r:id="rId28"/>
    <p:sldId id="391" r:id="rId29"/>
    <p:sldId id="270" r:id="rId30"/>
    <p:sldId id="392" r:id="rId31"/>
    <p:sldId id="276" r:id="rId32"/>
    <p:sldId id="393" r:id="rId33"/>
    <p:sldId id="279" r:id="rId34"/>
    <p:sldId id="394" r:id="rId35"/>
    <p:sldId id="280" r:id="rId36"/>
    <p:sldId id="395" r:id="rId37"/>
    <p:sldId id="281" r:id="rId38"/>
    <p:sldId id="396" r:id="rId39"/>
    <p:sldId id="282" r:id="rId40"/>
    <p:sldId id="397" r:id="rId41"/>
    <p:sldId id="317" r:id="rId42"/>
    <p:sldId id="283" r:id="rId43"/>
    <p:sldId id="398" r:id="rId44"/>
    <p:sldId id="318" r:id="rId45"/>
    <p:sldId id="284" r:id="rId46"/>
    <p:sldId id="399" r:id="rId47"/>
    <p:sldId id="285" r:id="rId48"/>
    <p:sldId id="400" r:id="rId49"/>
    <p:sldId id="286" r:id="rId50"/>
    <p:sldId id="287" r:id="rId51"/>
    <p:sldId id="401" r:id="rId52"/>
    <p:sldId id="288" r:id="rId53"/>
    <p:sldId id="402" r:id="rId54"/>
    <p:sldId id="289" r:id="rId55"/>
    <p:sldId id="403" r:id="rId56"/>
    <p:sldId id="290" r:id="rId57"/>
    <p:sldId id="404" r:id="rId58"/>
    <p:sldId id="291" r:id="rId59"/>
    <p:sldId id="405" r:id="rId60"/>
    <p:sldId id="292" r:id="rId61"/>
    <p:sldId id="406" r:id="rId62"/>
    <p:sldId id="293" r:id="rId63"/>
    <p:sldId id="407" r:id="rId64"/>
    <p:sldId id="294" r:id="rId65"/>
    <p:sldId id="408" r:id="rId66"/>
    <p:sldId id="295" r:id="rId67"/>
    <p:sldId id="409" r:id="rId68"/>
    <p:sldId id="296" r:id="rId69"/>
    <p:sldId id="410" r:id="rId70"/>
    <p:sldId id="319" r:id="rId71"/>
    <p:sldId id="297" r:id="rId72"/>
    <p:sldId id="411" r:id="rId73"/>
    <p:sldId id="298" r:id="rId74"/>
    <p:sldId id="412" r:id="rId75"/>
    <p:sldId id="299" r:id="rId76"/>
    <p:sldId id="413" r:id="rId77"/>
    <p:sldId id="300" r:id="rId78"/>
    <p:sldId id="414" r:id="rId79"/>
    <p:sldId id="301" r:id="rId80"/>
    <p:sldId id="415" r:id="rId81"/>
    <p:sldId id="302" r:id="rId82"/>
    <p:sldId id="416" r:id="rId83"/>
    <p:sldId id="303" r:id="rId84"/>
    <p:sldId id="417" r:id="rId85"/>
    <p:sldId id="304" r:id="rId86"/>
    <p:sldId id="418" r:id="rId87"/>
    <p:sldId id="305" r:id="rId88"/>
    <p:sldId id="419" r:id="rId89"/>
    <p:sldId id="306" r:id="rId90"/>
    <p:sldId id="307" r:id="rId91"/>
    <p:sldId id="420" r:id="rId92"/>
    <p:sldId id="308" r:id="rId93"/>
    <p:sldId id="421" r:id="rId94"/>
    <p:sldId id="309" r:id="rId95"/>
    <p:sldId id="422" r:id="rId96"/>
    <p:sldId id="310" r:id="rId97"/>
    <p:sldId id="423" r:id="rId98"/>
    <p:sldId id="311" r:id="rId99"/>
    <p:sldId id="424" r:id="rId100"/>
    <p:sldId id="320" r:id="rId101"/>
    <p:sldId id="312" r:id="rId102"/>
    <p:sldId id="426" r:id="rId103"/>
    <p:sldId id="313" r:id="rId104"/>
    <p:sldId id="427" r:id="rId105"/>
    <p:sldId id="314" r:id="rId106"/>
    <p:sldId id="425" r:id="rId107"/>
    <p:sldId id="315" r:id="rId108"/>
    <p:sldId id="428" r:id="rId109"/>
    <p:sldId id="321" r:id="rId110"/>
    <p:sldId id="316" r:id="rId111"/>
    <p:sldId id="429" r:id="rId112"/>
    <p:sldId id="278" r:id="rId113"/>
    <p:sldId id="430" r:id="rId114"/>
    <p:sldId id="277" r:id="rId115"/>
    <p:sldId id="431" r:id="rId116"/>
    <p:sldId id="275" r:id="rId117"/>
    <p:sldId id="432" r:id="rId118"/>
    <p:sldId id="269" r:id="rId119"/>
    <p:sldId id="433" r:id="rId120"/>
    <p:sldId id="322" r:id="rId121"/>
    <p:sldId id="434" r:id="rId122"/>
    <p:sldId id="323" r:id="rId123"/>
    <p:sldId id="435" r:id="rId124"/>
    <p:sldId id="324" r:id="rId125"/>
    <p:sldId id="436" r:id="rId126"/>
    <p:sldId id="374" r:id="rId127"/>
    <p:sldId id="325" r:id="rId128"/>
    <p:sldId id="437" r:id="rId129"/>
    <p:sldId id="326" r:id="rId130"/>
    <p:sldId id="438" r:id="rId131"/>
    <p:sldId id="327" r:id="rId132"/>
    <p:sldId id="439" r:id="rId133"/>
    <p:sldId id="328" r:id="rId134"/>
    <p:sldId id="440" r:id="rId135"/>
    <p:sldId id="329" r:id="rId136"/>
    <p:sldId id="441" r:id="rId137"/>
    <p:sldId id="330" r:id="rId138"/>
    <p:sldId id="442" r:id="rId139"/>
    <p:sldId id="331" r:id="rId140"/>
    <p:sldId id="443" r:id="rId141"/>
    <p:sldId id="332" r:id="rId142"/>
    <p:sldId id="444" r:id="rId143"/>
    <p:sldId id="333" r:id="rId144"/>
    <p:sldId id="445" r:id="rId145"/>
    <p:sldId id="334" r:id="rId146"/>
    <p:sldId id="446" r:id="rId147"/>
    <p:sldId id="375" r:id="rId148"/>
    <p:sldId id="335" r:id="rId149"/>
    <p:sldId id="447" r:id="rId150"/>
    <p:sldId id="336" r:id="rId151"/>
    <p:sldId id="448" r:id="rId152"/>
    <p:sldId id="337" r:id="rId153"/>
    <p:sldId id="449" r:id="rId154"/>
    <p:sldId id="338" r:id="rId155"/>
    <p:sldId id="450" r:id="rId156"/>
    <p:sldId id="339" r:id="rId157"/>
    <p:sldId id="451" r:id="rId158"/>
    <p:sldId id="340" r:id="rId159"/>
    <p:sldId id="452" r:id="rId160"/>
    <p:sldId id="341" r:id="rId161"/>
    <p:sldId id="453" r:id="rId162"/>
    <p:sldId id="342" r:id="rId163"/>
    <p:sldId id="454" r:id="rId164"/>
    <p:sldId id="343" r:id="rId165"/>
    <p:sldId id="455" r:id="rId166"/>
    <p:sldId id="344" r:id="rId167"/>
    <p:sldId id="456" r:id="rId168"/>
    <p:sldId id="345" r:id="rId169"/>
    <p:sldId id="457" r:id="rId170"/>
    <p:sldId id="346" r:id="rId171"/>
    <p:sldId id="458" r:id="rId172"/>
    <p:sldId id="347" r:id="rId173"/>
    <p:sldId id="459" r:id="rId174"/>
    <p:sldId id="377" r:id="rId175"/>
    <p:sldId id="348" r:id="rId176"/>
    <p:sldId id="460" r:id="rId177"/>
    <p:sldId id="350" r:id="rId178"/>
    <p:sldId id="461" r:id="rId179"/>
    <p:sldId id="351" r:id="rId180"/>
    <p:sldId id="462" r:id="rId181"/>
    <p:sldId id="376" r:id="rId182"/>
    <p:sldId id="352" r:id="rId183"/>
    <p:sldId id="463" r:id="rId184"/>
    <p:sldId id="354" r:id="rId185"/>
    <p:sldId id="464" r:id="rId186"/>
    <p:sldId id="355" r:id="rId187"/>
    <p:sldId id="465" r:id="rId188"/>
    <p:sldId id="356" r:id="rId189"/>
    <p:sldId id="466" r:id="rId190"/>
    <p:sldId id="357" r:id="rId191"/>
    <p:sldId id="467" r:id="rId192"/>
    <p:sldId id="358" r:id="rId193"/>
    <p:sldId id="468" r:id="rId194"/>
    <p:sldId id="378" r:id="rId195"/>
    <p:sldId id="359" r:id="rId196"/>
    <p:sldId id="469" r:id="rId197"/>
    <p:sldId id="360" r:id="rId198"/>
    <p:sldId id="470" r:id="rId199"/>
    <p:sldId id="361" r:id="rId200"/>
    <p:sldId id="471" r:id="rId201"/>
    <p:sldId id="362" r:id="rId202"/>
    <p:sldId id="472" r:id="rId203"/>
    <p:sldId id="363" r:id="rId204"/>
    <p:sldId id="473" r:id="rId205"/>
    <p:sldId id="364" r:id="rId206"/>
    <p:sldId id="474" r:id="rId207"/>
    <p:sldId id="260" r:id="rId20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0" y="5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398370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415201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40717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176243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360543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0344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7119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403602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1422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364982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0F3C971-A5B4-411D-BA7B-1B27FABEA2B5}" type="datetimeFigureOut">
              <a:rPr lang="zh-TW" altLang="en-US" smtClean="0"/>
              <a:t>2018/11/1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168202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3C971-A5B4-411D-BA7B-1B27FABEA2B5}" type="datetimeFigureOut">
              <a:rPr lang="zh-TW" altLang="en-US" smtClean="0"/>
              <a:t>2018/11/1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524833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a:effectLst>
                  <a:outerShdw blurRad="38100" dist="38100" dir="2700000" algn="tl">
                    <a:srgbClr val="000000">
                      <a:alpha val="43137"/>
                    </a:srgbClr>
                  </a:outerShdw>
                </a:effectLst>
              </a:rPr>
              <a:t>資訊安全技術</a:t>
            </a:r>
          </a:p>
        </p:txBody>
      </p:sp>
      <p:sp>
        <p:nvSpPr>
          <p:cNvPr id="3" name="副標題 2"/>
          <p:cNvSpPr>
            <a:spLocks noGrp="1"/>
          </p:cNvSpPr>
          <p:nvPr>
            <p:ph type="subTitle" idx="1"/>
          </p:nvPr>
        </p:nvSpPr>
        <p:spPr/>
        <p:txBody>
          <a:bodyPr/>
          <a:lstStyle/>
          <a:p>
            <a:endParaRPr lang="zh-TW" altLang="en-US"/>
          </a:p>
        </p:txBody>
      </p:sp>
      <p:sp>
        <p:nvSpPr>
          <p:cNvPr id="4" name="矩形 3"/>
          <p:cNvSpPr/>
          <p:nvPr/>
        </p:nvSpPr>
        <p:spPr>
          <a:xfrm>
            <a:off x="539552" y="260648"/>
            <a:ext cx="5338514" cy="769441"/>
          </a:xfrm>
          <a:prstGeom prst="rect">
            <a:avLst/>
          </a:prstGeom>
        </p:spPr>
        <p:txBody>
          <a:bodyPr wrap="square">
            <a:spAutoFit/>
          </a:bodyPr>
          <a:lstStyle/>
          <a:p>
            <a:pPr lvl="0" algn="ctr">
              <a:spcBef>
                <a:spcPct val="0"/>
              </a:spcBef>
            </a:pPr>
            <a:r>
              <a:rPr lang="en-US" altLang="zh-TW" sz="4400" dirty="0">
                <a:solidFill>
                  <a:prstClr val="black"/>
                </a:solidFill>
                <a:cs typeface="+mj-cs"/>
              </a:rPr>
              <a:t>IPAS</a:t>
            </a:r>
            <a:r>
              <a:rPr lang="zh-TW" altLang="en-US" sz="4400" dirty="0">
                <a:solidFill>
                  <a:prstClr val="black"/>
                </a:solidFill>
                <a:cs typeface="+mj-cs"/>
              </a:rPr>
              <a:t> 證照輔導班</a:t>
            </a:r>
          </a:p>
        </p:txBody>
      </p:sp>
    </p:spTree>
    <p:extLst>
      <p:ext uri="{BB962C8B-B14F-4D97-AF65-F5344CB8AC3E}">
        <p14:creationId xmlns:p14="http://schemas.microsoft.com/office/powerpoint/2010/main" val="120274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SSH </a:t>
            </a:r>
            <a:r>
              <a:rPr lang="zh-TW" altLang="zh-TW" dirty="0"/>
              <a:t>常見的服務</a:t>
            </a:r>
            <a:r>
              <a:rPr lang="en-US" altLang="zh-TW" dirty="0"/>
              <a:t> Port </a:t>
            </a:r>
            <a:r>
              <a:rPr lang="zh-TW" altLang="zh-TW" dirty="0"/>
              <a:t>為？</a:t>
            </a:r>
            <a:endParaRPr lang="en-US" altLang="zh-TW" dirty="0"/>
          </a:p>
          <a:p>
            <a:pPr marL="0" indent="0">
              <a:buNone/>
            </a:pPr>
            <a:endParaRPr lang="zh-TW" altLang="en-US" dirty="0"/>
          </a:p>
          <a:p>
            <a:pPr marL="0" indent="0">
              <a:buNone/>
            </a:pPr>
            <a:r>
              <a:rPr lang="zh-TW" altLang="en-US" sz="2400" dirty="0"/>
              <a:t>   </a:t>
            </a:r>
            <a:r>
              <a:rPr lang="en-US" altLang="zh-TW" sz="2400" dirty="0">
                <a:solidFill>
                  <a:srgbClr val="FF0000"/>
                </a:solidFill>
              </a:rPr>
              <a:t>(A) 22 </a:t>
            </a:r>
            <a:r>
              <a:rPr lang="en-US" altLang="zh-TW" sz="2400" dirty="0"/>
              <a:t>(B) 23 (C) 24 (D) 25</a:t>
            </a:r>
            <a:endParaRPr lang="zh-TW" altLang="en-US" dirty="0"/>
          </a:p>
        </p:txBody>
      </p:sp>
    </p:spTree>
    <p:extLst>
      <p:ext uri="{BB962C8B-B14F-4D97-AF65-F5344CB8AC3E}">
        <p14:creationId xmlns:p14="http://schemas.microsoft.com/office/powerpoint/2010/main" val="315381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2.3</a:t>
            </a:r>
          </a:p>
          <a:p>
            <a:pPr algn="ctr"/>
            <a:r>
              <a:rPr lang="zh-TW" altLang="zh-TW" sz="4800" dirty="0"/>
              <a:t>程式與開發安全</a:t>
            </a:r>
            <a:endParaRPr lang="en-US" altLang="zh-TW" sz="4800" dirty="0"/>
          </a:p>
        </p:txBody>
      </p:sp>
    </p:spTree>
    <p:extLst>
      <p:ext uri="{BB962C8B-B14F-4D97-AF65-F5344CB8AC3E}">
        <p14:creationId xmlns:p14="http://schemas.microsoft.com/office/powerpoint/2010/main" val="23614331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下列何者不是</a:t>
            </a:r>
            <a:r>
              <a:rPr lang="en-US" altLang="zh-TW" dirty="0"/>
              <a:t> Windows </a:t>
            </a:r>
            <a:r>
              <a:rPr lang="zh-TW" altLang="zh-TW" dirty="0"/>
              <a:t>安全開發必須注意的地方？</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 Socket </a:t>
            </a:r>
            <a:r>
              <a:rPr lang="zh-TW" altLang="zh-TW" sz="2400" dirty="0"/>
              <a:t>設計</a:t>
            </a:r>
            <a:r>
              <a:rPr lang="en-US" altLang="zh-TW" sz="2400" dirty="0"/>
              <a:t> </a:t>
            </a:r>
          </a:p>
          <a:p>
            <a:pPr marL="0" indent="0">
              <a:buNone/>
            </a:pPr>
            <a:r>
              <a:rPr lang="zh-TW" altLang="en-US" sz="2400" dirty="0"/>
              <a:t> </a:t>
            </a:r>
            <a:r>
              <a:rPr lang="en-US" altLang="zh-TW" sz="2400" dirty="0"/>
              <a:t>(B) </a:t>
            </a:r>
            <a:r>
              <a:rPr lang="zh-TW" altLang="zh-TW" sz="2400" dirty="0"/>
              <a:t>多執行緒設計</a:t>
            </a:r>
            <a:endParaRPr lang="en-US" altLang="zh-TW" sz="2400" dirty="0"/>
          </a:p>
          <a:p>
            <a:pPr marL="0" indent="0">
              <a:buNone/>
            </a:pPr>
            <a:r>
              <a:rPr lang="en-US" altLang="zh-TW" sz="2400" dirty="0"/>
              <a:t> (C) </a:t>
            </a:r>
            <a:r>
              <a:rPr lang="zh-TW" altLang="zh-TW" sz="2400" dirty="0"/>
              <a:t>常駐程式設計</a:t>
            </a:r>
            <a:r>
              <a:rPr lang="en-US" altLang="zh-TW" sz="2400" dirty="0"/>
              <a:t> </a:t>
            </a:r>
          </a:p>
          <a:p>
            <a:pPr marL="0" indent="0">
              <a:buNone/>
            </a:pPr>
            <a:r>
              <a:rPr lang="zh-TW" altLang="en-US" sz="2400" dirty="0"/>
              <a:t> </a:t>
            </a:r>
            <a:r>
              <a:rPr lang="en-US" altLang="zh-TW" sz="2400" dirty="0"/>
              <a:t>(D) </a:t>
            </a:r>
            <a:r>
              <a:rPr lang="zh-TW" altLang="zh-TW" sz="2400" dirty="0"/>
              <a:t>封包流量設計</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下列何者不是</a:t>
            </a:r>
            <a:r>
              <a:rPr lang="en-US" altLang="zh-TW" dirty="0"/>
              <a:t> Windows </a:t>
            </a:r>
            <a:r>
              <a:rPr lang="zh-TW" altLang="zh-TW" dirty="0"/>
              <a:t>安全開發必須注意的地方？</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 Socket </a:t>
            </a:r>
            <a:r>
              <a:rPr lang="zh-TW" altLang="zh-TW" sz="2400" dirty="0"/>
              <a:t>設計</a:t>
            </a:r>
            <a:r>
              <a:rPr lang="en-US" altLang="zh-TW" sz="2400" dirty="0"/>
              <a:t> </a:t>
            </a:r>
          </a:p>
          <a:p>
            <a:pPr marL="0" indent="0">
              <a:buNone/>
            </a:pPr>
            <a:r>
              <a:rPr lang="zh-TW" altLang="en-US" sz="2400" dirty="0"/>
              <a:t> </a:t>
            </a:r>
            <a:r>
              <a:rPr lang="en-US" altLang="zh-TW" sz="2400" dirty="0"/>
              <a:t>(B) </a:t>
            </a:r>
            <a:r>
              <a:rPr lang="zh-TW" altLang="zh-TW" sz="2400" dirty="0"/>
              <a:t>多執行緒設計</a:t>
            </a:r>
            <a:endParaRPr lang="en-US" altLang="zh-TW" sz="2400" dirty="0"/>
          </a:p>
          <a:p>
            <a:pPr marL="0" indent="0">
              <a:buNone/>
            </a:pPr>
            <a:r>
              <a:rPr lang="en-US" altLang="zh-TW" sz="2400" dirty="0"/>
              <a:t> (C) </a:t>
            </a:r>
            <a:r>
              <a:rPr lang="zh-TW" altLang="zh-TW" sz="2400" dirty="0"/>
              <a:t>常駐程式設計</a:t>
            </a:r>
            <a:r>
              <a:rPr lang="en-US" altLang="zh-TW" sz="2400" dirty="0"/>
              <a:t> </a:t>
            </a:r>
          </a:p>
          <a:p>
            <a:pPr marL="0" indent="0">
              <a:buNone/>
            </a:pPr>
            <a:r>
              <a:rPr lang="zh-TW" altLang="en-US" sz="2400" dirty="0"/>
              <a:t> </a:t>
            </a:r>
            <a:r>
              <a:rPr lang="en-US" altLang="zh-TW" sz="2400" dirty="0">
                <a:solidFill>
                  <a:srgbClr val="FF0000"/>
                </a:solidFill>
              </a:rPr>
              <a:t>(D) </a:t>
            </a:r>
            <a:r>
              <a:rPr lang="zh-TW" altLang="zh-TW" sz="2400" dirty="0">
                <a:solidFill>
                  <a:srgbClr val="FF0000"/>
                </a:solidFill>
              </a:rPr>
              <a:t>封包流量設計</a:t>
            </a:r>
            <a:endParaRPr lang="zh-TW" altLang="en-US" dirty="0">
              <a:solidFill>
                <a:srgbClr val="FF0000"/>
              </a:solidFill>
            </a:endParaRPr>
          </a:p>
        </p:txBody>
      </p:sp>
    </p:spTree>
    <p:extLst>
      <p:ext uri="{BB962C8B-B14F-4D97-AF65-F5344CB8AC3E}">
        <p14:creationId xmlns:p14="http://schemas.microsoft.com/office/powerpoint/2010/main" val="8130651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8"/>
          </a:xfrm>
        </p:spPr>
        <p:txBody>
          <a:bodyPr>
            <a:normAutofit/>
          </a:bodyPr>
          <a:lstStyle/>
          <a:p>
            <a:pPr marL="0" indent="0">
              <a:buNone/>
            </a:pPr>
            <a:r>
              <a:rPr lang="zh-TW" altLang="zh-TW" dirty="0"/>
              <a:t>安全性測試人員可以使用反組譯器（</a:t>
            </a:r>
            <a:r>
              <a:rPr lang="en-US" altLang="zh-TW" dirty="0"/>
              <a:t>Disassemblers</a:t>
            </a:r>
            <a:r>
              <a:rPr lang="zh-TW" altLang="zh-TW" dirty="0"/>
              <a:t>）、除錯器 （</a:t>
            </a:r>
            <a:r>
              <a:rPr lang="en-US" altLang="zh-TW" dirty="0"/>
              <a:t>Debuggers</a:t>
            </a:r>
            <a:r>
              <a:rPr lang="zh-TW" altLang="zh-TW" dirty="0"/>
              <a:t>）和反編譯器（</a:t>
            </a:r>
            <a:r>
              <a:rPr lang="en-US" altLang="zh-TW" dirty="0" err="1"/>
              <a:t>Decompilers</a:t>
            </a:r>
            <a:r>
              <a:rPr lang="zh-TW" altLang="zh-TW" dirty="0"/>
              <a:t>）來判斷與檢查，是否存在何種程式碼的弱點？</a:t>
            </a:r>
            <a:endParaRPr lang="en-US" altLang="zh-TW" dirty="0"/>
          </a:p>
          <a:p>
            <a:pPr marL="0" indent="0">
              <a:buNone/>
            </a:pPr>
            <a:endParaRPr lang="zh-TW" altLang="en-US" dirty="0"/>
          </a:p>
          <a:p>
            <a:pPr marL="0" indent="0">
              <a:buNone/>
            </a:pPr>
            <a:r>
              <a:rPr lang="zh-TW" altLang="en-US" sz="2400" dirty="0">
                <a:solidFill>
                  <a:srgbClr val="FF0000"/>
                </a:solidFill>
              </a:rPr>
              <a:t> </a:t>
            </a:r>
            <a:r>
              <a:rPr lang="en-US" altLang="zh-TW" sz="2400" dirty="0"/>
              <a:t>(A) </a:t>
            </a:r>
            <a:r>
              <a:rPr lang="zh-TW" altLang="zh-TW" sz="2400" dirty="0"/>
              <a:t>缺乏逆向工程（</a:t>
            </a:r>
            <a:r>
              <a:rPr lang="en-US" altLang="zh-TW" sz="2400" dirty="0"/>
              <a:t>Reverse Engineering</a:t>
            </a:r>
            <a:r>
              <a:rPr lang="zh-TW" altLang="zh-TW" sz="2400" dirty="0"/>
              <a:t>）保護 </a:t>
            </a:r>
          </a:p>
          <a:p>
            <a:pPr marL="0" indent="0">
              <a:buNone/>
            </a:pPr>
            <a:r>
              <a:rPr lang="zh-TW" altLang="en-US" sz="2400" dirty="0"/>
              <a:t> </a:t>
            </a:r>
            <a:r>
              <a:rPr lang="en-US" altLang="zh-TW" sz="2400" dirty="0"/>
              <a:t>(B) </a:t>
            </a:r>
            <a:r>
              <a:rPr lang="zh-TW" altLang="zh-TW" sz="2400" dirty="0"/>
              <a:t>注入缺失（注射缺陷） </a:t>
            </a:r>
          </a:p>
          <a:p>
            <a:pPr marL="0" indent="0">
              <a:buNone/>
            </a:pPr>
            <a:r>
              <a:rPr lang="zh-TW" altLang="en-US" sz="2400" dirty="0"/>
              <a:t> </a:t>
            </a:r>
            <a:r>
              <a:rPr lang="en-US" altLang="zh-TW" sz="2400" dirty="0"/>
              <a:t>(C) </a:t>
            </a:r>
            <a:r>
              <a:rPr lang="zh-TW" altLang="zh-TW" sz="2400" dirty="0"/>
              <a:t>跨網站指令碼（</a:t>
            </a:r>
            <a:r>
              <a:rPr lang="en-US" altLang="zh-TW" sz="2400" dirty="0"/>
              <a:t>Cross-Site Scripting</a:t>
            </a:r>
            <a:r>
              <a:rPr lang="zh-TW" altLang="zh-TW" sz="2400" dirty="0"/>
              <a:t>） </a:t>
            </a:r>
          </a:p>
          <a:p>
            <a:pPr marL="0" indent="0">
              <a:buNone/>
            </a:pPr>
            <a:r>
              <a:rPr lang="zh-TW" altLang="en-US" sz="2400" dirty="0"/>
              <a:t> </a:t>
            </a:r>
            <a:r>
              <a:rPr lang="en-US" altLang="zh-TW" sz="2400" dirty="0"/>
              <a:t>(D) </a:t>
            </a:r>
            <a:r>
              <a:rPr lang="zh-TW" altLang="zh-TW" sz="2400" dirty="0"/>
              <a:t>不安全的物件參考（</a:t>
            </a:r>
            <a:r>
              <a:rPr lang="en-US" altLang="zh-TW" sz="2400" dirty="0"/>
              <a:t>Insecure Direct Object Reference</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8"/>
          </a:xfrm>
        </p:spPr>
        <p:txBody>
          <a:bodyPr>
            <a:normAutofit/>
          </a:bodyPr>
          <a:lstStyle/>
          <a:p>
            <a:pPr marL="0" indent="0">
              <a:buNone/>
            </a:pPr>
            <a:r>
              <a:rPr lang="zh-TW" altLang="zh-TW" dirty="0"/>
              <a:t>安全性測試人員可以使用反組譯器（</a:t>
            </a:r>
            <a:r>
              <a:rPr lang="en-US" altLang="zh-TW" dirty="0"/>
              <a:t>Disassemblers</a:t>
            </a:r>
            <a:r>
              <a:rPr lang="zh-TW" altLang="zh-TW" dirty="0"/>
              <a:t>）、除錯器 （</a:t>
            </a:r>
            <a:r>
              <a:rPr lang="en-US" altLang="zh-TW" dirty="0"/>
              <a:t>Debuggers</a:t>
            </a:r>
            <a:r>
              <a:rPr lang="zh-TW" altLang="zh-TW" dirty="0"/>
              <a:t>）和反編譯器（</a:t>
            </a:r>
            <a:r>
              <a:rPr lang="en-US" altLang="zh-TW" dirty="0" err="1"/>
              <a:t>Decompilers</a:t>
            </a:r>
            <a:r>
              <a:rPr lang="zh-TW" altLang="zh-TW" dirty="0"/>
              <a:t>）來判斷與檢查，是否存在何種程式碼的弱點？</a:t>
            </a:r>
            <a:endParaRPr lang="en-US" altLang="zh-TW" dirty="0"/>
          </a:p>
          <a:p>
            <a:pPr marL="0" indent="0">
              <a:buNone/>
            </a:pPr>
            <a:endParaRPr lang="zh-TW" altLang="en-US" dirty="0"/>
          </a:p>
          <a:p>
            <a:pPr marL="0" indent="0">
              <a:buNone/>
            </a:pPr>
            <a:r>
              <a:rPr lang="zh-TW" altLang="en-US" sz="2400" dirty="0">
                <a:solidFill>
                  <a:srgbClr val="FF0000"/>
                </a:solidFill>
              </a:rPr>
              <a:t> </a:t>
            </a:r>
            <a:r>
              <a:rPr lang="en-US" altLang="zh-TW" sz="2400" dirty="0">
                <a:solidFill>
                  <a:srgbClr val="FF0000"/>
                </a:solidFill>
              </a:rPr>
              <a:t>(A) </a:t>
            </a:r>
            <a:r>
              <a:rPr lang="zh-TW" altLang="zh-TW" sz="2400" dirty="0">
                <a:solidFill>
                  <a:srgbClr val="FF0000"/>
                </a:solidFill>
              </a:rPr>
              <a:t>缺乏逆向工程（</a:t>
            </a:r>
            <a:r>
              <a:rPr lang="en-US" altLang="zh-TW" sz="2400" dirty="0">
                <a:solidFill>
                  <a:srgbClr val="FF0000"/>
                </a:solidFill>
              </a:rPr>
              <a:t>Reverse Engineering</a:t>
            </a:r>
            <a:r>
              <a:rPr lang="zh-TW" altLang="zh-TW" sz="2400" dirty="0">
                <a:solidFill>
                  <a:srgbClr val="FF0000"/>
                </a:solidFill>
              </a:rPr>
              <a:t>）保護 </a:t>
            </a:r>
          </a:p>
          <a:p>
            <a:pPr marL="0" indent="0">
              <a:buNone/>
            </a:pPr>
            <a:r>
              <a:rPr lang="zh-TW" altLang="en-US" sz="2400" dirty="0"/>
              <a:t> </a:t>
            </a:r>
            <a:r>
              <a:rPr lang="en-US" altLang="zh-TW" sz="2400" dirty="0"/>
              <a:t>(B) </a:t>
            </a:r>
            <a:r>
              <a:rPr lang="zh-TW" altLang="zh-TW" sz="2400" dirty="0"/>
              <a:t>注入缺失（注射缺陷） </a:t>
            </a:r>
          </a:p>
          <a:p>
            <a:pPr marL="0" indent="0">
              <a:buNone/>
            </a:pPr>
            <a:r>
              <a:rPr lang="zh-TW" altLang="en-US" sz="2400" dirty="0"/>
              <a:t> </a:t>
            </a:r>
            <a:r>
              <a:rPr lang="en-US" altLang="zh-TW" sz="2400" dirty="0"/>
              <a:t>(C) </a:t>
            </a:r>
            <a:r>
              <a:rPr lang="zh-TW" altLang="zh-TW" sz="2400" dirty="0"/>
              <a:t>跨網站指令碼（</a:t>
            </a:r>
            <a:r>
              <a:rPr lang="en-US" altLang="zh-TW" sz="2400" dirty="0"/>
              <a:t>Cross-Site Scripting</a:t>
            </a:r>
            <a:r>
              <a:rPr lang="zh-TW" altLang="zh-TW" sz="2400" dirty="0"/>
              <a:t>） </a:t>
            </a:r>
          </a:p>
          <a:p>
            <a:pPr marL="0" indent="0">
              <a:buNone/>
            </a:pPr>
            <a:r>
              <a:rPr lang="zh-TW" altLang="en-US" sz="2400" dirty="0"/>
              <a:t> </a:t>
            </a:r>
            <a:r>
              <a:rPr lang="en-US" altLang="zh-TW" sz="2400" dirty="0"/>
              <a:t>(D) </a:t>
            </a:r>
            <a:r>
              <a:rPr lang="zh-TW" altLang="zh-TW" sz="2400" dirty="0"/>
              <a:t>不安全的物件參考（</a:t>
            </a:r>
            <a:r>
              <a:rPr lang="en-US" altLang="zh-TW" sz="2400" dirty="0"/>
              <a:t>Insecure Direct Object Reference</a:t>
            </a:r>
            <a:r>
              <a:rPr lang="zh-TW" altLang="zh-TW" sz="2400" dirty="0"/>
              <a:t>）</a:t>
            </a:r>
            <a:endParaRPr lang="zh-TW" altLang="en-US" dirty="0"/>
          </a:p>
        </p:txBody>
      </p:sp>
    </p:spTree>
    <p:extLst>
      <p:ext uri="{BB962C8B-B14F-4D97-AF65-F5344CB8AC3E}">
        <p14:creationId xmlns:p14="http://schemas.microsoft.com/office/powerpoint/2010/main" val="1522642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1"/>
          </a:xfrm>
        </p:spPr>
        <p:txBody>
          <a:bodyPr>
            <a:normAutofit/>
          </a:bodyPr>
          <a:lstStyle/>
          <a:p>
            <a:pPr marL="0" indent="0">
              <a:buNone/>
            </a:pPr>
            <a:r>
              <a:rPr lang="zh-TW" altLang="zh-TW" dirty="0"/>
              <a:t>下列何者屬於開發安全方面需注意的問題？</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部署時必須考量伺服器效能，避免導致應用程式效能低 </a:t>
            </a:r>
          </a:p>
          <a:p>
            <a:pPr marL="0" indent="0">
              <a:buNone/>
            </a:pPr>
            <a:r>
              <a:rPr lang="en-US" altLang="zh-TW" sz="2400" dirty="0"/>
              <a:t> (B) </a:t>
            </a:r>
            <a:r>
              <a:rPr lang="zh-TW" altLang="zh-TW" sz="2400" dirty="0"/>
              <a:t>應用程式設計必須設計多線程，用戶能對服務隨時存取 </a:t>
            </a:r>
          </a:p>
          <a:p>
            <a:pPr marL="0" indent="0">
              <a:buNone/>
            </a:pPr>
            <a:r>
              <a:rPr lang="en-US" altLang="zh-TW" sz="2400" dirty="0"/>
              <a:t> (C) </a:t>
            </a:r>
            <a:r>
              <a:rPr lang="zh-TW" altLang="zh-TW" sz="2400" dirty="0"/>
              <a:t>應用程式必須考量是否有</a:t>
            </a:r>
            <a:r>
              <a:rPr lang="en-US" altLang="zh-TW" sz="2400" dirty="0"/>
              <a:t> SQL </a:t>
            </a:r>
            <a:r>
              <a:rPr lang="zh-TW" altLang="zh-TW" sz="2400" dirty="0"/>
              <a:t>注入漏洞 </a:t>
            </a:r>
          </a:p>
          <a:p>
            <a:pPr marL="0" indent="0">
              <a:buNone/>
            </a:pPr>
            <a:r>
              <a:rPr lang="en-US" altLang="zh-TW" sz="2400" dirty="0"/>
              <a:t> (D) </a:t>
            </a:r>
            <a:r>
              <a:rPr lang="zh-TW" altLang="zh-TW" sz="2400" dirty="0"/>
              <a:t>應用程式必須考量</a:t>
            </a:r>
            <a:r>
              <a:rPr lang="en-US" altLang="zh-TW" sz="2400" dirty="0"/>
              <a:t> License </a:t>
            </a:r>
            <a:r>
              <a:rPr lang="zh-TW" altLang="zh-TW" sz="2400" dirty="0"/>
              <a:t>限制，避免出現無法部署其他伺</a:t>
            </a:r>
            <a:br>
              <a:rPr lang="en-US" altLang="zh-TW" sz="2400" dirty="0"/>
            </a:br>
            <a:r>
              <a:rPr lang="zh-TW" altLang="en-US" sz="2400" dirty="0"/>
              <a:t>        </a:t>
            </a:r>
            <a:r>
              <a:rPr lang="zh-TW" altLang="zh-TW" sz="2400" dirty="0"/>
              <a:t>服器</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1"/>
          </a:xfrm>
        </p:spPr>
        <p:txBody>
          <a:bodyPr>
            <a:normAutofit/>
          </a:bodyPr>
          <a:lstStyle/>
          <a:p>
            <a:pPr marL="0" indent="0">
              <a:buNone/>
            </a:pPr>
            <a:r>
              <a:rPr lang="zh-TW" altLang="zh-TW" dirty="0"/>
              <a:t>下列何者屬於開發安全方面需注意的問題？</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部署時必須考量伺服器效能，避免導致應用程式效能低 </a:t>
            </a:r>
          </a:p>
          <a:p>
            <a:pPr marL="0" indent="0">
              <a:buNone/>
            </a:pPr>
            <a:r>
              <a:rPr lang="en-US" altLang="zh-TW" sz="2400" dirty="0"/>
              <a:t> (B) </a:t>
            </a:r>
            <a:r>
              <a:rPr lang="zh-TW" altLang="zh-TW" sz="2400" dirty="0"/>
              <a:t>應用程式設計必須設計多線程，用戶能對服務隨時存取 </a:t>
            </a:r>
          </a:p>
          <a:p>
            <a:pPr marL="0" indent="0">
              <a:buNone/>
            </a:pPr>
            <a:r>
              <a:rPr lang="en-US" altLang="zh-TW" sz="2400" dirty="0">
                <a:solidFill>
                  <a:srgbClr val="FF0000"/>
                </a:solidFill>
              </a:rPr>
              <a:t> (C) </a:t>
            </a:r>
            <a:r>
              <a:rPr lang="zh-TW" altLang="zh-TW" sz="2400" dirty="0">
                <a:solidFill>
                  <a:srgbClr val="FF0000"/>
                </a:solidFill>
              </a:rPr>
              <a:t>應用程式必須考量是否有</a:t>
            </a:r>
            <a:r>
              <a:rPr lang="en-US" altLang="zh-TW" sz="2400" dirty="0">
                <a:solidFill>
                  <a:srgbClr val="FF0000"/>
                </a:solidFill>
              </a:rPr>
              <a:t> SQL </a:t>
            </a:r>
            <a:r>
              <a:rPr lang="zh-TW" altLang="zh-TW" sz="2400" dirty="0">
                <a:solidFill>
                  <a:srgbClr val="FF0000"/>
                </a:solidFill>
              </a:rPr>
              <a:t>注入漏洞 </a:t>
            </a:r>
          </a:p>
          <a:p>
            <a:pPr marL="0" indent="0">
              <a:buNone/>
            </a:pPr>
            <a:r>
              <a:rPr lang="en-US" altLang="zh-TW" sz="2400" dirty="0"/>
              <a:t> (D) </a:t>
            </a:r>
            <a:r>
              <a:rPr lang="zh-TW" altLang="zh-TW" sz="2400" dirty="0"/>
              <a:t>應用程式必須考量</a:t>
            </a:r>
            <a:r>
              <a:rPr lang="en-US" altLang="zh-TW" sz="2400" dirty="0"/>
              <a:t> License </a:t>
            </a:r>
            <a:r>
              <a:rPr lang="zh-TW" altLang="zh-TW" sz="2400" dirty="0"/>
              <a:t>限制，避免出現無法部署其他伺</a:t>
            </a:r>
            <a:br>
              <a:rPr lang="en-US" altLang="zh-TW" sz="2400" dirty="0"/>
            </a:br>
            <a:r>
              <a:rPr lang="zh-TW" altLang="en-US" sz="2400" dirty="0"/>
              <a:t>        </a:t>
            </a:r>
            <a:r>
              <a:rPr lang="zh-TW" altLang="zh-TW" sz="2400" dirty="0"/>
              <a:t>服器</a:t>
            </a:r>
            <a:endParaRPr lang="zh-TW" altLang="en-US" dirty="0"/>
          </a:p>
        </p:txBody>
      </p:sp>
    </p:spTree>
    <p:extLst>
      <p:ext uri="{BB962C8B-B14F-4D97-AF65-F5344CB8AC3E}">
        <p14:creationId xmlns:p14="http://schemas.microsoft.com/office/powerpoint/2010/main" val="20737939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在電子商務的交易過程中，可以運用「電子簽章技術」來確保資訊的哪一種特性？</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可測試性 </a:t>
            </a:r>
            <a:endParaRPr lang="en-US" altLang="zh-TW" sz="2400" dirty="0"/>
          </a:p>
          <a:p>
            <a:pPr marL="0" indent="0">
              <a:buNone/>
            </a:pPr>
            <a:r>
              <a:rPr lang="zh-TW" altLang="zh-TW" sz="2400" dirty="0"/>
              <a:t> </a:t>
            </a:r>
            <a:r>
              <a:rPr lang="en-US" altLang="zh-TW" sz="2400" dirty="0"/>
              <a:t>(B) </a:t>
            </a:r>
            <a:r>
              <a:rPr lang="zh-TW" altLang="zh-TW" sz="2400" dirty="0"/>
              <a:t>可維護性 </a:t>
            </a:r>
            <a:endParaRPr lang="en-US" altLang="zh-TW" sz="2400" dirty="0"/>
          </a:p>
          <a:p>
            <a:pPr marL="0" indent="0">
              <a:buNone/>
            </a:pPr>
            <a:r>
              <a:rPr lang="zh-TW" altLang="zh-TW" sz="2400" dirty="0"/>
              <a:t> </a:t>
            </a:r>
            <a:r>
              <a:rPr lang="en-US" altLang="zh-TW" sz="2400" dirty="0"/>
              <a:t>(C) </a:t>
            </a:r>
            <a:r>
              <a:rPr lang="zh-TW" altLang="zh-TW" sz="2400" dirty="0"/>
              <a:t>不可否認性</a:t>
            </a:r>
            <a:endParaRPr lang="en-US" altLang="zh-TW" sz="2400" dirty="0"/>
          </a:p>
          <a:p>
            <a:pPr marL="0" indent="0">
              <a:buNone/>
            </a:pPr>
            <a:r>
              <a:rPr lang="en-US" altLang="zh-TW" sz="2400" dirty="0"/>
              <a:t> (D) </a:t>
            </a:r>
            <a:r>
              <a:rPr lang="zh-TW" altLang="zh-TW" sz="2400" dirty="0"/>
              <a:t>易使用性</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在電子商務的交易過程中，可以運用「電子簽章技術」來確保資訊的哪一種特性？</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可測試性 </a:t>
            </a:r>
            <a:endParaRPr lang="en-US" altLang="zh-TW" sz="2400" dirty="0"/>
          </a:p>
          <a:p>
            <a:pPr marL="0" indent="0">
              <a:buNone/>
            </a:pPr>
            <a:r>
              <a:rPr lang="zh-TW" altLang="zh-TW" sz="2400" dirty="0"/>
              <a:t> </a:t>
            </a:r>
            <a:r>
              <a:rPr lang="en-US" altLang="zh-TW" sz="2400" dirty="0"/>
              <a:t>(B) </a:t>
            </a:r>
            <a:r>
              <a:rPr lang="zh-TW" altLang="zh-TW" sz="2400" dirty="0"/>
              <a:t>可維護性 </a:t>
            </a:r>
            <a:endParaRPr lang="en-US" altLang="zh-TW" sz="2400" dirty="0"/>
          </a:p>
          <a:p>
            <a:pPr marL="0" indent="0">
              <a:buNone/>
            </a:pPr>
            <a:r>
              <a:rPr lang="zh-TW" altLang="zh-TW" sz="2400" dirty="0">
                <a:solidFill>
                  <a:srgbClr val="FF0000"/>
                </a:solidFill>
              </a:rPr>
              <a:t> </a:t>
            </a:r>
            <a:r>
              <a:rPr lang="en-US" altLang="zh-TW" sz="2400" dirty="0">
                <a:solidFill>
                  <a:srgbClr val="FF0000"/>
                </a:solidFill>
              </a:rPr>
              <a:t>(C) </a:t>
            </a:r>
            <a:r>
              <a:rPr lang="zh-TW" altLang="zh-TW" sz="2400" dirty="0">
                <a:solidFill>
                  <a:srgbClr val="FF0000"/>
                </a:solidFill>
              </a:rPr>
              <a:t>不可否認性</a:t>
            </a:r>
            <a:endParaRPr lang="en-US" altLang="zh-TW" sz="2400" dirty="0">
              <a:solidFill>
                <a:srgbClr val="FF0000"/>
              </a:solidFill>
            </a:endParaRPr>
          </a:p>
          <a:p>
            <a:pPr marL="0" indent="0">
              <a:buNone/>
            </a:pPr>
            <a:r>
              <a:rPr lang="en-US" altLang="zh-TW" sz="2400" dirty="0"/>
              <a:t> (D) </a:t>
            </a:r>
            <a:r>
              <a:rPr lang="zh-TW" altLang="zh-TW" sz="2400" dirty="0"/>
              <a:t>易使用性</a:t>
            </a:r>
            <a:endParaRPr lang="zh-TW" altLang="en-US" dirty="0"/>
          </a:p>
        </p:txBody>
      </p:sp>
    </p:spTree>
    <p:extLst>
      <p:ext uri="{BB962C8B-B14F-4D97-AF65-F5344CB8AC3E}">
        <p14:creationId xmlns:p14="http://schemas.microsoft.com/office/powerpoint/2010/main" val="1004856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3.1</a:t>
            </a:r>
          </a:p>
          <a:p>
            <a:pPr algn="ctr"/>
            <a:r>
              <a:rPr lang="zh-TW" altLang="zh-TW" sz="4800" dirty="0"/>
              <a:t>惡意程式防護與弱點管理</a:t>
            </a:r>
            <a:endParaRPr lang="en-US" altLang="zh-TW" sz="4800" dirty="0"/>
          </a:p>
        </p:txBody>
      </p:sp>
    </p:spTree>
    <p:extLst>
      <p:ext uri="{BB962C8B-B14F-4D97-AF65-F5344CB8AC3E}">
        <p14:creationId xmlns:p14="http://schemas.microsoft.com/office/powerpoint/2010/main" val="88709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下列哪個協定較為安全？</a:t>
            </a:r>
            <a:endParaRPr lang="en-US" altLang="zh-TW" dirty="0"/>
          </a:p>
          <a:p>
            <a:pPr marL="0" indent="0">
              <a:buNone/>
            </a:pPr>
            <a:endParaRPr lang="zh-TW" altLang="en-US" dirty="0"/>
          </a:p>
          <a:p>
            <a:pPr marL="0" indent="0">
              <a:buNone/>
            </a:pPr>
            <a:r>
              <a:rPr lang="en-US" altLang="zh-TW" sz="2400" dirty="0"/>
              <a:t>(A) HTTP (B) FTP (C) SSL (D) TELNET</a:t>
            </a:r>
            <a:endParaRPr lang="zh-TW" altLang="en-US" dirty="0"/>
          </a:p>
        </p:txBody>
      </p:sp>
    </p:spTree>
    <p:extLst>
      <p:ext uri="{BB962C8B-B14F-4D97-AF65-F5344CB8AC3E}">
        <p14:creationId xmlns:p14="http://schemas.microsoft.com/office/powerpoint/2010/main" val="11882012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5"/>
          </a:xfrm>
        </p:spPr>
        <p:txBody>
          <a:bodyPr>
            <a:normAutofit/>
          </a:bodyPr>
          <a:lstStyle/>
          <a:p>
            <a:pPr marL="0" indent="0" algn="just">
              <a:buNone/>
            </a:pPr>
            <a:r>
              <a:rPr lang="zh-TW" altLang="zh-TW" dirty="0"/>
              <a:t>當系統或應用程式上被發現具有弱點，但是在修補程式未發佈之前， 或是使用者更新前所進行的惡意攻擊行為，稱之為？</a:t>
            </a:r>
            <a:endParaRPr lang="en-US" altLang="zh-TW" dirty="0"/>
          </a:p>
          <a:p>
            <a:pPr marL="0" indent="0" algn="just">
              <a:buNone/>
            </a:pPr>
            <a:endParaRPr lang="zh-TW" altLang="en-US" dirty="0"/>
          </a:p>
          <a:p>
            <a:pPr marL="0" indent="0">
              <a:buNone/>
            </a:pPr>
            <a:r>
              <a:rPr lang="zh-TW" altLang="en-US" sz="2400" dirty="0"/>
              <a:t> </a:t>
            </a:r>
            <a:r>
              <a:rPr lang="en-US" altLang="zh-TW" sz="2400" dirty="0"/>
              <a:t>(A) </a:t>
            </a:r>
            <a:r>
              <a:rPr lang="zh-TW" altLang="zh-TW" sz="2400" dirty="0"/>
              <a:t>釣魚</a:t>
            </a:r>
            <a:r>
              <a:rPr lang="en-US" altLang="zh-TW" sz="2400" dirty="0"/>
              <a:t>(</a:t>
            </a:r>
            <a:r>
              <a:rPr lang="en-US" altLang="zh-TW" sz="2400" dirty="0" err="1"/>
              <a:t>phising</a:t>
            </a:r>
            <a:r>
              <a:rPr lang="en-US" altLang="zh-TW" sz="2400" dirty="0"/>
              <a:t>)   </a:t>
            </a:r>
          </a:p>
          <a:p>
            <a:pPr marL="0" indent="0">
              <a:buNone/>
            </a:pPr>
            <a:r>
              <a:rPr lang="zh-TW" altLang="en-US" sz="2400" dirty="0"/>
              <a:t> </a:t>
            </a:r>
            <a:r>
              <a:rPr lang="en-US" altLang="zh-TW" sz="2400" dirty="0"/>
              <a:t>(B) </a:t>
            </a:r>
            <a:r>
              <a:rPr lang="zh-TW" altLang="zh-TW" sz="2400" dirty="0"/>
              <a:t>零時差攻擊</a:t>
            </a:r>
            <a:r>
              <a:rPr lang="en-US" altLang="zh-TW" sz="2400" dirty="0"/>
              <a:t>(zero day attack )</a:t>
            </a:r>
            <a:endParaRPr lang="zh-TW" altLang="zh-TW" sz="2400" dirty="0"/>
          </a:p>
          <a:p>
            <a:pPr marL="0" indent="0">
              <a:buNone/>
            </a:pPr>
            <a:r>
              <a:rPr lang="zh-TW" altLang="en-US" sz="2400" dirty="0"/>
              <a:t> </a:t>
            </a:r>
            <a:r>
              <a:rPr lang="en-US" altLang="zh-TW" sz="2400" dirty="0"/>
              <a:t>(C) </a:t>
            </a:r>
            <a:r>
              <a:rPr lang="zh-TW" altLang="zh-TW" sz="2400" dirty="0"/>
              <a:t>暴力攻擊</a:t>
            </a:r>
            <a:r>
              <a:rPr lang="en-US" altLang="zh-TW" sz="2400" dirty="0"/>
              <a:t>(brute-force attack  </a:t>
            </a:r>
          </a:p>
          <a:p>
            <a:pPr marL="0" indent="0">
              <a:buNone/>
            </a:pPr>
            <a:r>
              <a:rPr lang="en-US" altLang="zh-TW" sz="2400" dirty="0"/>
              <a:t> (D) </a:t>
            </a:r>
            <a:r>
              <a:rPr lang="zh-TW" altLang="zh-TW" sz="2400" dirty="0"/>
              <a:t>重送攻擊</a:t>
            </a:r>
            <a:r>
              <a:rPr lang="en-US" altLang="zh-TW" sz="2400" dirty="0"/>
              <a:t>(replay attack)</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5"/>
          </a:xfrm>
        </p:spPr>
        <p:txBody>
          <a:bodyPr>
            <a:normAutofit/>
          </a:bodyPr>
          <a:lstStyle/>
          <a:p>
            <a:pPr marL="0" indent="0" algn="just">
              <a:buNone/>
            </a:pPr>
            <a:r>
              <a:rPr lang="zh-TW" altLang="zh-TW" dirty="0"/>
              <a:t>當系統或應用程式上被發現具有弱點，但是在修補程式未發佈之前， 或是使用者更新前所進行的惡意攻擊行為，稱之為？</a:t>
            </a:r>
            <a:endParaRPr lang="en-US" altLang="zh-TW" dirty="0"/>
          </a:p>
          <a:p>
            <a:pPr marL="0" indent="0" algn="just">
              <a:buNone/>
            </a:pPr>
            <a:endParaRPr lang="zh-TW" altLang="en-US" dirty="0"/>
          </a:p>
          <a:p>
            <a:pPr marL="0" indent="0">
              <a:buNone/>
            </a:pPr>
            <a:r>
              <a:rPr lang="zh-TW" altLang="en-US" sz="2400" dirty="0"/>
              <a:t> </a:t>
            </a:r>
            <a:r>
              <a:rPr lang="en-US" altLang="zh-TW" sz="2400" dirty="0"/>
              <a:t>(A) </a:t>
            </a:r>
            <a:r>
              <a:rPr lang="zh-TW" altLang="zh-TW" sz="2400" dirty="0"/>
              <a:t>釣魚</a:t>
            </a:r>
            <a:r>
              <a:rPr lang="en-US" altLang="zh-TW" sz="2400" dirty="0"/>
              <a:t>(</a:t>
            </a:r>
            <a:r>
              <a:rPr lang="en-US" altLang="zh-TW" sz="2400" dirty="0" err="1"/>
              <a:t>phising</a:t>
            </a:r>
            <a:r>
              <a:rPr lang="en-US" altLang="zh-TW" sz="2400" dirty="0"/>
              <a:t>)   </a:t>
            </a:r>
          </a:p>
          <a:p>
            <a:pPr marL="0" indent="0">
              <a:buNone/>
            </a:pPr>
            <a:r>
              <a:rPr lang="zh-TW" altLang="en-US" sz="2400" dirty="0"/>
              <a:t> </a:t>
            </a:r>
            <a:r>
              <a:rPr lang="en-US" altLang="zh-TW" sz="2400" dirty="0">
                <a:solidFill>
                  <a:srgbClr val="FF0000"/>
                </a:solidFill>
              </a:rPr>
              <a:t>(B) </a:t>
            </a:r>
            <a:r>
              <a:rPr lang="zh-TW" altLang="zh-TW" sz="2400" dirty="0">
                <a:solidFill>
                  <a:srgbClr val="FF0000"/>
                </a:solidFill>
              </a:rPr>
              <a:t>零時差攻擊</a:t>
            </a:r>
            <a:r>
              <a:rPr lang="en-US" altLang="zh-TW" sz="2400" dirty="0">
                <a:solidFill>
                  <a:srgbClr val="FF0000"/>
                </a:solidFill>
              </a:rPr>
              <a:t>(zero day attack )</a:t>
            </a:r>
            <a:endParaRPr lang="zh-TW" altLang="zh-TW" sz="2400" dirty="0">
              <a:solidFill>
                <a:srgbClr val="FF0000"/>
              </a:solidFill>
            </a:endParaRPr>
          </a:p>
          <a:p>
            <a:pPr marL="0" indent="0">
              <a:buNone/>
            </a:pPr>
            <a:r>
              <a:rPr lang="zh-TW" altLang="en-US" sz="2400" dirty="0"/>
              <a:t> </a:t>
            </a:r>
            <a:r>
              <a:rPr lang="en-US" altLang="zh-TW" sz="2400" dirty="0"/>
              <a:t>(C) </a:t>
            </a:r>
            <a:r>
              <a:rPr lang="zh-TW" altLang="zh-TW" sz="2400" dirty="0"/>
              <a:t>暴力攻擊</a:t>
            </a:r>
            <a:r>
              <a:rPr lang="en-US" altLang="zh-TW" sz="2400" dirty="0"/>
              <a:t>(brute-force attack  </a:t>
            </a:r>
          </a:p>
          <a:p>
            <a:pPr marL="0" indent="0">
              <a:buNone/>
            </a:pPr>
            <a:r>
              <a:rPr lang="en-US" altLang="zh-TW" sz="2400" dirty="0"/>
              <a:t> (D) </a:t>
            </a:r>
            <a:r>
              <a:rPr lang="zh-TW" altLang="zh-TW" sz="2400" dirty="0"/>
              <a:t>重送攻擊</a:t>
            </a:r>
            <a:r>
              <a:rPr lang="en-US" altLang="zh-TW" sz="2400" dirty="0"/>
              <a:t>(replay attack)</a:t>
            </a:r>
            <a:endParaRPr lang="zh-TW" altLang="en-US" dirty="0"/>
          </a:p>
        </p:txBody>
      </p:sp>
    </p:spTree>
    <p:extLst>
      <p:ext uri="{BB962C8B-B14F-4D97-AF65-F5344CB8AC3E}">
        <p14:creationId xmlns:p14="http://schemas.microsoft.com/office/powerpoint/2010/main" val="20141739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1"/>
          </a:xfrm>
        </p:spPr>
        <p:txBody>
          <a:bodyPr>
            <a:normAutofit/>
          </a:bodyPr>
          <a:lstStyle/>
          <a:p>
            <a:pPr marL="0" indent="0">
              <a:buNone/>
            </a:pPr>
            <a:r>
              <a:rPr lang="zh-TW" altLang="zh-TW" dirty="0"/>
              <a:t>下列哪個檔案最可能內含巨集型病毒（</a:t>
            </a:r>
            <a:r>
              <a:rPr lang="en-US" altLang="zh-TW" dirty="0"/>
              <a:t>Macro Virus</a:t>
            </a:r>
            <a:r>
              <a:rPr lang="zh-TW" altLang="zh-TW" dirty="0"/>
              <a:t>）？</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 staff.doc </a:t>
            </a:r>
          </a:p>
          <a:p>
            <a:pPr marL="0" indent="0">
              <a:buNone/>
            </a:pPr>
            <a:r>
              <a:rPr lang="en-US" altLang="zh-TW" sz="2400" dirty="0"/>
              <a:t> (B) cmd.exe </a:t>
            </a:r>
          </a:p>
          <a:p>
            <a:pPr marL="0" indent="0">
              <a:buNone/>
            </a:pPr>
            <a:r>
              <a:rPr lang="en-US" altLang="zh-TW" sz="2400" dirty="0"/>
              <a:t> (C) command.dll </a:t>
            </a:r>
          </a:p>
          <a:p>
            <a:pPr marL="0" indent="0">
              <a:buNone/>
            </a:pPr>
            <a:r>
              <a:rPr lang="en-US" altLang="zh-TW" sz="2400" dirty="0"/>
              <a:t> (D) device.drv</a:t>
            </a:r>
            <a:endParaRPr lang="zh-TW" altLang="en-US" dirty="0"/>
          </a:p>
        </p:txBody>
      </p:sp>
    </p:spTree>
    <p:extLst>
      <p:ext uri="{BB962C8B-B14F-4D97-AF65-F5344CB8AC3E}">
        <p14:creationId xmlns:p14="http://schemas.microsoft.com/office/powerpoint/2010/main" val="16305820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1"/>
          </a:xfrm>
        </p:spPr>
        <p:txBody>
          <a:bodyPr>
            <a:normAutofit/>
          </a:bodyPr>
          <a:lstStyle/>
          <a:p>
            <a:pPr marL="0" indent="0">
              <a:buNone/>
            </a:pPr>
            <a:r>
              <a:rPr lang="zh-TW" altLang="zh-TW" dirty="0"/>
              <a:t>下列哪個檔案最可能內含巨集型病毒（</a:t>
            </a:r>
            <a:r>
              <a:rPr lang="en-US" altLang="zh-TW" dirty="0"/>
              <a:t>Macro Virus</a:t>
            </a:r>
            <a:r>
              <a:rPr lang="zh-TW" altLang="zh-TW" dirty="0"/>
              <a:t>）？</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solidFill>
                  <a:srgbClr val="FF0000"/>
                </a:solidFill>
              </a:rPr>
              <a:t>(A) staff.doc </a:t>
            </a:r>
          </a:p>
          <a:p>
            <a:pPr marL="0" indent="0">
              <a:buNone/>
            </a:pPr>
            <a:r>
              <a:rPr lang="en-US" altLang="zh-TW" sz="2400" dirty="0"/>
              <a:t> (B) cmd.exe </a:t>
            </a:r>
          </a:p>
          <a:p>
            <a:pPr marL="0" indent="0">
              <a:buNone/>
            </a:pPr>
            <a:r>
              <a:rPr lang="en-US" altLang="zh-TW" sz="2400" dirty="0"/>
              <a:t> (C) command.dll </a:t>
            </a:r>
          </a:p>
          <a:p>
            <a:pPr marL="0" indent="0">
              <a:buNone/>
            </a:pPr>
            <a:r>
              <a:rPr lang="en-US" altLang="zh-TW" sz="2400" dirty="0"/>
              <a:t> (D) device.drv</a:t>
            </a:r>
            <a:endParaRPr lang="zh-TW" altLang="en-US" dirty="0"/>
          </a:p>
        </p:txBody>
      </p:sp>
    </p:spTree>
    <p:extLst>
      <p:ext uri="{BB962C8B-B14F-4D97-AF65-F5344CB8AC3E}">
        <p14:creationId xmlns:p14="http://schemas.microsoft.com/office/powerpoint/2010/main" val="41567365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認識惡意程式，下列敘述何者不正確？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邏輯炸彈被設定在特定條件下啟動破壞攻擊行為 </a:t>
            </a:r>
          </a:p>
          <a:p>
            <a:pPr marL="0" indent="0">
              <a:buNone/>
            </a:pPr>
            <a:r>
              <a:rPr lang="zh-TW" altLang="en-US" sz="2400" dirty="0"/>
              <a:t> </a:t>
            </a:r>
            <a:r>
              <a:rPr lang="en-US" altLang="zh-TW" sz="2400" dirty="0"/>
              <a:t>(B) </a:t>
            </a:r>
            <a:r>
              <a:rPr lang="zh-TW" altLang="zh-TW" sz="2400" dirty="0"/>
              <a:t>特洛伊木馬會自我複製，也會主動散播到別的電腦裡面 </a:t>
            </a:r>
          </a:p>
          <a:p>
            <a:pPr marL="0" indent="0">
              <a:buNone/>
            </a:pPr>
            <a:r>
              <a:rPr lang="zh-TW" altLang="en-US" sz="2400" dirty="0"/>
              <a:t> </a:t>
            </a:r>
            <a:r>
              <a:rPr lang="en-US" altLang="zh-TW" sz="2400" dirty="0"/>
              <a:t>(C) </a:t>
            </a:r>
            <a:r>
              <a:rPr lang="zh-TW" altLang="zh-TW" sz="2400" dirty="0"/>
              <a:t>病毒會感染寄生或附著在別的電腦程式或文件檔案裡面 </a:t>
            </a:r>
          </a:p>
          <a:p>
            <a:pPr marL="0" indent="0">
              <a:buNone/>
            </a:pPr>
            <a:r>
              <a:rPr lang="zh-TW" altLang="en-US" sz="2400" dirty="0"/>
              <a:t> </a:t>
            </a:r>
            <a:r>
              <a:rPr lang="en-US" altLang="zh-TW" sz="2400" dirty="0"/>
              <a:t>(D) </a:t>
            </a:r>
            <a:r>
              <a:rPr lang="zh-TW" altLang="zh-TW" sz="2400" dirty="0"/>
              <a:t>蠕蟲的特性是快速的自我繁殖感染其他的主機，發送大量</a:t>
            </a:r>
            <a:br>
              <a:rPr lang="en-US" altLang="zh-TW" sz="2400" dirty="0"/>
            </a:br>
            <a:r>
              <a:rPr lang="zh-TW" altLang="en-US" sz="2400" dirty="0"/>
              <a:t>       </a:t>
            </a:r>
            <a:r>
              <a:rPr lang="zh-TW" altLang="zh-TW" sz="2400" dirty="0"/>
              <a:t>封包， 使網路癱瘓</a:t>
            </a:r>
            <a:endParaRPr lang="zh-TW" altLang="en-US" dirty="0"/>
          </a:p>
        </p:txBody>
      </p:sp>
    </p:spTree>
    <p:extLst>
      <p:ext uri="{BB962C8B-B14F-4D97-AF65-F5344CB8AC3E}">
        <p14:creationId xmlns:p14="http://schemas.microsoft.com/office/powerpoint/2010/main" val="8527730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認識惡意程式，下列敘述何者不正確？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邏輯炸彈被設定在特定條件下啟動破壞攻擊行為 </a:t>
            </a:r>
          </a:p>
          <a:p>
            <a:pPr marL="0" indent="0">
              <a:buNone/>
            </a:pPr>
            <a:r>
              <a:rPr lang="zh-TW" altLang="en-US" sz="2400" dirty="0">
                <a:solidFill>
                  <a:srgbClr val="FF0000"/>
                </a:solidFill>
              </a:rPr>
              <a:t> </a:t>
            </a:r>
            <a:r>
              <a:rPr lang="en-US" altLang="zh-TW" sz="2400" dirty="0">
                <a:solidFill>
                  <a:srgbClr val="FF0000"/>
                </a:solidFill>
              </a:rPr>
              <a:t>(B) </a:t>
            </a:r>
            <a:r>
              <a:rPr lang="zh-TW" altLang="zh-TW" sz="2400" dirty="0">
                <a:solidFill>
                  <a:srgbClr val="FF0000"/>
                </a:solidFill>
              </a:rPr>
              <a:t>特洛伊木馬會自我複製，也會主動散播到別的電腦裡面 </a:t>
            </a:r>
          </a:p>
          <a:p>
            <a:pPr marL="0" indent="0">
              <a:buNone/>
            </a:pPr>
            <a:r>
              <a:rPr lang="zh-TW" altLang="en-US" sz="2400" dirty="0"/>
              <a:t> </a:t>
            </a:r>
            <a:r>
              <a:rPr lang="en-US" altLang="zh-TW" sz="2400" dirty="0"/>
              <a:t>(C) </a:t>
            </a:r>
            <a:r>
              <a:rPr lang="zh-TW" altLang="zh-TW" sz="2400" dirty="0"/>
              <a:t>病毒會感染寄生或附著在別的電腦程式或文件檔案裡面 </a:t>
            </a:r>
          </a:p>
          <a:p>
            <a:pPr marL="0" indent="0">
              <a:buNone/>
            </a:pPr>
            <a:r>
              <a:rPr lang="zh-TW" altLang="en-US" sz="2400" dirty="0"/>
              <a:t> </a:t>
            </a:r>
            <a:r>
              <a:rPr lang="en-US" altLang="zh-TW" sz="2400" dirty="0"/>
              <a:t>(D) </a:t>
            </a:r>
            <a:r>
              <a:rPr lang="zh-TW" altLang="zh-TW" sz="2400" dirty="0"/>
              <a:t>蠕蟲的特性是快速的自我繁殖感染其他的主機，發送大量</a:t>
            </a:r>
            <a:br>
              <a:rPr lang="en-US" altLang="zh-TW" sz="2400" dirty="0"/>
            </a:br>
            <a:r>
              <a:rPr lang="zh-TW" altLang="en-US" sz="2400" dirty="0"/>
              <a:t>       </a:t>
            </a:r>
            <a:r>
              <a:rPr lang="zh-TW" altLang="zh-TW" sz="2400" dirty="0"/>
              <a:t>封包， 使網路癱瘓</a:t>
            </a:r>
            <a:endParaRPr lang="zh-TW" altLang="en-US" dirty="0"/>
          </a:p>
        </p:txBody>
      </p:sp>
    </p:spTree>
    <p:extLst>
      <p:ext uri="{BB962C8B-B14F-4D97-AF65-F5344CB8AC3E}">
        <p14:creationId xmlns:p14="http://schemas.microsoft.com/office/powerpoint/2010/main" val="31548473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下列敘述何者正確？</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巨集病毒只會感染</a:t>
            </a:r>
            <a:r>
              <a:rPr lang="en-US" altLang="zh-TW" sz="2400" dirty="0"/>
              <a:t> Excel </a:t>
            </a:r>
            <a:r>
              <a:rPr lang="zh-TW" altLang="zh-TW" sz="2400" dirty="0"/>
              <a:t>檔案，但不會感染</a:t>
            </a:r>
            <a:r>
              <a:rPr lang="en-US" altLang="zh-TW" sz="2400" dirty="0"/>
              <a:t> Word </a:t>
            </a:r>
            <a:r>
              <a:rPr lang="zh-TW" altLang="zh-TW" sz="2400" dirty="0"/>
              <a:t>檔案 </a:t>
            </a:r>
          </a:p>
          <a:p>
            <a:pPr marL="0" indent="0" hangingPunct="0">
              <a:buNone/>
            </a:pPr>
            <a:r>
              <a:rPr lang="zh-TW" altLang="en-US" sz="2400" dirty="0"/>
              <a:t> </a:t>
            </a:r>
            <a:r>
              <a:rPr lang="en-US" altLang="zh-TW" sz="2400" dirty="0"/>
              <a:t>(B) </a:t>
            </a:r>
            <a:r>
              <a:rPr lang="zh-TW" altLang="zh-TW" sz="2400" dirty="0"/>
              <a:t>開機型病毒藏匿於硬碟非主要開機磁區 </a:t>
            </a:r>
          </a:p>
          <a:p>
            <a:pPr marL="0" indent="0">
              <a:buNone/>
            </a:pPr>
            <a:r>
              <a:rPr lang="zh-TW" altLang="en-US" sz="2400" dirty="0"/>
              <a:t> </a:t>
            </a:r>
            <a:r>
              <a:rPr lang="en-US" altLang="zh-TW" sz="2400" dirty="0"/>
              <a:t>(C) </a:t>
            </a:r>
            <a:r>
              <a:rPr lang="zh-TW" altLang="zh-TW" sz="2400" dirty="0"/>
              <a:t>非常駐型病毒將自己寄生在</a:t>
            </a:r>
            <a:r>
              <a:rPr lang="en-US" altLang="zh-TW" sz="2400" dirty="0"/>
              <a:t> *.COM</a:t>
            </a:r>
            <a:r>
              <a:rPr lang="zh-TW" altLang="zh-TW" sz="2400" dirty="0"/>
              <a:t>、</a:t>
            </a:r>
            <a:r>
              <a:rPr lang="en-US" altLang="zh-TW" sz="2400" dirty="0"/>
              <a:t> *.EXE </a:t>
            </a:r>
            <a:r>
              <a:rPr lang="zh-TW" altLang="zh-TW" sz="2400" dirty="0"/>
              <a:t>或是</a:t>
            </a:r>
            <a:r>
              <a:rPr lang="en-US" altLang="zh-TW" sz="2400" dirty="0"/>
              <a:t> *.SYS </a:t>
            </a:r>
            <a:r>
              <a:rPr lang="zh-TW" altLang="zh-TW" sz="2400" dirty="0"/>
              <a:t>的檔</a:t>
            </a:r>
            <a:br>
              <a:rPr lang="en-US" altLang="zh-TW" sz="2400" dirty="0"/>
            </a:br>
            <a:r>
              <a:rPr lang="zh-TW" altLang="en-US" sz="2400" dirty="0"/>
              <a:t>       </a:t>
            </a:r>
            <a:r>
              <a:rPr lang="zh-TW" altLang="zh-TW" sz="2400" dirty="0"/>
              <a:t>案中 </a:t>
            </a:r>
          </a:p>
          <a:p>
            <a:pPr marL="0" indent="0">
              <a:buNone/>
            </a:pPr>
            <a:r>
              <a:rPr lang="zh-TW" altLang="en-US" sz="2400" dirty="0"/>
              <a:t> </a:t>
            </a:r>
            <a:r>
              <a:rPr lang="en-US" altLang="zh-TW" sz="2400" dirty="0"/>
              <a:t>(D) </a:t>
            </a:r>
            <a:r>
              <a:rPr lang="zh-TW" altLang="zh-TW" sz="2400" dirty="0"/>
              <a:t>檔案型病毒只會感染</a:t>
            </a:r>
            <a:r>
              <a:rPr lang="en-US" altLang="zh-TW" sz="2400" dirty="0"/>
              <a:t> .COM </a:t>
            </a:r>
            <a:r>
              <a:rPr lang="zh-TW" altLang="zh-TW" sz="2400" dirty="0"/>
              <a:t>檔</a:t>
            </a:r>
            <a:endParaRPr lang="zh-TW" altLang="en-US" dirty="0"/>
          </a:p>
        </p:txBody>
      </p:sp>
    </p:spTree>
    <p:extLst>
      <p:ext uri="{BB962C8B-B14F-4D97-AF65-F5344CB8AC3E}">
        <p14:creationId xmlns:p14="http://schemas.microsoft.com/office/powerpoint/2010/main" val="42683556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下列敘述何者正確？</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巨集病毒只會感染</a:t>
            </a:r>
            <a:r>
              <a:rPr lang="en-US" altLang="zh-TW" sz="2400" dirty="0"/>
              <a:t> Excel </a:t>
            </a:r>
            <a:r>
              <a:rPr lang="zh-TW" altLang="zh-TW" sz="2400" dirty="0"/>
              <a:t>檔案，但不會感染</a:t>
            </a:r>
            <a:r>
              <a:rPr lang="en-US" altLang="zh-TW" sz="2400" dirty="0"/>
              <a:t> Word </a:t>
            </a:r>
            <a:r>
              <a:rPr lang="zh-TW" altLang="zh-TW" sz="2400" dirty="0"/>
              <a:t>檔案 </a:t>
            </a:r>
          </a:p>
          <a:p>
            <a:pPr marL="0" indent="0" hangingPunct="0">
              <a:buNone/>
            </a:pPr>
            <a:r>
              <a:rPr lang="zh-TW" altLang="en-US" sz="2400" dirty="0"/>
              <a:t> </a:t>
            </a:r>
            <a:r>
              <a:rPr lang="en-US" altLang="zh-TW" sz="2400" dirty="0"/>
              <a:t>(B) </a:t>
            </a:r>
            <a:r>
              <a:rPr lang="zh-TW" altLang="zh-TW" sz="2400" dirty="0"/>
              <a:t>開機型病毒藏匿於硬碟非主要開機磁區 </a:t>
            </a:r>
          </a:p>
          <a:p>
            <a:pPr marL="0" indent="0">
              <a:buNone/>
            </a:pPr>
            <a:r>
              <a:rPr lang="zh-TW" altLang="en-US" sz="2400" dirty="0"/>
              <a:t> </a:t>
            </a:r>
            <a:r>
              <a:rPr lang="en-US" altLang="zh-TW" sz="2400" dirty="0">
                <a:solidFill>
                  <a:srgbClr val="FF0000"/>
                </a:solidFill>
              </a:rPr>
              <a:t>(C) </a:t>
            </a:r>
            <a:r>
              <a:rPr lang="zh-TW" altLang="zh-TW" sz="2400" dirty="0">
                <a:solidFill>
                  <a:srgbClr val="FF0000"/>
                </a:solidFill>
              </a:rPr>
              <a:t>非常駐型病毒將自己寄生在</a:t>
            </a:r>
            <a:r>
              <a:rPr lang="en-US" altLang="zh-TW" sz="2400" dirty="0">
                <a:solidFill>
                  <a:srgbClr val="FF0000"/>
                </a:solidFill>
              </a:rPr>
              <a:t> *.COM</a:t>
            </a:r>
            <a:r>
              <a:rPr lang="zh-TW" altLang="zh-TW" sz="2400" dirty="0">
                <a:solidFill>
                  <a:srgbClr val="FF0000"/>
                </a:solidFill>
              </a:rPr>
              <a:t>、</a:t>
            </a:r>
            <a:r>
              <a:rPr lang="en-US" altLang="zh-TW" sz="2400" dirty="0">
                <a:solidFill>
                  <a:srgbClr val="FF0000"/>
                </a:solidFill>
              </a:rPr>
              <a:t> *.EXE </a:t>
            </a:r>
            <a:r>
              <a:rPr lang="zh-TW" altLang="zh-TW" sz="2400" dirty="0">
                <a:solidFill>
                  <a:srgbClr val="FF0000"/>
                </a:solidFill>
              </a:rPr>
              <a:t>或是</a:t>
            </a:r>
            <a:r>
              <a:rPr lang="en-US" altLang="zh-TW" sz="2400" dirty="0">
                <a:solidFill>
                  <a:srgbClr val="FF0000"/>
                </a:solidFill>
              </a:rPr>
              <a:t> *.SYS </a:t>
            </a:r>
            <a:r>
              <a:rPr lang="zh-TW" altLang="zh-TW" sz="2400" dirty="0">
                <a:solidFill>
                  <a:srgbClr val="FF0000"/>
                </a:solidFill>
              </a:rPr>
              <a:t>的檔</a:t>
            </a:r>
            <a:br>
              <a:rPr lang="en-US" altLang="zh-TW" sz="2400" dirty="0">
                <a:solidFill>
                  <a:srgbClr val="FF0000"/>
                </a:solidFill>
              </a:rPr>
            </a:br>
            <a:r>
              <a:rPr lang="zh-TW" altLang="en-US" sz="2400" dirty="0">
                <a:solidFill>
                  <a:srgbClr val="FF0000"/>
                </a:solidFill>
              </a:rPr>
              <a:t>       </a:t>
            </a:r>
            <a:r>
              <a:rPr lang="zh-TW" altLang="zh-TW" sz="2400" dirty="0">
                <a:solidFill>
                  <a:srgbClr val="FF0000"/>
                </a:solidFill>
              </a:rPr>
              <a:t>案中 </a:t>
            </a:r>
          </a:p>
          <a:p>
            <a:pPr marL="0" indent="0">
              <a:buNone/>
            </a:pPr>
            <a:r>
              <a:rPr lang="zh-TW" altLang="en-US" sz="2400" dirty="0"/>
              <a:t> </a:t>
            </a:r>
            <a:r>
              <a:rPr lang="en-US" altLang="zh-TW" sz="2400" dirty="0"/>
              <a:t>(D) </a:t>
            </a:r>
            <a:r>
              <a:rPr lang="zh-TW" altLang="zh-TW" sz="2400" dirty="0"/>
              <a:t>檔案型病毒只會感染</a:t>
            </a:r>
            <a:r>
              <a:rPr lang="en-US" altLang="zh-TW" sz="2400" dirty="0"/>
              <a:t> .COM </a:t>
            </a:r>
            <a:r>
              <a:rPr lang="zh-TW" altLang="zh-TW" sz="2400" dirty="0"/>
              <a:t>檔</a:t>
            </a:r>
            <a:endParaRPr lang="zh-TW" altLang="en-US" dirty="0"/>
          </a:p>
        </p:txBody>
      </p:sp>
    </p:spTree>
    <p:extLst>
      <p:ext uri="{BB962C8B-B14F-4D97-AF65-F5344CB8AC3E}">
        <p14:creationId xmlns:p14="http://schemas.microsoft.com/office/powerpoint/2010/main" val="693492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下列何者不是電腦病毒的傳染途徑？</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經由網路下載的軟體傳染</a:t>
            </a:r>
          </a:p>
          <a:p>
            <a:pPr marL="0" indent="0">
              <a:buNone/>
            </a:pPr>
            <a:r>
              <a:rPr lang="zh-TW" altLang="en-US" sz="2400" dirty="0"/>
              <a:t> </a:t>
            </a:r>
            <a:r>
              <a:rPr lang="en-US" altLang="zh-TW" sz="2400" dirty="0"/>
              <a:t>(B) </a:t>
            </a:r>
            <a:r>
              <a:rPr lang="zh-TW" altLang="zh-TW" sz="2400" dirty="0"/>
              <a:t>經由電子郵件的附加檔案中傳染 </a:t>
            </a:r>
          </a:p>
          <a:p>
            <a:pPr marL="0" indent="0">
              <a:buNone/>
            </a:pPr>
            <a:r>
              <a:rPr lang="zh-TW" altLang="en-US" sz="2400" dirty="0"/>
              <a:t> </a:t>
            </a:r>
            <a:r>
              <a:rPr lang="en-US" altLang="zh-TW" sz="2400" dirty="0"/>
              <a:t>(C) </a:t>
            </a:r>
            <a:r>
              <a:rPr lang="zh-TW" altLang="zh-TW" sz="2400" dirty="0"/>
              <a:t>經由應用程式存取資料庫資料 </a:t>
            </a:r>
          </a:p>
          <a:p>
            <a:pPr marL="0" indent="0">
              <a:buNone/>
            </a:pPr>
            <a:r>
              <a:rPr lang="zh-TW" altLang="en-US" sz="2400" dirty="0"/>
              <a:t> </a:t>
            </a:r>
            <a:r>
              <a:rPr lang="en-US" altLang="zh-TW" sz="2400" dirty="0"/>
              <a:t>(D) </a:t>
            </a:r>
            <a:r>
              <a:rPr lang="zh-TW" altLang="zh-TW" sz="2400" dirty="0"/>
              <a:t>經由已被感染的可移式媒體（如：</a:t>
            </a:r>
            <a:r>
              <a:rPr lang="en-US" altLang="zh-TW" sz="2400" dirty="0"/>
              <a:t>USB</a:t>
            </a:r>
            <a:r>
              <a:rPr lang="zh-TW" altLang="zh-TW" sz="2400" dirty="0"/>
              <a:t>、</a:t>
            </a:r>
            <a:r>
              <a:rPr lang="en-US" altLang="zh-TW" sz="2400" dirty="0"/>
              <a:t>CD </a:t>
            </a:r>
            <a:r>
              <a:rPr lang="zh-TW" altLang="zh-TW" sz="2400" dirty="0"/>
              <a:t>等）</a:t>
            </a:r>
            <a:endParaRPr lang="zh-TW" altLang="en-US" dirty="0"/>
          </a:p>
        </p:txBody>
      </p:sp>
    </p:spTree>
    <p:extLst>
      <p:ext uri="{BB962C8B-B14F-4D97-AF65-F5344CB8AC3E}">
        <p14:creationId xmlns:p14="http://schemas.microsoft.com/office/powerpoint/2010/main" val="19784036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下列何者不是電腦病毒的傳染途徑？</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經由網路下載的軟體傳染</a:t>
            </a:r>
          </a:p>
          <a:p>
            <a:pPr marL="0" indent="0">
              <a:buNone/>
            </a:pPr>
            <a:r>
              <a:rPr lang="zh-TW" altLang="en-US" sz="2400" dirty="0"/>
              <a:t> </a:t>
            </a:r>
            <a:r>
              <a:rPr lang="en-US" altLang="zh-TW" sz="2400" dirty="0"/>
              <a:t>(B) </a:t>
            </a:r>
            <a:r>
              <a:rPr lang="zh-TW" altLang="zh-TW" sz="2400" dirty="0"/>
              <a:t>經由電子郵件的附加檔案中傳染 </a:t>
            </a:r>
          </a:p>
          <a:p>
            <a:pPr marL="0" indent="0">
              <a:buNone/>
            </a:pPr>
            <a:r>
              <a:rPr lang="zh-TW" altLang="en-US" sz="2400" dirty="0"/>
              <a:t> </a:t>
            </a:r>
            <a:r>
              <a:rPr lang="en-US" altLang="zh-TW" sz="2400" dirty="0">
                <a:solidFill>
                  <a:srgbClr val="FF0000"/>
                </a:solidFill>
              </a:rPr>
              <a:t>(C) </a:t>
            </a:r>
            <a:r>
              <a:rPr lang="zh-TW" altLang="zh-TW" sz="2400" dirty="0">
                <a:solidFill>
                  <a:srgbClr val="FF0000"/>
                </a:solidFill>
              </a:rPr>
              <a:t>經由應用程式存取資料庫資料 </a:t>
            </a:r>
          </a:p>
          <a:p>
            <a:pPr marL="0" indent="0">
              <a:buNone/>
            </a:pPr>
            <a:r>
              <a:rPr lang="zh-TW" altLang="en-US" sz="2400" dirty="0"/>
              <a:t> </a:t>
            </a:r>
            <a:r>
              <a:rPr lang="en-US" altLang="zh-TW" sz="2400" dirty="0"/>
              <a:t>(D) </a:t>
            </a:r>
            <a:r>
              <a:rPr lang="zh-TW" altLang="zh-TW" sz="2400" dirty="0"/>
              <a:t>經由已被感染的可移式媒體（如：</a:t>
            </a:r>
            <a:r>
              <a:rPr lang="en-US" altLang="zh-TW" sz="2400" dirty="0"/>
              <a:t>USB</a:t>
            </a:r>
            <a:r>
              <a:rPr lang="zh-TW" altLang="zh-TW" sz="2400" dirty="0"/>
              <a:t>、</a:t>
            </a:r>
            <a:r>
              <a:rPr lang="en-US" altLang="zh-TW" sz="2400" dirty="0"/>
              <a:t>CD </a:t>
            </a:r>
            <a:r>
              <a:rPr lang="zh-TW" altLang="zh-TW" sz="2400" dirty="0"/>
              <a:t>等）</a:t>
            </a:r>
            <a:endParaRPr lang="zh-TW" altLang="en-US" dirty="0"/>
          </a:p>
        </p:txBody>
      </p:sp>
    </p:spTree>
    <p:extLst>
      <p:ext uri="{BB962C8B-B14F-4D97-AF65-F5344CB8AC3E}">
        <p14:creationId xmlns:p14="http://schemas.microsoft.com/office/powerpoint/2010/main" val="27515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下列哪個協定較為安全？</a:t>
            </a:r>
            <a:endParaRPr lang="en-US" altLang="zh-TW" dirty="0"/>
          </a:p>
          <a:p>
            <a:pPr marL="0" indent="0">
              <a:buNone/>
            </a:pPr>
            <a:endParaRPr lang="zh-TW" altLang="en-US" dirty="0"/>
          </a:p>
          <a:p>
            <a:pPr marL="0" indent="0">
              <a:buNone/>
            </a:pPr>
            <a:r>
              <a:rPr lang="en-US" altLang="zh-TW" sz="2400" dirty="0"/>
              <a:t>(A) HTTP (B) FTP </a:t>
            </a:r>
            <a:r>
              <a:rPr lang="en-US" altLang="zh-TW" sz="2400" dirty="0">
                <a:solidFill>
                  <a:srgbClr val="FF0000"/>
                </a:solidFill>
              </a:rPr>
              <a:t>(C) SSL </a:t>
            </a:r>
            <a:r>
              <a:rPr lang="en-US" altLang="zh-TW" sz="2400" dirty="0"/>
              <a:t>(D) TELNET</a:t>
            </a:r>
            <a:endParaRPr lang="zh-TW" altLang="en-US" dirty="0"/>
          </a:p>
        </p:txBody>
      </p:sp>
    </p:spTree>
    <p:extLst>
      <p:ext uri="{BB962C8B-B14F-4D97-AF65-F5344CB8AC3E}">
        <p14:creationId xmlns:p14="http://schemas.microsoft.com/office/powerpoint/2010/main" val="18916324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關於弱點掃描，下列敘述何者不正確？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弱點掃描工具的使用，可能會觸發入侵偵測系統的警告 </a:t>
            </a:r>
          </a:p>
          <a:p>
            <a:pPr marL="0" indent="0">
              <a:buNone/>
            </a:pPr>
            <a:r>
              <a:rPr lang="zh-TW" altLang="en-US" sz="2400" dirty="0"/>
              <a:t> </a:t>
            </a:r>
            <a:r>
              <a:rPr lang="en-US" altLang="zh-TW" sz="2400" dirty="0"/>
              <a:t>(B) </a:t>
            </a:r>
            <a:r>
              <a:rPr lang="zh-TW" altLang="zh-TW" sz="2400" dirty="0"/>
              <a:t>弱點掃描可算是滲透測試的前置作業之一 </a:t>
            </a:r>
          </a:p>
          <a:p>
            <a:pPr marL="0" indent="0">
              <a:buNone/>
            </a:pPr>
            <a:r>
              <a:rPr lang="zh-TW" altLang="en-US" sz="2400" dirty="0"/>
              <a:t> </a:t>
            </a:r>
            <a:r>
              <a:rPr lang="en-US" altLang="zh-TW" sz="2400" dirty="0"/>
              <a:t>(C) Ping </a:t>
            </a:r>
            <a:r>
              <a:rPr lang="zh-TW" altLang="zh-TW" sz="2400" dirty="0"/>
              <a:t>工具的使用，可算是弱點掃描的前置作業之一  </a:t>
            </a:r>
          </a:p>
          <a:p>
            <a:pPr marL="0" indent="0">
              <a:buNone/>
            </a:pPr>
            <a:r>
              <a:rPr lang="zh-TW" altLang="en-US" sz="2400" dirty="0"/>
              <a:t> </a:t>
            </a:r>
            <a:r>
              <a:rPr lang="en-US" altLang="zh-TW" sz="2400" dirty="0"/>
              <a:t>(D) </a:t>
            </a:r>
            <a:r>
              <a:rPr lang="zh-TW" altLang="zh-TW" sz="2400" dirty="0"/>
              <a:t>部署</a:t>
            </a:r>
            <a:r>
              <a:rPr lang="en-US" altLang="zh-TW" sz="2400" dirty="0"/>
              <a:t> Web </a:t>
            </a:r>
            <a:r>
              <a:rPr lang="zh-TW" altLang="zh-TW" sz="2400" dirty="0"/>
              <a:t>應用程式防火牆，即可避免遭受弱點掃描的探測</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關於弱點掃描，下列敘述何者不正確？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弱點掃描工具的使用，可能會觸發入侵偵測系統的警告 </a:t>
            </a:r>
          </a:p>
          <a:p>
            <a:pPr marL="0" indent="0">
              <a:buNone/>
            </a:pPr>
            <a:r>
              <a:rPr lang="zh-TW" altLang="en-US" sz="2400" dirty="0"/>
              <a:t> </a:t>
            </a:r>
            <a:r>
              <a:rPr lang="en-US" altLang="zh-TW" sz="2400" dirty="0"/>
              <a:t>(B) </a:t>
            </a:r>
            <a:r>
              <a:rPr lang="zh-TW" altLang="zh-TW" sz="2400" dirty="0"/>
              <a:t>弱點掃描可算是滲透測試的前置作業之一 </a:t>
            </a:r>
          </a:p>
          <a:p>
            <a:pPr marL="0" indent="0">
              <a:buNone/>
            </a:pPr>
            <a:r>
              <a:rPr lang="zh-TW" altLang="en-US" sz="2400" dirty="0"/>
              <a:t> </a:t>
            </a:r>
            <a:r>
              <a:rPr lang="en-US" altLang="zh-TW" sz="2400" dirty="0"/>
              <a:t>(C) Ping </a:t>
            </a:r>
            <a:r>
              <a:rPr lang="zh-TW" altLang="zh-TW" sz="2400" dirty="0"/>
              <a:t>工具的使用，可算是弱點掃描的前置作業之一  </a:t>
            </a:r>
          </a:p>
          <a:p>
            <a:pPr marL="0" indent="0">
              <a:buNone/>
            </a:pPr>
            <a:r>
              <a:rPr lang="zh-TW" altLang="en-US" sz="2400" dirty="0"/>
              <a:t> </a:t>
            </a:r>
            <a:r>
              <a:rPr lang="en-US" altLang="zh-TW" sz="2400" dirty="0">
                <a:solidFill>
                  <a:srgbClr val="FF0000"/>
                </a:solidFill>
              </a:rPr>
              <a:t>(D) </a:t>
            </a:r>
            <a:r>
              <a:rPr lang="zh-TW" altLang="zh-TW" sz="2400" dirty="0">
                <a:solidFill>
                  <a:srgbClr val="FF0000"/>
                </a:solidFill>
              </a:rPr>
              <a:t>部署</a:t>
            </a:r>
            <a:r>
              <a:rPr lang="en-US" altLang="zh-TW" sz="2400" dirty="0">
                <a:solidFill>
                  <a:srgbClr val="FF0000"/>
                </a:solidFill>
              </a:rPr>
              <a:t> Web </a:t>
            </a:r>
            <a:r>
              <a:rPr lang="zh-TW" altLang="zh-TW" sz="2400" dirty="0">
                <a:solidFill>
                  <a:srgbClr val="FF0000"/>
                </a:solidFill>
              </a:rPr>
              <a:t>應用程式防火牆，即可避免遭受弱點掃描的探測</a:t>
            </a:r>
            <a:endParaRPr lang="zh-TW" altLang="en-US" dirty="0">
              <a:solidFill>
                <a:srgbClr val="FF0000"/>
              </a:solidFill>
            </a:endParaRPr>
          </a:p>
        </p:txBody>
      </p:sp>
    </p:spTree>
    <p:extLst>
      <p:ext uri="{BB962C8B-B14F-4D97-AF65-F5344CB8AC3E}">
        <p14:creationId xmlns:p14="http://schemas.microsoft.com/office/powerpoint/2010/main" val="1035020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下列何者不是常見的弱點掃描工具之一？</a:t>
            </a:r>
            <a:endParaRPr lang="en-US" altLang="zh-TW" dirty="0"/>
          </a:p>
          <a:p>
            <a:pPr marL="0" indent="0">
              <a:buNone/>
            </a:pPr>
            <a:r>
              <a:rPr lang="zh-TW" altLang="en-US" dirty="0"/>
              <a:t> </a:t>
            </a:r>
          </a:p>
          <a:p>
            <a:pPr marL="0" indent="0" hangingPunct="0">
              <a:buNone/>
            </a:pPr>
            <a:r>
              <a:rPr lang="zh-TW" altLang="en-US" sz="2400" dirty="0"/>
              <a:t> </a:t>
            </a:r>
            <a:r>
              <a:rPr lang="en-US" altLang="zh-TW" sz="2400" dirty="0"/>
              <a:t>(A) Open Vulnerability Assessment System (</a:t>
            </a:r>
            <a:r>
              <a:rPr lang="en-US" altLang="zh-TW" sz="2400" dirty="0" err="1"/>
              <a:t>OpenVAS</a:t>
            </a:r>
            <a:r>
              <a:rPr lang="en-US" altLang="zh-TW" sz="2400" dirty="0"/>
              <a:t>) </a:t>
            </a:r>
          </a:p>
          <a:p>
            <a:pPr marL="0" indent="0" hangingPunct="0">
              <a:buNone/>
            </a:pPr>
            <a:r>
              <a:rPr lang="en-US" altLang="zh-TW" sz="2400" dirty="0"/>
              <a:t> (B) Nessus  </a:t>
            </a:r>
            <a:endParaRPr lang="zh-TW" altLang="zh-TW" sz="2400" dirty="0"/>
          </a:p>
          <a:p>
            <a:pPr marL="0" indent="0" hangingPunct="0">
              <a:buNone/>
            </a:pPr>
            <a:r>
              <a:rPr lang="zh-TW" altLang="en-US" sz="2400" dirty="0"/>
              <a:t> </a:t>
            </a:r>
            <a:r>
              <a:rPr lang="en-US" altLang="zh-TW" sz="2400" dirty="0"/>
              <a:t>(C) </a:t>
            </a:r>
            <a:r>
              <a:rPr lang="en-US" altLang="zh-TW" sz="2400" dirty="0" err="1"/>
              <a:t>MegaSploit</a:t>
            </a:r>
            <a:r>
              <a:rPr lang="en-US" altLang="zh-TW" sz="2400" dirty="0"/>
              <a:t> </a:t>
            </a:r>
          </a:p>
          <a:p>
            <a:pPr marL="0" indent="0" hangingPunct="0">
              <a:buNone/>
            </a:pPr>
            <a:r>
              <a:rPr lang="en-US" altLang="zh-TW" sz="2400" dirty="0"/>
              <a:t> (D) </a:t>
            </a:r>
            <a:r>
              <a:rPr lang="en-US" altLang="zh-TW" sz="2400" dirty="0" err="1"/>
              <a:t>Nmap</a:t>
            </a:r>
            <a:endParaRPr lang="zh-TW" altLang="zh-TW" sz="2400" dirty="0"/>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下列何者不是常見的弱點掃描工具之一？</a:t>
            </a:r>
            <a:endParaRPr lang="en-US" altLang="zh-TW" dirty="0"/>
          </a:p>
          <a:p>
            <a:pPr marL="0" indent="0">
              <a:buNone/>
            </a:pPr>
            <a:r>
              <a:rPr lang="zh-TW" altLang="en-US" dirty="0"/>
              <a:t> </a:t>
            </a:r>
          </a:p>
          <a:p>
            <a:pPr marL="0" indent="0" hangingPunct="0">
              <a:buNone/>
            </a:pPr>
            <a:r>
              <a:rPr lang="zh-TW" altLang="en-US" sz="2400" dirty="0"/>
              <a:t> </a:t>
            </a:r>
            <a:r>
              <a:rPr lang="en-US" altLang="zh-TW" sz="2400" dirty="0"/>
              <a:t>(A) Open Vulnerability Assessment System (</a:t>
            </a:r>
            <a:r>
              <a:rPr lang="en-US" altLang="zh-TW" sz="2400" dirty="0" err="1"/>
              <a:t>OpenVAS</a:t>
            </a:r>
            <a:r>
              <a:rPr lang="en-US" altLang="zh-TW" sz="2400" dirty="0"/>
              <a:t>) </a:t>
            </a:r>
          </a:p>
          <a:p>
            <a:pPr marL="0" indent="0" hangingPunct="0">
              <a:buNone/>
            </a:pPr>
            <a:r>
              <a:rPr lang="en-US" altLang="zh-TW" sz="2400" dirty="0"/>
              <a:t> (B) Nessus  </a:t>
            </a:r>
            <a:endParaRPr lang="zh-TW" altLang="zh-TW" sz="2400" dirty="0"/>
          </a:p>
          <a:p>
            <a:pPr marL="0" indent="0" hangingPunct="0">
              <a:buNone/>
            </a:pPr>
            <a:r>
              <a:rPr lang="zh-TW" altLang="en-US" sz="2400" dirty="0">
                <a:solidFill>
                  <a:srgbClr val="FF0000"/>
                </a:solidFill>
              </a:rPr>
              <a:t> </a:t>
            </a:r>
            <a:r>
              <a:rPr lang="en-US" altLang="zh-TW" sz="2400" dirty="0">
                <a:solidFill>
                  <a:srgbClr val="FF0000"/>
                </a:solidFill>
              </a:rPr>
              <a:t>(C) </a:t>
            </a:r>
            <a:r>
              <a:rPr lang="en-US" altLang="zh-TW" sz="2400" dirty="0" err="1">
                <a:solidFill>
                  <a:srgbClr val="FF0000"/>
                </a:solidFill>
              </a:rPr>
              <a:t>MegaSploit</a:t>
            </a:r>
            <a:r>
              <a:rPr lang="en-US" altLang="zh-TW" sz="2400" dirty="0">
                <a:solidFill>
                  <a:srgbClr val="FF0000"/>
                </a:solidFill>
              </a:rPr>
              <a:t> </a:t>
            </a:r>
          </a:p>
          <a:p>
            <a:pPr marL="0" indent="0" hangingPunct="0">
              <a:buNone/>
            </a:pPr>
            <a:r>
              <a:rPr lang="en-US" altLang="zh-TW" sz="2400" dirty="0"/>
              <a:t> (D) </a:t>
            </a:r>
            <a:r>
              <a:rPr lang="en-US" altLang="zh-TW" sz="2400" dirty="0" err="1"/>
              <a:t>Nmap</a:t>
            </a:r>
            <a:endParaRPr lang="zh-TW" altLang="zh-TW" sz="2400" dirty="0"/>
          </a:p>
          <a:p>
            <a:endParaRPr lang="zh-TW" altLang="en-US" dirty="0"/>
          </a:p>
        </p:txBody>
      </p:sp>
    </p:spTree>
    <p:extLst>
      <p:ext uri="{BB962C8B-B14F-4D97-AF65-F5344CB8AC3E}">
        <p14:creationId xmlns:p14="http://schemas.microsoft.com/office/powerpoint/2010/main" val="37294450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lgn="just">
              <a:buNone/>
            </a:pPr>
            <a:r>
              <a:rPr lang="zh-TW" altLang="zh-TW" dirty="0"/>
              <a:t>你的老闆閱讀了一篇關於新發現嚴重漏洞的文章，而廠商所提供的修復漏洞修正檔也已於今天被釋出，他要求你立即更新所有系統此一修正檔，請問你應該採用下列何種做法？</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立即將修正檔套用到所有系統</a:t>
            </a:r>
            <a:r>
              <a:rPr lang="en-US" altLang="zh-TW" sz="2400" dirty="0"/>
              <a:t> </a:t>
            </a:r>
          </a:p>
          <a:p>
            <a:pPr marL="0" indent="0">
              <a:buNone/>
            </a:pPr>
            <a:r>
              <a:rPr lang="zh-TW" altLang="en-US" sz="2400" dirty="0"/>
              <a:t> </a:t>
            </a:r>
            <a:r>
              <a:rPr lang="en-US" altLang="zh-TW" sz="2400" dirty="0"/>
              <a:t>(B) </a:t>
            </a:r>
            <a:r>
              <a:rPr lang="zh-TW" altLang="zh-TW" sz="2400" dirty="0"/>
              <a:t>先測試修正檔，無誤後再行修補 </a:t>
            </a:r>
            <a:endParaRPr lang="en-US" altLang="zh-TW" sz="2400" dirty="0"/>
          </a:p>
          <a:p>
            <a:pPr marL="0" indent="0">
              <a:buNone/>
            </a:pPr>
            <a:r>
              <a:rPr lang="zh-TW" altLang="en-US" sz="2400" dirty="0"/>
              <a:t> </a:t>
            </a:r>
            <a:r>
              <a:rPr lang="en-US" altLang="zh-TW" sz="2400" dirty="0"/>
              <a:t>(C) </a:t>
            </a:r>
            <a:r>
              <a:rPr lang="zh-TW" altLang="zh-TW" sz="2400" dirty="0"/>
              <a:t>先更新防毒軟體之後再行修補</a:t>
            </a:r>
            <a:r>
              <a:rPr lang="en-US" altLang="zh-TW" sz="2400" dirty="0"/>
              <a:t> </a:t>
            </a:r>
          </a:p>
          <a:p>
            <a:pPr marL="0" indent="0">
              <a:buNone/>
            </a:pPr>
            <a:r>
              <a:rPr lang="zh-TW" altLang="en-US" sz="2400" dirty="0"/>
              <a:t> </a:t>
            </a:r>
            <a:r>
              <a:rPr lang="en-US" altLang="zh-TW" sz="2400" dirty="0"/>
              <a:t>(D) </a:t>
            </a:r>
            <a:r>
              <a:rPr lang="zh-TW" altLang="zh-TW" sz="2400" dirty="0"/>
              <a:t>先執行漏洞掃描，再進行修正檔套用</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lgn="just">
              <a:buNone/>
            </a:pPr>
            <a:r>
              <a:rPr lang="zh-TW" altLang="zh-TW" dirty="0"/>
              <a:t>你的老闆閱讀了一篇關於新發現嚴重漏洞的文章，而廠商所提供的修復漏洞修正檔也已於今天被釋出，他要求你立即更新所有系統此一修正檔，請問你應該採用下列何種做法？</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立即將修正檔套用到所有系統</a:t>
            </a:r>
            <a:r>
              <a:rPr lang="en-US" altLang="zh-TW" sz="2400" dirty="0"/>
              <a:t> </a:t>
            </a:r>
          </a:p>
          <a:p>
            <a:pPr marL="0" indent="0">
              <a:buNone/>
            </a:pPr>
            <a:r>
              <a:rPr lang="zh-TW" altLang="en-US" sz="2400" dirty="0"/>
              <a:t> </a:t>
            </a:r>
            <a:r>
              <a:rPr lang="en-US" altLang="zh-TW" sz="2400" dirty="0">
                <a:solidFill>
                  <a:srgbClr val="FF0000"/>
                </a:solidFill>
              </a:rPr>
              <a:t>(B) </a:t>
            </a:r>
            <a:r>
              <a:rPr lang="zh-TW" altLang="zh-TW" sz="2400" dirty="0">
                <a:solidFill>
                  <a:srgbClr val="FF0000"/>
                </a:solidFill>
              </a:rPr>
              <a:t>先測試修正檔，無誤後再行修補 </a:t>
            </a:r>
            <a:endParaRPr lang="en-US" altLang="zh-TW" sz="2400" dirty="0">
              <a:solidFill>
                <a:srgbClr val="FF0000"/>
              </a:solidFill>
            </a:endParaRPr>
          </a:p>
          <a:p>
            <a:pPr marL="0" indent="0">
              <a:buNone/>
            </a:pPr>
            <a:r>
              <a:rPr lang="zh-TW" altLang="en-US" sz="2400" dirty="0"/>
              <a:t> </a:t>
            </a:r>
            <a:r>
              <a:rPr lang="en-US" altLang="zh-TW" sz="2400" dirty="0"/>
              <a:t>(C) </a:t>
            </a:r>
            <a:r>
              <a:rPr lang="zh-TW" altLang="zh-TW" sz="2400" dirty="0"/>
              <a:t>先更新防毒軟體之後再行修補</a:t>
            </a:r>
            <a:r>
              <a:rPr lang="en-US" altLang="zh-TW" sz="2400" dirty="0"/>
              <a:t> </a:t>
            </a:r>
          </a:p>
          <a:p>
            <a:pPr marL="0" indent="0">
              <a:buNone/>
            </a:pPr>
            <a:r>
              <a:rPr lang="zh-TW" altLang="en-US" sz="2400" dirty="0"/>
              <a:t> </a:t>
            </a:r>
            <a:r>
              <a:rPr lang="en-US" altLang="zh-TW" sz="2400" dirty="0"/>
              <a:t>(D) </a:t>
            </a:r>
            <a:r>
              <a:rPr lang="zh-TW" altLang="zh-TW" sz="2400" dirty="0"/>
              <a:t>先執行漏洞掃描，再進行修正檔套用</a:t>
            </a:r>
            <a:endParaRPr lang="zh-TW" altLang="en-US" dirty="0"/>
          </a:p>
        </p:txBody>
      </p:sp>
    </p:spTree>
    <p:extLst>
      <p:ext uri="{BB962C8B-B14F-4D97-AF65-F5344CB8AC3E}">
        <p14:creationId xmlns:p14="http://schemas.microsoft.com/office/powerpoint/2010/main" val="17147570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3.2</a:t>
            </a:r>
          </a:p>
          <a:p>
            <a:pPr algn="ctr"/>
            <a:r>
              <a:rPr lang="zh-TW" altLang="zh-TW" sz="4800" dirty="0"/>
              <a:t>資料安全及備份管理</a:t>
            </a:r>
            <a:endParaRPr lang="en-US" altLang="zh-TW" sz="4800" dirty="0"/>
          </a:p>
        </p:txBody>
      </p:sp>
    </p:spTree>
    <p:extLst>
      <p:ext uri="{BB962C8B-B14F-4D97-AF65-F5344CB8AC3E}">
        <p14:creationId xmlns:p14="http://schemas.microsoft.com/office/powerpoint/2010/main" val="27868529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下列何者不是資料外洩時，短期內所應採取的補救措施</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評估造成傷害的風險 </a:t>
            </a:r>
            <a:r>
              <a:rPr lang="en-US" altLang="zh-TW" sz="2400" dirty="0"/>
              <a:t> </a:t>
            </a:r>
          </a:p>
          <a:p>
            <a:pPr marL="0" indent="0">
              <a:buNone/>
            </a:pPr>
            <a:r>
              <a:rPr lang="en-US" altLang="zh-TW" sz="2400" dirty="0"/>
              <a:t> (B) </a:t>
            </a:r>
            <a:r>
              <a:rPr lang="zh-TW" altLang="zh-TW" sz="2400" dirty="0"/>
              <a:t>立即收集有關外洩事故的重要資料 </a:t>
            </a:r>
          </a:p>
          <a:p>
            <a:pPr marL="0" indent="0">
              <a:buNone/>
            </a:pPr>
            <a:r>
              <a:rPr lang="zh-TW" altLang="en-US" sz="2400" dirty="0"/>
              <a:t> </a:t>
            </a:r>
            <a:r>
              <a:rPr lang="en-US" altLang="zh-TW" sz="2400" dirty="0"/>
              <a:t>(C) </a:t>
            </a:r>
            <a:r>
              <a:rPr lang="zh-TW" altLang="zh-TW" sz="2400" dirty="0"/>
              <a:t>採取適當措施，制止資料外洩 </a:t>
            </a:r>
            <a:r>
              <a:rPr lang="en-US" altLang="zh-TW" sz="2400" dirty="0"/>
              <a:t> </a:t>
            </a:r>
          </a:p>
          <a:p>
            <a:pPr marL="0" indent="0">
              <a:buNone/>
            </a:pPr>
            <a:r>
              <a:rPr lang="en-US" altLang="zh-TW" sz="2400" dirty="0"/>
              <a:t> (D) </a:t>
            </a:r>
            <a:r>
              <a:rPr lang="zh-TW" altLang="zh-TW" sz="2400" dirty="0"/>
              <a:t>執行資訊事故安全教育訓練</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下列何者不是資料外洩時，短期內所應採取的補救措施</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評估造成傷害的風險 </a:t>
            </a:r>
            <a:r>
              <a:rPr lang="en-US" altLang="zh-TW" sz="2400" dirty="0"/>
              <a:t> </a:t>
            </a:r>
          </a:p>
          <a:p>
            <a:pPr marL="0" indent="0">
              <a:buNone/>
            </a:pPr>
            <a:r>
              <a:rPr lang="en-US" altLang="zh-TW" sz="2400" dirty="0"/>
              <a:t> (B) </a:t>
            </a:r>
            <a:r>
              <a:rPr lang="zh-TW" altLang="zh-TW" sz="2400" dirty="0"/>
              <a:t>立即收集有關外洩事故的重要資料 </a:t>
            </a:r>
          </a:p>
          <a:p>
            <a:pPr marL="0" indent="0">
              <a:buNone/>
            </a:pPr>
            <a:r>
              <a:rPr lang="zh-TW" altLang="en-US" sz="2400" dirty="0"/>
              <a:t> </a:t>
            </a:r>
            <a:r>
              <a:rPr lang="en-US" altLang="zh-TW" sz="2400" dirty="0"/>
              <a:t>(C) </a:t>
            </a:r>
            <a:r>
              <a:rPr lang="zh-TW" altLang="zh-TW" sz="2400" dirty="0"/>
              <a:t>採取適當措施，制止資料外洩 </a:t>
            </a:r>
            <a:r>
              <a:rPr lang="en-US" altLang="zh-TW" sz="2400" dirty="0"/>
              <a:t> </a:t>
            </a:r>
          </a:p>
          <a:p>
            <a:pPr marL="0" indent="0">
              <a:buNone/>
            </a:pPr>
            <a:r>
              <a:rPr lang="en-US" altLang="zh-TW" sz="2400" dirty="0">
                <a:solidFill>
                  <a:srgbClr val="FF0000"/>
                </a:solidFill>
              </a:rPr>
              <a:t> (D) </a:t>
            </a:r>
            <a:r>
              <a:rPr lang="zh-TW" altLang="zh-TW" sz="2400" dirty="0">
                <a:solidFill>
                  <a:srgbClr val="FF0000"/>
                </a:solidFill>
              </a:rPr>
              <a:t>執行資訊事故安全教育訓練</a:t>
            </a:r>
            <a:endParaRPr lang="zh-TW" altLang="en-US" dirty="0">
              <a:solidFill>
                <a:srgbClr val="FF0000"/>
              </a:solidFill>
            </a:endParaRPr>
          </a:p>
        </p:txBody>
      </p:sp>
    </p:spTree>
    <p:extLst>
      <p:ext uri="{BB962C8B-B14F-4D97-AF65-F5344CB8AC3E}">
        <p14:creationId xmlns:p14="http://schemas.microsoft.com/office/powerpoint/2010/main" val="3453754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勒索軟體對於資料安全的傷害極大，請問下列敘述何者不正確？</a:t>
            </a:r>
            <a:endParaRPr lang="en-US" altLang="zh-TW" dirty="0"/>
          </a:p>
          <a:p>
            <a:pPr marL="0" indent="0">
              <a:buNone/>
            </a:pPr>
            <a:endParaRPr lang="en-US" altLang="zh-TW" dirty="0"/>
          </a:p>
          <a:p>
            <a:pPr marL="0" indent="0">
              <a:buNone/>
            </a:pPr>
            <a:r>
              <a:rPr lang="zh-TW" altLang="en-US" sz="2400" dirty="0"/>
              <a:t> </a:t>
            </a:r>
            <a:r>
              <a:rPr lang="en-US" altLang="zh-TW" sz="2400" dirty="0"/>
              <a:t>(A)</a:t>
            </a:r>
            <a:r>
              <a:rPr lang="zh-TW" altLang="zh-TW" sz="2400" dirty="0"/>
              <a:t>勒索軟體感染方式，利用加密方式將電腦資料加密勒索 </a:t>
            </a:r>
          </a:p>
          <a:p>
            <a:pPr marL="0" indent="0">
              <a:buNone/>
            </a:pPr>
            <a:r>
              <a:rPr lang="zh-TW" altLang="en-US" sz="2400" dirty="0"/>
              <a:t> </a:t>
            </a:r>
            <a:r>
              <a:rPr lang="en-US" altLang="zh-TW" sz="2400" dirty="0"/>
              <a:t>(B)</a:t>
            </a:r>
            <a:r>
              <a:rPr lang="zh-TW" altLang="zh-TW" sz="2400" dirty="0"/>
              <a:t>勒索軟體是透過網頁瀏覽或郵件感染造成，與網路無關 </a:t>
            </a:r>
          </a:p>
          <a:p>
            <a:pPr marL="0" indent="0">
              <a:buNone/>
            </a:pPr>
            <a:r>
              <a:rPr lang="zh-TW" altLang="en-US" sz="2400" dirty="0"/>
              <a:t> </a:t>
            </a:r>
            <a:r>
              <a:rPr lang="en-US" altLang="zh-TW" sz="2400" dirty="0"/>
              <a:t>(C)</a:t>
            </a:r>
            <a:r>
              <a:rPr lang="zh-TW" altLang="zh-TW" sz="2400" dirty="0"/>
              <a:t>勒索軟體會造成備份成本增加 </a:t>
            </a:r>
          </a:p>
          <a:p>
            <a:pPr marL="0" indent="0">
              <a:buNone/>
            </a:pPr>
            <a:r>
              <a:rPr lang="en-US" altLang="zh-TW" sz="2400" dirty="0"/>
              <a:t> (D)</a:t>
            </a:r>
            <a:r>
              <a:rPr lang="zh-TW" altLang="zh-TW" sz="2400" dirty="0"/>
              <a:t>勒索軟體會感染一般電腦也會感染到網路主機</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20"/>
          </a:xfrm>
        </p:spPr>
        <p:txBody>
          <a:bodyPr>
            <a:normAutofit fontScale="92500"/>
          </a:bodyPr>
          <a:lstStyle/>
          <a:p>
            <a:pPr marL="0" indent="0">
              <a:buNone/>
            </a:pPr>
            <a:r>
              <a:rPr lang="zh-TW" altLang="zh-TW" sz="3500" dirty="0"/>
              <a:t>使用雲端架設的</a:t>
            </a:r>
            <a:r>
              <a:rPr lang="en-US" altLang="zh-TW" sz="3500" dirty="0"/>
              <a:t> Http </a:t>
            </a:r>
            <a:r>
              <a:rPr lang="zh-TW" altLang="zh-TW" sz="3500" dirty="0"/>
              <a:t>服務時，若伺服器回傳</a:t>
            </a:r>
            <a:r>
              <a:rPr lang="en-US" altLang="zh-TW" sz="3500" dirty="0"/>
              <a:t> 404 </a:t>
            </a:r>
            <a:r>
              <a:rPr lang="zh-TW" altLang="zh-TW" sz="3500" dirty="0"/>
              <a:t>的</a:t>
            </a:r>
            <a:r>
              <a:rPr lang="en-US" altLang="zh-TW" sz="3500" dirty="0"/>
              <a:t> HTTP </a:t>
            </a:r>
            <a:r>
              <a:rPr lang="zh-TW" altLang="zh-TW" sz="3500" dirty="0"/>
              <a:t>狀態碼，請 問是以下何種情況？</a:t>
            </a:r>
            <a:r>
              <a:rPr lang="zh-TW" altLang="en-US" sz="3500" dirty="0"/>
              <a:t> </a:t>
            </a:r>
            <a:endParaRPr lang="en-US" altLang="zh-TW" sz="3500" dirty="0"/>
          </a:p>
          <a:p>
            <a:pPr marL="0" indent="0">
              <a:buNone/>
            </a:pPr>
            <a:endParaRPr lang="zh-TW" altLang="en-US" dirty="0"/>
          </a:p>
          <a:p>
            <a:pPr marL="0" indent="0">
              <a:buNone/>
            </a:pPr>
            <a:r>
              <a:rPr lang="en-US" altLang="zh-TW" sz="2600" dirty="0"/>
              <a:t>(A) Not Found</a:t>
            </a:r>
            <a:r>
              <a:rPr lang="zh-TW" altLang="zh-TW" sz="2600" dirty="0"/>
              <a:t>，請求失敗，請求所希望得到的資源未在伺服器上被發現 </a:t>
            </a:r>
            <a:endParaRPr lang="en-US" altLang="zh-TW" sz="2600" dirty="0"/>
          </a:p>
          <a:p>
            <a:pPr marL="0" indent="0">
              <a:buNone/>
            </a:pPr>
            <a:r>
              <a:rPr lang="en-US" altLang="zh-TW" sz="2600" dirty="0"/>
              <a:t>(B) OK</a:t>
            </a:r>
            <a:r>
              <a:rPr lang="zh-TW" altLang="zh-TW" sz="2600" dirty="0"/>
              <a:t>，請求已成功，所請求的回應標頭或資料本體將被送回 </a:t>
            </a:r>
          </a:p>
          <a:p>
            <a:pPr marL="0" indent="0">
              <a:buNone/>
            </a:pPr>
            <a:r>
              <a:rPr lang="en-US" altLang="zh-TW" sz="2600" dirty="0"/>
              <a:t>(C) Gateway Timeout</a:t>
            </a:r>
            <a:r>
              <a:rPr lang="zh-TW" altLang="zh-TW" sz="2600" dirty="0"/>
              <a:t>，伺服器嘗試執行請求時，未能及時從其他伺服器取得回應 </a:t>
            </a:r>
          </a:p>
          <a:p>
            <a:pPr marL="0" indent="0">
              <a:buNone/>
            </a:pPr>
            <a:r>
              <a:rPr lang="en-US" altLang="zh-TW" sz="2600" dirty="0"/>
              <a:t>(D) I'm a teapot</a:t>
            </a:r>
            <a:r>
              <a:rPr lang="zh-TW" altLang="zh-TW" sz="2600" dirty="0"/>
              <a:t>，要求伺服器煮咖啡時應當回傳此狀態碼</a:t>
            </a:r>
            <a:r>
              <a:rPr lang="zh-TW" altLang="zh-TW" sz="3100" dirty="0"/>
              <a:t> </a:t>
            </a:r>
            <a:endParaRPr lang="zh-TW" altLang="zh-TW" sz="3400" dirty="0"/>
          </a:p>
          <a:p>
            <a:endParaRPr lang="zh-TW" altLang="en-US" dirty="0"/>
          </a:p>
        </p:txBody>
      </p:sp>
    </p:spTree>
    <p:extLst>
      <p:ext uri="{BB962C8B-B14F-4D97-AF65-F5344CB8AC3E}">
        <p14:creationId xmlns:p14="http://schemas.microsoft.com/office/powerpoint/2010/main" val="23546970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勒索軟體對於資料安全的傷害極大，請問下列敘述何者不正確？</a:t>
            </a:r>
            <a:endParaRPr lang="en-US" altLang="zh-TW" dirty="0"/>
          </a:p>
          <a:p>
            <a:pPr marL="0" indent="0">
              <a:buNone/>
            </a:pPr>
            <a:endParaRPr lang="en-US" altLang="zh-TW" dirty="0"/>
          </a:p>
          <a:p>
            <a:pPr marL="0" indent="0">
              <a:buNone/>
            </a:pPr>
            <a:r>
              <a:rPr lang="zh-TW" altLang="en-US" sz="2400" dirty="0"/>
              <a:t> </a:t>
            </a:r>
            <a:r>
              <a:rPr lang="en-US" altLang="zh-TW" sz="2400" dirty="0"/>
              <a:t>(A)</a:t>
            </a:r>
            <a:r>
              <a:rPr lang="zh-TW" altLang="zh-TW" sz="2400" dirty="0"/>
              <a:t>勒索軟體感染方式，利用加密方式將電腦資料加密勒索 </a:t>
            </a:r>
          </a:p>
          <a:p>
            <a:pPr marL="0" indent="0">
              <a:buNone/>
            </a:pPr>
            <a:r>
              <a:rPr lang="zh-TW" altLang="en-US" sz="2400" dirty="0">
                <a:solidFill>
                  <a:srgbClr val="FF0000"/>
                </a:solidFill>
              </a:rPr>
              <a:t> </a:t>
            </a:r>
            <a:r>
              <a:rPr lang="en-US" altLang="zh-TW" sz="2400" dirty="0">
                <a:solidFill>
                  <a:srgbClr val="FF0000"/>
                </a:solidFill>
              </a:rPr>
              <a:t>(B)</a:t>
            </a:r>
            <a:r>
              <a:rPr lang="zh-TW" altLang="zh-TW" sz="2400" dirty="0">
                <a:solidFill>
                  <a:srgbClr val="FF0000"/>
                </a:solidFill>
              </a:rPr>
              <a:t>勒索軟體是透過網頁瀏覽或郵件感染造成，與網路無關 </a:t>
            </a:r>
          </a:p>
          <a:p>
            <a:pPr marL="0" indent="0">
              <a:buNone/>
            </a:pPr>
            <a:r>
              <a:rPr lang="zh-TW" altLang="en-US" sz="2400" dirty="0"/>
              <a:t> </a:t>
            </a:r>
            <a:r>
              <a:rPr lang="en-US" altLang="zh-TW" sz="2400" dirty="0"/>
              <a:t>(C)</a:t>
            </a:r>
            <a:r>
              <a:rPr lang="zh-TW" altLang="zh-TW" sz="2400" dirty="0"/>
              <a:t>勒索軟體會造成備份成本增加 </a:t>
            </a:r>
          </a:p>
          <a:p>
            <a:pPr marL="0" indent="0">
              <a:buNone/>
            </a:pPr>
            <a:r>
              <a:rPr lang="en-US" altLang="zh-TW" sz="2400" dirty="0"/>
              <a:t> (D)</a:t>
            </a:r>
            <a:r>
              <a:rPr lang="zh-TW" altLang="zh-TW" sz="2400" dirty="0"/>
              <a:t>勒索軟體會感染一般電腦也會感染到網路主機</a:t>
            </a:r>
          </a:p>
          <a:p>
            <a:endParaRPr lang="zh-TW" altLang="en-US" dirty="0"/>
          </a:p>
        </p:txBody>
      </p:sp>
    </p:spTree>
    <p:extLst>
      <p:ext uri="{BB962C8B-B14F-4D97-AF65-F5344CB8AC3E}">
        <p14:creationId xmlns:p14="http://schemas.microsoft.com/office/powerpoint/2010/main" val="29975859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關於備份，下列敘述何者正確？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差異備份係指與增量備份完成後之索引檔進行比對，只要</a:t>
            </a:r>
            <a:br>
              <a:rPr lang="en-US" altLang="zh-TW" sz="2400" dirty="0"/>
            </a:br>
            <a:r>
              <a:rPr lang="zh-TW" altLang="en-US" sz="2400" dirty="0"/>
              <a:t>       </a:t>
            </a:r>
            <a:r>
              <a:rPr lang="zh-TW" altLang="zh-TW" sz="2400" dirty="0"/>
              <a:t>發生過變化之文件都會再備份一次 </a:t>
            </a:r>
          </a:p>
          <a:p>
            <a:pPr marL="0" indent="0">
              <a:buNone/>
            </a:pPr>
            <a:r>
              <a:rPr lang="zh-TW" altLang="en-US" sz="2400" dirty="0"/>
              <a:t> </a:t>
            </a:r>
            <a:r>
              <a:rPr lang="en-US" altLang="zh-TW" sz="2400" dirty="0"/>
              <a:t>(B) </a:t>
            </a:r>
            <a:r>
              <a:rPr lang="zh-TW" altLang="zh-TW" sz="2400" dirty="0"/>
              <a:t>完全備份係指與差異備份完成後之索引檔進行比對，只要</a:t>
            </a:r>
            <a:r>
              <a:rPr lang="zh-TW" altLang="en-US" sz="2400" dirty="0"/>
              <a:t>        </a:t>
            </a:r>
            <a:br>
              <a:rPr lang="en-US" altLang="zh-TW" sz="2400" dirty="0"/>
            </a:br>
            <a:r>
              <a:rPr lang="zh-TW" altLang="en-US" sz="2400" dirty="0"/>
              <a:t>       </a:t>
            </a:r>
            <a:r>
              <a:rPr lang="zh-TW" altLang="zh-TW" sz="2400" dirty="0"/>
              <a:t>發生過變化之文件都會再備份一次 </a:t>
            </a:r>
            <a:endParaRPr lang="en-US" altLang="zh-TW" sz="2400" dirty="0"/>
          </a:p>
          <a:p>
            <a:pPr marL="0" indent="0">
              <a:buNone/>
            </a:pPr>
            <a:r>
              <a:rPr lang="zh-TW" altLang="en-US" sz="2400" dirty="0"/>
              <a:t> </a:t>
            </a:r>
            <a:r>
              <a:rPr lang="en-US" altLang="zh-TW" sz="2400" dirty="0"/>
              <a:t>(C) </a:t>
            </a:r>
            <a:r>
              <a:rPr lang="zh-TW" altLang="zh-TW" sz="2400" dirty="0"/>
              <a:t>差異備份係指與增量備份完成後之索引檔進行比對，只要</a:t>
            </a:r>
            <a:br>
              <a:rPr lang="en-US" altLang="zh-TW" sz="2400" dirty="0"/>
            </a:br>
            <a:r>
              <a:rPr lang="zh-TW" altLang="en-US" sz="2400" dirty="0"/>
              <a:t>       </a:t>
            </a:r>
            <a:r>
              <a:rPr lang="zh-TW" altLang="zh-TW" sz="2400" dirty="0"/>
              <a:t>發生過變化之文件都會再備份一次 </a:t>
            </a:r>
          </a:p>
          <a:p>
            <a:pPr marL="0" indent="0">
              <a:buNone/>
            </a:pPr>
            <a:r>
              <a:rPr lang="zh-TW" altLang="en-US" sz="2400" dirty="0"/>
              <a:t> </a:t>
            </a:r>
            <a:r>
              <a:rPr lang="en-US" altLang="zh-TW" sz="2400" dirty="0"/>
              <a:t>(D) </a:t>
            </a:r>
            <a:r>
              <a:rPr lang="zh-TW" altLang="zh-TW" sz="2400" dirty="0"/>
              <a:t>差異備份係指與完全備份完成後之索引檔進行比對，只要</a:t>
            </a:r>
            <a:br>
              <a:rPr lang="en-US" altLang="zh-TW" sz="2400" dirty="0"/>
            </a:br>
            <a:r>
              <a:rPr lang="zh-TW" altLang="en-US" sz="2400" dirty="0"/>
              <a:t>        </a:t>
            </a:r>
            <a:r>
              <a:rPr lang="zh-TW" altLang="zh-TW" sz="2400" dirty="0"/>
              <a:t>發生過變化之文件都會再備份一次</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關於備份，下列敘述何者正確？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差異備份係指與增量備份完成後之索引檔進行比對，只要</a:t>
            </a:r>
            <a:br>
              <a:rPr lang="en-US" altLang="zh-TW" sz="2400" dirty="0"/>
            </a:br>
            <a:r>
              <a:rPr lang="zh-TW" altLang="en-US" sz="2400" dirty="0"/>
              <a:t>       </a:t>
            </a:r>
            <a:r>
              <a:rPr lang="zh-TW" altLang="zh-TW" sz="2400" dirty="0"/>
              <a:t>發生過變化之文件都會再備份一次 </a:t>
            </a:r>
          </a:p>
          <a:p>
            <a:pPr marL="0" indent="0">
              <a:buNone/>
            </a:pPr>
            <a:r>
              <a:rPr lang="zh-TW" altLang="en-US" sz="2400" dirty="0"/>
              <a:t> </a:t>
            </a:r>
            <a:r>
              <a:rPr lang="en-US" altLang="zh-TW" sz="2400" dirty="0"/>
              <a:t>(B) </a:t>
            </a:r>
            <a:r>
              <a:rPr lang="zh-TW" altLang="zh-TW" sz="2400" dirty="0"/>
              <a:t>完全備份係指與差異備份完成後之索引檔進行比對，只要</a:t>
            </a:r>
            <a:r>
              <a:rPr lang="zh-TW" altLang="en-US" sz="2400" dirty="0"/>
              <a:t>        </a:t>
            </a:r>
            <a:br>
              <a:rPr lang="en-US" altLang="zh-TW" sz="2400" dirty="0"/>
            </a:br>
            <a:r>
              <a:rPr lang="zh-TW" altLang="en-US" sz="2400" dirty="0"/>
              <a:t>       </a:t>
            </a:r>
            <a:r>
              <a:rPr lang="zh-TW" altLang="zh-TW" sz="2400" dirty="0"/>
              <a:t>發生過變化之文件都會再備份一次 </a:t>
            </a:r>
            <a:endParaRPr lang="en-US" altLang="zh-TW" sz="2400" dirty="0"/>
          </a:p>
          <a:p>
            <a:pPr marL="0" indent="0">
              <a:buNone/>
            </a:pPr>
            <a:r>
              <a:rPr lang="zh-TW" altLang="en-US" sz="2400" dirty="0"/>
              <a:t> </a:t>
            </a:r>
            <a:r>
              <a:rPr lang="en-US" altLang="zh-TW" sz="2400" dirty="0"/>
              <a:t>(C) </a:t>
            </a:r>
            <a:r>
              <a:rPr lang="zh-TW" altLang="zh-TW" sz="2400" dirty="0"/>
              <a:t>差異備份係指與增量備份完成後之索引檔進行比對，只要</a:t>
            </a:r>
            <a:br>
              <a:rPr lang="en-US" altLang="zh-TW" sz="2400" dirty="0"/>
            </a:br>
            <a:r>
              <a:rPr lang="zh-TW" altLang="en-US" sz="2400" dirty="0"/>
              <a:t>       </a:t>
            </a:r>
            <a:r>
              <a:rPr lang="zh-TW" altLang="zh-TW" sz="2400" dirty="0"/>
              <a:t>發生過變化之文件都會再備份一次 </a:t>
            </a:r>
          </a:p>
          <a:p>
            <a:pPr marL="0" indent="0">
              <a:buNone/>
            </a:pPr>
            <a:r>
              <a:rPr lang="zh-TW" altLang="en-US" sz="2400" dirty="0"/>
              <a:t> </a:t>
            </a:r>
            <a:r>
              <a:rPr lang="en-US" altLang="zh-TW" sz="2400" dirty="0">
                <a:solidFill>
                  <a:srgbClr val="FF0000"/>
                </a:solidFill>
              </a:rPr>
              <a:t>(D) </a:t>
            </a:r>
            <a:r>
              <a:rPr lang="zh-TW" altLang="zh-TW" sz="2400" dirty="0">
                <a:solidFill>
                  <a:srgbClr val="FF0000"/>
                </a:solidFill>
              </a:rPr>
              <a:t>差異備份係指與完全備份完成後之索引檔進行比對，只要</a:t>
            </a:r>
            <a:br>
              <a:rPr lang="en-US" altLang="zh-TW" sz="2400" dirty="0">
                <a:solidFill>
                  <a:srgbClr val="FF0000"/>
                </a:solidFill>
              </a:rPr>
            </a:br>
            <a:r>
              <a:rPr lang="zh-TW" altLang="en-US" sz="2400" dirty="0">
                <a:solidFill>
                  <a:srgbClr val="FF0000"/>
                </a:solidFill>
              </a:rPr>
              <a:t>        </a:t>
            </a:r>
            <a:r>
              <a:rPr lang="zh-TW" altLang="zh-TW" sz="2400" dirty="0">
                <a:solidFill>
                  <a:srgbClr val="FF0000"/>
                </a:solidFill>
              </a:rPr>
              <a:t>發生過變化之文件都會再備份一次</a:t>
            </a:r>
            <a:endParaRPr lang="zh-TW" altLang="en-US" dirty="0">
              <a:solidFill>
                <a:srgbClr val="FF0000"/>
              </a:solidFill>
            </a:endParaRPr>
          </a:p>
        </p:txBody>
      </p:sp>
    </p:spTree>
    <p:extLst>
      <p:ext uri="{BB962C8B-B14F-4D97-AF65-F5344CB8AC3E}">
        <p14:creationId xmlns:p14="http://schemas.microsoft.com/office/powerpoint/2010/main" val="37849439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fontScale="92500"/>
          </a:bodyPr>
          <a:lstStyle/>
          <a:p>
            <a:pPr marL="0" indent="0">
              <a:buNone/>
            </a:pPr>
            <a:r>
              <a:rPr lang="zh-TW" altLang="zh-TW" dirty="0"/>
              <a:t>依據資訊安全管理系統</a:t>
            </a:r>
            <a:r>
              <a:rPr lang="en-US" altLang="zh-TW" dirty="0"/>
              <a:t> CNS27001</a:t>
            </a:r>
            <a:r>
              <a:rPr lang="zh-TW" altLang="zh-TW" dirty="0"/>
              <a:t>、</a:t>
            </a:r>
            <a:r>
              <a:rPr lang="en-US" altLang="zh-TW" dirty="0"/>
              <a:t>CNS27002 </a:t>
            </a:r>
            <a:r>
              <a:rPr lang="zh-TW" altLang="zh-TW" dirty="0"/>
              <a:t>對資料備份的描述與要求，下列敘述何者不正確？</a:t>
            </a:r>
            <a:endParaRPr lang="en-US" altLang="zh-TW" dirty="0"/>
          </a:p>
          <a:p>
            <a:pPr marL="0" indent="0">
              <a:buNone/>
            </a:pPr>
            <a:endParaRPr lang="en-US" altLang="zh-TW" dirty="0"/>
          </a:p>
          <a:p>
            <a:pPr marL="0" indent="0">
              <a:buNone/>
            </a:pPr>
            <a:r>
              <a:rPr lang="zh-TW" altLang="en-US" sz="2400" dirty="0"/>
              <a:t> </a:t>
            </a:r>
            <a:r>
              <a:rPr lang="en-US" altLang="zh-TW" sz="2400" dirty="0"/>
              <a:t>(A) </a:t>
            </a:r>
            <a:r>
              <a:rPr lang="zh-TW" altLang="zh-TW" sz="2400" dirty="0"/>
              <a:t>資料備份主要目的為防範資料漏失 </a:t>
            </a:r>
          </a:p>
          <a:p>
            <a:pPr marL="0" indent="0">
              <a:buNone/>
            </a:pPr>
            <a:r>
              <a:rPr lang="zh-TW" altLang="en-US" sz="2400" dirty="0"/>
              <a:t> </a:t>
            </a:r>
            <a:r>
              <a:rPr lang="en-US" altLang="zh-TW" sz="2400" dirty="0"/>
              <a:t>(B) </a:t>
            </a:r>
            <a:r>
              <a:rPr lang="zh-TW" altLang="zh-TW" sz="2400" dirty="0"/>
              <a:t>組織宜建立備份政策，以定義組織對備份的相關要求 </a:t>
            </a:r>
          </a:p>
          <a:p>
            <a:pPr marL="0" indent="0">
              <a:buNone/>
            </a:pPr>
            <a:r>
              <a:rPr lang="zh-TW" altLang="en-US" sz="2400" dirty="0"/>
              <a:t> </a:t>
            </a:r>
            <a:r>
              <a:rPr lang="en-US" altLang="zh-TW" sz="2400" dirty="0"/>
              <a:t>(C) </a:t>
            </a:r>
            <a:r>
              <a:rPr lang="zh-TW" altLang="zh-TW" sz="2400" dirty="0"/>
              <a:t>備份資料的存放地點宜於遠端，以避免主要場域發生災難時不被</a:t>
            </a:r>
            <a:br>
              <a:rPr lang="en-US" altLang="zh-TW" sz="2400" dirty="0"/>
            </a:br>
            <a:r>
              <a:rPr lang="zh-TW" altLang="en-US" sz="2400" dirty="0"/>
              <a:t>       </a:t>
            </a:r>
            <a:r>
              <a:rPr lang="zh-TW" altLang="zh-TW" sz="2400" dirty="0"/>
              <a:t>波及 </a:t>
            </a:r>
          </a:p>
          <a:p>
            <a:pPr marL="0" indent="0">
              <a:buNone/>
            </a:pPr>
            <a:r>
              <a:rPr lang="zh-TW" altLang="en-US" sz="2400" dirty="0"/>
              <a:t> </a:t>
            </a:r>
            <a:r>
              <a:rPr lang="en-US" altLang="zh-TW" sz="2400" dirty="0"/>
              <a:t>(D) </a:t>
            </a:r>
            <a:r>
              <a:rPr lang="zh-TW" altLang="zh-TW" sz="2400" dirty="0"/>
              <a:t>備份資料測試復原時，應覆寫回原始媒體或系統，以確保資料復</a:t>
            </a:r>
            <a:br>
              <a:rPr lang="en-US" altLang="zh-TW" sz="2400" dirty="0"/>
            </a:br>
            <a:r>
              <a:rPr lang="zh-TW" altLang="en-US" sz="2400" dirty="0"/>
              <a:t>        </a:t>
            </a:r>
            <a:r>
              <a:rPr lang="zh-TW" altLang="zh-TW" sz="2400" dirty="0"/>
              <a:t>原之有效性</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fontScale="92500"/>
          </a:bodyPr>
          <a:lstStyle/>
          <a:p>
            <a:pPr marL="0" indent="0">
              <a:buNone/>
            </a:pPr>
            <a:r>
              <a:rPr lang="zh-TW" altLang="zh-TW" dirty="0"/>
              <a:t>依據資訊安全管理系統</a:t>
            </a:r>
            <a:r>
              <a:rPr lang="en-US" altLang="zh-TW" dirty="0"/>
              <a:t> CNS27001</a:t>
            </a:r>
            <a:r>
              <a:rPr lang="zh-TW" altLang="zh-TW" dirty="0"/>
              <a:t>、</a:t>
            </a:r>
            <a:r>
              <a:rPr lang="en-US" altLang="zh-TW" dirty="0"/>
              <a:t>CNS27002 </a:t>
            </a:r>
            <a:r>
              <a:rPr lang="zh-TW" altLang="zh-TW" dirty="0"/>
              <a:t>對資料備份的描述與要求，下列敘述何者不正確？</a:t>
            </a:r>
            <a:endParaRPr lang="en-US" altLang="zh-TW" dirty="0"/>
          </a:p>
          <a:p>
            <a:pPr marL="0" indent="0">
              <a:buNone/>
            </a:pPr>
            <a:endParaRPr lang="en-US" altLang="zh-TW" dirty="0"/>
          </a:p>
          <a:p>
            <a:pPr marL="0" indent="0">
              <a:buNone/>
            </a:pPr>
            <a:r>
              <a:rPr lang="zh-TW" altLang="en-US" sz="2400" dirty="0"/>
              <a:t> </a:t>
            </a:r>
            <a:r>
              <a:rPr lang="en-US" altLang="zh-TW" sz="2400" dirty="0"/>
              <a:t>(A) </a:t>
            </a:r>
            <a:r>
              <a:rPr lang="zh-TW" altLang="zh-TW" sz="2400" dirty="0"/>
              <a:t>資料備份主要目的為防範資料漏失 </a:t>
            </a:r>
          </a:p>
          <a:p>
            <a:pPr marL="0" indent="0">
              <a:buNone/>
            </a:pPr>
            <a:r>
              <a:rPr lang="zh-TW" altLang="en-US" sz="2400" dirty="0"/>
              <a:t> </a:t>
            </a:r>
            <a:r>
              <a:rPr lang="en-US" altLang="zh-TW" sz="2400" dirty="0"/>
              <a:t>(B) </a:t>
            </a:r>
            <a:r>
              <a:rPr lang="zh-TW" altLang="zh-TW" sz="2400" dirty="0"/>
              <a:t>組織宜建立備份政策，以定義組織對備份的相關要求 </a:t>
            </a:r>
          </a:p>
          <a:p>
            <a:pPr marL="0" indent="0">
              <a:buNone/>
            </a:pPr>
            <a:r>
              <a:rPr lang="zh-TW" altLang="en-US" sz="2400" dirty="0"/>
              <a:t> </a:t>
            </a:r>
            <a:r>
              <a:rPr lang="en-US" altLang="zh-TW" sz="2400" dirty="0"/>
              <a:t>(C) </a:t>
            </a:r>
            <a:r>
              <a:rPr lang="zh-TW" altLang="zh-TW" sz="2400" dirty="0"/>
              <a:t>備份資料的存放地點宜於遠端，以避免主要場域發生災難時不被</a:t>
            </a:r>
            <a:br>
              <a:rPr lang="en-US" altLang="zh-TW" sz="2400" dirty="0"/>
            </a:br>
            <a:r>
              <a:rPr lang="zh-TW" altLang="en-US" sz="2400" dirty="0"/>
              <a:t>       </a:t>
            </a:r>
            <a:r>
              <a:rPr lang="zh-TW" altLang="zh-TW" sz="2400" dirty="0"/>
              <a:t>波及 </a:t>
            </a:r>
          </a:p>
          <a:p>
            <a:pPr marL="0" indent="0">
              <a:buNone/>
            </a:pPr>
            <a:r>
              <a:rPr lang="zh-TW" altLang="en-US" sz="2400" dirty="0">
                <a:solidFill>
                  <a:srgbClr val="FF0000"/>
                </a:solidFill>
              </a:rPr>
              <a:t> </a:t>
            </a:r>
            <a:r>
              <a:rPr lang="en-US" altLang="zh-TW" sz="2400" dirty="0">
                <a:solidFill>
                  <a:srgbClr val="FF0000"/>
                </a:solidFill>
              </a:rPr>
              <a:t>(D) </a:t>
            </a:r>
            <a:r>
              <a:rPr lang="zh-TW" altLang="zh-TW" sz="2400" dirty="0">
                <a:solidFill>
                  <a:srgbClr val="FF0000"/>
                </a:solidFill>
              </a:rPr>
              <a:t>備份資料測試復原時，應覆寫回原始媒體或系統，以確保資料復</a:t>
            </a:r>
            <a:br>
              <a:rPr lang="en-US" altLang="zh-TW" sz="2400" dirty="0">
                <a:solidFill>
                  <a:srgbClr val="FF0000"/>
                </a:solidFill>
              </a:rPr>
            </a:br>
            <a:r>
              <a:rPr lang="zh-TW" altLang="en-US" sz="2400" dirty="0">
                <a:solidFill>
                  <a:srgbClr val="FF0000"/>
                </a:solidFill>
              </a:rPr>
              <a:t>        </a:t>
            </a:r>
            <a:r>
              <a:rPr lang="zh-TW" altLang="zh-TW" sz="2400" dirty="0">
                <a:solidFill>
                  <a:srgbClr val="FF0000"/>
                </a:solidFill>
              </a:rPr>
              <a:t>原之有效性</a:t>
            </a:r>
            <a:endParaRPr lang="zh-TW" altLang="en-US" dirty="0">
              <a:solidFill>
                <a:srgbClr val="FF0000"/>
              </a:solidFill>
            </a:endParaRPr>
          </a:p>
        </p:txBody>
      </p:sp>
    </p:spTree>
    <p:extLst>
      <p:ext uri="{BB962C8B-B14F-4D97-AF65-F5344CB8AC3E}">
        <p14:creationId xmlns:p14="http://schemas.microsoft.com/office/powerpoint/2010/main" val="41265213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關於保護公司內部機密性資料的備份，下列何者方式較佳？</a:t>
            </a:r>
            <a:r>
              <a:rPr lang="zh-TW" altLang="en-US" dirty="0"/>
              <a:t> </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隱藏保護</a:t>
            </a:r>
            <a:endParaRPr lang="en-US" altLang="zh-TW" sz="2400" dirty="0"/>
          </a:p>
          <a:p>
            <a:pPr marL="0" indent="0" hangingPunct="0">
              <a:buNone/>
            </a:pPr>
            <a:r>
              <a:rPr lang="en-US" altLang="zh-TW" sz="2400" dirty="0"/>
              <a:t> (B) </a:t>
            </a:r>
            <a:r>
              <a:rPr lang="zh-TW" altLang="zh-TW" sz="2400" dirty="0"/>
              <a:t>防寫保護</a:t>
            </a:r>
            <a:endParaRPr lang="en-US" altLang="zh-TW" sz="2400" dirty="0"/>
          </a:p>
          <a:p>
            <a:pPr marL="0" indent="0" hangingPunct="0">
              <a:buNone/>
            </a:pPr>
            <a:r>
              <a:rPr lang="en-US" altLang="zh-TW" sz="2400" dirty="0"/>
              <a:t> (C) </a:t>
            </a:r>
            <a:r>
              <a:rPr lang="zh-TW" altLang="zh-TW" sz="2400" dirty="0"/>
              <a:t>加密保護</a:t>
            </a:r>
            <a:r>
              <a:rPr lang="en-US" altLang="zh-TW" sz="2400" dirty="0"/>
              <a:t> </a:t>
            </a:r>
          </a:p>
          <a:p>
            <a:pPr marL="0" indent="0" hangingPunct="0">
              <a:buNone/>
            </a:pPr>
            <a:r>
              <a:rPr lang="zh-TW" altLang="en-US" sz="2400" dirty="0"/>
              <a:t> </a:t>
            </a:r>
            <a:r>
              <a:rPr lang="en-US" altLang="zh-TW" sz="2400" dirty="0"/>
              <a:t>(D) </a:t>
            </a:r>
            <a:r>
              <a:rPr lang="zh-TW" altLang="zh-TW" sz="2400" dirty="0"/>
              <a:t>雜湊保護</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關於保護公司內部機密性資料的備份，下列何者方式較佳？</a:t>
            </a:r>
            <a:r>
              <a:rPr lang="zh-TW" altLang="en-US" dirty="0"/>
              <a:t> </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隱藏保護</a:t>
            </a:r>
            <a:endParaRPr lang="en-US" altLang="zh-TW" sz="2400" dirty="0"/>
          </a:p>
          <a:p>
            <a:pPr marL="0" indent="0" hangingPunct="0">
              <a:buNone/>
            </a:pPr>
            <a:r>
              <a:rPr lang="en-US" altLang="zh-TW" sz="2400" dirty="0"/>
              <a:t> (B) </a:t>
            </a:r>
            <a:r>
              <a:rPr lang="zh-TW" altLang="zh-TW" sz="2400" dirty="0"/>
              <a:t>防寫保護</a:t>
            </a:r>
            <a:endParaRPr lang="en-US" altLang="zh-TW" sz="2400" dirty="0"/>
          </a:p>
          <a:p>
            <a:pPr marL="0" indent="0" hangingPunct="0">
              <a:buNone/>
            </a:pPr>
            <a:r>
              <a:rPr lang="en-US" altLang="zh-TW" sz="2400" dirty="0"/>
              <a:t> </a:t>
            </a:r>
            <a:r>
              <a:rPr lang="en-US" altLang="zh-TW" sz="2400" dirty="0">
                <a:solidFill>
                  <a:srgbClr val="FF0000"/>
                </a:solidFill>
              </a:rPr>
              <a:t>(C) </a:t>
            </a:r>
            <a:r>
              <a:rPr lang="zh-TW" altLang="zh-TW" sz="2400" dirty="0">
                <a:solidFill>
                  <a:srgbClr val="FF0000"/>
                </a:solidFill>
              </a:rPr>
              <a:t>加密保護</a:t>
            </a:r>
            <a:r>
              <a:rPr lang="en-US" altLang="zh-TW" sz="2400" dirty="0">
                <a:solidFill>
                  <a:srgbClr val="FF0000"/>
                </a:solidFill>
              </a:rPr>
              <a:t> </a:t>
            </a:r>
          </a:p>
          <a:p>
            <a:pPr marL="0" indent="0" hangingPunct="0">
              <a:buNone/>
            </a:pPr>
            <a:r>
              <a:rPr lang="zh-TW" altLang="en-US" sz="2400" dirty="0"/>
              <a:t> </a:t>
            </a:r>
            <a:r>
              <a:rPr lang="en-US" altLang="zh-TW" sz="2400" dirty="0"/>
              <a:t>(D) </a:t>
            </a:r>
            <a:r>
              <a:rPr lang="zh-TW" altLang="zh-TW" sz="2400" dirty="0"/>
              <a:t>雜湊保護</a:t>
            </a:r>
          </a:p>
          <a:p>
            <a:endParaRPr lang="zh-TW" altLang="en-US" dirty="0"/>
          </a:p>
        </p:txBody>
      </p:sp>
    </p:spTree>
    <p:extLst>
      <p:ext uri="{BB962C8B-B14F-4D97-AF65-F5344CB8AC3E}">
        <p14:creationId xmlns:p14="http://schemas.microsoft.com/office/powerpoint/2010/main" val="22005720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7"/>
          </a:xfrm>
        </p:spPr>
        <p:txBody>
          <a:bodyPr>
            <a:normAutofit/>
          </a:bodyPr>
          <a:lstStyle/>
          <a:p>
            <a:pPr marL="0" indent="0">
              <a:buNone/>
            </a:pPr>
            <a:r>
              <a:rPr lang="zh-TW" altLang="zh-TW" dirty="0"/>
              <a:t>關於儲存媒體使用規範，下列敘述何者不正確？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各式儲存媒體如識別卡、磁碟片、磁帶、光碟片及各式磁</a:t>
            </a:r>
            <a:br>
              <a:rPr lang="en-US" altLang="zh-TW" sz="2400" dirty="0"/>
            </a:br>
            <a:r>
              <a:rPr lang="zh-TW" altLang="en-US" sz="2400" dirty="0"/>
              <a:t>        </a:t>
            </a:r>
            <a:r>
              <a:rPr lang="zh-TW" altLang="zh-TW" sz="2400" dirty="0"/>
              <a:t>碟機等如須報廢或不堪使用時，應將內含之資料加以清除，</a:t>
            </a:r>
            <a:br>
              <a:rPr lang="en-US" altLang="zh-TW" sz="2400" dirty="0"/>
            </a:br>
            <a:r>
              <a:rPr lang="zh-TW" altLang="en-US" sz="2400" dirty="0"/>
              <a:t>        </a:t>
            </a:r>
            <a:r>
              <a:rPr lang="zh-TW" altLang="zh-TW" sz="2400" dirty="0"/>
              <a:t>以確保資料安全 </a:t>
            </a:r>
          </a:p>
          <a:p>
            <a:pPr marL="0" indent="0">
              <a:buNone/>
            </a:pPr>
            <a:r>
              <a:rPr lang="zh-TW" altLang="en-US" sz="2400" dirty="0"/>
              <a:t> </a:t>
            </a:r>
            <a:r>
              <a:rPr lang="en-US" altLang="zh-TW" sz="2400" dirty="0"/>
              <a:t>(B) </a:t>
            </a:r>
            <a:r>
              <a:rPr lang="zh-TW" altLang="zh-TW" sz="2400" dirty="0"/>
              <a:t>儲存機密資料之儲存媒體，必須遵照組織訂定之作業方式</a:t>
            </a:r>
            <a:br>
              <a:rPr lang="en-US" altLang="zh-TW" sz="2400" dirty="0"/>
            </a:br>
            <a:r>
              <a:rPr lang="zh-TW" altLang="en-US" sz="2400" dirty="0"/>
              <a:t>       </a:t>
            </a:r>
            <a:r>
              <a:rPr lang="zh-TW" altLang="zh-TW" sz="2400" dirty="0"/>
              <a:t>進行標示並妥善保存 </a:t>
            </a:r>
          </a:p>
          <a:p>
            <a:pPr marL="0" indent="0">
              <a:buNone/>
            </a:pPr>
            <a:r>
              <a:rPr lang="zh-TW" altLang="en-US" sz="2400" dirty="0"/>
              <a:t> </a:t>
            </a:r>
            <a:r>
              <a:rPr lang="en-US" altLang="zh-TW" sz="2400" dirty="0"/>
              <a:t>(C) </a:t>
            </a:r>
            <a:r>
              <a:rPr lang="zh-TW" altLang="zh-TW" sz="2400" dirty="0"/>
              <a:t>機密資料變動時，媒體標示需即時更新 </a:t>
            </a:r>
          </a:p>
          <a:p>
            <a:pPr marL="0" indent="0">
              <a:buNone/>
            </a:pPr>
            <a:r>
              <a:rPr lang="zh-TW" altLang="en-US" sz="2400" dirty="0"/>
              <a:t> </a:t>
            </a:r>
            <a:r>
              <a:rPr lang="en-US" altLang="zh-TW" sz="2400" dirty="0"/>
              <a:t>(D) </a:t>
            </a:r>
            <a:r>
              <a:rPr lang="zh-TW" altLang="zh-TW" sz="2400" dirty="0"/>
              <a:t>備份媒體無需定期更新，僅以抽檢方式驗證其有效性</a:t>
            </a:r>
            <a:endParaRPr lang="zh-TW" altLang="en-US" sz="2400" dirty="0"/>
          </a:p>
        </p:txBody>
      </p:sp>
    </p:spTree>
    <p:extLst>
      <p:ext uri="{BB962C8B-B14F-4D97-AF65-F5344CB8AC3E}">
        <p14:creationId xmlns:p14="http://schemas.microsoft.com/office/powerpoint/2010/main" val="25838541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7"/>
          </a:xfrm>
        </p:spPr>
        <p:txBody>
          <a:bodyPr>
            <a:normAutofit/>
          </a:bodyPr>
          <a:lstStyle/>
          <a:p>
            <a:pPr marL="0" indent="0">
              <a:buNone/>
            </a:pPr>
            <a:r>
              <a:rPr lang="zh-TW" altLang="zh-TW" dirty="0"/>
              <a:t>關於儲存媒體使用規範，下列敘述何者不正確？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各式儲存媒體如識別卡、磁碟片、磁帶、光碟片及各式磁</a:t>
            </a:r>
            <a:br>
              <a:rPr lang="en-US" altLang="zh-TW" sz="2400" dirty="0"/>
            </a:br>
            <a:r>
              <a:rPr lang="zh-TW" altLang="en-US" sz="2400" dirty="0"/>
              <a:t>        </a:t>
            </a:r>
            <a:r>
              <a:rPr lang="zh-TW" altLang="zh-TW" sz="2400" dirty="0"/>
              <a:t>碟機等如須報廢或不堪使用時，應將內含之資料加以清除，</a:t>
            </a:r>
            <a:br>
              <a:rPr lang="en-US" altLang="zh-TW" sz="2400" dirty="0"/>
            </a:br>
            <a:r>
              <a:rPr lang="zh-TW" altLang="en-US" sz="2400" dirty="0"/>
              <a:t>        </a:t>
            </a:r>
            <a:r>
              <a:rPr lang="zh-TW" altLang="zh-TW" sz="2400" dirty="0"/>
              <a:t>以確保資料安全 </a:t>
            </a:r>
          </a:p>
          <a:p>
            <a:pPr marL="0" indent="0">
              <a:buNone/>
            </a:pPr>
            <a:r>
              <a:rPr lang="zh-TW" altLang="en-US" sz="2400" dirty="0"/>
              <a:t> </a:t>
            </a:r>
            <a:r>
              <a:rPr lang="en-US" altLang="zh-TW" sz="2400" dirty="0"/>
              <a:t>(B) </a:t>
            </a:r>
            <a:r>
              <a:rPr lang="zh-TW" altLang="zh-TW" sz="2400" dirty="0"/>
              <a:t>儲存機密資料之儲存媒體，必須遵照組織訂定之作業方式</a:t>
            </a:r>
            <a:br>
              <a:rPr lang="en-US" altLang="zh-TW" sz="2400" dirty="0"/>
            </a:br>
            <a:r>
              <a:rPr lang="zh-TW" altLang="en-US" sz="2400" dirty="0"/>
              <a:t>       </a:t>
            </a:r>
            <a:r>
              <a:rPr lang="zh-TW" altLang="zh-TW" sz="2400" dirty="0"/>
              <a:t>進行標示並妥善保存 </a:t>
            </a:r>
          </a:p>
          <a:p>
            <a:pPr marL="0" indent="0">
              <a:buNone/>
            </a:pPr>
            <a:r>
              <a:rPr lang="zh-TW" altLang="en-US" sz="2400" dirty="0"/>
              <a:t> </a:t>
            </a:r>
            <a:r>
              <a:rPr lang="en-US" altLang="zh-TW" sz="2400" dirty="0"/>
              <a:t>(C) </a:t>
            </a:r>
            <a:r>
              <a:rPr lang="zh-TW" altLang="zh-TW" sz="2400" dirty="0"/>
              <a:t>機密資料變動時，媒體標示需即時更新 </a:t>
            </a:r>
          </a:p>
          <a:p>
            <a:pPr marL="0" indent="0">
              <a:buNone/>
            </a:pPr>
            <a:r>
              <a:rPr lang="zh-TW" altLang="en-US" sz="2400" dirty="0"/>
              <a:t> </a:t>
            </a:r>
            <a:r>
              <a:rPr lang="en-US" altLang="zh-TW" sz="2400" dirty="0">
                <a:solidFill>
                  <a:srgbClr val="FF0000"/>
                </a:solidFill>
              </a:rPr>
              <a:t>(D) </a:t>
            </a:r>
            <a:r>
              <a:rPr lang="zh-TW" altLang="zh-TW" sz="2400" dirty="0">
                <a:solidFill>
                  <a:srgbClr val="FF0000"/>
                </a:solidFill>
              </a:rPr>
              <a:t>備份媒體無需定期更新，僅以抽檢方式驗證其有效性</a:t>
            </a:r>
            <a:endParaRPr lang="zh-TW" altLang="en-US" sz="2400" dirty="0">
              <a:solidFill>
                <a:srgbClr val="FF0000"/>
              </a:solidFill>
            </a:endParaRPr>
          </a:p>
        </p:txBody>
      </p:sp>
    </p:spTree>
    <p:extLst>
      <p:ext uri="{BB962C8B-B14F-4D97-AF65-F5344CB8AC3E}">
        <p14:creationId xmlns:p14="http://schemas.microsoft.com/office/powerpoint/2010/main" val="30987194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5"/>
          </a:xfrm>
        </p:spPr>
        <p:txBody>
          <a:bodyPr>
            <a:normAutofit/>
          </a:bodyPr>
          <a:lstStyle/>
          <a:p>
            <a:pPr marL="0" indent="0">
              <a:buNone/>
            </a:pPr>
            <a:r>
              <a:rPr lang="zh-TW" altLang="zh-TW" dirty="0"/>
              <a:t>關於備份管理作業，下列敘述何者不正確？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資訊系統資料需排定備份計畫，並定期執行備份作業 </a:t>
            </a:r>
          </a:p>
          <a:p>
            <a:pPr marL="0" indent="0">
              <a:buNone/>
            </a:pPr>
            <a:r>
              <a:rPr lang="zh-TW" altLang="en-US" sz="2400" dirty="0"/>
              <a:t> </a:t>
            </a:r>
            <a:r>
              <a:rPr lang="en-US" altLang="zh-TW" sz="2400" dirty="0"/>
              <a:t>(B) </a:t>
            </a:r>
            <a:r>
              <a:rPr lang="zh-TW" altLang="zh-TW" sz="2400" dirty="0"/>
              <a:t>系統備份結果之相關作業紀錄須留存備查 </a:t>
            </a:r>
          </a:p>
          <a:p>
            <a:pPr marL="0" indent="0">
              <a:buNone/>
            </a:pPr>
            <a:r>
              <a:rPr lang="zh-TW" altLang="en-US" sz="2400" dirty="0"/>
              <a:t> </a:t>
            </a:r>
            <a:r>
              <a:rPr lang="en-US" altLang="zh-TW" sz="2400" dirty="0"/>
              <a:t>(C) </a:t>
            </a:r>
            <a:r>
              <a:rPr lang="zh-TW" altLang="zh-TW" sz="2400" dirty="0"/>
              <a:t>規劃備份作業應包含系統設定、應用程式及資料庫等項目</a:t>
            </a:r>
          </a:p>
          <a:p>
            <a:pPr marL="0" indent="0">
              <a:buNone/>
            </a:pPr>
            <a:r>
              <a:rPr lang="zh-TW" altLang="en-US" sz="2400" dirty="0"/>
              <a:t> </a:t>
            </a:r>
            <a:r>
              <a:rPr lang="en-US" altLang="zh-TW" sz="2400" dirty="0"/>
              <a:t>(D) </a:t>
            </a:r>
            <a:r>
              <a:rPr lang="zh-TW" altLang="zh-TW" sz="2400" dirty="0"/>
              <a:t>備份資料需排定執行資料回復測試，並將測試結果記錄於</a:t>
            </a:r>
            <a:br>
              <a:rPr lang="en-US" altLang="zh-TW" sz="2400" dirty="0"/>
            </a:br>
            <a:r>
              <a:rPr lang="zh-TW" altLang="en-US" sz="2400" dirty="0"/>
              <a:t>       </a:t>
            </a:r>
            <a:r>
              <a:rPr lang="zh-TW" altLang="zh-TW" sz="2400" dirty="0"/>
              <a:t>本機紀錄檔</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20"/>
          </a:xfrm>
        </p:spPr>
        <p:txBody>
          <a:bodyPr>
            <a:normAutofit fontScale="92500"/>
          </a:bodyPr>
          <a:lstStyle/>
          <a:p>
            <a:pPr marL="0" indent="0">
              <a:buNone/>
            </a:pPr>
            <a:r>
              <a:rPr lang="zh-TW" altLang="zh-TW" sz="3500" dirty="0"/>
              <a:t>使用雲端架設的</a:t>
            </a:r>
            <a:r>
              <a:rPr lang="en-US" altLang="zh-TW" sz="3500" dirty="0"/>
              <a:t> Http </a:t>
            </a:r>
            <a:r>
              <a:rPr lang="zh-TW" altLang="zh-TW" sz="3500" dirty="0"/>
              <a:t>服務時，若伺服器回傳</a:t>
            </a:r>
            <a:r>
              <a:rPr lang="en-US" altLang="zh-TW" sz="3500" dirty="0"/>
              <a:t> 404 </a:t>
            </a:r>
            <a:r>
              <a:rPr lang="zh-TW" altLang="zh-TW" sz="3500" dirty="0"/>
              <a:t>的</a:t>
            </a:r>
            <a:r>
              <a:rPr lang="en-US" altLang="zh-TW" sz="3500" dirty="0"/>
              <a:t> HTTP </a:t>
            </a:r>
            <a:r>
              <a:rPr lang="zh-TW" altLang="zh-TW" sz="3500" dirty="0"/>
              <a:t>狀態碼，請 問是以下何種情況？</a:t>
            </a:r>
            <a:r>
              <a:rPr lang="zh-TW" altLang="en-US" sz="3500" dirty="0"/>
              <a:t> </a:t>
            </a:r>
            <a:endParaRPr lang="en-US" altLang="zh-TW" sz="3500" dirty="0"/>
          </a:p>
          <a:p>
            <a:pPr marL="0" indent="0">
              <a:buNone/>
            </a:pPr>
            <a:endParaRPr lang="zh-TW" altLang="en-US" dirty="0"/>
          </a:p>
          <a:p>
            <a:pPr marL="0" indent="0">
              <a:buNone/>
            </a:pPr>
            <a:r>
              <a:rPr lang="en-US" altLang="zh-TW" sz="2600" dirty="0"/>
              <a:t>(A) </a:t>
            </a:r>
            <a:r>
              <a:rPr lang="en-US" altLang="zh-TW" sz="2600" dirty="0">
                <a:solidFill>
                  <a:srgbClr val="FF0000"/>
                </a:solidFill>
              </a:rPr>
              <a:t>Not Found</a:t>
            </a:r>
            <a:r>
              <a:rPr lang="zh-TW" altLang="zh-TW" sz="2600" dirty="0">
                <a:solidFill>
                  <a:srgbClr val="FF0000"/>
                </a:solidFill>
              </a:rPr>
              <a:t>，請求失敗，請求所希望得到的資源未在伺服器上被發現</a:t>
            </a:r>
            <a:r>
              <a:rPr lang="zh-TW" altLang="zh-TW" sz="2600" dirty="0"/>
              <a:t> </a:t>
            </a:r>
            <a:endParaRPr lang="en-US" altLang="zh-TW" sz="2600" dirty="0"/>
          </a:p>
          <a:p>
            <a:pPr marL="0" indent="0">
              <a:buNone/>
            </a:pPr>
            <a:r>
              <a:rPr lang="en-US" altLang="zh-TW" sz="2600" dirty="0"/>
              <a:t>(B) OK</a:t>
            </a:r>
            <a:r>
              <a:rPr lang="zh-TW" altLang="zh-TW" sz="2600" dirty="0"/>
              <a:t>，請求已成功，所請求的回應標頭或資料本體將被送回 </a:t>
            </a:r>
          </a:p>
          <a:p>
            <a:pPr marL="0" indent="0">
              <a:buNone/>
            </a:pPr>
            <a:r>
              <a:rPr lang="en-US" altLang="zh-TW" sz="2600" dirty="0"/>
              <a:t>(C) Gateway Timeout</a:t>
            </a:r>
            <a:r>
              <a:rPr lang="zh-TW" altLang="zh-TW" sz="2600" dirty="0"/>
              <a:t>，伺服器嘗試執行請求時，未能及時從其他伺服器取得回應 </a:t>
            </a:r>
          </a:p>
          <a:p>
            <a:pPr marL="0" indent="0">
              <a:buNone/>
            </a:pPr>
            <a:r>
              <a:rPr lang="en-US" altLang="zh-TW" sz="2600" dirty="0"/>
              <a:t>(D) I'm a teapot</a:t>
            </a:r>
            <a:r>
              <a:rPr lang="zh-TW" altLang="zh-TW" sz="2600" dirty="0"/>
              <a:t>，要求伺服器煮咖啡時應當回傳此狀態碼</a:t>
            </a:r>
            <a:r>
              <a:rPr lang="zh-TW" altLang="zh-TW" sz="3100" dirty="0"/>
              <a:t> </a:t>
            </a:r>
            <a:endParaRPr lang="zh-TW" altLang="zh-TW" sz="3400" dirty="0"/>
          </a:p>
          <a:p>
            <a:endParaRPr lang="zh-TW" altLang="en-US" dirty="0"/>
          </a:p>
        </p:txBody>
      </p:sp>
    </p:spTree>
    <p:extLst>
      <p:ext uri="{BB962C8B-B14F-4D97-AF65-F5344CB8AC3E}">
        <p14:creationId xmlns:p14="http://schemas.microsoft.com/office/powerpoint/2010/main" val="36188790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5"/>
          </a:xfrm>
        </p:spPr>
        <p:txBody>
          <a:bodyPr>
            <a:normAutofit/>
          </a:bodyPr>
          <a:lstStyle/>
          <a:p>
            <a:pPr marL="0" indent="0">
              <a:buNone/>
            </a:pPr>
            <a:r>
              <a:rPr lang="zh-TW" altLang="zh-TW" dirty="0"/>
              <a:t>關於備份管理作業，下列敘述何者不正確？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資訊系統資料需排定備份計畫，並定期執行備份作業 </a:t>
            </a:r>
          </a:p>
          <a:p>
            <a:pPr marL="0" indent="0">
              <a:buNone/>
            </a:pPr>
            <a:r>
              <a:rPr lang="zh-TW" altLang="en-US" sz="2400" dirty="0"/>
              <a:t> </a:t>
            </a:r>
            <a:r>
              <a:rPr lang="en-US" altLang="zh-TW" sz="2400" dirty="0"/>
              <a:t>(B) </a:t>
            </a:r>
            <a:r>
              <a:rPr lang="zh-TW" altLang="zh-TW" sz="2400" dirty="0"/>
              <a:t>系統備份結果之相關作業紀錄須留存備查 </a:t>
            </a:r>
          </a:p>
          <a:p>
            <a:pPr marL="0" indent="0">
              <a:buNone/>
            </a:pPr>
            <a:r>
              <a:rPr lang="zh-TW" altLang="en-US" sz="2400" dirty="0"/>
              <a:t> </a:t>
            </a:r>
            <a:r>
              <a:rPr lang="en-US" altLang="zh-TW" sz="2400" dirty="0"/>
              <a:t>(C) </a:t>
            </a:r>
            <a:r>
              <a:rPr lang="zh-TW" altLang="zh-TW" sz="2400" dirty="0"/>
              <a:t>規劃備份作業應包含系統設定、應用程式及資料庫等項目</a:t>
            </a:r>
          </a:p>
          <a:p>
            <a:pPr marL="0" indent="0">
              <a:buNone/>
            </a:pPr>
            <a:r>
              <a:rPr lang="zh-TW" altLang="en-US" sz="2400" dirty="0">
                <a:solidFill>
                  <a:srgbClr val="FF0000"/>
                </a:solidFill>
              </a:rPr>
              <a:t> </a:t>
            </a:r>
            <a:r>
              <a:rPr lang="en-US" altLang="zh-TW" sz="2400" dirty="0">
                <a:solidFill>
                  <a:srgbClr val="FF0000"/>
                </a:solidFill>
              </a:rPr>
              <a:t>(D) </a:t>
            </a:r>
            <a:r>
              <a:rPr lang="zh-TW" altLang="zh-TW" sz="2400" dirty="0">
                <a:solidFill>
                  <a:srgbClr val="FF0000"/>
                </a:solidFill>
              </a:rPr>
              <a:t>備份資料需排定執行資料回復測試，並將測試結果記錄於</a:t>
            </a:r>
            <a:br>
              <a:rPr lang="en-US" altLang="zh-TW" sz="2400" dirty="0">
                <a:solidFill>
                  <a:srgbClr val="FF0000"/>
                </a:solidFill>
              </a:rPr>
            </a:br>
            <a:r>
              <a:rPr lang="zh-TW" altLang="en-US" sz="2400" dirty="0">
                <a:solidFill>
                  <a:srgbClr val="FF0000"/>
                </a:solidFill>
              </a:rPr>
              <a:t>       </a:t>
            </a:r>
            <a:r>
              <a:rPr lang="zh-TW" altLang="zh-TW" sz="2400" dirty="0">
                <a:solidFill>
                  <a:srgbClr val="FF0000"/>
                </a:solidFill>
              </a:rPr>
              <a:t>本機紀錄檔</a:t>
            </a:r>
            <a:endParaRPr lang="zh-TW" altLang="en-US" dirty="0">
              <a:solidFill>
                <a:srgbClr val="FF0000"/>
              </a:solidFill>
            </a:endParaRPr>
          </a:p>
        </p:txBody>
      </p:sp>
    </p:spTree>
    <p:extLst>
      <p:ext uri="{BB962C8B-B14F-4D97-AF65-F5344CB8AC3E}">
        <p14:creationId xmlns:p14="http://schemas.microsoft.com/office/powerpoint/2010/main" val="1430191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lnSpcReduction="10000"/>
          </a:bodyPr>
          <a:lstStyle/>
          <a:p>
            <a:pPr marL="0" indent="0">
              <a:buNone/>
            </a:pPr>
            <a:r>
              <a:rPr lang="zh-TW" altLang="zh-TW" dirty="0"/>
              <a:t>某組織之上班尖峰時間為上午</a:t>
            </a:r>
            <a:r>
              <a:rPr lang="en-US" altLang="zh-TW" dirty="0"/>
              <a:t> 9 </a:t>
            </a:r>
            <a:r>
              <a:rPr lang="zh-TW" altLang="zh-TW" dirty="0"/>
              <a:t>點至</a:t>
            </a:r>
            <a:r>
              <a:rPr lang="en-US" altLang="zh-TW" dirty="0"/>
              <a:t> 12 </a:t>
            </a:r>
            <a:r>
              <a:rPr lang="zh-TW" altLang="zh-TW" dirty="0"/>
              <a:t>點，下午為</a:t>
            </a:r>
            <a:r>
              <a:rPr lang="en-US" altLang="zh-TW" dirty="0"/>
              <a:t> 13 </a:t>
            </a:r>
            <a:r>
              <a:rPr lang="zh-TW" altLang="zh-TW" dirty="0"/>
              <a:t>至</a:t>
            </a:r>
            <a:r>
              <a:rPr lang="en-US" altLang="zh-TW" dirty="0"/>
              <a:t> 17 </a:t>
            </a:r>
            <a:r>
              <a:rPr lang="zh-TW" altLang="zh-TW" dirty="0"/>
              <a:t>點，該組織為了資料安全，採取備份控制措施，請問該組織的備份控制措施最佳策略，應為下列何者？</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中午</a:t>
            </a:r>
            <a:r>
              <a:rPr lang="en-US" altLang="zh-TW" sz="2400" dirty="0"/>
              <a:t> 12 </a:t>
            </a:r>
            <a:r>
              <a:rPr lang="zh-TW" altLang="zh-TW" sz="2400" dirty="0"/>
              <a:t>點執行完全備份，晚上</a:t>
            </a:r>
            <a:r>
              <a:rPr lang="en-US" altLang="zh-TW" sz="2400" dirty="0"/>
              <a:t> 20 </a:t>
            </a:r>
            <a:r>
              <a:rPr lang="zh-TW" altLang="zh-TW" sz="2400" dirty="0"/>
              <a:t>點進行差異備份 </a:t>
            </a:r>
          </a:p>
          <a:p>
            <a:pPr marL="0" indent="0" hangingPunct="0">
              <a:buNone/>
            </a:pPr>
            <a:r>
              <a:rPr lang="zh-TW" altLang="en-US" sz="2400" dirty="0"/>
              <a:t> </a:t>
            </a:r>
            <a:r>
              <a:rPr lang="en-US" altLang="zh-TW" sz="2400" dirty="0"/>
              <a:t>(B) </a:t>
            </a:r>
            <a:r>
              <a:rPr lang="zh-TW" altLang="zh-TW" sz="2400" dirty="0"/>
              <a:t>中午</a:t>
            </a:r>
            <a:r>
              <a:rPr lang="en-US" altLang="zh-TW" sz="2400" dirty="0"/>
              <a:t> 12 </a:t>
            </a:r>
            <a:r>
              <a:rPr lang="zh-TW" altLang="zh-TW" sz="2400" dirty="0"/>
              <a:t>點執行差異備份，晚上</a:t>
            </a:r>
            <a:r>
              <a:rPr lang="en-US" altLang="zh-TW" sz="2400" dirty="0"/>
              <a:t> 20 </a:t>
            </a:r>
            <a:r>
              <a:rPr lang="zh-TW" altLang="zh-TW" sz="2400" dirty="0"/>
              <a:t>點進行完全備份 </a:t>
            </a:r>
          </a:p>
          <a:p>
            <a:pPr marL="0" indent="0" hangingPunct="0">
              <a:buNone/>
            </a:pPr>
            <a:r>
              <a:rPr lang="zh-TW" altLang="en-US" sz="2400" dirty="0"/>
              <a:t> </a:t>
            </a:r>
            <a:r>
              <a:rPr lang="en-US" altLang="zh-TW" sz="2400" dirty="0"/>
              <a:t>(C) </a:t>
            </a:r>
            <a:r>
              <a:rPr lang="zh-TW" altLang="zh-TW" sz="2400" dirty="0"/>
              <a:t>上午</a:t>
            </a:r>
            <a:r>
              <a:rPr lang="en-US" altLang="zh-TW" sz="2400" dirty="0"/>
              <a:t> 10 </a:t>
            </a:r>
            <a:r>
              <a:rPr lang="zh-TW" altLang="zh-TW" sz="2400" dirty="0"/>
              <a:t>點執行完全備份，下午</a:t>
            </a:r>
            <a:r>
              <a:rPr lang="en-US" altLang="zh-TW" sz="2400" dirty="0"/>
              <a:t> 15 </a:t>
            </a:r>
            <a:r>
              <a:rPr lang="zh-TW" altLang="zh-TW" sz="2400" dirty="0"/>
              <a:t>點進行差異備份 </a:t>
            </a:r>
          </a:p>
          <a:p>
            <a:pPr marL="0" indent="0" hangingPunct="0">
              <a:buNone/>
            </a:pPr>
            <a:r>
              <a:rPr lang="zh-TW" altLang="en-US" sz="2400" dirty="0"/>
              <a:t> </a:t>
            </a:r>
            <a:r>
              <a:rPr lang="en-US" altLang="zh-TW" sz="2400" dirty="0"/>
              <a:t>(D) </a:t>
            </a:r>
            <a:r>
              <a:rPr lang="zh-TW" altLang="zh-TW" sz="2400" dirty="0"/>
              <a:t>上午</a:t>
            </a:r>
            <a:r>
              <a:rPr lang="en-US" altLang="zh-TW" sz="2400" dirty="0"/>
              <a:t> 10 </a:t>
            </a:r>
            <a:r>
              <a:rPr lang="zh-TW" altLang="zh-TW" sz="2400" dirty="0"/>
              <a:t>點執行差異備份，下午</a:t>
            </a:r>
            <a:r>
              <a:rPr lang="en-US" altLang="zh-TW" sz="2400" dirty="0"/>
              <a:t> 15 </a:t>
            </a:r>
            <a:r>
              <a:rPr lang="zh-TW" altLang="zh-TW" sz="2400" dirty="0"/>
              <a:t>點進行完全備份 </a:t>
            </a:r>
          </a:p>
          <a:p>
            <a:pPr marL="0" indent="0" hangingPunct="0">
              <a:buNone/>
            </a:pPr>
            <a:r>
              <a:rPr lang="en-US" altLang="zh-TW" sz="2400" dirty="0"/>
              <a:t> </a:t>
            </a:r>
            <a:endParaRPr lang="zh-TW" altLang="zh-TW" sz="2400" dirty="0"/>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lnSpcReduction="10000"/>
          </a:bodyPr>
          <a:lstStyle/>
          <a:p>
            <a:pPr marL="0" indent="0">
              <a:buNone/>
            </a:pPr>
            <a:r>
              <a:rPr lang="zh-TW" altLang="zh-TW" dirty="0"/>
              <a:t>某組織之上班尖峰時間為上午</a:t>
            </a:r>
            <a:r>
              <a:rPr lang="en-US" altLang="zh-TW" dirty="0"/>
              <a:t> 9 </a:t>
            </a:r>
            <a:r>
              <a:rPr lang="zh-TW" altLang="zh-TW" dirty="0"/>
              <a:t>點至</a:t>
            </a:r>
            <a:r>
              <a:rPr lang="en-US" altLang="zh-TW" dirty="0"/>
              <a:t> 12 </a:t>
            </a:r>
            <a:r>
              <a:rPr lang="zh-TW" altLang="zh-TW" dirty="0"/>
              <a:t>點，下午為</a:t>
            </a:r>
            <a:r>
              <a:rPr lang="en-US" altLang="zh-TW" dirty="0"/>
              <a:t> 13 </a:t>
            </a:r>
            <a:r>
              <a:rPr lang="zh-TW" altLang="zh-TW" dirty="0"/>
              <a:t>至</a:t>
            </a:r>
            <a:r>
              <a:rPr lang="en-US" altLang="zh-TW" dirty="0"/>
              <a:t> 17 </a:t>
            </a:r>
            <a:r>
              <a:rPr lang="zh-TW" altLang="zh-TW" dirty="0"/>
              <a:t>點，該組織為了資料安全，採取備份控制措施，請問該組織的備份控制措施最佳策略，應為下列何者？</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中午</a:t>
            </a:r>
            <a:r>
              <a:rPr lang="en-US" altLang="zh-TW" sz="2400" dirty="0"/>
              <a:t> 12 </a:t>
            </a:r>
            <a:r>
              <a:rPr lang="zh-TW" altLang="zh-TW" sz="2400" dirty="0"/>
              <a:t>點執行完全備份，晚上</a:t>
            </a:r>
            <a:r>
              <a:rPr lang="en-US" altLang="zh-TW" sz="2400" dirty="0"/>
              <a:t> 20 </a:t>
            </a:r>
            <a:r>
              <a:rPr lang="zh-TW" altLang="zh-TW" sz="2400" dirty="0"/>
              <a:t>點進行差異備份 </a:t>
            </a:r>
          </a:p>
          <a:p>
            <a:pPr marL="0" indent="0" hangingPunct="0">
              <a:buNone/>
            </a:pPr>
            <a:r>
              <a:rPr lang="zh-TW" altLang="en-US" sz="2400" dirty="0">
                <a:solidFill>
                  <a:srgbClr val="FF0000"/>
                </a:solidFill>
              </a:rPr>
              <a:t> </a:t>
            </a:r>
            <a:r>
              <a:rPr lang="en-US" altLang="zh-TW" sz="2400" dirty="0">
                <a:solidFill>
                  <a:srgbClr val="FF0000"/>
                </a:solidFill>
              </a:rPr>
              <a:t>(B) </a:t>
            </a:r>
            <a:r>
              <a:rPr lang="zh-TW" altLang="zh-TW" sz="2400" dirty="0">
                <a:solidFill>
                  <a:srgbClr val="FF0000"/>
                </a:solidFill>
              </a:rPr>
              <a:t>中午</a:t>
            </a:r>
            <a:r>
              <a:rPr lang="en-US" altLang="zh-TW" sz="2400" dirty="0">
                <a:solidFill>
                  <a:srgbClr val="FF0000"/>
                </a:solidFill>
              </a:rPr>
              <a:t> 12 </a:t>
            </a:r>
            <a:r>
              <a:rPr lang="zh-TW" altLang="zh-TW" sz="2400" dirty="0">
                <a:solidFill>
                  <a:srgbClr val="FF0000"/>
                </a:solidFill>
              </a:rPr>
              <a:t>點執行差異備份，晚上</a:t>
            </a:r>
            <a:r>
              <a:rPr lang="en-US" altLang="zh-TW" sz="2400" dirty="0">
                <a:solidFill>
                  <a:srgbClr val="FF0000"/>
                </a:solidFill>
              </a:rPr>
              <a:t> 20 </a:t>
            </a:r>
            <a:r>
              <a:rPr lang="zh-TW" altLang="zh-TW" sz="2400" dirty="0">
                <a:solidFill>
                  <a:srgbClr val="FF0000"/>
                </a:solidFill>
              </a:rPr>
              <a:t>點進行完全備份 </a:t>
            </a:r>
          </a:p>
          <a:p>
            <a:pPr marL="0" indent="0" hangingPunct="0">
              <a:buNone/>
            </a:pPr>
            <a:r>
              <a:rPr lang="zh-TW" altLang="en-US" sz="2400" dirty="0"/>
              <a:t> </a:t>
            </a:r>
            <a:r>
              <a:rPr lang="en-US" altLang="zh-TW" sz="2400" dirty="0"/>
              <a:t>(C) </a:t>
            </a:r>
            <a:r>
              <a:rPr lang="zh-TW" altLang="zh-TW" sz="2400" dirty="0"/>
              <a:t>上午</a:t>
            </a:r>
            <a:r>
              <a:rPr lang="en-US" altLang="zh-TW" sz="2400" dirty="0"/>
              <a:t> 10 </a:t>
            </a:r>
            <a:r>
              <a:rPr lang="zh-TW" altLang="zh-TW" sz="2400" dirty="0"/>
              <a:t>點執行完全備份，下午</a:t>
            </a:r>
            <a:r>
              <a:rPr lang="en-US" altLang="zh-TW" sz="2400" dirty="0"/>
              <a:t> 15 </a:t>
            </a:r>
            <a:r>
              <a:rPr lang="zh-TW" altLang="zh-TW" sz="2400" dirty="0"/>
              <a:t>點進行差異備份 </a:t>
            </a:r>
          </a:p>
          <a:p>
            <a:pPr marL="0" indent="0" hangingPunct="0">
              <a:buNone/>
            </a:pPr>
            <a:r>
              <a:rPr lang="zh-TW" altLang="en-US" sz="2400" dirty="0"/>
              <a:t> </a:t>
            </a:r>
            <a:r>
              <a:rPr lang="en-US" altLang="zh-TW" sz="2400" dirty="0"/>
              <a:t>(D) </a:t>
            </a:r>
            <a:r>
              <a:rPr lang="zh-TW" altLang="zh-TW" sz="2400" dirty="0"/>
              <a:t>上午</a:t>
            </a:r>
            <a:r>
              <a:rPr lang="en-US" altLang="zh-TW" sz="2400" dirty="0"/>
              <a:t> 10 </a:t>
            </a:r>
            <a:r>
              <a:rPr lang="zh-TW" altLang="zh-TW" sz="2400" dirty="0"/>
              <a:t>點執行差異備份，下午</a:t>
            </a:r>
            <a:r>
              <a:rPr lang="en-US" altLang="zh-TW" sz="2400" dirty="0"/>
              <a:t> 15 </a:t>
            </a:r>
            <a:r>
              <a:rPr lang="zh-TW" altLang="zh-TW" sz="2400" dirty="0"/>
              <a:t>點進行完全備份 </a:t>
            </a:r>
          </a:p>
          <a:p>
            <a:pPr marL="0" indent="0" hangingPunct="0">
              <a:buNone/>
            </a:pPr>
            <a:r>
              <a:rPr lang="en-US" altLang="zh-TW" sz="2400" dirty="0"/>
              <a:t> </a:t>
            </a:r>
            <a:endParaRPr lang="zh-TW" altLang="zh-TW" sz="2400" dirty="0"/>
          </a:p>
          <a:p>
            <a:endParaRPr lang="zh-TW" altLang="en-US" dirty="0"/>
          </a:p>
        </p:txBody>
      </p:sp>
    </p:spTree>
    <p:extLst>
      <p:ext uri="{BB962C8B-B14F-4D97-AF65-F5344CB8AC3E}">
        <p14:creationId xmlns:p14="http://schemas.microsoft.com/office/powerpoint/2010/main" val="214017355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下列哪個資訊儲存媒體，相較於其他選項，不太適合企業作為大量資 料備份用途？</a:t>
            </a:r>
            <a:endParaRPr lang="en-US" altLang="zh-TW" dirty="0"/>
          </a:p>
          <a:p>
            <a:pPr marL="0" indent="0">
              <a:buNone/>
            </a:pPr>
            <a:endParaRPr lang="zh-TW" altLang="en-US" dirty="0"/>
          </a:p>
          <a:p>
            <a:pPr marL="0" indent="0">
              <a:buNone/>
            </a:pPr>
            <a:r>
              <a:rPr lang="zh-TW" altLang="en-US" sz="2400" dirty="0"/>
              <a:t> </a:t>
            </a:r>
            <a:r>
              <a:rPr lang="en-US" altLang="zh-TW" sz="2400" dirty="0"/>
              <a:t>(A) LTO Tape (F) SD Memory Card </a:t>
            </a:r>
          </a:p>
          <a:p>
            <a:pPr marL="0" indent="0">
              <a:buNone/>
            </a:pPr>
            <a:r>
              <a:rPr lang="en-US" altLang="zh-TW" sz="2400" dirty="0"/>
              <a:t> (B) Disk Array</a:t>
            </a:r>
            <a:r>
              <a:rPr lang="zh-TW" altLang="zh-TW" sz="2400" dirty="0"/>
              <a:t>（磁碟陣列系統） </a:t>
            </a:r>
          </a:p>
          <a:p>
            <a:pPr marL="0" indent="0">
              <a:buNone/>
            </a:pPr>
            <a:r>
              <a:rPr lang="zh-TW" altLang="en-US" sz="2400" dirty="0"/>
              <a:t> </a:t>
            </a:r>
            <a:r>
              <a:rPr lang="en-US" altLang="zh-TW" sz="2400" dirty="0"/>
              <a:t>(C) Tape Library</a:t>
            </a:r>
            <a:r>
              <a:rPr lang="zh-TW" altLang="zh-TW" sz="2400" dirty="0"/>
              <a:t>（磁帶櫃）</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下列哪個資訊儲存媒體，相較於其他選項，不太適合企業作為大量資 料備份用途？</a:t>
            </a:r>
            <a:endParaRPr lang="en-US" altLang="zh-TW" dirty="0"/>
          </a:p>
          <a:p>
            <a:pPr marL="0" indent="0">
              <a:buNone/>
            </a:pPr>
            <a:endParaRPr lang="zh-TW" altLang="en-US" dirty="0"/>
          </a:p>
          <a:p>
            <a:pPr marL="0" indent="0">
              <a:buNone/>
            </a:pPr>
            <a:r>
              <a:rPr lang="zh-TW" altLang="en-US" sz="2400" dirty="0"/>
              <a:t> </a:t>
            </a:r>
            <a:r>
              <a:rPr lang="en-US" altLang="zh-TW" sz="2400" dirty="0"/>
              <a:t>(A) LTO Tape </a:t>
            </a:r>
            <a:r>
              <a:rPr lang="en-US" altLang="zh-TW" sz="2400" dirty="0">
                <a:solidFill>
                  <a:srgbClr val="FF0000"/>
                </a:solidFill>
              </a:rPr>
              <a:t>(D) SD Memory Card </a:t>
            </a:r>
          </a:p>
          <a:p>
            <a:pPr marL="0" indent="0">
              <a:buNone/>
            </a:pPr>
            <a:r>
              <a:rPr lang="en-US" altLang="zh-TW" sz="2400" dirty="0"/>
              <a:t> (B) Disk Array</a:t>
            </a:r>
            <a:r>
              <a:rPr lang="zh-TW" altLang="zh-TW" sz="2400" dirty="0"/>
              <a:t>（磁碟陣列系統） </a:t>
            </a:r>
          </a:p>
          <a:p>
            <a:pPr marL="0" indent="0">
              <a:buNone/>
            </a:pPr>
            <a:r>
              <a:rPr lang="zh-TW" altLang="en-US" sz="2400" dirty="0"/>
              <a:t> </a:t>
            </a:r>
            <a:r>
              <a:rPr lang="en-US" altLang="zh-TW" sz="2400" dirty="0"/>
              <a:t>(C) Tape Library</a:t>
            </a:r>
            <a:r>
              <a:rPr lang="zh-TW" altLang="zh-TW" sz="2400" dirty="0"/>
              <a:t>（磁帶櫃）</a:t>
            </a:r>
            <a:endParaRPr lang="zh-TW" altLang="en-US" dirty="0"/>
          </a:p>
        </p:txBody>
      </p:sp>
    </p:spTree>
    <p:extLst>
      <p:ext uri="{BB962C8B-B14F-4D97-AF65-F5344CB8AC3E}">
        <p14:creationId xmlns:p14="http://schemas.microsoft.com/office/powerpoint/2010/main" val="9507951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8"/>
          </a:xfrm>
        </p:spPr>
        <p:txBody>
          <a:bodyPr>
            <a:normAutofit/>
          </a:bodyPr>
          <a:lstStyle/>
          <a:p>
            <a:pPr marL="0" indent="0">
              <a:buNone/>
            </a:pPr>
            <a:r>
              <a:rPr lang="zh-TW" altLang="zh-TW" dirty="0"/>
              <a:t>某一個組織針對先前備份的資料進行復原時，發現先前備份的資料無法順利還原，請問這個組織可能是在以下哪個環節上出了問題？</a:t>
            </a:r>
            <a:endParaRPr lang="en-US" altLang="zh-TW" dirty="0"/>
          </a:p>
          <a:p>
            <a:pPr marL="0" indent="0">
              <a:buNone/>
            </a:pPr>
            <a:endParaRPr lang="en-US" altLang="zh-TW" dirty="0"/>
          </a:p>
          <a:p>
            <a:pPr marL="0" indent="0">
              <a:buNone/>
            </a:pPr>
            <a:r>
              <a:rPr lang="zh-TW" altLang="en-US" sz="2400" dirty="0"/>
              <a:t> </a:t>
            </a:r>
            <a:r>
              <a:rPr lang="en-US" altLang="zh-TW" sz="2400" dirty="0"/>
              <a:t>(A) </a:t>
            </a:r>
            <a:r>
              <a:rPr lang="zh-TW" altLang="zh-TW" sz="2400" dirty="0"/>
              <a:t>沒有設定適當的</a:t>
            </a:r>
            <a:r>
              <a:rPr lang="en-US" altLang="zh-TW" sz="2400" dirty="0"/>
              <a:t> RTO </a:t>
            </a:r>
            <a:r>
              <a:rPr lang="zh-TW" altLang="zh-TW" sz="2400" dirty="0"/>
              <a:t>時間 </a:t>
            </a:r>
          </a:p>
          <a:p>
            <a:pPr marL="0" indent="0">
              <a:buNone/>
            </a:pPr>
            <a:r>
              <a:rPr lang="zh-TW" altLang="en-US" sz="2400" dirty="0"/>
              <a:t> </a:t>
            </a:r>
            <a:r>
              <a:rPr lang="en-US" altLang="zh-TW" sz="2400" dirty="0"/>
              <a:t>(B) </a:t>
            </a:r>
            <a:r>
              <a:rPr lang="zh-TW" altLang="zh-TW" sz="2400" dirty="0"/>
              <a:t>因為備份的時間太長，以致影響了復原的可靠度 </a:t>
            </a:r>
            <a:endParaRPr lang="en-US" altLang="zh-TW" sz="2400" dirty="0"/>
          </a:p>
          <a:p>
            <a:pPr marL="0" indent="0">
              <a:buNone/>
            </a:pPr>
            <a:r>
              <a:rPr lang="zh-TW" altLang="en-US" sz="2400" dirty="0"/>
              <a:t> </a:t>
            </a:r>
            <a:r>
              <a:rPr lang="en-US" altLang="zh-TW" sz="2400" dirty="0"/>
              <a:t>(C) </a:t>
            </a:r>
            <a:r>
              <a:rPr lang="zh-TW" altLang="zh-TW" sz="2400" dirty="0"/>
              <a:t>因為先前備份好的媒體，沒有定期進行復原測試 </a:t>
            </a:r>
          </a:p>
          <a:p>
            <a:pPr marL="0" indent="0">
              <a:buNone/>
            </a:pPr>
            <a:r>
              <a:rPr lang="zh-TW" altLang="en-US" sz="2400" dirty="0"/>
              <a:t> </a:t>
            </a:r>
            <a:r>
              <a:rPr lang="en-US" altLang="zh-TW" sz="2400" dirty="0"/>
              <a:t>(D) </a:t>
            </a:r>
            <a:r>
              <a:rPr lang="zh-TW" altLang="zh-TW" sz="2400" dirty="0"/>
              <a:t>組織在訂定備份政策時，沒有定義好要執行備份的頻率</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8"/>
          </a:xfrm>
        </p:spPr>
        <p:txBody>
          <a:bodyPr>
            <a:normAutofit/>
          </a:bodyPr>
          <a:lstStyle/>
          <a:p>
            <a:pPr marL="0" indent="0">
              <a:buNone/>
            </a:pPr>
            <a:r>
              <a:rPr lang="zh-TW" altLang="zh-TW" dirty="0"/>
              <a:t>某一個組織針對先前備份的資料進行復原時，發現先前備份的資料無法順利還原，請問這個組織可能是在以下哪個環節上出了問題？</a:t>
            </a:r>
            <a:endParaRPr lang="en-US" altLang="zh-TW" dirty="0"/>
          </a:p>
          <a:p>
            <a:pPr marL="0" indent="0">
              <a:buNone/>
            </a:pPr>
            <a:endParaRPr lang="en-US" altLang="zh-TW" dirty="0"/>
          </a:p>
          <a:p>
            <a:pPr marL="0" indent="0">
              <a:buNone/>
            </a:pPr>
            <a:r>
              <a:rPr lang="zh-TW" altLang="en-US" sz="2400" dirty="0"/>
              <a:t> </a:t>
            </a:r>
            <a:r>
              <a:rPr lang="en-US" altLang="zh-TW" sz="2400" dirty="0"/>
              <a:t>(A) </a:t>
            </a:r>
            <a:r>
              <a:rPr lang="zh-TW" altLang="zh-TW" sz="2400" dirty="0"/>
              <a:t>沒有設定適當的</a:t>
            </a:r>
            <a:r>
              <a:rPr lang="en-US" altLang="zh-TW" sz="2400" dirty="0"/>
              <a:t> RTO </a:t>
            </a:r>
            <a:r>
              <a:rPr lang="zh-TW" altLang="zh-TW" sz="2400" dirty="0"/>
              <a:t>時間 </a:t>
            </a:r>
          </a:p>
          <a:p>
            <a:pPr marL="0" indent="0">
              <a:buNone/>
            </a:pPr>
            <a:r>
              <a:rPr lang="zh-TW" altLang="en-US" sz="2400" dirty="0"/>
              <a:t> </a:t>
            </a:r>
            <a:r>
              <a:rPr lang="en-US" altLang="zh-TW" sz="2400" dirty="0"/>
              <a:t>(B) </a:t>
            </a:r>
            <a:r>
              <a:rPr lang="zh-TW" altLang="zh-TW" sz="2400" dirty="0"/>
              <a:t>因為備份的時間太長，以致影響了復原的可靠度 </a:t>
            </a:r>
            <a:endParaRPr lang="en-US" altLang="zh-TW" sz="2400" dirty="0"/>
          </a:p>
          <a:p>
            <a:pPr marL="0" indent="0">
              <a:buNone/>
            </a:pPr>
            <a:r>
              <a:rPr lang="zh-TW" altLang="en-US" sz="2400" dirty="0">
                <a:solidFill>
                  <a:srgbClr val="FF0000"/>
                </a:solidFill>
              </a:rPr>
              <a:t> </a:t>
            </a:r>
            <a:r>
              <a:rPr lang="en-US" altLang="zh-TW" sz="2400" dirty="0">
                <a:solidFill>
                  <a:srgbClr val="FF0000"/>
                </a:solidFill>
              </a:rPr>
              <a:t>(C) </a:t>
            </a:r>
            <a:r>
              <a:rPr lang="zh-TW" altLang="zh-TW" sz="2400" dirty="0">
                <a:solidFill>
                  <a:srgbClr val="FF0000"/>
                </a:solidFill>
              </a:rPr>
              <a:t>因為先前備份好的媒體，沒有定期進行復原測試 </a:t>
            </a:r>
          </a:p>
          <a:p>
            <a:pPr marL="0" indent="0">
              <a:buNone/>
            </a:pPr>
            <a:r>
              <a:rPr lang="zh-TW" altLang="en-US" sz="2400" dirty="0"/>
              <a:t> </a:t>
            </a:r>
            <a:r>
              <a:rPr lang="en-US" altLang="zh-TW" sz="2400" dirty="0"/>
              <a:t>(D) </a:t>
            </a:r>
            <a:r>
              <a:rPr lang="zh-TW" altLang="zh-TW" sz="2400" dirty="0"/>
              <a:t>組織在訂定備份政策時，沒有定義好要執行備份的頻率</a:t>
            </a:r>
            <a:endParaRPr lang="zh-TW" altLang="en-US" dirty="0"/>
          </a:p>
        </p:txBody>
      </p:sp>
    </p:spTree>
    <p:extLst>
      <p:ext uri="{BB962C8B-B14F-4D97-AF65-F5344CB8AC3E}">
        <p14:creationId xmlns:p14="http://schemas.microsoft.com/office/powerpoint/2010/main" val="39940384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3.3</a:t>
            </a:r>
          </a:p>
          <a:p>
            <a:pPr algn="ctr"/>
            <a:r>
              <a:rPr lang="zh-TW" altLang="zh-TW" sz="4800" dirty="0"/>
              <a:t>日誌管理</a:t>
            </a:r>
            <a:endParaRPr lang="en-US" altLang="zh-TW" sz="4800" dirty="0"/>
          </a:p>
        </p:txBody>
      </p:sp>
    </p:spTree>
    <p:extLst>
      <p:ext uri="{BB962C8B-B14F-4D97-AF65-F5344CB8AC3E}">
        <p14:creationId xmlns:p14="http://schemas.microsoft.com/office/powerpoint/2010/main" val="20975018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請問系統管理人員登入成功或失敗，是否需留存相關紀錄？</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登入成功不需要，登入失敗需要 </a:t>
            </a:r>
            <a:endParaRPr lang="en-US" altLang="zh-TW" sz="2400" dirty="0"/>
          </a:p>
          <a:p>
            <a:pPr marL="0" indent="0">
              <a:buNone/>
            </a:pPr>
            <a:r>
              <a:rPr lang="zh-TW" altLang="en-US" sz="2400" dirty="0"/>
              <a:t> </a:t>
            </a:r>
            <a:r>
              <a:rPr lang="en-US" altLang="zh-TW" sz="2400" dirty="0"/>
              <a:t>(B) </a:t>
            </a:r>
            <a:r>
              <a:rPr lang="zh-TW" altLang="zh-TW" sz="2400" dirty="0"/>
              <a:t>登入成功需要，登入失敗不需要 </a:t>
            </a:r>
          </a:p>
          <a:p>
            <a:pPr marL="0" indent="0">
              <a:buNone/>
            </a:pPr>
            <a:r>
              <a:rPr lang="zh-TW" altLang="en-US" sz="2400" dirty="0"/>
              <a:t> </a:t>
            </a:r>
            <a:r>
              <a:rPr lang="en-US" altLang="zh-TW" sz="2400" dirty="0"/>
              <a:t>(C) </a:t>
            </a:r>
            <a:r>
              <a:rPr lang="zh-TW" altLang="zh-TW" sz="2400" dirty="0"/>
              <a:t>登入成功和失敗都需要 </a:t>
            </a:r>
            <a:r>
              <a:rPr lang="en-US" altLang="zh-TW" sz="2400" dirty="0"/>
              <a:t> </a:t>
            </a:r>
          </a:p>
          <a:p>
            <a:pPr marL="0" indent="0">
              <a:buNone/>
            </a:pPr>
            <a:r>
              <a:rPr lang="en-US" altLang="zh-TW" sz="2400" dirty="0"/>
              <a:t> (D) </a:t>
            </a:r>
            <a:r>
              <a:rPr lang="zh-TW" altLang="zh-TW" sz="2400" dirty="0"/>
              <a:t>登入成功和失敗都不需要</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請問系統管理人員登入成功或失敗，是否需留存相關紀錄？</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登入成功不需要，登入失敗需要 </a:t>
            </a:r>
            <a:endParaRPr lang="en-US" altLang="zh-TW" sz="2400" dirty="0"/>
          </a:p>
          <a:p>
            <a:pPr marL="0" indent="0">
              <a:buNone/>
            </a:pPr>
            <a:r>
              <a:rPr lang="zh-TW" altLang="en-US" sz="2400" dirty="0"/>
              <a:t> </a:t>
            </a:r>
            <a:r>
              <a:rPr lang="en-US" altLang="zh-TW" sz="2400" dirty="0"/>
              <a:t>(B) </a:t>
            </a:r>
            <a:r>
              <a:rPr lang="zh-TW" altLang="zh-TW" sz="2400" dirty="0"/>
              <a:t>登入成功需要，登入失敗不需要 </a:t>
            </a:r>
          </a:p>
          <a:p>
            <a:pPr marL="0" indent="0">
              <a:buNone/>
            </a:pPr>
            <a:r>
              <a:rPr lang="zh-TW" altLang="en-US" sz="2400" dirty="0">
                <a:solidFill>
                  <a:srgbClr val="FF0000"/>
                </a:solidFill>
              </a:rPr>
              <a:t> </a:t>
            </a:r>
            <a:r>
              <a:rPr lang="en-US" altLang="zh-TW" sz="2400" dirty="0">
                <a:solidFill>
                  <a:srgbClr val="FF0000"/>
                </a:solidFill>
              </a:rPr>
              <a:t>(C) </a:t>
            </a:r>
            <a:r>
              <a:rPr lang="zh-TW" altLang="zh-TW" sz="2400" dirty="0">
                <a:solidFill>
                  <a:srgbClr val="FF0000"/>
                </a:solidFill>
              </a:rPr>
              <a:t>登入成功和失敗都需要 </a:t>
            </a:r>
            <a:r>
              <a:rPr lang="en-US" altLang="zh-TW" sz="2400" dirty="0">
                <a:solidFill>
                  <a:srgbClr val="FF0000"/>
                </a:solidFill>
              </a:rPr>
              <a:t> </a:t>
            </a:r>
          </a:p>
          <a:p>
            <a:pPr marL="0" indent="0">
              <a:buNone/>
            </a:pPr>
            <a:r>
              <a:rPr lang="en-US" altLang="zh-TW" sz="2400" dirty="0"/>
              <a:t> (D) </a:t>
            </a:r>
            <a:r>
              <a:rPr lang="zh-TW" altLang="zh-TW" sz="2400" dirty="0"/>
              <a:t>登入成功和失敗都不需要</a:t>
            </a:r>
            <a:endParaRPr lang="zh-TW" altLang="en-US" dirty="0"/>
          </a:p>
        </p:txBody>
      </p:sp>
    </p:spTree>
    <p:extLst>
      <p:ext uri="{BB962C8B-B14F-4D97-AF65-F5344CB8AC3E}">
        <p14:creationId xmlns:p14="http://schemas.microsoft.com/office/powerpoint/2010/main" val="2305258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buNone/>
            </a:pPr>
            <a:r>
              <a:rPr lang="zh-TW" altLang="zh-TW" dirty="0"/>
              <a:t>下列何者是一般管理員採用動態路由協定（</a:t>
            </a:r>
            <a:r>
              <a:rPr lang="en-US" altLang="zh-TW" dirty="0"/>
              <a:t>Dynamic Routing Protocol</a:t>
            </a:r>
            <a:r>
              <a:rPr lang="zh-TW" altLang="zh-TW" dirty="0"/>
              <a:t>） 以取代靜態路由（</a:t>
            </a:r>
            <a:r>
              <a:rPr lang="en-US" altLang="zh-TW" dirty="0"/>
              <a:t>Static Routes</a:t>
            </a:r>
            <a:r>
              <a:rPr lang="zh-TW" altLang="zh-TW" dirty="0"/>
              <a:t>）的主要理由？</a:t>
            </a:r>
            <a:endParaRPr lang="en-US" altLang="zh-TW" dirty="0"/>
          </a:p>
          <a:p>
            <a:pPr marL="0" indent="0">
              <a:buNone/>
            </a:pPr>
            <a:endParaRPr lang="zh-TW" altLang="en-US" dirty="0"/>
          </a:p>
          <a:p>
            <a:pPr marL="0" indent="0">
              <a:buNone/>
            </a:pPr>
            <a:r>
              <a:rPr lang="en-US" altLang="zh-TW" sz="2400" dirty="0"/>
              <a:t>(A)</a:t>
            </a:r>
            <a:r>
              <a:rPr lang="zh-TW" altLang="zh-TW" sz="2400" dirty="0"/>
              <a:t>動態路由的路由器負載較輕 </a:t>
            </a:r>
            <a:r>
              <a:rPr lang="en-US" altLang="zh-TW" sz="2400" dirty="0"/>
              <a:t>  </a:t>
            </a:r>
          </a:p>
          <a:p>
            <a:pPr marL="0" indent="0">
              <a:buNone/>
            </a:pPr>
            <a:r>
              <a:rPr lang="en-US" altLang="zh-TW" sz="2400" dirty="0"/>
              <a:t>(B) </a:t>
            </a:r>
            <a:r>
              <a:rPr lang="zh-TW" altLang="zh-TW" sz="2400" dirty="0"/>
              <a:t>動態路由能夠延展到較大的網絡 </a:t>
            </a:r>
            <a:endParaRPr lang="en-US" altLang="zh-TW" sz="2400" dirty="0"/>
          </a:p>
          <a:p>
            <a:pPr marL="0" indent="0">
              <a:buNone/>
            </a:pPr>
            <a:r>
              <a:rPr lang="en-US" altLang="zh-TW" sz="2400" dirty="0"/>
              <a:t>(C) </a:t>
            </a:r>
            <a:r>
              <a:rPr lang="zh-TW" altLang="zh-TW" sz="2400" dirty="0"/>
              <a:t>動態路由較安全 </a:t>
            </a:r>
            <a:r>
              <a:rPr lang="en-US" altLang="zh-TW" sz="2400" dirty="0"/>
              <a:t>  </a:t>
            </a:r>
          </a:p>
          <a:p>
            <a:pPr marL="0" indent="0">
              <a:buNone/>
            </a:pPr>
            <a:r>
              <a:rPr lang="en-US" altLang="zh-TW" sz="2400" dirty="0"/>
              <a:t>(D) </a:t>
            </a:r>
            <a:r>
              <a:rPr lang="zh-TW" altLang="zh-TW" sz="2400" dirty="0"/>
              <a:t>動態路由有較快的網路傳輸能力</a:t>
            </a:r>
            <a:endParaRPr lang="zh-TW" altLang="en-US" dirty="0"/>
          </a:p>
        </p:txBody>
      </p:sp>
    </p:spTree>
    <p:extLst>
      <p:ext uri="{BB962C8B-B14F-4D97-AF65-F5344CB8AC3E}">
        <p14:creationId xmlns:p14="http://schemas.microsoft.com/office/powerpoint/2010/main" val="183971036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關於系統日誌的管理與分析，下列敘述何者不正確？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每天不斷產生的日誌，資料量龐大，往往超出人力可以判</a:t>
            </a:r>
            <a:br>
              <a:rPr lang="en-US" altLang="zh-TW" sz="2400" dirty="0"/>
            </a:br>
            <a:r>
              <a:rPr lang="zh-TW" altLang="en-US" sz="2400" dirty="0"/>
              <a:t>       </a:t>
            </a:r>
            <a:r>
              <a:rPr lang="zh-TW" altLang="zh-TW" sz="2400" dirty="0"/>
              <a:t>讀的範圍 </a:t>
            </a:r>
          </a:p>
          <a:p>
            <a:pPr marL="0" indent="0">
              <a:buNone/>
            </a:pPr>
            <a:r>
              <a:rPr lang="zh-TW" altLang="en-US" sz="2400" dirty="0"/>
              <a:t> </a:t>
            </a:r>
            <a:r>
              <a:rPr lang="en-US" altLang="zh-TW" sz="2400" dirty="0"/>
              <a:t>(B)</a:t>
            </a:r>
            <a:r>
              <a:rPr lang="zh-TW" altLang="zh-TW" sz="2400" dirty="0"/>
              <a:t>預設的</a:t>
            </a:r>
            <a:r>
              <a:rPr lang="en-US" altLang="zh-TW" sz="2400" dirty="0"/>
              <a:t> Syslog </a:t>
            </a:r>
            <a:r>
              <a:rPr lang="zh-TW" altLang="zh-TW" sz="2400" dirty="0"/>
              <a:t>本身沒有加密，但是不會遭到偽冒攻擊 </a:t>
            </a:r>
          </a:p>
          <a:p>
            <a:pPr marL="0" indent="0">
              <a:buNone/>
            </a:pPr>
            <a:r>
              <a:rPr lang="zh-TW" altLang="en-US" sz="2400" dirty="0"/>
              <a:t> </a:t>
            </a:r>
            <a:r>
              <a:rPr lang="en-US" altLang="zh-TW" sz="2400" dirty="0"/>
              <a:t>(C) </a:t>
            </a:r>
            <a:r>
              <a:rPr lang="zh-TW" altLang="zh-TW" sz="2400" dirty="0"/>
              <a:t>混合式攻擊手法普遍，很難從單一設備上解讀出攻擊手法</a:t>
            </a:r>
            <a:br>
              <a:rPr lang="en-US" altLang="zh-TW" sz="2400" dirty="0"/>
            </a:br>
            <a:r>
              <a:rPr lang="zh-TW" altLang="en-US" sz="2400" dirty="0"/>
              <a:t>       </a:t>
            </a:r>
            <a:r>
              <a:rPr lang="zh-TW" altLang="zh-TW" sz="2400" dirty="0"/>
              <a:t>的資訊 </a:t>
            </a:r>
          </a:p>
          <a:p>
            <a:pPr marL="0" indent="0">
              <a:buNone/>
            </a:pPr>
            <a:r>
              <a:rPr lang="zh-TW" altLang="en-US" sz="2400" dirty="0"/>
              <a:t> </a:t>
            </a:r>
            <a:r>
              <a:rPr lang="en-US" altLang="zh-TW" sz="2400" dirty="0"/>
              <a:t>(D)</a:t>
            </a:r>
            <a:r>
              <a:rPr lang="zh-TW" altLang="zh-TW" sz="2400" dirty="0"/>
              <a:t>不同設備所產生的日誌格式可能不一樣，會造成彙整上的</a:t>
            </a:r>
            <a:br>
              <a:rPr lang="en-US" altLang="zh-TW" sz="2400" dirty="0"/>
            </a:br>
            <a:r>
              <a:rPr lang="zh-TW" altLang="en-US" sz="2400" dirty="0"/>
              <a:t>       </a:t>
            </a:r>
            <a:r>
              <a:rPr lang="zh-TW" altLang="zh-TW" sz="2400" dirty="0"/>
              <a:t>困難</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關於系統日誌的管理與分析，下列敘述何者不正確？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每天不斷產生的日誌，資料量龐大，往往超出人力可以判</a:t>
            </a:r>
            <a:br>
              <a:rPr lang="en-US" altLang="zh-TW" sz="2400" dirty="0"/>
            </a:br>
            <a:r>
              <a:rPr lang="zh-TW" altLang="en-US" sz="2400" dirty="0"/>
              <a:t>       </a:t>
            </a:r>
            <a:r>
              <a:rPr lang="zh-TW" altLang="zh-TW" sz="2400" dirty="0"/>
              <a:t>讀的範圍 </a:t>
            </a:r>
          </a:p>
          <a:p>
            <a:pPr marL="0" indent="0">
              <a:buNone/>
            </a:pPr>
            <a:r>
              <a:rPr lang="zh-TW" altLang="en-US" sz="2400" dirty="0">
                <a:solidFill>
                  <a:srgbClr val="FF0000"/>
                </a:solidFill>
              </a:rPr>
              <a:t> </a:t>
            </a:r>
            <a:r>
              <a:rPr lang="en-US" altLang="zh-TW" sz="2400" dirty="0">
                <a:solidFill>
                  <a:srgbClr val="FF0000"/>
                </a:solidFill>
              </a:rPr>
              <a:t>(B)</a:t>
            </a:r>
            <a:r>
              <a:rPr lang="zh-TW" altLang="zh-TW" sz="2400" dirty="0">
                <a:solidFill>
                  <a:srgbClr val="FF0000"/>
                </a:solidFill>
              </a:rPr>
              <a:t>預設的</a:t>
            </a:r>
            <a:r>
              <a:rPr lang="en-US" altLang="zh-TW" sz="2400" dirty="0">
                <a:solidFill>
                  <a:srgbClr val="FF0000"/>
                </a:solidFill>
              </a:rPr>
              <a:t> Syslog </a:t>
            </a:r>
            <a:r>
              <a:rPr lang="zh-TW" altLang="zh-TW" sz="2400" dirty="0">
                <a:solidFill>
                  <a:srgbClr val="FF0000"/>
                </a:solidFill>
              </a:rPr>
              <a:t>本身沒有加密，但是不會遭到偽冒攻擊 </a:t>
            </a:r>
          </a:p>
          <a:p>
            <a:pPr marL="0" indent="0">
              <a:buNone/>
            </a:pPr>
            <a:r>
              <a:rPr lang="zh-TW" altLang="en-US" sz="2400" dirty="0"/>
              <a:t> </a:t>
            </a:r>
            <a:r>
              <a:rPr lang="en-US" altLang="zh-TW" sz="2400" dirty="0"/>
              <a:t>(C) </a:t>
            </a:r>
            <a:r>
              <a:rPr lang="zh-TW" altLang="zh-TW" sz="2400" dirty="0"/>
              <a:t>混合式攻擊手法普遍，很難從單一設備上解讀出攻擊手法</a:t>
            </a:r>
            <a:br>
              <a:rPr lang="en-US" altLang="zh-TW" sz="2400" dirty="0"/>
            </a:br>
            <a:r>
              <a:rPr lang="zh-TW" altLang="en-US" sz="2400" dirty="0"/>
              <a:t>       </a:t>
            </a:r>
            <a:r>
              <a:rPr lang="zh-TW" altLang="zh-TW" sz="2400" dirty="0"/>
              <a:t>的資訊 </a:t>
            </a:r>
          </a:p>
          <a:p>
            <a:pPr marL="0" indent="0">
              <a:buNone/>
            </a:pPr>
            <a:r>
              <a:rPr lang="zh-TW" altLang="en-US" sz="2400" dirty="0"/>
              <a:t> </a:t>
            </a:r>
            <a:r>
              <a:rPr lang="en-US" altLang="zh-TW" sz="2400" dirty="0"/>
              <a:t>(D)</a:t>
            </a:r>
            <a:r>
              <a:rPr lang="zh-TW" altLang="zh-TW" sz="2400" dirty="0"/>
              <a:t>不同設備所產生的日誌格式可能不一樣，會造成彙整上的</a:t>
            </a:r>
            <a:br>
              <a:rPr lang="en-US" altLang="zh-TW" sz="2400" dirty="0"/>
            </a:br>
            <a:r>
              <a:rPr lang="zh-TW" altLang="en-US" sz="2400" dirty="0"/>
              <a:t>       </a:t>
            </a:r>
            <a:r>
              <a:rPr lang="zh-TW" altLang="zh-TW" sz="2400" dirty="0"/>
              <a:t>困難</a:t>
            </a:r>
            <a:endParaRPr lang="zh-TW" altLang="en-US" dirty="0"/>
          </a:p>
        </p:txBody>
      </p:sp>
    </p:spTree>
    <p:extLst>
      <p:ext uri="{BB962C8B-B14F-4D97-AF65-F5344CB8AC3E}">
        <p14:creationId xmlns:p14="http://schemas.microsoft.com/office/powerpoint/2010/main" val="374936191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en-US" altLang="zh-TW" dirty="0"/>
              <a:t>Windows </a:t>
            </a:r>
            <a:r>
              <a:rPr lang="zh-TW" altLang="zh-TW" dirty="0"/>
              <a:t>作業系統中的事件檢視器，有三個較為重要之日誌檔，請問 此三個日誌檔分別為下列何者？</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連結性日誌、系統日誌、應用程式日誌 </a:t>
            </a:r>
          </a:p>
          <a:p>
            <a:pPr marL="0" indent="0">
              <a:buNone/>
            </a:pPr>
            <a:r>
              <a:rPr lang="zh-TW" altLang="en-US" sz="2400" dirty="0"/>
              <a:t> </a:t>
            </a:r>
            <a:r>
              <a:rPr lang="en-US" altLang="zh-TW" sz="2400" dirty="0"/>
              <a:t>(B) </a:t>
            </a:r>
            <a:r>
              <a:rPr lang="zh-TW" altLang="zh-TW" sz="2400" dirty="0"/>
              <a:t>安全性日誌、網路日誌、應用程式日誌 </a:t>
            </a:r>
          </a:p>
          <a:p>
            <a:pPr marL="0" indent="0">
              <a:buNone/>
            </a:pPr>
            <a:r>
              <a:rPr lang="zh-TW" altLang="en-US" sz="2400" dirty="0"/>
              <a:t> </a:t>
            </a:r>
            <a:r>
              <a:rPr lang="en-US" altLang="zh-TW" sz="2400" dirty="0"/>
              <a:t>(C) </a:t>
            </a:r>
            <a:r>
              <a:rPr lang="zh-TW" altLang="zh-TW" sz="2400" dirty="0"/>
              <a:t>安全性日誌、系統日誌、本機防毒日誌 </a:t>
            </a:r>
          </a:p>
          <a:p>
            <a:pPr marL="0" indent="0">
              <a:buNone/>
            </a:pPr>
            <a:r>
              <a:rPr lang="zh-TW" altLang="en-US" sz="2400" dirty="0"/>
              <a:t> </a:t>
            </a:r>
            <a:r>
              <a:rPr lang="en-US" altLang="zh-TW" sz="2400" dirty="0"/>
              <a:t>(D) </a:t>
            </a:r>
            <a:r>
              <a:rPr lang="zh-TW" altLang="zh-TW" sz="2400" dirty="0"/>
              <a:t>安全性日誌、系統日誌、應用程式日誌</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en-US" altLang="zh-TW" dirty="0"/>
              <a:t>Windows </a:t>
            </a:r>
            <a:r>
              <a:rPr lang="zh-TW" altLang="zh-TW" dirty="0"/>
              <a:t>作業系統中的事件檢視器，有三個較為重要之日誌檔，請問 此三個日誌檔分別為下列何者？</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連結性日誌、系統日誌、應用程式日誌 </a:t>
            </a:r>
          </a:p>
          <a:p>
            <a:pPr marL="0" indent="0">
              <a:buNone/>
            </a:pPr>
            <a:r>
              <a:rPr lang="zh-TW" altLang="en-US" sz="2400" dirty="0"/>
              <a:t> </a:t>
            </a:r>
            <a:r>
              <a:rPr lang="en-US" altLang="zh-TW" sz="2400" dirty="0"/>
              <a:t>(B) </a:t>
            </a:r>
            <a:r>
              <a:rPr lang="zh-TW" altLang="zh-TW" sz="2400" dirty="0"/>
              <a:t>安全性日誌、網路日誌、應用程式日誌 </a:t>
            </a:r>
          </a:p>
          <a:p>
            <a:pPr marL="0" indent="0">
              <a:buNone/>
            </a:pPr>
            <a:r>
              <a:rPr lang="zh-TW" altLang="en-US" sz="2400" dirty="0"/>
              <a:t> </a:t>
            </a:r>
            <a:r>
              <a:rPr lang="en-US" altLang="zh-TW" sz="2400" dirty="0"/>
              <a:t>(C) </a:t>
            </a:r>
            <a:r>
              <a:rPr lang="zh-TW" altLang="zh-TW" sz="2400" dirty="0"/>
              <a:t>安全性日誌、系統日誌、本機防毒日誌 </a:t>
            </a:r>
          </a:p>
          <a:p>
            <a:pPr marL="0" indent="0">
              <a:buNone/>
            </a:pPr>
            <a:r>
              <a:rPr lang="zh-TW" altLang="en-US" sz="2400" dirty="0"/>
              <a:t> </a:t>
            </a:r>
            <a:r>
              <a:rPr lang="en-US" altLang="zh-TW" sz="2400" dirty="0">
                <a:solidFill>
                  <a:srgbClr val="FF0000"/>
                </a:solidFill>
              </a:rPr>
              <a:t>(D) </a:t>
            </a:r>
            <a:r>
              <a:rPr lang="zh-TW" altLang="zh-TW" sz="2400" dirty="0">
                <a:solidFill>
                  <a:srgbClr val="FF0000"/>
                </a:solidFill>
              </a:rPr>
              <a:t>安全性日誌、系統日誌、應用程式日誌</a:t>
            </a:r>
          </a:p>
          <a:p>
            <a:endParaRPr lang="zh-TW" altLang="en-US" dirty="0"/>
          </a:p>
        </p:txBody>
      </p:sp>
    </p:spTree>
    <p:extLst>
      <p:ext uri="{BB962C8B-B14F-4D97-AF65-F5344CB8AC3E}">
        <p14:creationId xmlns:p14="http://schemas.microsoft.com/office/powerpoint/2010/main" val="15495333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a:t>
            </a:r>
            <a:r>
              <a:rPr lang="en-US" altLang="zh-TW" dirty="0"/>
              <a:t> Syslog </a:t>
            </a:r>
            <a:r>
              <a:rPr lang="zh-TW" altLang="zh-TW" dirty="0"/>
              <a:t>系統日誌或系統記錄，下列敘述何者不正確？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en-US" altLang="zh-TW" sz="2400" dirty="0" err="1"/>
              <a:t>SDyslog</a:t>
            </a:r>
            <a:r>
              <a:rPr lang="en-US" altLang="zh-TW" sz="2400" dirty="0"/>
              <a:t> </a:t>
            </a:r>
            <a:r>
              <a:rPr lang="zh-TW" altLang="zh-TW" sz="2400" dirty="0"/>
              <a:t>是一種用來在</a:t>
            </a:r>
            <a:r>
              <a:rPr lang="en-US" altLang="zh-TW" sz="2400" dirty="0"/>
              <a:t> TCP/IP </a:t>
            </a:r>
            <a:r>
              <a:rPr lang="zh-TW" altLang="zh-TW" sz="2400" dirty="0"/>
              <a:t>網路中傳遞記錄檔訊息的標準 </a:t>
            </a:r>
          </a:p>
          <a:p>
            <a:pPr marL="0" indent="0">
              <a:buNone/>
            </a:pPr>
            <a:r>
              <a:rPr lang="zh-TW" altLang="en-US" sz="2400" dirty="0"/>
              <a:t> </a:t>
            </a:r>
            <a:r>
              <a:rPr lang="en-US" altLang="zh-TW" sz="2400" dirty="0"/>
              <a:t>(B) Syslog </a:t>
            </a:r>
            <a:r>
              <a:rPr lang="zh-TW" altLang="zh-TW" sz="2400" dirty="0"/>
              <a:t>系統日誌訊息可以被以</a:t>
            </a:r>
            <a:r>
              <a:rPr lang="en-US" altLang="zh-TW" sz="2400" dirty="0"/>
              <a:t> UDP </a:t>
            </a:r>
            <a:r>
              <a:rPr lang="zh-TW" altLang="zh-TW" sz="2400" dirty="0"/>
              <a:t>協定及</a:t>
            </a:r>
            <a:r>
              <a:rPr lang="en-US" altLang="zh-TW" sz="2400" dirty="0"/>
              <a:t> TCP </a:t>
            </a:r>
            <a:r>
              <a:rPr lang="zh-TW" altLang="zh-TW" sz="2400" dirty="0"/>
              <a:t>協定來傳送 </a:t>
            </a:r>
          </a:p>
          <a:p>
            <a:pPr marL="0" indent="0">
              <a:buNone/>
            </a:pPr>
            <a:r>
              <a:rPr lang="zh-TW" altLang="en-US" sz="2400" dirty="0"/>
              <a:t> </a:t>
            </a:r>
            <a:r>
              <a:rPr lang="en-US" altLang="zh-TW" sz="2400" dirty="0"/>
              <a:t>(C) Syslog </a:t>
            </a:r>
            <a:r>
              <a:rPr lang="zh-TW" altLang="zh-TW" sz="2400" dirty="0"/>
              <a:t>通常被用於資訊系統管理及資安稽核 </a:t>
            </a:r>
          </a:p>
          <a:p>
            <a:pPr marL="0" indent="0">
              <a:buNone/>
            </a:pPr>
            <a:r>
              <a:rPr lang="zh-TW" altLang="en-US" sz="2400" dirty="0"/>
              <a:t> </a:t>
            </a:r>
            <a:r>
              <a:rPr lang="en-US" altLang="zh-TW" sz="2400" dirty="0"/>
              <a:t>(D) Syslog </a:t>
            </a:r>
            <a:r>
              <a:rPr lang="zh-TW" altLang="zh-TW" sz="2400" dirty="0"/>
              <a:t>是以明碼型態被傳送，無法透過</a:t>
            </a:r>
            <a:r>
              <a:rPr lang="en-US" altLang="zh-TW" sz="2400" dirty="0"/>
              <a:t> SSL </a:t>
            </a:r>
            <a:r>
              <a:rPr lang="zh-TW" altLang="zh-TW" sz="2400" dirty="0"/>
              <a:t>或</a:t>
            </a:r>
            <a:r>
              <a:rPr lang="en-US" altLang="zh-TW" sz="2400" dirty="0"/>
              <a:t> TLS </a:t>
            </a:r>
            <a:r>
              <a:rPr lang="zh-TW" altLang="zh-TW" sz="2400" dirty="0"/>
              <a:t>方式加密</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a:t>
            </a:r>
            <a:r>
              <a:rPr lang="en-US" altLang="zh-TW" dirty="0"/>
              <a:t> Syslog </a:t>
            </a:r>
            <a:r>
              <a:rPr lang="zh-TW" altLang="zh-TW" dirty="0"/>
              <a:t>系統日誌或系統記錄，下列敘述何者不正確？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en-US" altLang="zh-TW" sz="2400" dirty="0" err="1"/>
              <a:t>SDyslog</a:t>
            </a:r>
            <a:r>
              <a:rPr lang="en-US" altLang="zh-TW" sz="2400" dirty="0"/>
              <a:t> </a:t>
            </a:r>
            <a:r>
              <a:rPr lang="zh-TW" altLang="zh-TW" sz="2400" dirty="0"/>
              <a:t>是一種用來在</a:t>
            </a:r>
            <a:r>
              <a:rPr lang="en-US" altLang="zh-TW" sz="2400" dirty="0"/>
              <a:t> TCP/IP </a:t>
            </a:r>
            <a:r>
              <a:rPr lang="zh-TW" altLang="zh-TW" sz="2400" dirty="0"/>
              <a:t>網路中傳遞記錄檔訊息的標準 </a:t>
            </a:r>
          </a:p>
          <a:p>
            <a:pPr marL="0" indent="0">
              <a:buNone/>
            </a:pPr>
            <a:r>
              <a:rPr lang="zh-TW" altLang="en-US" sz="2400" dirty="0"/>
              <a:t> </a:t>
            </a:r>
            <a:r>
              <a:rPr lang="en-US" altLang="zh-TW" sz="2400" dirty="0"/>
              <a:t>(B) Syslog </a:t>
            </a:r>
            <a:r>
              <a:rPr lang="zh-TW" altLang="zh-TW" sz="2400" dirty="0"/>
              <a:t>系統日誌訊息可以被以</a:t>
            </a:r>
            <a:r>
              <a:rPr lang="en-US" altLang="zh-TW" sz="2400" dirty="0"/>
              <a:t> UDP </a:t>
            </a:r>
            <a:r>
              <a:rPr lang="zh-TW" altLang="zh-TW" sz="2400" dirty="0"/>
              <a:t>協定及</a:t>
            </a:r>
            <a:r>
              <a:rPr lang="en-US" altLang="zh-TW" sz="2400" dirty="0"/>
              <a:t> TCP </a:t>
            </a:r>
            <a:r>
              <a:rPr lang="zh-TW" altLang="zh-TW" sz="2400" dirty="0"/>
              <a:t>協定來傳送 </a:t>
            </a:r>
          </a:p>
          <a:p>
            <a:pPr marL="0" indent="0">
              <a:buNone/>
            </a:pPr>
            <a:r>
              <a:rPr lang="zh-TW" altLang="en-US" sz="2400" dirty="0"/>
              <a:t> </a:t>
            </a:r>
            <a:r>
              <a:rPr lang="en-US" altLang="zh-TW" sz="2400" dirty="0"/>
              <a:t>(C) Syslog </a:t>
            </a:r>
            <a:r>
              <a:rPr lang="zh-TW" altLang="zh-TW" sz="2400" dirty="0"/>
              <a:t>通常被用於資訊系統管理及資安稽核 </a:t>
            </a:r>
          </a:p>
          <a:p>
            <a:pPr marL="0" indent="0">
              <a:buNone/>
            </a:pPr>
            <a:r>
              <a:rPr lang="zh-TW" altLang="en-US" sz="2400" dirty="0">
                <a:solidFill>
                  <a:srgbClr val="FF0000"/>
                </a:solidFill>
              </a:rPr>
              <a:t> </a:t>
            </a:r>
            <a:r>
              <a:rPr lang="en-US" altLang="zh-TW" sz="2400" dirty="0">
                <a:solidFill>
                  <a:srgbClr val="FF0000"/>
                </a:solidFill>
              </a:rPr>
              <a:t>(D) Syslog </a:t>
            </a:r>
            <a:r>
              <a:rPr lang="zh-TW" altLang="zh-TW" sz="2400" dirty="0">
                <a:solidFill>
                  <a:srgbClr val="FF0000"/>
                </a:solidFill>
              </a:rPr>
              <a:t>是以明碼型態被傳送，無法透過</a:t>
            </a:r>
            <a:r>
              <a:rPr lang="en-US" altLang="zh-TW" sz="2400" dirty="0">
                <a:solidFill>
                  <a:srgbClr val="FF0000"/>
                </a:solidFill>
              </a:rPr>
              <a:t> SSL </a:t>
            </a:r>
            <a:r>
              <a:rPr lang="zh-TW" altLang="zh-TW" sz="2400" dirty="0">
                <a:solidFill>
                  <a:srgbClr val="FF0000"/>
                </a:solidFill>
              </a:rPr>
              <a:t>或</a:t>
            </a:r>
            <a:r>
              <a:rPr lang="en-US" altLang="zh-TW" sz="2400" dirty="0">
                <a:solidFill>
                  <a:srgbClr val="FF0000"/>
                </a:solidFill>
              </a:rPr>
              <a:t> TLS </a:t>
            </a:r>
            <a:r>
              <a:rPr lang="zh-TW" altLang="zh-TW" sz="2400" dirty="0">
                <a:solidFill>
                  <a:srgbClr val="FF0000"/>
                </a:solidFill>
              </a:rPr>
              <a:t>方式加密</a:t>
            </a:r>
            <a:endParaRPr lang="zh-TW" altLang="en-US" dirty="0">
              <a:solidFill>
                <a:srgbClr val="FF0000"/>
              </a:solidFill>
            </a:endParaRPr>
          </a:p>
        </p:txBody>
      </p:sp>
    </p:spTree>
    <p:extLst>
      <p:ext uri="{BB962C8B-B14F-4D97-AF65-F5344CB8AC3E}">
        <p14:creationId xmlns:p14="http://schemas.microsoft.com/office/powerpoint/2010/main" val="25158589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21087"/>
          </a:xfrm>
        </p:spPr>
        <p:txBody>
          <a:bodyPr>
            <a:normAutofit/>
          </a:bodyPr>
          <a:lstStyle/>
          <a:p>
            <a:pPr marL="0" indent="0">
              <a:buNone/>
            </a:pPr>
            <a:r>
              <a:rPr lang="zh-TW" altLang="zh-TW" dirty="0"/>
              <a:t>關於「系統日誌」應該採取的適當保護措施，下列敘述何者不正確？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防止侵害個人隱私，不須記錄使用者識別碼</a:t>
            </a:r>
            <a:r>
              <a:rPr lang="en-US" altLang="zh-TW" sz="2400" dirty="0"/>
              <a:t> </a:t>
            </a:r>
          </a:p>
          <a:p>
            <a:pPr marL="0" indent="0">
              <a:buNone/>
            </a:pPr>
            <a:r>
              <a:rPr lang="en-US" altLang="zh-TW" sz="2400" dirty="0"/>
              <a:t> (B) </a:t>
            </a:r>
            <a:r>
              <a:rPr lang="zh-TW" altLang="zh-TW" sz="2400" dirty="0"/>
              <a:t>防止系統日誌被未經授權的存取 </a:t>
            </a:r>
            <a:endParaRPr lang="en-US" altLang="zh-TW" sz="2400" dirty="0"/>
          </a:p>
          <a:p>
            <a:pPr marL="0" indent="0">
              <a:buNone/>
            </a:pPr>
            <a:r>
              <a:rPr lang="zh-TW" altLang="zh-TW" sz="2400" dirty="0"/>
              <a:t> </a:t>
            </a:r>
            <a:r>
              <a:rPr lang="en-US" altLang="zh-TW" sz="2400" dirty="0"/>
              <a:t>(C) </a:t>
            </a:r>
            <a:r>
              <a:rPr lang="zh-TW" altLang="zh-TW" sz="2400" dirty="0"/>
              <a:t>防範日誌記錄檔被修改或刪除 </a:t>
            </a:r>
            <a:endParaRPr lang="en-US" altLang="zh-TW" sz="2400" dirty="0"/>
          </a:p>
          <a:p>
            <a:pPr marL="0" indent="0">
              <a:buNone/>
            </a:pPr>
            <a:r>
              <a:rPr lang="zh-TW" altLang="zh-TW" sz="2400" dirty="0"/>
              <a:t> </a:t>
            </a:r>
            <a:r>
              <a:rPr lang="en-US" altLang="zh-TW" sz="2400" dirty="0"/>
              <a:t>(D) </a:t>
            </a:r>
            <a:r>
              <a:rPr lang="zh-TW" altLang="zh-TW" sz="2400" dirty="0"/>
              <a:t>防範超過媒體記錄容量時所產生的錯誤</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21087"/>
          </a:xfrm>
        </p:spPr>
        <p:txBody>
          <a:bodyPr>
            <a:normAutofit/>
          </a:bodyPr>
          <a:lstStyle/>
          <a:p>
            <a:pPr marL="0" indent="0">
              <a:buNone/>
            </a:pPr>
            <a:r>
              <a:rPr lang="zh-TW" altLang="zh-TW" dirty="0"/>
              <a:t>關於「系統日誌」應該採取的適當保護措施，下列敘述何者不正確？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solidFill>
                  <a:srgbClr val="FF0000"/>
                </a:solidFill>
              </a:rPr>
              <a:t>(A) </a:t>
            </a:r>
            <a:r>
              <a:rPr lang="zh-TW" altLang="zh-TW" sz="2400" dirty="0">
                <a:solidFill>
                  <a:srgbClr val="FF0000"/>
                </a:solidFill>
              </a:rPr>
              <a:t>防止侵害個人隱私，不須記錄使用者識別碼</a:t>
            </a:r>
            <a:r>
              <a:rPr lang="en-US" altLang="zh-TW" sz="2400" dirty="0"/>
              <a:t> </a:t>
            </a:r>
          </a:p>
          <a:p>
            <a:pPr marL="0" indent="0">
              <a:buNone/>
            </a:pPr>
            <a:r>
              <a:rPr lang="en-US" altLang="zh-TW" sz="2400" dirty="0"/>
              <a:t> (B) </a:t>
            </a:r>
            <a:r>
              <a:rPr lang="zh-TW" altLang="zh-TW" sz="2400" dirty="0"/>
              <a:t>防止系統日誌被未經授權的存取 </a:t>
            </a:r>
            <a:endParaRPr lang="en-US" altLang="zh-TW" sz="2400" dirty="0"/>
          </a:p>
          <a:p>
            <a:pPr marL="0" indent="0">
              <a:buNone/>
            </a:pPr>
            <a:r>
              <a:rPr lang="zh-TW" altLang="zh-TW" sz="2400" dirty="0"/>
              <a:t> </a:t>
            </a:r>
            <a:r>
              <a:rPr lang="en-US" altLang="zh-TW" sz="2400" dirty="0"/>
              <a:t>(C) </a:t>
            </a:r>
            <a:r>
              <a:rPr lang="zh-TW" altLang="zh-TW" sz="2400" dirty="0"/>
              <a:t>防範日誌記錄檔被修改或刪除 </a:t>
            </a:r>
            <a:endParaRPr lang="en-US" altLang="zh-TW" sz="2400" dirty="0"/>
          </a:p>
          <a:p>
            <a:pPr marL="0" indent="0">
              <a:buNone/>
            </a:pPr>
            <a:r>
              <a:rPr lang="zh-TW" altLang="zh-TW" sz="2400" dirty="0"/>
              <a:t> </a:t>
            </a:r>
            <a:r>
              <a:rPr lang="en-US" altLang="zh-TW" sz="2400" dirty="0"/>
              <a:t>(D) </a:t>
            </a:r>
            <a:r>
              <a:rPr lang="zh-TW" altLang="zh-TW" sz="2400" dirty="0"/>
              <a:t>防範超過媒體記錄容量時所產生的錯誤</a:t>
            </a:r>
            <a:endParaRPr lang="zh-TW" altLang="en-US" dirty="0"/>
          </a:p>
        </p:txBody>
      </p:sp>
    </p:spTree>
    <p:extLst>
      <p:ext uri="{BB962C8B-B14F-4D97-AF65-F5344CB8AC3E}">
        <p14:creationId xmlns:p14="http://schemas.microsoft.com/office/powerpoint/2010/main" val="352435579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請問「主要記錄系統本身登入</a:t>
            </a:r>
            <a:r>
              <a:rPr lang="en-US" altLang="zh-TW" dirty="0"/>
              <a:t>/</a:t>
            </a:r>
            <a:r>
              <a:rPr lang="zh-TW" altLang="zh-TW" dirty="0"/>
              <a:t>登出行為，例如系統管理人員透過遠端 登入系統等」係下列哪個記錄檔之功能？</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系統日誌檔 </a:t>
            </a:r>
            <a:endParaRPr lang="en-US" altLang="zh-TW" sz="2400" dirty="0"/>
          </a:p>
          <a:p>
            <a:pPr marL="0" indent="0">
              <a:buNone/>
            </a:pPr>
            <a:r>
              <a:rPr lang="zh-TW" altLang="zh-TW" sz="2400" dirty="0"/>
              <a:t> </a:t>
            </a:r>
            <a:r>
              <a:rPr lang="en-US" altLang="zh-TW" sz="2400" dirty="0"/>
              <a:t>(B)</a:t>
            </a:r>
            <a:r>
              <a:rPr lang="zh-TW" altLang="zh-TW" sz="2400" dirty="0"/>
              <a:t>應用程式日誌檔  </a:t>
            </a:r>
            <a:endParaRPr lang="en-US" altLang="zh-TW" sz="2400" dirty="0"/>
          </a:p>
          <a:p>
            <a:pPr marL="0" indent="0">
              <a:buNone/>
            </a:pPr>
            <a:r>
              <a:rPr lang="zh-TW" altLang="en-US" sz="2400" dirty="0"/>
              <a:t> </a:t>
            </a:r>
            <a:r>
              <a:rPr lang="en-US" altLang="zh-TW" sz="2400" dirty="0"/>
              <a:t>(C)</a:t>
            </a:r>
            <a:r>
              <a:rPr lang="zh-TW" altLang="zh-TW" sz="2400" dirty="0"/>
              <a:t>安全性日誌檔 </a:t>
            </a:r>
            <a:endParaRPr lang="en-US" altLang="zh-TW" sz="2400" dirty="0"/>
          </a:p>
          <a:p>
            <a:pPr marL="0" indent="0">
              <a:buNone/>
            </a:pPr>
            <a:r>
              <a:rPr lang="zh-TW" altLang="zh-TW" sz="2400" dirty="0"/>
              <a:t> </a:t>
            </a:r>
            <a:r>
              <a:rPr lang="en-US" altLang="zh-TW" sz="2400" dirty="0"/>
              <a:t>(D)</a:t>
            </a:r>
            <a:r>
              <a:rPr lang="zh-TW" altLang="zh-TW" sz="2400" dirty="0"/>
              <a:t>網路日誌檔</a:t>
            </a:r>
          </a:p>
        </p:txBody>
      </p:sp>
    </p:spTree>
    <p:extLst>
      <p:ext uri="{BB962C8B-B14F-4D97-AF65-F5344CB8AC3E}">
        <p14:creationId xmlns:p14="http://schemas.microsoft.com/office/powerpoint/2010/main" val="258385416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請問「主要記錄系統本身登入</a:t>
            </a:r>
            <a:r>
              <a:rPr lang="en-US" altLang="zh-TW" dirty="0"/>
              <a:t>/</a:t>
            </a:r>
            <a:r>
              <a:rPr lang="zh-TW" altLang="zh-TW" dirty="0"/>
              <a:t>登出行為，例如系統管理人員透過遠端 登入系統等」係下列哪個記錄檔之功能？</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系統日誌檔 </a:t>
            </a:r>
            <a:endParaRPr lang="en-US" altLang="zh-TW" sz="2400" dirty="0"/>
          </a:p>
          <a:p>
            <a:pPr marL="0" indent="0">
              <a:buNone/>
            </a:pPr>
            <a:r>
              <a:rPr lang="zh-TW" altLang="zh-TW" sz="2400" dirty="0"/>
              <a:t> </a:t>
            </a:r>
            <a:r>
              <a:rPr lang="en-US" altLang="zh-TW" sz="2400" dirty="0"/>
              <a:t>(B)</a:t>
            </a:r>
            <a:r>
              <a:rPr lang="zh-TW" altLang="zh-TW" sz="2400" dirty="0"/>
              <a:t>應用程式日誌檔  </a:t>
            </a:r>
            <a:endParaRPr lang="en-US" altLang="zh-TW" sz="2400" dirty="0"/>
          </a:p>
          <a:p>
            <a:pPr marL="0" indent="0">
              <a:buNone/>
            </a:pPr>
            <a:r>
              <a:rPr lang="zh-TW" altLang="en-US" sz="2400" dirty="0">
                <a:solidFill>
                  <a:srgbClr val="FF0000"/>
                </a:solidFill>
              </a:rPr>
              <a:t> </a:t>
            </a:r>
            <a:r>
              <a:rPr lang="en-US" altLang="zh-TW" sz="2400" dirty="0">
                <a:solidFill>
                  <a:srgbClr val="FF0000"/>
                </a:solidFill>
              </a:rPr>
              <a:t>(C)</a:t>
            </a:r>
            <a:r>
              <a:rPr lang="zh-TW" altLang="zh-TW" sz="2400" dirty="0">
                <a:solidFill>
                  <a:srgbClr val="FF0000"/>
                </a:solidFill>
              </a:rPr>
              <a:t>安全性日誌檔 </a:t>
            </a:r>
            <a:endParaRPr lang="en-US" altLang="zh-TW" sz="2400" dirty="0">
              <a:solidFill>
                <a:srgbClr val="FF0000"/>
              </a:solidFill>
            </a:endParaRPr>
          </a:p>
          <a:p>
            <a:pPr marL="0" indent="0">
              <a:buNone/>
            </a:pPr>
            <a:r>
              <a:rPr lang="zh-TW" altLang="zh-TW" sz="2400" dirty="0"/>
              <a:t> </a:t>
            </a:r>
            <a:r>
              <a:rPr lang="en-US" altLang="zh-TW" sz="2400" dirty="0"/>
              <a:t>(D)</a:t>
            </a:r>
            <a:r>
              <a:rPr lang="zh-TW" altLang="zh-TW" sz="2400" dirty="0"/>
              <a:t>網路日誌檔</a:t>
            </a:r>
          </a:p>
        </p:txBody>
      </p:sp>
    </p:spTree>
    <p:extLst>
      <p:ext uri="{BB962C8B-B14F-4D97-AF65-F5344CB8AC3E}">
        <p14:creationId xmlns:p14="http://schemas.microsoft.com/office/powerpoint/2010/main" val="192042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buNone/>
            </a:pPr>
            <a:r>
              <a:rPr lang="zh-TW" altLang="zh-TW" dirty="0"/>
              <a:t>下列何者是一般管理員採用動態路由協定（</a:t>
            </a:r>
            <a:r>
              <a:rPr lang="en-US" altLang="zh-TW" dirty="0"/>
              <a:t>Dynamic Routing Protocol</a:t>
            </a:r>
            <a:r>
              <a:rPr lang="zh-TW" altLang="zh-TW" dirty="0"/>
              <a:t>） 以取代靜態路由（</a:t>
            </a:r>
            <a:r>
              <a:rPr lang="en-US" altLang="zh-TW" dirty="0"/>
              <a:t>Static Routes</a:t>
            </a:r>
            <a:r>
              <a:rPr lang="zh-TW" altLang="zh-TW" dirty="0"/>
              <a:t>）的主要理由？</a:t>
            </a:r>
            <a:endParaRPr lang="en-US" altLang="zh-TW" dirty="0"/>
          </a:p>
          <a:p>
            <a:pPr marL="0" indent="0">
              <a:buNone/>
            </a:pPr>
            <a:endParaRPr lang="zh-TW" altLang="en-US" dirty="0"/>
          </a:p>
          <a:p>
            <a:pPr marL="0" indent="0">
              <a:buNone/>
            </a:pPr>
            <a:r>
              <a:rPr lang="en-US" altLang="zh-TW" sz="2400" dirty="0"/>
              <a:t>(A)</a:t>
            </a:r>
            <a:r>
              <a:rPr lang="zh-TW" altLang="zh-TW" sz="2400" dirty="0"/>
              <a:t>動態路由的路由器負載較輕 </a:t>
            </a:r>
            <a:r>
              <a:rPr lang="en-US" altLang="zh-TW" sz="2400" dirty="0"/>
              <a:t>  </a:t>
            </a:r>
          </a:p>
          <a:p>
            <a:pPr marL="0" indent="0">
              <a:buNone/>
            </a:pPr>
            <a:r>
              <a:rPr lang="en-US" altLang="zh-TW" sz="2400" dirty="0">
                <a:solidFill>
                  <a:srgbClr val="FF0000"/>
                </a:solidFill>
              </a:rPr>
              <a:t>(B) </a:t>
            </a:r>
            <a:r>
              <a:rPr lang="zh-TW" altLang="zh-TW" sz="2400" dirty="0">
                <a:solidFill>
                  <a:srgbClr val="FF0000"/>
                </a:solidFill>
              </a:rPr>
              <a:t>動態路由能夠延展到較大的網絡 </a:t>
            </a:r>
            <a:endParaRPr lang="en-US" altLang="zh-TW" sz="2400" dirty="0">
              <a:solidFill>
                <a:srgbClr val="FF0000"/>
              </a:solidFill>
            </a:endParaRPr>
          </a:p>
          <a:p>
            <a:pPr marL="0" indent="0">
              <a:buNone/>
            </a:pPr>
            <a:r>
              <a:rPr lang="en-US" altLang="zh-TW" sz="2400" dirty="0"/>
              <a:t>(C) </a:t>
            </a:r>
            <a:r>
              <a:rPr lang="zh-TW" altLang="zh-TW" sz="2400" dirty="0"/>
              <a:t>動態路由較安全 </a:t>
            </a:r>
            <a:r>
              <a:rPr lang="en-US" altLang="zh-TW" sz="2400" dirty="0"/>
              <a:t>  </a:t>
            </a:r>
          </a:p>
          <a:p>
            <a:pPr marL="0" indent="0">
              <a:buNone/>
            </a:pPr>
            <a:r>
              <a:rPr lang="en-US" altLang="zh-TW" sz="2400" dirty="0"/>
              <a:t>(D) </a:t>
            </a:r>
            <a:r>
              <a:rPr lang="zh-TW" altLang="zh-TW" sz="2400" dirty="0"/>
              <a:t>動態路由有較快的網路傳輸能力</a:t>
            </a:r>
            <a:endParaRPr lang="zh-TW" altLang="en-US" dirty="0"/>
          </a:p>
        </p:txBody>
      </p:sp>
    </p:spTree>
    <p:extLst>
      <p:ext uri="{BB962C8B-B14F-4D97-AF65-F5344CB8AC3E}">
        <p14:creationId xmlns:p14="http://schemas.microsoft.com/office/powerpoint/2010/main" val="360869732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「留存日誌」是為了達成資訊安全的何種特性？</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機密性（</a:t>
            </a:r>
            <a:r>
              <a:rPr lang="en-US" altLang="zh-TW" sz="2400" dirty="0"/>
              <a:t>Confidentiality</a:t>
            </a:r>
            <a:r>
              <a:rPr lang="zh-TW" altLang="zh-TW" sz="2400" dirty="0"/>
              <a:t>）</a:t>
            </a:r>
            <a:endParaRPr lang="en-US" altLang="zh-TW" sz="2400" dirty="0"/>
          </a:p>
          <a:p>
            <a:pPr marL="0" indent="0">
              <a:buNone/>
            </a:pPr>
            <a:r>
              <a:rPr lang="en-US" altLang="zh-TW" sz="2400" dirty="0"/>
              <a:t> (B) </a:t>
            </a:r>
            <a:r>
              <a:rPr lang="zh-TW" altLang="zh-TW" sz="2400" dirty="0"/>
              <a:t>可用性（</a:t>
            </a:r>
            <a:r>
              <a:rPr lang="en-US" altLang="zh-TW" sz="2400" dirty="0"/>
              <a:t>Availability</a:t>
            </a:r>
            <a:r>
              <a:rPr lang="zh-TW" altLang="zh-TW" sz="2400" dirty="0"/>
              <a:t>） </a:t>
            </a:r>
          </a:p>
          <a:p>
            <a:pPr marL="0" indent="0">
              <a:buNone/>
            </a:pPr>
            <a:r>
              <a:rPr lang="zh-TW" altLang="en-US" sz="2400" dirty="0"/>
              <a:t> </a:t>
            </a:r>
            <a:r>
              <a:rPr lang="en-US" altLang="zh-TW" sz="2400" dirty="0"/>
              <a:t>(C) </a:t>
            </a:r>
            <a:r>
              <a:rPr lang="zh-TW" altLang="zh-TW" sz="2400" dirty="0"/>
              <a:t>可靠性（</a:t>
            </a:r>
            <a:r>
              <a:rPr lang="en-US" altLang="zh-TW" sz="2400" dirty="0"/>
              <a:t>Reliability</a:t>
            </a:r>
            <a:r>
              <a:rPr lang="zh-TW" altLang="zh-TW" sz="2400" dirty="0"/>
              <a:t>）</a:t>
            </a:r>
            <a:endParaRPr lang="en-US" altLang="zh-TW" sz="2400" dirty="0"/>
          </a:p>
          <a:p>
            <a:pPr marL="0" indent="0">
              <a:buNone/>
            </a:pPr>
            <a:r>
              <a:rPr lang="zh-TW" altLang="zh-TW" sz="2400" dirty="0"/>
              <a:t> </a:t>
            </a:r>
            <a:r>
              <a:rPr lang="en-US" altLang="zh-TW" sz="2400" dirty="0"/>
              <a:t>(D) </a:t>
            </a:r>
            <a:r>
              <a:rPr lang="zh-TW" altLang="zh-TW" sz="2400" dirty="0"/>
              <a:t>不可否認性（</a:t>
            </a:r>
            <a:r>
              <a:rPr lang="en-US" altLang="zh-TW" sz="2400" dirty="0"/>
              <a:t>Non-Repudiation</a:t>
            </a:r>
            <a:r>
              <a:rPr lang="zh-TW" altLang="zh-TW" sz="2400" dirty="0"/>
              <a:t>）</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「留存日誌」是為了達成資訊安全的何種特性？</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機密性（</a:t>
            </a:r>
            <a:r>
              <a:rPr lang="en-US" altLang="zh-TW" sz="2400" dirty="0"/>
              <a:t>Confidentiality</a:t>
            </a:r>
            <a:r>
              <a:rPr lang="zh-TW" altLang="zh-TW" sz="2400" dirty="0"/>
              <a:t>）</a:t>
            </a:r>
            <a:endParaRPr lang="en-US" altLang="zh-TW" sz="2400" dirty="0"/>
          </a:p>
          <a:p>
            <a:pPr marL="0" indent="0">
              <a:buNone/>
            </a:pPr>
            <a:r>
              <a:rPr lang="en-US" altLang="zh-TW" sz="2400" dirty="0"/>
              <a:t> (B) </a:t>
            </a:r>
            <a:r>
              <a:rPr lang="zh-TW" altLang="zh-TW" sz="2400" dirty="0"/>
              <a:t>可用性（</a:t>
            </a:r>
            <a:r>
              <a:rPr lang="en-US" altLang="zh-TW" sz="2400" dirty="0"/>
              <a:t>Availability</a:t>
            </a:r>
            <a:r>
              <a:rPr lang="zh-TW" altLang="zh-TW" sz="2400" dirty="0"/>
              <a:t>） </a:t>
            </a:r>
          </a:p>
          <a:p>
            <a:pPr marL="0" indent="0">
              <a:buNone/>
            </a:pPr>
            <a:r>
              <a:rPr lang="zh-TW" altLang="en-US" sz="2400" dirty="0"/>
              <a:t> </a:t>
            </a:r>
            <a:r>
              <a:rPr lang="en-US" altLang="zh-TW" sz="2400" dirty="0"/>
              <a:t>(C) </a:t>
            </a:r>
            <a:r>
              <a:rPr lang="zh-TW" altLang="zh-TW" sz="2400" dirty="0"/>
              <a:t>可靠性（</a:t>
            </a:r>
            <a:r>
              <a:rPr lang="en-US" altLang="zh-TW" sz="2400" dirty="0"/>
              <a:t>Reliability</a:t>
            </a:r>
            <a:r>
              <a:rPr lang="zh-TW" altLang="zh-TW" sz="2400" dirty="0"/>
              <a:t>）</a:t>
            </a:r>
            <a:endParaRPr lang="en-US" altLang="zh-TW" sz="2400" dirty="0"/>
          </a:p>
          <a:p>
            <a:pPr marL="0" indent="0">
              <a:buNone/>
            </a:pPr>
            <a:r>
              <a:rPr lang="zh-TW" altLang="zh-TW" sz="2400" dirty="0">
                <a:solidFill>
                  <a:srgbClr val="FF0000"/>
                </a:solidFill>
              </a:rPr>
              <a:t> </a:t>
            </a:r>
            <a:r>
              <a:rPr lang="en-US" altLang="zh-TW" sz="2400" dirty="0">
                <a:solidFill>
                  <a:srgbClr val="FF0000"/>
                </a:solidFill>
              </a:rPr>
              <a:t>(D) </a:t>
            </a:r>
            <a:r>
              <a:rPr lang="zh-TW" altLang="zh-TW" sz="2400" dirty="0">
                <a:solidFill>
                  <a:srgbClr val="FF0000"/>
                </a:solidFill>
              </a:rPr>
              <a:t>不可否認性（</a:t>
            </a:r>
            <a:r>
              <a:rPr lang="en-US" altLang="zh-TW" sz="2400" dirty="0">
                <a:solidFill>
                  <a:srgbClr val="FF0000"/>
                </a:solidFill>
              </a:rPr>
              <a:t>Non-Repudiation</a:t>
            </a:r>
            <a:r>
              <a:rPr lang="zh-TW" altLang="zh-TW" sz="2400" dirty="0">
                <a:solidFill>
                  <a:srgbClr val="FF0000"/>
                </a:solidFill>
              </a:rPr>
              <a:t>）</a:t>
            </a:r>
            <a:endParaRPr lang="zh-TW" altLang="en-US" dirty="0">
              <a:solidFill>
                <a:srgbClr val="FF0000"/>
              </a:solidFill>
            </a:endParaRPr>
          </a:p>
        </p:txBody>
      </p:sp>
    </p:spTree>
    <p:extLst>
      <p:ext uri="{BB962C8B-B14F-4D97-AF65-F5344CB8AC3E}">
        <p14:creationId xmlns:p14="http://schemas.microsoft.com/office/powerpoint/2010/main" val="240195794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下列何者並非防毒軟體偵測的方式？</a:t>
            </a:r>
            <a:endParaRPr lang="en-US" altLang="zh-TW" dirty="0"/>
          </a:p>
          <a:p>
            <a:pPr marL="0" indent="0">
              <a:buNone/>
            </a:pPr>
            <a:endParaRPr lang="zh-TW" altLang="en-US" dirty="0"/>
          </a:p>
          <a:p>
            <a:pPr marL="0" indent="0" hangingPunct="0">
              <a:buNone/>
            </a:pPr>
            <a:r>
              <a:rPr lang="zh-TW" altLang="en-US" sz="2400" dirty="0"/>
              <a:t> </a:t>
            </a:r>
            <a:r>
              <a:rPr lang="en-US" altLang="zh-TW" sz="2400" dirty="0"/>
              <a:t>(A)</a:t>
            </a:r>
            <a:r>
              <a:rPr lang="zh-TW" altLang="zh-TW" sz="2400" dirty="0"/>
              <a:t>特徵碼掃描 </a:t>
            </a:r>
            <a:endParaRPr lang="en-US" altLang="zh-TW" sz="2400" dirty="0"/>
          </a:p>
          <a:p>
            <a:pPr marL="0" indent="0" hangingPunct="0">
              <a:buNone/>
            </a:pPr>
            <a:r>
              <a:rPr lang="zh-TW" altLang="en-US" sz="2400" dirty="0"/>
              <a:t> </a:t>
            </a:r>
            <a:r>
              <a:rPr lang="en-US" altLang="zh-TW" sz="2400" dirty="0"/>
              <a:t>(B) </a:t>
            </a:r>
            <a:r>
              <a:rPr lang="zh-TW" altLang="zh-TW" sz="2400" dirty="0"/>
              <a:t>檔案完整性掃描 </a:t>
            </a:r>
            <a:endParaRPr lang="en-US" altLang="zh-TW" sz="2400" dirty="0"/>
          </a:p>
          <a:p>
            <a:pPr marL="0" indent="0" hangingPunct="0">
              <a:buNone/>
            </a:pPr>
            <a:r>
              <a:rPr lang="zh-TW" altLang="en-US" sz="2400" dirty="0"/>
              <a:t> </a:t>
            </a:r>
            <a:r>
              <a:rPr lang="en-US" altLang="zh-TW" sz="2400" dirty="0"/>
              <a:t>(C) </a:t>
            </a:r>
            <a:r>
              <a:rPr lang="zh-TW" altLang="zh-TW" sz="2400" dirty="0"/>
              <a:t>沙箱檢測 </a:t>
            </a:r>
            <a:endParaRPr lang="en-US" altLang="zh-TW" sz="2400" dirty="0"/>
          </a:p>
          <a:p>
            <a:pPr marL="0" indent="0" hangingPunct="0">
              <a:buNone/>
            </a:pPr>
            <a:r>
              <a:rPr lang="zh-TW" altLang="en-US" sz="2400" dirty="0"/>
              <a:t> </a:t>
            </a:r>
            <a:r>
              <a:rPr lang="en-US" altLang="zh-TW" sz="2400" dirty="0"/>
              <a:t>(D) </a:t>
            </a:r>
            <a:r>
              <a:rPr lang="zh-TW" altLang="zh-TW" sz="2400" dirty="0"/>
              <a:t>程式碼檢核</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下列何者並非防毒軟體偵測的方式？</a:t>
            </a:r>
            <a:endParaRPr lang="en-US" altLang="zh-TW" dirty="0"/>
          </a:p>
          <a:p>
            <a:pPr marL="0" indent="0">
              <a:buNone/>
            </a:pPr>
            <a:endParaRPr lang="zh-TW" altLang="en-US" dirty="0"/>
          </a:p>
          <a:p>
            <a:pPr marL="0" indent="0" hangingPunct="0">
              <a:buNone/>
            </a:pPr>
            <a:r>
              <a:rPr lang="zh-TW" altLang="en-US" sz="2400" dirty="0"/>
              <a:t> </a:t>
            </a:r>
            <a:r>
              <a:rPr lang="en-US" altLang="zh-TW" sz="2400" dirty="0"/>
              <a:t>(A)</a:t>
            </a:r>
            <a:r>
              <a:rPr lang="zh-TW" altLang="zh-TW" sz="2400" dirty="0"/>
              <a:t>特徵碼掃描 </a:t>
            </a:r>
            <a:endParaRPr lang="en-US" altLang="zh-TW" sz="2400" dirty="0"/>
          </a:p>
          <a:p>
            <a:pPr marL="0" indent="0" hangingPunct="0">
              <a:buNone/>
            </a:pPr>
            <a:r>
              <a:rPr lang="zh-TW" altLang="en-US" sz="2400" dirty="0"/>
              <a:t> </a:t>
            </a:r>
            <a:r>
              <a:rPr lang="en-US" altLang="zh-TW" sz="2400" dirty="0"/>
              <a:t>(B) </a:t>
            </a:r>
            <a:r>
              <a:rPr lang="zh-TW" altLang="zh-TW" sz="2400" dirty="0"/>
              <a:t>檔案完整性掃描 </a:t>
            </a:r>
            <a:endParaRPr lang="en-US" altLang="zh-TW" sz="2400" dirty="0"/>
          </a:p>
          <a:p>
            <a:pPr marL="0" indent="0" hangingPunct="0">
              <a:buNone/>
            </a:pPr>
            <a:r>
              <a:rPr lang="zh-TW" altLang="en-US" sz="2400" dirty="0"/>
              <a:t> </a:t>
            </a:r>
            <a:r>
              <a:rPr lang="en-US" altLang="zh-TW" sz="2400" dirty="0"/>
              <a:t>(C) </a:t>
            </a:r>
            <a:r>
              <a:rPr lang="zh-TW" altLang="zh-TW" sz="2400" dirty="0"/>
              <a:t>沙箱檢測 </a:t>
            </a:r>
            <a:endParaRPr lang="en-US" altLang="zh-TW" sz="2400" dirty="0"/>
          </a:p>
          <a:p>
            <a:pPr marL="0" indent="0" hangingPunct="0">
              <a:buNone/>
            </a:pPr>
            <a:r>
              <a:rPr lang="zh-TW" altLang="en-US" sz="2400" dirty="0"/>
              <a:t> </a:t>
            </a:r>
            <a:r>
              <a:rPr lang="en-US" altLang="zh-TW" sz="2400" dirty="0">
                <a:solidFill>
                  <a:srgbClr val="FF0000"/>
                </a:solidFill>
              </a:rPr>
              <a:t>(D) </a:t>
            </a:r>
            <a:r>
              <a:rPr lang="zh-TW" altLang="zh-TW" sz="2400" dirty="0">
                <a:solidFill>
                  <a:srgbClr val="FF0000"/>
                </a:solidFill>
              </a:rPr>
              <a:t>程式碼檢核</a:t>
            </a:r>
          </a:p>
          <a:p>
            <a:endParaRPr lang="zh-TW" altLang="en-US" dirty="0"/>
          </a:p>
        </p:txBody>
      </p:sp>
    </p:spTree>
    <p:extLst>
      <p:ext uri="{BB962C8B-B14F-4D97-AF65-F5344CB8AC3E}">
        <p14:creationId xmlns:p14="http://schemas.microsoft.com/office/powerpoint/2010/main" val="12486050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「虛擬私有網路</a:t>
            </a:r>
            <a:r>
              <a:rPr lang="en-US" altLang="zh-TW" dirty="0"/>
              <a:t>(VPN)</a:t>
            </a:r>
            <a:r>
              <a:rPr lang="zh-TW" altLang="zh-TW" dirty="0"/>
              <a:t>」主要是透過什麼技術來建立網路上的安全通訊連線？</a:t>
            </a:r>
            <a:endParaRPr lang="en-US" altLang="zh-TW" dirty="0"/>
          </a:p>
          <a:p>
            <a:pPr marL="0" indent="0">
              <a:buNone/>
            </a:pPr>
            <a:endParaRPr lang="zh-TW" altLang="en-US" dirty="0"/>
          </a:p>
          <a:p>
            <a:pPr marL="0" indent="0">
              <a:buNone/>
            </a:pPr>
            <a:r>
              <a:rPr lang="zh-TW" altLang="en-US" sz="2400" dirty="0">
                <a:solidFill>
                  <a:srgbClr val="FF0000"/>
                </a:solidFill>
              </a:rPr>
              <a:t> </a:t>
            </a:r>
            <a:r>
              <a:rPr lang="en-US" altLang="zh-TW" sz="2400" dirty="0"/>
              <a:t>(A) </a:t>
            </a:r>
            <a:r>
              <a:rPr lang="zh-TW" altLang="zh-TW" sz="2400" dirty="0"/>
              <a:t>通道</a:t>
            </a:r>
            <a:r>
              <a:rPr lang="en-US" altLang="zh-TW" sz="2400" dirty="0"/>
              <a:t>(Tunnel)</a:t>
            </a:r>
            <a:r>
              <a:rPr lang="zh-TW" altLang="zh-TW" sz="2400" dirty="0"/>
              <a:t>技術  </a:t>
            </a:r>
            <a:endParaRPr lang="en-US" altLang="zh-TW" sz="2400" dirty="0"/>
          </a:p>
          <a:p>
            <a:pPr marL="0" indent="0">
              <a:buNone/>
            </a:pPr>
            <a:r>
              <a:rPr lang="zh-TW" altLang="zh-TW" sz="2400" dirty="0"/>
              <a:t> </a:t>
            </a:r>
            <a:r>
              <a:rPr lang="en-US" altLang="zh-TW" sz="2400" dirty="0"/>
              <a:t>(B) </a:t>
            </a:r>
            <a:r>
              <a:rPr lang="zh-TW" altLang="zh-TW" sz="2400" dirty="0"/>
              <a:t>資料壓縮技術</a:t>
            </a:r>
          </a:p>
          <a:p>
            <a:pPr marL="0" indent="0">
              <a:buNone/>
            </a:pPr>
            <a:r>
              <a:rPr lang="zh-TW" altLang="en-US" sz="2400" dirty="0"/>
              <a:t> </a:t>
            </a:r>
            <a:r>
              <a:rPr lang="en-US" altLang="zh-TW" sz="2400" dirty="0"/>
              <a:t>(C) </a:t>
            </a:r>
            <a:r>
              <a:rPr lang="zh-TW" altLang="zh-TW" sz="2400" dirty="0"/>
              <a:t>調變與解調變技術  </a:t>
            </a:r>
            <a:endParaRPr lang="en-US" altLang="zh-TW" sz="2400" dirty="0"/>
          </a:p>
          <a:p>
            <a:pPr marL="0" indent="0">
              <a:buNone/>
            </a:pPr>
            <a:r>
              <a:rPr lang="zh-TW" altLang="zh-TW" sz="2400" dirty="0"/>
              <a:t> </a:t>
            </a:r>
            <a:r>
              <a:rPr lang="en-US" altLang="zh-TW" sz="2400" dirty="0"/>
              <a:t>(D) </a:t>
            </a:r>
            <a:r>
              <a:rPr lang="zh-TW" altLang="zh-TW" sz="2400" dirty="0"/>
              <a:t>無線通訊技術</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「虛擬私有網路</a:t>
            </a:r>
            <a:r>
              <a:rPr lang="en-US" altLang="zh-TW" dirty="0"/>
              <a:t>(VPN)</a:t>
            </a:r>
            <a:r>
              <a:rPr lang="zh-TW" altLang="zh-TW" dirty="0"/>
              <a:t>」主要是透過什麼技術來建立網路上的安全通訊連線？</a:t>
            </a:r>
            <a:endParaRPr lang="en-US" altLang="zh-TW" dirty="0"/>
          </a:p>
          <a:p>
            <a:pPr marL="0" indent="0">
              <a:buNone/>
            </a:pPr>
            <a:endParaRPr lang="zh-TW" altLang="en-US" dirty="0"/>
          </a:p>
          <a:p>
            <a:pPr marL="0" indent="0">
              <a:buNone/>
            </a:pPr>
            <a:r>
              <a:rPr lang="zh-TW" altLang="en-US" sz="2400" dirty="0">
                <a:solidFill>
                  <a:srgbClr val="FF0000"/>
                </a:solidFill>
              </a:rPr>
              <a:t> </a:t>
            </a:r>
            <a:r>
              <a:rPr lang="en-US" altLang="zh-TW" sz="2400" dirty="0">
                <a:solidFill>
                  <a:srgbClr val="FF0000"/>
                </a:solidFill>
              </a:rPr>
              <a:t>(A) </a:t>
            </a:r>
            <a:r>
              <a:rPr lang="zh-TW" altLang="zh-TW" sz="2400" dirty="0">
                <a:solidFill>
                  <a:srgbClr val="FF0000"/>
                </a:solidFill>
              </a:rPr>
              <a:t>通道</a:t>
            </a:r>
            <a:r>
              <a:rPr lang="en-US" altLang="zh-TW" sz="2400" dirty="0">
                <a:solidFill>
                  <a:srgbClr val="FF0000"/>
                </a:solidFill>
              </a:rPr>
              <a:t>(Tunnel)</a:t>
            </a:r>
            <a:r>
              <a:rPr lang="zh-TW" altLang="zh-TW" sz="2400" dirty="0">
                <a:solidFill>
                  <a:srgbClr val="FF0000"/>
                </a:solidFill>
              </a:rPr>
              <a:t>技術  </a:t>
            </a:r>
            <a:endParaRPr lang="en-US" altLang="zh-TW" sz="2400" dirty="0">
              <a:solidFill>
                <a:srgbClr val="FF0000"/>
              </a:solidFill>
            </a:endParaRPr>
          </a:p>
          <a:p>
            <a:pPr marL="0" indent="0">
              <a:buNone/>
            </a:pPr>
            <a:r>
              <a:rPr lang="zh-TW" altLang="zh-TW" sz="2400" dirty="0"/>
              <a:t> </a:t>
            </a:r>
            <a:r>
              <a:rPr lang="en-US" altLang="zh-TW" sz="2400" dirty="0"/>
              <a:t>(B) </a:t>
            </a:r>
            <a:r>
              <a:rPr lang="zh-TW" altLang="zh-TW" sz="2400" dirty="0"/>
              <a:t>資料壓縮技術</a:t>
            </a:r>
          </a:p>
          <a:p>
            <a:pPr marL="0" indent="0">
              <a:buNone/>
            </a:pPr>
            <a:r>
              <a:rPr lang="zh-TW" altLang="en-US" sz="2400" dirty="0"/>
              <a:t> </a:t>
            </a:r>
            <a:r>
              <a:rPr lang="en-US" altLang="zh-TW" sz="2400" dirty="0"/>
              <a:t>(C) </a:t>
            </a:r>
            <a:r>
              <a:rPr lang="zh-TW" altLang="zh-TW" sz="2400" dirty="0"/>
              <a:t>調變與解調變技術  </a:t>
            </a:r>
            <a:endParaRPr lang="en-US" altLang="zh-TW" sz="2400" dirty="0"/>
          </a:p>
          <a:p>
            <a:pPr marL="0" indent="0">
              <a:buNone/>
            </a:pPr>
            <a:r>
              <a:rPr lang="zh-TW" altLang="zh-TW" sz="2400" dirty="0"/>
              <a:t> </a:t>
            </a:r>
            <a:r>
              <a:rPr lang="en-US" altLang="zh-TW" sz="2400" dirty="0"/>
              <a:t>(D) </a:t>
            </a:r>
            <a:r>
              <a:rPr lang="zh-TW" altLang="zh-TW" sz="2400" dirty="0"/>
              <a:t>無線通訊技術</a:t>
            </a:r>
            <a:endParaRPr lang="zh-TW" altLang="en-US" dirty="0"/>
          </a:p>
        </p:txBody>
      </p:sp>
    </p:spTree>
    <p:extLst>
      <p:ext uri="{BB962C8B-B14F-4D97-AF65-F5344CB8AC3E}">
        <p14:creationId xmlns:p14="http://schemas.microsoft.com/office/powerpoint/2010/main" val="212888034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lnSpcReduction="10000"/>
          </a:bodyPr>
          <a:lstStyle/>
          <a:p>
            <a:pPr marL="0" indent="0" algn="just">
              <a:buNone/>
            </a:pPr>
            <a:r>
              <a:rPr lang="en-US" altLang="zh-TW" dirty="0"/>
              <a:t>Bob </a:t>
            </a:r>
            <a:r>
              <a:rPr lang="zh-TW" altLang="zh-TW" dirty="0"/>
              <a:t>過去兩週一直在試圖滲透一個遠端的生產系統。 某一次，他能夠進入系統，並使用該系統三週的時間。 殊不知，執法機構也正在記錄他的每一項活動，並在後來成為證據。 該組織使用一種虛擬環境來捕獲</a:t>
            </a:r>
            <a:r>
              <a:rPr lang="en-US" altLang="zh-TW" dirty="0"/>
              <a:t> Bob</a:t>
            </a:r>
            <a:r>
              <a:rPr lang="zh-TW" altLang="zh-TW" dirty="0"/>
              <a:t>。 這種虛擬環境是什麼？</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一種用來困住駭客的蜜罐技術</a:t>
            </a:r>
            <a:r>
              <a:rPr lang="en-US" altLang="zh-TW" sz="2400" dirty="0"/>
              <a:t> </a:t>
            </a:r>
          </a:p>
          <a:p>
            <a:pPr marL="0" indent="0">
              <a:buNone/>
            </a:pPr>
            <a:r>
              <a:rPr lang="zh-TW" altLang="en-US" sz="2400" dirty="0"/>
              <a:t> </a:t>
            </a:r>
            <a:r>
              <a:rPr lang="en-US" altLang="zh-TW" sz="2400" dirty="0"/>
              <a:t>(B)</a:t>
            </a:r>
            <a:r>
              <a:rPr lang="zh-TW" altLang="zh-TW" sz="2400" dirty="0"/>
              <a:t>一種使用特洛伊木馬的命令系統 </a:t>
            </a:r>
            <a:endParaRPr lang="en-US" altLang="zh-TW" sz="2400" dirty="0"/>
          </a:p>
          <a:p>
            <a:pPr marL="0" indent="0">
              <a:buNone/>
            </a:pPr>
            <a:r>
              <a:rPr lang="zh-TW" altLang="en-US" sz="2400" dirty="0"/>
              <a:t> </a:t>
            </a:r>
            <a:r>
              <a:rPr lang="en-US" altLang="zh-TW" sz="2400" dirty="0"/>
              <a:t>(C)</a:t>
            </a:r>
            <a:r>
              <a:rPr lang="zh-TW" altLang="zh-TW" sz="2400" dirty="0"/>
              <a:t>一種用來困住登入後使用者的環境</a:t>
            </a:r>
            <a:r>
              <a:rPr lang="en-US" altLang="zh-TW" sz="2400" dirty="0"/>
              <a:t> </a:t>
            </a:r>
          </a:p>
          <a:p>
            <a:pPr marL="0" indent="0">
              <a:buNone/>
            </a:pPr>
            <a:r>
              <a:rPr lang="zh-TW" altLang="en-US" sz="2400" dirty="0"/>
              <a:t> </a:t>
            </a:r>
            <a:r>
              <a:rPr lang="en-US" altLang="zh-TW" sz="2400" dirty="0"/>
              <a:t>(D)</a:t>
            </a:r>
            <a:r>
              <a:rPr lang="zh-TW" altLang="zh-TW" sz="2400" dirty="0"/>
              <a:t>一種用來困住登入前使用者的環境</a:t>
            </a:r>
          </a:p>
        </p:txBody>
      </p:sp>
    </p:spTree>
    <p:extLst>
      <p:ext uri="{BB962C8B-B14F-4D97-AF65-F5344CB8AC3E}">
        <p14:creationId xmlns:p14="http://schemas.microsoft.com/office/powerpoint/2010/main" val="25838541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lnSpcReduction="10000"/>
          </a:bodyPr>
          <a:lstStyle/>
          <a:p>
            <a:pPr marL="0" indent="0" algn="just">
              <a:buNone/>
            </a:pPr>
            <a:r>
              <a:rPr lang="en-US" altLang="zh-TW" dirty="0"/>
              <a:t>Bob </a:t>
            </a:r>
            <a:r>
              <a:rPr lang="zh-TW" altLang="zh-TW" dirty="0"/>
              <a:t>過去兩週一直在試圖滲透一個遠端的生產系統。 某一次，他能夠進入系統，並使用該系統三週的時間。 殊不知，執法機構也正在記錄他的每一項活動，並在後來成為證據。 該組織使用一種虛擬環境來捕獲</a:t>
            </a:r>
            <a:r>
              <a:rPr lang="en-US" altLang="zh-TW" dirty="0"/>
              <a:t> Bob</a:t>
            </a:r>
            <a:r>
              <a:rPr lang="zh-TW" altLang="zh-TW" dirty="0"/>
              <a:t>。 這種虛擬環境是什麼？</a:t>
            </a:r>
            <a:endParaRPr lang="en-US" altLang="zh-TW" dirty="0"/>
          </a:p>
          <a:p>
            <a:pPr marL="0" indent="0">
              <a:buNone/>
            </a:pPr>
            <a:endParaRPr lang="zh-TW" altLang="en-US" dirty="0"/>
          </a:p>
          <a:p>
            <a:pPr marL="0" indent="0">
              <a:buNone/>
            </a:pPr>
            <a:r>
              <a:rPr lang="zh-TW" altLang="en-US" sz="2400" dirty="0">
                <a:solidFill>
                  <a:srgbClr val="FF0000"/>
                </a:solidFill>
              </a:rPr>
              <a:t> </a:t>
            </a:r>
            <a:r>
              <a:rPr lang="en-US" altLang="zh-TW" sz="2400" dirty="0">
                <a:solidFill>
                  <a:srgbClr val="FF0000"/>
                </a:solidFill>
              </a:rPr>
              <a:t>(A)</a:t>
            </a:r>
            <a:r>
              <a:rPr lang="zh-TW" altLang="zh-TW" sz="2400" dirty="0">
                <a:solidFill>
                  <a:srgbClr val="FF0000"/>
                </a:solidFill>
              </a:rPr>
              <a:t>一種用來困住駭客的蜜罐技術</a:t>
            </a:r>
            <a:r>
              <a:rPr lang="en-US" altLang="zh-TW" sz="2400" dirty="0">
                <a:solidFill>
                  <a:srgbClr val="FF0000"/>
                </a:solidFill>
              </a:rPr>
              <a:t> </a:t>
            </a:r>
          </a:p>
          <a:p>
            <a:pPr marL="0" indent="0">
              <a:buNone/>
            </a:pPr>
            <a:r>
              <a:rPr lang="zh-TW" altLang="en-US" sz="2400" dirty="0"/>
              <a:t> </a:t>
            </a:r>
            <a:r>
              <a:rPr lang="en-US" altLang="zh-TW" sz="2400" dirty="0"/>
              <a:t>(B)</a:t>
            </a:r>
            <a:r>
              <a:rPr lang="zh-TW" altLang="zh-TW" sz="2400" dirty="0"/>
              <a:t>一種使用特洛伊木馬的命令系統 </a:t>
            </a:r>
            <a:endParaRPr lang="en-US" altLang="zh-TW" sz="2400" dirty="0"/>
          </a:p>
          <a:p>
            <a:pPr marL="0" indent="0">
              <a:buNone/>
            </a:pPr>
            <a:r>
              <a:rPr lang="zh-TW" altLang="en-US" sz="2400" dirty="0"/>
              <a:t> </a:t>
            </a:r>
            <a:r>
              <a:rPr lang="en-US" altLang="zh-TW" sz="2400" dirty="0"/>
              <a:t>(C)</a:t>
            </a:r>
            <a:r>
              <a:rPr lang="zh-TW" altLang="zh-TW" sz="2400" dirty="0"/>
              <a:t>一種用來困住登入後使用者的環境</a:t>
            </a:r>
            <a:r>
              <a:rPr lang="en-US" altLang="zh-TW" sz="2400" dirty="0"/>
              <a:t> </a:t>
            </a:r>
          </a:p>
          <a:p>
            <a:pPr marL="0" indent="0">
              <a:buNone/>
            </a:pPr>
            <a:r>
              <a:rPr lang="zh-TW" altLang="en-US" sz="2400" dirty="0"/>
              <a:t> </a:t>
            </a:r>
            <a:r>
              <a:rPr lang="en-US" altLang="zh-TW" sz="2400" dirty="0"/>
              <a:t>(D)</a:t>
            </a:r>
            <a:r>
              <a:rPr lang="zh-TW" altLang="zh-TW" sz="2400" dirty="0"/>
              <a:t>一種用來困住登入前使用者的環境</a:t>
            </a:r>
          </a:p>
        </p:txBody>
      </p:sp>
    </p:spTree>
    <p:extLst>
      <p:ext uri="{BB962C8B-B14F-4D97-AF65-F5344CB8AC3E}">
        <p14:creationId xmlns:p14="http://schemas.microsoft.com/office/powerpoint/2010/main" val="146380491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關於雲端蜜罐（</a:t>
            </a:r>
            <a:r>
              <a:rPr lang="en-US" altLang="zh-TW" dirty="0"/>
              <a:t>Honeypot</a:t>
            </a:r>
            <a:r>
              <a:rPr lang="zh-TW" altLang="zh-TW" dirty="0"/>
              <a:t>）技術，下列敘述何者不正確？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任何攻擊蜜罐的行為都是可疑的</a:t>
            </a:r>
            <a:endParaRPr lang="en-US" altLang="zh-TW" sz="2400" dirty="0"/>
          </a:p>
          <a:p>
            <a:pPr marL="0" indent="0">
              <a:buNone/>
            </a:pPr>
            <a:r>
              <a:rPr lang="en-US" altLang="zh-TW" sz="2400" dirty="0"/>
              <a:t> (B) </a:t>
            </a:r>
            <a:r>
              <a:rPr lang="zh-TW" altLang="zh-TW" sz="2400" dirty="0"/>
              <a:t>通常設置在真正的運作環境之中 </a:t>
            </a:r>
          </a:p>
          <a:p>
            <a:pPr marL="0" indent="0">
              <a:buNone/>
            </a:pPr>
            <a:r>
              <a:rPr lang="zh-TW" altLang="en-US" sz="2400" dirty="0"/>
              <a:t> </a:t>
            </a:r>
            <a:r>
              <a:rPr lang="en-US" altLang="zh-TW" sz="2400" dirty="0"/>
              <a:t>(C) </a:t>
            </a:r>
            <a:r>
              <a:rPr lang="zh-TW" altLang="zh-TW" sz="2400" dirty="0"/>
              <a:t>偽裝成有利用價值的網路、資料或電腦系統，並在裡面設</a:t>
            </a:r>
            <a:br>
              <a:rPr lang="en-US" altLang="zh-TW" sz="2400" dirty="0"/>
            </a:br>
            <a:r>
              <a:rPr lang="zh-TW" altLang="en-US" sz="2400" dirty="0"/>
              <a:t>       </a:t>
            </a:r>
            <a:r>
              <a:rPr lang="zh-TW" altLang="zh-TW" sz="2400" dirty="0"/>
              <a:t>置漏洞，誘使駭客攻擊 </a:t>
            </a:r>
            <a:endParaRPr lang="en-US" altLang="zh-TW" sz="2400" dirty="0"/>
          </a:p>
          <a:p>
            <a:pPr marL="0" indent="0">
              <a:buNone/>
            </a:pPr>
            <a:r>
              <a:rPr lang="zh-TW" altLang="zh-TW" sz="2400" dirty="0"/>
              <a:t> </a:t>
            </a:r>
            <a:r>
              <a:rPr lang="en-US" altLang="zh-TW" sz="2400" dirty="0"/>
              <a:t>(D) </a:t>
            </a:r>
            <a:r>
              <a:rPr lang="zh-TW" altLang="zh-TW" sz="2400" dirty="0"/>
              <a:t>為取得電腦病毒樣本的其中一種方法 </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關於雲端蜜罐（</a:t>
            </a:r>
            <a:r>
              <a:rPr lang="en-US" altLang="zh-TW" dirty="0"/>
              <a:t>Honeypot</a:t>
            </a:r>
            <a:r>
              <a:rPr lang="zh-TW" altLang="zh-TW" dirty="0"/>
              <a:t>）技術，下列敘述何者不正確？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任何攻擊蜜罐的行為都是可疑的</a:t>
            </a:r>
            <a:endParaRPr lang="en-US" altLang="zh-TW" sz="2400" dirty="0"/>
          </a:p>
          <a:p>
            <a:pPr marL="0" indent="0">
              <a:buNone/>
            </a:pPr>
            <a:r>
              <a:rPr lang="en-US" altLang="zh-TW" sz="2400" dirty="0">
                <a:solidFill>
                  <a:srgbClr val="FF0000"/>
                </a:solidFill>
              </a:rPr>
              <a:t> (B) </a:t>
            </a:r>
            <a:r>
              <a:rPr lang="zh-TW" altLang="zh-TW" sz="2400" dirty="0">
                <a:solidFill>
                  <a:srgbClr val="FF0000"/>
                </a:solidFill>
              </a:rPr>
              <a:t>通常設置在真正的運作環境之中 </a:t>
            </a:r>
          </a:p>
          <a:p>
            <a:pPr marL="0" indent="0">
              <a:buNone/>
            </a:pPr>
            <a:r>
              <a:rPr lang="zh-TW" altLang="en-US" sz="2400" dirty="0"/>
              <a:t> </a:t>
            </a:r>
            <a:r>
              <a:rPr lang="en-US" altLang="zh-TW" sz="2400" dirty="0"/>
              <a:t>(C) </a:t>
            </a:r>
            <a:r>
              <a:rPr lang="zh-TW" altLang="zh-TW" sz="2400" dirty="0"/>
              <a:t>偽裝成有利用價值的網路、資料或電腦系統，並在裡面設</a:t>
            </a:r>
            <a:br>
              <a:rPr lang="en-US" altLang="zh-TW" sz="2400" dirty="0"/>
            </a:br>
            <a:r>
              <a:rPr lang="zh-TW" altLang="en-US" sz="2400" dirty="0"/>
              <a:t>       </a:t>
            </a:r>
            <a:r>
              <a:rPr lang="zh-TW" altLang="zh-TW" sz="2400" dirty="0"/>
              <a:t>置漏洞，誘使駭客攻擊 </a:t>
            </a:r>
            <a:endParaRPr lang="en-US" altLang="zh-TW" sz="2400" dirty="0"/>
          </a:p>
          <a:p>
            <a:pPr marL="0" indent="0">
              <a:buNone/>
            </a:pPr>
            <a:r>
              <a:rPr lang="zh-TW" altLang="zh-TW" sz="2400" dirty="0"/>
              <a:t> </a:t>
            </a:r>
            <a:r>
              <a:rPr lang="en-US" altLang="zh-TW" sz="2400" dirty="0"/>
              <a:t>(D) </a:t>
            </a:r>
            <a:r>
              <a:rPr lang="zh-TW" altLang="zh-TW" sz="2400" dirty="0"/>
              <a:t>為取得電腦病毒樣本的其中一種方法 </a:t>
            </a:r>
            <a:endParaRPr lang="zh-TW" altLang="en-US" dirty="0"/>
          </a:p>
        </p:txBody>
      </p:sp>
    </p:spTree>
    <p:extLst>
      <p:ext uri="{BB962C8B-B14F-4D97-AF65-F5344CB8AC3E}">
        <p14:creationId xmlns:p14="http://schemas.microsoft.com/office/powerpoint/2010/main" val="29145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lgn="just">
              <a:buNone/>
            </a:pPr>
            <a:r>
              <a:rPr lang="zh-TW" altLang="zh-TW" dirty="0"/>
              <a:t>公司的資安人員想要安全性的監控網路上所有的交換器和路由器的狀態，請問他需要在每個設備上設定哪個協定？</a:t>
            </a:r>
            <a:r>
              <a:rPr lang="zh-TW" altLang="en-US" dirty="0"/>
              <a:t> </a:t>
            </a:r>
            <a:endParaRPr lang="en-US" altLang="zh-TW" dirty="0"/>
          </a:p>
          <a:p>
            <a:pPr marL="0" indent="0">
              <a:buNone/>
            </a:pPr>
            <a:endParaRPr lang="zh-TW" altLang="en-US" dirty="0"/>
          </a:p>
          <a:p>
            <a:pPr marL="0" indent="0">
              <a:buNone/>
            </a:pPr>
            <a:r>
              <a:rPr lang="en-US" altLang="zh-TW" sz="2400" dirty="0"/>
              <a:t>(A)STP  (B)VLAN   (C)MPLS   (D)SNMPv3</a:t>
            </a:r>
            <a:endParaRPr lang="zh-TW" altLang="en-US" dirty="0"/>
          </a:p>
        </p:txBody>
      </p:sp>
    </p:spTree>
    <p:extLst>
      <p:ext uri="{BB962C8B-B14F-4D97-AF65-F5344CB8AC3E}">
        <p14:creationId xmlns:p14="http://schemas.microsoft.com/office/powerpoint/2010/main" val="23281168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請問防火牆的功能為？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檢核原始碼安全 </a:t>
            </a:r>
            <a:endParaRPr lang="en-US" altLang="zh-TW" sz="2400" dirty="0"/>
          </a:p>
          <a:p>
            <a:pPr marL="0" indent="0">
              <a:buNone/>
            </a:pPr>
            <a:r>
              <a:rPr lang="zh-TW" altLang="zh-TW" sz="2400" dirty="0"/>
              <a:t> </a:t>
            </a:r>
            <a:r>
              <a:rPr lang="en-US" altLang="zh-TW" sz="2400" dirty="0"/>
              <a:t>(B) </a:t>
            </a:r>
            <a:r>
              <a:rPr lang="zh-TW" altLang="zh-TW" sz="2400" dirty="0"/>
              <a:t>保護網路安全 </a:t>
            </a:r>
            <a:endParaRPr lang="en-US" altLang="zh-TW" sz="2400" dirty="0"/>
          </a:p>
          <a:p>
            <a:pPr marL="0" indent="0">
              <a:buNone/>
            </a:pPr>
            <a:r>
              <a:rPr lang="zh-TW" altLang="zh-TW" sz="2400" dirty="0"/>
              <a:t> </a:t>
            </a:r>
            <a:r>
              <a:rPr lang="en-US" altLang="zh-TW" sz="2400" dirty="0"/>
              <a:t>(C) </a:t>
            </a:r>
            <a:r>
              <a:rPr lang="zh-TW" altLang="zh-TW" sz="2400" dirty="0"/>
              <a:t>保護實體安全 </a:t>
            </a:r>
            <a:r>
              <a:rPr lang="en-US" altLang="zh-TW" sz="2400" dirty="0"/>
              <a:t> </a:t>
            </a:r>
          </a:p>
          <a:p>
            <a:pPr marL="0" indent="0">
              <a:buNone/>
            </a:pPr>
            <a:r>
              <a:rPr lang="en-US" altLang="zh-TW" sz="2400" dirty="0"/>
              <a:t> (D) </a:t>
            </a:r>
            <a:r>
              <a:rPr lang="zh-TW" altLang="zh-TW" sz="2400" dirty="0"/>
              <a:t>保護人員安全</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請問防火牆的功能為？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檢核原始碼安全 </a:t>
            </a:r>
            <a:endParaRPr lang="en-US" altLang="zh-TW" sz="2400" dirty="0"/>
          </a:p>
          <a:p>
            <a:pPr marL="0" indent="0">
              <a:buNone/>
            </a:pPr>
            <a:r>
              <a:rPr lang="zh-TW" altLang="zh-TW" sz="2400" dirty="0">
                <a:solidFill>
                  <a:srgbClr val="FF0000"/>
                </a:solidFill>
              </a:rPr>
              <a:t> </a:t>
            </a:r>
            <a:r>
              <a:rPr lang="en-US" altLang="zh-TW" sz="2400" dirty="0">
                <a:solidFill>
                  <a:srgbClr val="FF0000"/>
                </a:solidFill>
              </a:rPr>
              <a:t>(B) </a:t>
            </a:r>
            <a:r>
              <a:rPr lang="zh-TW" altLang="zh-TW" sz="2400" dirty="0">
                <a:solidFill>
                  <a:srgbClr val="FF0000"/>
                </a:solidFill>
              </a:rPr>
              <a:t>保護網路安全 </a:t>
            </a:r>
            <a:endParaRPr lang="en-US" altLang="zh-TW" sz="2400" dirty="0">
              <a:solidFill>
                <a:srgbClr val="FF0000"/>
              </a:solidFill>
            </a:endParaRPr>
          </a:p>
          <a:p>
            <a:pPr marL="0" indent="0">
              <a:buNone/>
            </a:pPr>
            <a:r>
              <a:rPr lang="zh-TW" altLang="zh-TW" sz="2400" dirty="0"/>
              <a:t> </a:t>
            </a:r>
            <a:r>
              <a:rPr lang="en-US" altLang="zh-TW" sz="2400" dirty="0"/>
              <a:t>(C) </a:t>
            </a:r>
            <a:r>
              <a:rPr lang="zh-TW" altLang="zh-TW" sz="2400" dirty="0"/>
              <a:t>保護實體安全 </a:t>
            </a:r>
            <a:r>
              <a:rPr lang="en-US" altLang="zh-TW" sz="2400" dirty="0"/>
              <a:t> </a:t>
            </a:r>
          </a:p>
          <a:p>
            <a:pPr marL="0" indent="0">
              <a:buNone/>
            </a:pPr>
            <a:r>
              <a:rPr lang="en-US" altLang="zh-TW" sz="2400" dirty="0"/>
              <a:t> (D) </a:t>
            </a:r>
            <a:r>
              <a:rPr lang="zh-TW" altLang="zh-TW" sz="2400" dirty="0"/>
              <a:t>保護人員安全</a:t>
            </a:r>
            <a:endParaRPr lang="zh-TW" altLang="en-US" dirty="0"/>
          </a:p>
        </p:txBody>
      </p:sp>
    </p:spTree>
    <p:extLst>
      <p:ext uri="{BB962C8B-B14F-4D97-AF65-F5344CB8AC3E}">
        <p14:creationId xmlns:p14="http://schemas.microsoft.com/office/powerpoint/2010/main" val="22728372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59"/>
          </a:xfrm>
        </p:spPr>
        <p:txBody>
          <a:bodyPr>
            <a:normAutofit/>
          </a:bodyPr>
          <a:lstStyle/>
          <a:p>
            <a:pPr marL="0" indent="0">
              <a:buNone/>
            </a:pPr>
            <a:r>
              <a:rPr lang="zh-TW" altLang="zh-TW" dirty="0"/>
              <a:t>有一種防火牆的功能如下：「檢查來源端及目的端的</a:t>
            </a:r>
            <a:r>
              <a:rPr lang="en-US" altLang="zh-TW" dirty="0"/>
              <a:t> IP </a:t>
            </a:r>
            <a:r>
              <a:rPr lang="zh-TW" altLang="zh-TW" dirty="0"/>
              <a:t>位址、埠號 （</a:t>
            </a:r>
            <a:r>
              <a:rPr lang="en-US" altLang="zh-TW" dirty="0"/>
              <a:t>Port</a:t>
            </a:r>
            <a:r>
              <a:rPr lang="zh-TW" altLang="zh-TW" dirty="0"/>
              <a:t>），若有符合網路安全管理人員所設定的安全規則就准許通過，否則拒絕其進入。」請問此為何種防火牆的描述？</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應用代理閘道（</a:t>
            </a:r>
            <a:r>
              <a:rPr lang="en-US" altLang="zh-TW" sz="2400" dirty="0"/>
              <a:t>Application-Proxy</a:t>
            </a:r>
            <a:r>
              <a:rPr lang="zh-TW" altLang="zh-TW" sz="2400" dirty="0"/>
              <a:t>）防火牆 </a:t>
            </a:r>
          </a:p>
          <a:p>
            <a:pPr marL="0" indent="0">
              <a:buNone/>
            </a:pPr>
            <a:r>
              <a:rPr lang="zh-TW" altLang="en-US" sz="2400" dirty="0"/>
              <a:t> </a:t>
            </a:r>
            <a:r>
              <a:rPr lang="en-US" altLang="zh-TW" sz="2400" dirty="0"/>
              <a:t>(B)</a:t>
            </a:r>
            <a:r>
              <a:rPr lang="zh-TW" altLang="zh-TW" sz="2400" dirty="0"/>
              <a:t>狀態檢查（</a:t>
            </a:r>
            <a:r>
              <a:rPr lang="en-US" altLang="zh-TW" sz="2400" dirty="0" err="1"/>
              <a:t>Stateful</a:t>
            </a:r>
            <a:r>
              <a:rPr lang="en-US" altLang="zh-TW" sz="2400" dirty="0"/>
              <a:t> inspection</a:t>
            </a:r>
            <a:r>
              <a:rPr lang="zh-TW" altLang="zh-TW" sz="2400" dirty="0"/>
              <a:t>）防火牆 </a:t>
            </a:r>
          </a:p>
          <a:p>
            <a:pPr marL="0" indent="0">
              <a:buNone/>
            </a:pPr>
            <a:r>
              <a:rPr lang="zh-TW" altLang="en-US" sz="2400" dirty="0"/>
              <a:t> </a:t>
            </a:r>
            <a:r>
              <a:rPr lang="en-US" altLang="zh-TW" sz="2400" dirty="0"/>
              <a:t>(C)</a:t>
            </a:r>
            <a:r>
              <a:rPr lang="zh-TW" altLang="zh-TW" sz="2400" dirty="0"/>
              <a:t>封包過濾（</a:t>
            </a:r>
            <a:r>
              <a:rPr lang="en-US" altLang="zh-TW" sz="2400" dirty="0"/>
              <a:t>Packet Filter</a:t>
            </a:r>
            <a:r>
              <a:rPr lang="zh-TW" altLang="zh-TW" sz="2400" dirty="0"/>
              <a:t>）防火牆 </a:t>
            </a:r>
            <a:r>
              <a:rPr lang="en-US" altLang="zh-TW" sz="2400" dirty="0"/>
              <a:t>  </a:t>
            </a:r>
          </a:p>
          <a:p>
            <a:pPr marL="0" indent="0">
              <a:buNone/>
            </a:pPr>
            <a:r>
              <a:rPr lang="en-US" altLang="zh-TW" sz="2400" dirty="0"/>
              <a:t> (D) </a:t>
            </a:r>
            <a:r>
              <a:rPr lang="zh-TW" altLang="zh-TW" sz="2400" dirty="0"/>
              <a:t>個人（</a:t>
            </a:r>
            <a:r>
              <a:rPr lang="en-US" altLang="zh-TW" sz="2400" dirty="0"/>
              <a:t>Personal</a:t>
            </a:r>
            <a:r>
              <a:rPr lang="zh-TW" altLang="zh-TW" sz="2400" dirty="0"/>
              <a:t>）防火牆</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59"/>
          </a:xfrm>
        </p:spPr>
        <p:txBody>
          <a:bodyPr>
            <a:normAutofit/>
          </a:bodyPr>
          <a:lstStyle/>
          <a:p>
            <a:pPr marL="0" indent="0">
              <a:buNone/>
            </a:pPr>
            <a:r>
              <a:rPr lang="zh-TW" altLang="zh-TW" dirty="0"/>
              <a:t>有一種防火牆的功能如下：「檢查來源端及目的端的</a:t>
            </a:r>
            <a:r>
              <a:rPr lang="en-US" altLang="zh-TW" dirty="0"/>
              <a:t> IP </a:t>
            </a:r>
            <a:r>
              <a:rPr lang="zh-TW" altLang="zh-TW" dirty="0"/>
              <a:t>位址、埠號 （</a:t>
            </a:r>
            <a:r>
              <a:rPr lang="en-US" altLang="zh-TW" dirty="0"/>
              <a:t>Port</a:t>
            </a:r>
            <a:r>
              <a:rPr lang="zh-TW" altLang="zh-TW" dirty="0"/>
              <a:t>），若有符合網路安全管理人員所設定的安全規則就准許通過，否則拒絕其進入。」請問此為何種防火牆的描述？</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應用代理閘道（</a:t>
            </a:r>
            <a:r>
              <a:rPr lang="en-US" altLang="zh-TW" sz="2400" dirty="0"/>
              <a:t>Application-Proxy</a:t>
            </a:r>
            <a:r>
              <a:rPr lang="zh-TW" altLang="zh-TW" sz="2400" dirty="0"/>
              <a:t>）防火牆 </a:t>
            </a:r>
          </a:p>
          <a:p>
            <a:pPr marL="0" indent="0">
              <a:buNone/>
            </a:pPr>
            <a:r>
              <a:rPr lang="zh-TW" altLang="en-US" sz="2400" dirty="0"/>
              <a:t> </a:t>
            </a:r>
            <a:r>
              <a:rPr lang="en-US" altLang="zh-TW" sz="2400" dirty="0"/>
              <a:t>(B)</a:t>
            </a:r>
            <a:r>
              <a:rPr lang="zh-TW" altLang="zh-TW" sz="2400" dirty="0"/>
              <a:t>狀態檢查（</a:t>
            </a:r>
            <a:r>
              <a:rPr lang="en-US" altLang="zh-TW" sz="2400" dirty="0" err="1"/>
              <a:t>Stateful</a:t>
            </a:r>
            <a:r>
              <a:rPr lang="en-US" altLang="zh-TW" sz="2400" dirty="0"/>
              <a:t> inspection</a:t>
            </a:r>
            <a:r>
              <a:rPr lang="zh-TW" altLang="zh-TW" sz="2400" dirty="0"/>
              <a:t>）防火牆 </a:t>
            </a:r>
          </a:p>
          <a:p>
            <a:pPr marL="0" indent="0">
              <a:buNone/>
            </a:pPr>
            <a:r>
              <a:rPr lang="zh-TW" altLang="en-US" sz="2400" dirty="0">
                <a:solidFill>
                  <a:srgbClr val="FF0000"/>
                </a:solidFill>
              </a:rPr>
              <a:t> </a:t>
            </a:r>
            <a:r>
              <a:rPr lang="en-US" altLang="zh-TW" sz="2400" dirty="0">
                <a:solidFill>
                  <a:srgbClr val="FF0000"/>
                </a:solidFill>
              </a:rPr>
              <a:t>(C)</a:t>
            </a:r>
            <a:r>
              <a:rPr lang="zh-TW" altLang="zh-TW" sz="2400" dirty="0">
                <a:solidFill>
                  <a:srgbClr val="FF0000"/>
                </a:solidFill>
              </a:rPr>
              <a:t>封包過濾（</a:t>
            </a:r>
            <a:r>
              <a:rPr lang="en-US" altLang="zh-TW" sz="2400" dirty="0">
                <a:solidFill>
                  <a:srgbClr val="FF0000"/>
                </a:solidFill>
              </a:rPr>
              <a:t>Packet Filter</a:t>
            </a:r>
            <a:r>
              <a:rPr lang="zh-TW" altLang="zh-TW" sz="2400" dirty="0">
                <a:solidFill>
                  <a:srgbClr val="FF0000"/>
                </a:solidFill>
              </a:rPr>
              <a:t>）防火牆 </a:t>
            </a:r>
            <a:r>
              <a:rPr lang="en-US" altLang="zh-TW" sz="2400" dirty="0">
                <a:solidFill>
                  <a:srgbClr val="FF0000"/>
                </a:solidFill>
              </a:rPr>
              <a:t>  </a:t>
            </a:r>
          </a:p>
          <a:p>
            <a:pPr marL="0" indent="0">
              <a:buNone/>
            </a:pPr>
            <a:r>
              <a:rPr lang="en-US" altLang="zh-TW" sz="2400" dirty="0"/>
              <a:t> (D) </a:t>
            </a:r>
            <a:r>
              <a:rPr lang="zh-TW" altLang="zh-TW" sz="2400" dirty="0"/>
              <a:t>個人（</a:t>
            </a:r>
            <a:r>
              <a:rPr lang="en-US" altLang="zh-TW" sz="2400" dirty="0"/>
              <a:t>Personal</a:t>
            </a:r>
            <a:r>
              <a:rPr lang="zh-TW" altLang="zh-TW" sz="2400" dirty="0"/>
              <a:t>）防火牆</a:t>
            </a:r>
            <a:endParaRPr lang="zh-TW" altLang="en-US" dirty="0"/>
          </a:p>
        </p:txBody>
      </p:sp>
    </p:spTree>
    <p:extLst>
      <p:ext uri="{BB962C8B-B14F-4D97-AF65-F5344CB8AC3E}">
        <p14:creationId xmlns:p14="http://schemas.microsoft.com/office/powerpoint/2010/main" val="10368809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4.1</a:t>
            </a:r>
          </a:p>
          <a:p>
            <a:pPr algn="ctr"/>
            <a:r>
              <a:rPr lang="zh-TW" altLang="zh-TW" sz="4800" dirty="0"/>
              <a:t>雲端安全概論</a:t>
            </a:r>
            <a:endParaRPr lang="en-US" altLang="zh-TW" sz="4800" dirty="0"/>
          </a:p>
        </p:txBody>
      </p:sp>
    </p:spTree>
    <p:extLst>
      <p:ext uri="{BB962C8B-B14F-4D97-AF65-F5344CB8AC3E}">
        <p14:creationId xmlns:p14="http://schemas.microsoft.com/office/powerpoint/2010/main" val="361223626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1"/>
          </a:xfrm>
        </p:spPr>
        <p:txBody>
          <a:bodyPr>
            <a:normAutofit/>
          </a:bodyPr>
          <a:lstStyle/>
          <a:p>
            <a:pPr marL="0" indent="0">
              <a:buNone/>
            </a:pPr>
            <a:r>
              <a:rPr lang="zh-TW" altLang="zh-TW" dirty="0"/>
              <a:t>下列哪種行為可能會威脅雲端帳號的安全？</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使用有公信力的服務</a:t>
            </a:r>
            <a:endParaRPr lang="en-US" altLang="zh-TW" sz="2400" dirty="0"/>
          </a:p>
          <a:p>
            <a:pPr marL="0" indent="0">
              <a:buNone/>
            </a:pPr>
            <a:r>
              <a:rPr lang="en-US" altLang="zh-TW" sz="2400" dirty="0"/>
              <a:t> (B) </a:t>
            </a:r>
            <a:r>
              <a:rPr lang="zh-TW" altLang="zh-TW" sz="2400" dirty="0"/>
              <a:t>在不同網站使用不同帳號與密碼 </a:t>
            </a:r>
          </a:p>
          <a:p>
            <a:pPr marL="0" indent="0">
              <a:buNone/>
            </a:pPr>
            <a:r>
              <a:rPr lang="en-US" altLang="zh-TW" sz="2400" dirty="0"/>
              <a:t> (C) </a:t>
            </a:r>
            <a:r>
              <a:rPr lang="zh-TW" altLang="zh-TW" sz="2400" dirty="0"/>
              <a:t>避免使用陌生電腦登入雲端服務帳號 </a:t>
            </a:r>
          </a:p>
          <a:p>
            <a:pPr marL="0" indent="0">
              <a:buNone/>
            </a:pPr>
            <a:r>
              <a:rPr lang="en-US" altLang="zh-TW" sz="2400" dirty="0"/>
              <a:t> (D) </a:t>
            </a:r>
            <a:r>
              <a:rPr lang="zh-TW" altLang="zh-TW" sz="2400" dirty="0"/>
              <a:t>使用瀏覽器會記錄帳號密碼的便利功能</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1"/>
          </a:xfrm>
        </p:spPr>
        <p:txBody>
          <a:bodyPr>
            <a:normAutofit/>
          </a:bodyPr>
          <a:lstStyle/>
          <a:p>
            <a:pPr marL="0" indent="0">
              <a:buNone/>
            </a:pPr>
            <a:r>
              <a:rPr lang="zh-TW" altLang="zh-TW" dirty="0"/>
              <a:t>下列哪種行為可能會威脅雲端帳號的安全？</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使用有公信力的服務</a:t>
            </a:r>
            <a:endParaRPr lang="en-US" altLang="zh-TW" sz="2400" dirty="0"/>
          </a:p>
          <a:p>
            <a:pPr marL="0" indent="0">
              <a:buNone/>
            </a:pPr>
            <a:r>
              <a:rPr lang="en-US" altLang="zh-TW" sz="2400" dirty="0"/>
              <a:t> (B) </a:t>
            </a:r>
            <a:r>
              <a:rPr lang="zh-TW" altLang="zh-TW" sz="2400" dirty="0"/>
              <a:t>在不同網站使用不同帳號與密碼 </a:t>
            </a:r>
          </a:p>
          <a:p>
            <a:pPr marL="0" indent="0">
              <a:buNone/>
            </a:pPr>
            <a:r>
              <a:rPr lang="en-US" altLang="zh-TW" sz="2400" dirty="0"/>
              <a:t> (C) </a:t>
            </a:r>
            <a:r>
              <a:rPr lang="zh-TW" altLang="zh-TW" sz="2400" dirty="0"/>
              <a:t>避免使用陌生電腦登入雲端服務帳號 </a:t>
            </a:r>
          </a:p>
          <a:p>
            <a:pPr marL="0" indent="0">
              <a:buNone/>
            </a:pPr>
            <a:r>
              <a:rPr lang="en-US" altLang="zh-TW" sz="2400" dirty="0"/>
              <a:t> </a:t>
            </a:r>
            <a:r>
              <a:rPr lang="en-US" altLang="zh-TW" sz="2400" dirty="0">
                <a:solidFill>
                  <a:srgbClr val="FF0000"/>
                </a:solidFill>
              </a:rPr>
              <a:t>(D) </a:t>
            </a:r>
            <a:r>
              <a:rPr lang="zh-TW" altLang="zh-TW" sz="2400" dirty="0">
                <a:solidFill>
                  <a:srgbClr val="FF0000"/>
                </a:solidFill>
              </a:rPr>
              <a:t>使用瀏覽器會記錄帳號密碼的便利功能</a:t>
            </a:r>
          </a:p>
          <a:p>
            <a:endParaRPr lang="zh-TW" altLang="en-US" dirty="0"/>
          </a:p>
        </p:txBody>
      </p:sp>
    </p:spTree>
    <p:extLst>
      <p:ext uri="{BB962C8B-B14F-4D97-AF65-F5344CB8AC3E}">
        <p14:creationId xmlns:p14="http://schemas.microsoft.com/office/powerpoint/2010/main" val="37726067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fontScale="92500" lnSpcReduction="10000"/>
          </a:bodyPr>
          <a:lstStyle/>
          <a:p>
            <a:pPr marL="0" indent="0">
              <a:buNone/>
            </a:pPr>
            <a:r>
              <a:rPr lang="zh-TW" altLang="zh-TW" dirty="0"/>
              <a:t>隨雲端服務時代來臨，網路及系統架構逐漸擴張，安全控制議題也被彰顯。請問下列何者不屬於安全控制中的認證方法？</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驗證（</a:t>
            </a:r>
            <a:r>
              <a:rPr lang="en-US" altLang="zh-TW" sz="2400" dirty="0"/>
              <a:t>Authentication</a:t>
            </a:r>
            <a:r>
              <a:rPr lang="zh-TW" altLang="zh-TW" sz="2400" dirty="0"/>
              <a:t>） </a:t>
            </a:r>
          </a:p>
          <a:p>
            <a:pPr marL="0" indent="0">
              <a:buNone/>
            </a:pPr>
            <a:r>
              <a:rPr lang="en-US" altLang="zh-TW" sz="2400" dirty="0"/>
              <a:t> (B) </a:t>
            </a:r>
            <a:r>
              <a:rPr lang="zh-TW" altLang="zh-TW" sz="2400" dirty="0"/>
              <a:t>帳號管理（</a:t>
            </a:r>
            <a:r>
              <a:rPr lang="en-US" altLang="zh-TW" sz="2400" dirty="0"/>
              <a:t>Accounting</a:t>
            </a:r>
            <a:r>
              <a:rPr lang="zh-TW" altLang="zh-TW" sz="2400" dirty="0"/>
              <a:t>） </a:t>
            </a:r>
          </a:p>
          <a:p>
            <a:pPr marL="0" indent="0">
              <a:buNone/>
            </a:pPr>
            <a:r>
              <a:rPr lang="en-US" altLang="zh-TW" sz="2400" dirty="0"/>
              <a:t> (C) </a:t>
            </a:r>
            <a:r>
              <a:rPr lang="zh-TW" altLang="zh-TW" sz="2400" dirty="0"/>
              <a:t>授權（</a:t>
            </a:r>
            <a:r>
              <a:rPr lang="en-US" altLang="zh-TW" sz="2400" dirty="0"/>
              <a:t>Authorization</a:t>
            </a:r>
            <a:r>
              <a:rPr lang="zh-TW" altLang="zh-TW" sz="2400" dirty="0"/>
              <a:t>） </a:t>
            </a:r>
          </a:p>
          <a:p>
            <a:pPr marL="0" indent="0">
              <a:buNone/>
            </a:pPr>
            <a:r>
              <a:rPr lang="en-US" altLang="zh-TW" sz="2400" dirty="0"/>
              <a:t> (D) </a:t>
            </a:r>
            <a:r>
              <a:rPr lang="zh-TW" altLang="zh-TW" sz="2400" dirty="0"/>
              <a:t>加密（</a:t>
            </a:r>
            <a:r>
              <a:rPr lang="en-US" altLang="zh-TW" sz="2400" dirty="0"/>
              <a:t>Encryption</a:t>
            </a:r>
            <a:r>
              <a:rPr lang="zh-TW" altLang="zh-TW" sz="2400" dirty="0"/>
              <a:t>） </a:t>
            </a:r>
          </a:p>
          <a:p>
            <a:pPr marL="0" indent="0">
              <a:buNone/>
            </a:pPr>
            <a:endParaRPr lang="zh-TW" altLang="zh-TW" sz="2400" dirty="0"/>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fontScale="92500" lnSpcReduction="10000"/>
          </a:bodyPr>
          <a:lstStyle/>
          <a:p>
            <a:pPr marL="0" indent="0">
              <a:buNone/>
            </a:pPr>
            <a:r>
              <a:rPr lang="zh-TW" altLang="zh-TW" dirty="0"/>
              <a:t>隨雲端服務時代來臨，網路及系統架構逐漸擴張，安全控制議題也被彰顯。請問下列何者不屬於安全控制中的認證方法？</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驗證（</a:t>
            </a:r>
            <a:r>
              <a:rPr lang="en-US" altLang="zh-TW" sz="2400" dirty="0"/>
              <a:t>Authentication</a:t>
            </a:r>
            <a:r>
              <a:rPr lang="zh-TW" altLang="zh-TW" sz="2400" dirty="0"/>
              <a:t>） </a:t>
            </a:r>
          </a:p>
          <a:p>
            <a:pPr marL="0" indent="0">
              <a:buNone/>
            </a:pPr>
            <a:r>
              <a:rPr lang="en-US" altLang="zh-TW" sz="2400" dirty="0"/>
              <a:t> (B) </a:t>
            </a:r>
            <a:r>
              <a:rPr lang="zh-TW" altLang="zh-TW" sz="2400" dirty="0"/>
              <a:t>帳號管理（</a:t>
            </a:r>
            <a:r>
              <a:rPr lang="en-US" altLang="zh-TW" sz="2400" dirty="0"/>
              <a:t>Accounting</a:t>
            </a:r>
            <a:r>
              <a:rPr lang="zh-TW" altLang="zh-TW" sz="2400" dirty="0"/>
              <a:t>） </a:t>
            </a:r>
          </a:p>
          <a:p>
            <a:pPr marL="0" indent="0">
              <a:buNone/>
            </a:pPr>
            <a:r>
              <a:rPr lang="en-US" altLang="zh-TW" sz="2400" dirty="0"/>
              <a:t> (C) </a:t>
            </a:r>
            <a:r>
              <a:rPr lang="zh-TW" altLang="zh-TW" sz="2400" dirty="0"/>
              <a:t>授權（</a:t>
            </a:r>
            <a:r>
              <a:rPr lang="en-US" altLang="zh-TW" sz="2400" dirty="0"/>
              <a:t>Authorization</a:t>
            </a:r>
            <a:r>
              <a:rPr lang="zh-TW" altLang="zh-TW" sz="2400" dirty="0"/>
              <a:t>） </a:t>
            </a:r>
          </a:p>
          <a:p>
            <a:pPr marL="0" indent="0">
              <a:buNone/>
            </a:pPr>
            <a:r>
              <a:rPr lang="en-US" altLang="zh-TW" sz="2400" dirty="0">
                <a:solidFill>
                  <a:srgbClr val="FF0000"/>
                </a:solidFill>
              </a:rPr>
              <a:t> (D) </a:t>
            </a:r>
            <a:r>
              <a:rPr lang="zh-TW" altLang="zh-TW" sz="2400" dirty="0">
                <a:solidFill>
                  <a:srgbClr val="FF0000"/>
                </a:solidFill>
              </a:rPr>
              <a:t>加密（</a:t>
            </a:r>
            <a:r>
              <a:rPr lang="en-US" altLang="zh-TW" sz="2400" dirty="0">
                <a:solidFill>
                  <a:srgbClr val="FF0000"/>
                </a:solidFill>
              </a:rPr>
              <a:t>Encryption</a:t>
            </a:r>
            <a:r>
              <a:rPr lang="zh-TW" altLang="zh-TW" sz="2400" dirty="0">
                <a:solidFill>
                  <a:srgbClr val="FF0000"/>
                </a:solidFill>
              </a:rPr>
              <a:t>） </a:t>
            </a:r>
          </a:p>
          <a:p>
            <a:pPr marL="0" indent="0">
              <a:buNone/>
            </a:pPr>
            <a:endParaRPr lang="zh-TW" altLang="zh-TW" sz="2400" dirty="0"/>
          </a:p>
          <a:p>
            <a:endParaRPr lang="zh-TW" altLang="en-US" dirty="0"/>
          </a:p>
        </p:txBody>
      </p:sp>
    </p:spTree>
    <p:extLst>
      <p:ext uri="{BB962C8B-B14F-4D97-AF65-F5344CB8AC3E}">
        <p14:creationId xmlns:p14="http://schemas.microsoft.com/office/powerpoint/2010/main" val="263656777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6"/>
          </a:xfrm>
        </p:spPr>
        <p:txBody>
          <a:bodyPr>
            <a:normAutofit/>
          </a:bodyPr>
          <a:lstStyle/>
          <a:p>
            <a:pPr marL="0" indent="0">
              <a:buNone/>
            </a:pPr>
            <a:r>
              <a:rPr lang="zh-TW" altLang="zh-TW" dirty="0"/>
              <a:t>對雲端服務的安全管理而言，實施稽核是一項必要的作法，可確認雲端服務提供商是否已符合相關的資安要求。下列何者不是確保雲端服 務的安全需考量的事項？</a:t>
            </a:r>
            <a:endParaRPr lang="en-US" altLang="zh-TW" dirty="0"/>
          </a:p>
          <a:p>
            <a:pPr marL="0" indent="0">
              <a:buNone/>
            </a:pPr>
            <a:endParaRPr lang="en-US" altLang="zh-TW" dirty="0"/>
          </a:p>
          <a:p>
            <a:pPr marL="0" indent="0">
              <a:buNone/>
            </a:pPr>
            <a:r>
              <a:rPr lang="en-US" altLang="zh-TW" sz="2400" dirty="0"/>
              <a:t> (A) </a:t>
            </a:r>
            <a:r>
              <a:rPr lang="zh-TW" altLang="zh-TW" sz="2400" dirty="0"/>
              <a:t>用戶應選擇單一的雲端服務提供商所提供的服務 </a:t>
            </a:r>
          </a:p>
          <a:p>
            <a:pPr marL="0" indent="0">
              <a:buNone/>
            </a:pPr>
            <a:r>
              <a:rPr lang="en-US" altLang="zh-TW" sz="2400" dirty="0"/>
              <a:t> (B) </a:t>
            </a:r>
            <a:r>
              <a:rPr lang="zh-TW" altLang="zh-TW" sz="2400" dirty="0"/>
              <a:t>將實施稽核的權利納入合約之中</a:t>
            </a:r>
            <a:r>
              <a:rPr lang="en-US" altLang="zh-TW" sz="2400" dirty="0"/>
              <a:t> </a:t>
            </a:r>
            <a:endParaRPr lang="zh-TW" altLang="zh-TW" sz="2400" dirty="0"/>
          </a:p>
          <a:p>
            <a:pPr marL="0" indent="0">
              <a:buNone/>
            </a:pPr>
            <a:r>
              <a:rPr lang="en-US" altLang="zh-TW" sz="2400" dirty="0"/>
              <a:t> (C) </a:t>
            </a:r>
            <a:r>
              <a:rPr lang="zh-TW" altLang="zh-TW" sz="2400" dirty="0"/>
              <a:t>用戶應選擇熟悉雲端服務和法規的稽核人員 </a:t>
            </a:r>
          </a:p>
          <a:p>
            <a:pPr marL="0" indent="0">
              <a:buNone/>
            </a:pPr>
            <a:r>
              <a:rPr lang="en-US" altLang="zh-TW" sz="2400" dirty="0"/>
              <a:t> (D) </a:t>
            </a:r>
            <a:r>
              <a:rPr lang="zh-TW" altLang="zh-TW" sz="2400" dirty="0"/>
              <a:t>用戶可要求雲端服務提供商定期審查、更新、發佈和資安</a:t>
            </a:r>
            <a:br>
              <a:rPr lang="en-US" altLang="zh-TW" sz="2400" dirty="0"/>
            </a:br>
            <a:r>
              <a:rPr lang="en-US" altLang="zh-TW" sz="2400" dirty="0"/>
              <a:t>       </a:t>
            </a:r>
            <a:r>
              <a:rPr lang="zh-TW" altLang="zh-TW" sz="2400" dirty="0"/>
              <a:t>有關的流程與文件</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lgn="just">
              <a:buNone/>
            </a:pPr>
            <a:r>
              <a:rPr lang="zh-TW" altLang="zh-TW" dirty="0"/>
              <a:t>公司的資安人員想要安全性的監控網路上所有的交換器和路由器的狀態，請問他需要在每個設備上設定哪個協定？</a:t>
            </a:r>
            <a:r>
              <a:rPr lang="zh-TW" altLang="en-US" dirty="0"/>
              <a:t> </a:t>
            </a:r>
            <a:endParaRPr lang="en-US" altLang="zh-TW" dirty="0"/>
          </a:p>
          <a:p>
            <a:pPr marL="0" indent="0">
              <a:buNone/>
            </a:pPr>
            <a:endParaRPr lang="zh-TW" altLang="en-US" dirty="0"/>
          </a:p>
          <a:p>
            <a:pPr marL="0" indent="0">
              <a:buNone/>
            </a:pPr>
            <a:r>
              <a:rPr lang="en-US" altLang="zh-TW" sz="2400" dirty="0"/>
              <a:t>(A)STP  (B)VLAN   (C)MPLS   </a:t>
            </a:r>
            <a:r>
              <a:rPr lang="en-US" altLang="zh-TW" sz="2400" dirty="0">
                <a:solidFill>
                  <a:srgbClr val="FF0000"/>
                </a:solidFill>
              </a:rPr>
              <a:t>(D)SNMPv3</a:t>
            </a:r>
            <a:endParaRPr lang="zh-TW" altLang="en-US" dirty="0">
              <a:solidFill>
                <a:srgbClr val="FF0000"/>
              </a:solidFill>
            </a:endParaRPr>
          </a:p>
        </p:txBody>
      </p:sp>
    </p:spTree>
    <p:extLst>
      <p:ext uri="{BB962C8B-B14F-4D97-AF65-F5344CB8AC3E}">
        <p14:creationId xmlns:p14="http://schemas.microsoft.com/office/powerpoint/2010/main" val="289090635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6"/>
          </a:xfrm>
        </p:spPr>
        <p:txBody>
          <a:bodyPr>
            <a:normAutofit/>
          </a:bodyPr>
          <a:lstStyle/>
          <a:p>
            <a:pPr marL="0" indent="0">
              <a:buNone/>
            </a:pPr>
            <a:r>
              <a:rPr lang="zh-TW" altLang="zh-TW" dirty="0"/>
              <a:t>對雲端服務的安全管理而言，實施稽核是一項必要的作法，可確認雲端服務提供商是否已符合相關的資安要求。下列何者不是確保雲端服 務的安全需考量的事項？</a:t>
            </a:r>
            <a:endParaRPr lang="en-US" altLang="zh-TW" dirty="0"/>
          </a:p>
          <a:p>
            <a:pPr marL="0" indent="0">
              <a:buNone/>
            </a:pPr>
            <a:endParaRPr lang="en-US" altLang="zh-TW" dirty="0"/>
          </a:p>
          <a:p>
            <a:pPr marL="0" indent="0">
              <a:buNone/>
            </a:pPr>
            <a:r>
              <a:rPr lang="en-US" altLang="zh-TW" sz="2400" dirty="0"/>
              <a:t> </a:t>
            </a:r>
            <a:r>
              <a:rPr lang="en-US" altLang="zh-TW" sz="2400" dirty="0">
                <a:solidFill>
                  <a:srgbClr val="FF0000"/>
                </a:solidFill>
              </a:rPr>
              <a:t>(A) </a:t>
            </a:r>
            <a:r>
              <a:rPr lang="zh-TW" altLang="zh-TW" sz="2400" dirty="0">
                <a:solidFill>
                  <a:srgbClr val="FF0000"/>
                </a:solidFill>
              </a:rPr>
              <a:t>用戶應選擇單一的雲端服務提供商所提供的服務 </a:t>
            </a:r>
          </a:p>
          <a:p>
            <a:pPr marL="0" indent="0">
              <a:buNone/>
            </a:pPr>
            <a:r>
              <a:rPr lang="en-US" altLang="zh-TW" sz="2400" dirty="0"/>
              <a:t> (B) </a:t>
            </a:r>
            <a:r>
              <a:rPr lang="zh-TW" altLang="zh-TW" sz="2400" dirty="0"/>
              <a:t>將實施稽核的權利納入合約之中</a:t>
            </a:r>
            <a:r>
              <a:rPr lang="en-US" altLang="zh-TW" sz="2400" dirty="0"/>
              <a:t> </a:t>
            </a:r>
            <a:endParaRPr lang="zh-TW" altLang="zh-TW" sz="2400" dirty="0"/>
          </a:p>
          <a:p>
            <a:pPr marL="0" indent="0">
              <a:buNone/>
            </a:pPr>
            <a:r>
              <a:rPr lang="en-US" altLang="zh-TW" sz="2400" dirty="0"/>
              <a:t> (C) </a:t>
            </a:r>
            <a:r>
              <a:rPr lang="zh-TW" altLang="zh-TW" sz="2400" dirty="0"/>
              <a:t>用戶應選擇熟悉雲端服務和法規的稽核人員 </a:t>
            </a:r>
          </a:p>
          <a:p>
            <a:pPr marL="0" indent="0">
              <a:buNone/>
            </a:pPr>
            <a:r>
              <a:rPr lang="en-US" altLang="zh-TW" sz="2400" dirty="0"/>
              <a:t> (D) </a:t>
            </a:r>
            <a:r>
              <a:rPr lang="zh-TW" altLang="zh-TW" sz="2400" dirty="0"/>
              <a:t>用戶可要求雲端服務提供商定期審查、更新、發佈和資安</a:t>
            </a:r>
            <a:br>
              <a:rPr lang="en-US" altLang="zh-TW" sz="2400" dirty="0"/>
            </a:br>
            <a:r>
              <a:rPr lang="en-US" altLang="zh-TW" sz="2400" dirty="0"/>
              <a:t>       </a:t>
            </a:r>
            <a:r>
              <a:rPr lang="zh-TW" altLang="zh-TW" sz="2400" dirty="0"/>
              <a:t>有關的流程與文件</a:t>
            </a:r>
            <a:endParaRPr lang="zh-TW" altLang="en-US" dirty="0"/>
          </a:p>
        </p:txBody>
      </p:sp>
    </p:spTree>
    <p:extLst>
      <p:ext uri="{BB962C8B-B14F-4D97-AF65-F5344CB8AC3E}">
        <p14:creationId xmlns:p14="http://schemas.microsoft.com/office/powerpoint/2010/main" val="242455709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4.2</a:t>
            </a:r>
          </a:p>
          <a:p>
            <a:pPr algn="ctr"/>
            <a:r>
              <a:rPr lang="zh-TW" altLang="zh-TW" sz="4800" dirty="0"/>
              <a:t>行動裝置安全概論</a:t>
            </a:r>
            <a:endParaRPr lang="en-US" altLang="zh-TW" sz="4800" dirty="0"/>
          </a:p>
        </p:txBody>
      </p:sp>
    </p:spTree>
    <p:extLst>
      <p:ext uri="{BB962C8B-B14F-4D97-AF65-F5344CB8AC3E}">
        <p14:creationId xmlns:p14="http://schemas.microsoft.com/office/powerpoint/2010/main" val="287464556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buNone/>
            </a:pPr>
            <a:r>
              <a:rPr lang="zh-TW" altLang="zh-TW" dirty="0"/>
              <a:t>行動裝置經常需要安裝新的</a:t>
            </a:r>
            <a:r>
              <a:rPr lang="en-US" altLang="zh-TW" dirty="0"/>
              <a:t> APP</a:t>
            </a:r>
            <a:r>
              <a:rPr lang="zh-TW" altLang="zh-TW" dirty="0"/>
              <a:t>，如</a:t>
            </a:r>
            <a:r>
              <a:rPr lang="en-US" altLang="zh-TW" dirty="0"/>
              <a:t> Apple Store, Google Play </a:t>
            </a:r>
            <a:r>
              <a:rPr lang="zh-TW" altLang="zh-TW" dirty="0"/>
              <a:t>中下載。 請問下列何者不是下載</a:t>
            </a:r>
            <a:r>
              <a:rPr lang="en-US" altLang="zh-TW" dirty="0"/>
              <a:t> APP </a:t>
            </a:r>
            <a:r>
              <a:rPr lang="zh-TW" altLang="zh-TW" dirty="0"/>
              <a:t>應注意之安全事項？</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確認欲下載</a:t>
            </a:r>
            <a:r>
              <a:rPr lang="en-US" altLang="zh-TW" sz="2400" dirty="0"/>
              <a:t> APP </a:t>
            </a:r>
            <a:r>
              <a:rPr lang="zh-TW" altLang="zh-TW" sz="2400" dirty="0"/>
              <a:t>的評比與權限設定 </a:t>
            </a:r>
            <a:endParaRPr lang="en-US" altLang="zh-TW" sz="2400" dirty="0"/>
          </a:p>
          <a:p>
            <a:pPr marL="0" indent="0">
              <a:buNone/>
            </a:pPr>
            <a:r>
              <a:rPr lang="en-US" altLang="zh-TW" sz="2400" dirty="0"/>
              <a:t> (B) </a:t>
            </a:r>
            <a:r>
              <a:rPr lang="zh-TW" altLang="zh-TW" sz="2400" dirty="0"/>
              <a:t>只在信譽良好網站或官方</a:t>
            </a:r>
            <a:r>
              <a:rPr lang="en-US" altLang="zh-TW" sz="2400" dirty="0"/>
              <a:t> APP </a:t>
            </a:r>
            <a:r>
              <a:rPr lang="zh-TW" altLang="zh-TW" sz="2400" dirty="0"/>
              <a:t>市集中下載</a:t>
            </a:r>
            <a:r>
              <a:rPr lang="en-US" altLang="zh-TW" sz="2400" dirty="0"/>
              <a:t> </a:t>
            </a:r>
            <a:endParaRPr lang="zh-TW" altLang="zh-TW" sz="2400" dirty="0"/>
          </a:p>
          <a:p>
            <a:pPr marL="0" indent="0">
              <a:buNone/>
            </a:pPr>
            <a:r>
              <a:rPr lang="en-US" altLang="zh-TW" sz="2400" dirty="0"/>
              <a:t> (C) </a:t>
            </a:r>
            <a:r>
              <a:rPr lang="zh-TW" altLang="zh-TW" sz="2400" dirty="0"/>
              <a:t>該</a:t>
            </a:r>
            <a:r>
              <a:rPr lang="en-US" altLang="zh-TW" sz="2400" dirty="0"/>
              <a:t> APP </a:t>
            </a:r>
            <a:r>
              <a:rPr lang="zh-TW" altLang="zh-TW" sz="2400" dirty="0"/>
              <a:t>是否需要付費</a:t>
            </a:r>
            <a:r>
              <a:rPr lang="en-US" altLang="zh-TW" sz="2400" dirty="0"/>
              <a:t> </a:t>
            </a:r>
            <a:endParaRPr lang="zh-TW" altLang="zh-TW" sz="2400" dirty="0"/>
          </a:p>
          <a:p>
            <a:pPr marL="0" indent="0">
              <a:buNone/>
            </a:pPr>
            <a:r>
              <a:rPr lang="en-US" altLang="zh-TW" sz="2400" dirty="0"/>
              <a:t> (D) </a:t>
            </a:r>
            <a:r>
              <a:rPr lang="zh-TW" altLang="zh-TW" sz="2400" dirty="0"/>
              <a:t>觀察使用者對該</a:t>
            </a:r>
            <a:r>
              <a:rPr lang="en-US" altLang="zh-TW" sz="2400" dirty="0"/>
              <a:t> APP </a:t>
            </a:r>
            <a:r>
              <a:rPr lang="zh-TW" altLang="zh-TW" sz="2400" dirty="0"/>
              <a:t>之評論</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buNone/>
            </a:pPr>
            <a:r>
              <a:rPr lang="zh-TW" altLang="zh-TW" dirty="0"/>
              <a:t>行動裝置經常需要安裝新的</a:t>
            </a:r>
            <a:r>
              <a:rPr lang="en-US" altLang="zh-TW" dirty="0"/>
              <a:t> APP</a:t>
            </a:r>
            <a:r>
              <a:rPr lang="zh-TW" altLang="zh-TW" dirty="0"/>
              <a:t>，如</a:t>
            </a:r>
            <a:r>
              <a:rPr lang="en-US" altLang="zh-TW" dirty="0"/>
              <a:t> Apple Store, Google Play </a:t>
            </a:r>
            <a:r>
              <a:rPr lang="zh-TW" altLang="zh-TW" dirty="0"/>
              <a:t>中下載。 請問下列何者不是下載</a:t>
            </a:r>
            <a:r>
              <a:rPr lang="en-US" altLang="zh-TW" dirty="0"/>
              <a:t> APP </a:t>
            </a:r>
            <a:r>
              <a:rPr lang="zh-TW" altLang="zh-TW" dirty="0"/>
              <a:t>應注意之安全事項？</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確認欲下載</a:t>
            </a:r>
            <a:r>
              <a:rPr lang="en-US" altLang="zh-TW" sz="2400" dirty="0"/>
              <a:t> APP </a:t>
            </a:r>
            <a:r>
              <a:rPr lang="zh-TW" altLang="zh-TW" sz="2400" dirty="0"/>
              <a:t>的評比與權限設定 </a:t>
            </a:r>
            <a:endParaRPr lang="en-US" altLang="zh-TW" sz="2400" dirty="0"/>
          </a:p>
          <a:p>
            <a:pPr marL="0" indent="0">
              <a:buNone/>
            </a:pPr>
            <a:r>
              <a:rPr lang="en-US" altLang="zh-TW" sz="2400" dirty="0">
                <a:solidFill>
                  <a:srgbClr val="FF0000"/>
                </a:solidFill>
              </a:rPr>
              <a:t> (B) </a:t>
            </a:r>
            <a:r>
              <a:rPr lang="zh-TW" altLang="zh-TW" sz="2400" dirty="0">
                <a:solidFill>
                  <a:srgbClr val="FF0000"/>
                </a:solidFill>
              </a:rPr>
              <a:t>只在信譽良好網站或官方</a:t>
            </a:r>
            <a:r>
              <a:rPr lang="en-US" altLang="zh-TW" sz="2400" dirty="0">
                <a:solidFill>
                  <a:srgbClr val="FF0000"/>
                </a:solidFill>
              </a:rPr>
              <a:t> APP </a:t>
            </a:r>
            <a:r>
              <a:rPr lang="zh-TW" altLang="zh-TW" sz="2400" dirty="0">
                <a:solidFill>
                  <a:srgbClr val="FF0000"/>
                </a:solidFill>
              </a:rPr>
              <a:t>市集中下載</a:t>
            </a:r>
            <a:r>
              <a:rPr lang="en-US" altLang="zh-TW" sz="2400" dirty="0">
                <a:solidFill>
                  <a:srgbClr val="FF0000"/>
                </a:solidFill>
              </a:rPr>
              <a:t> </a:t>
            </a:r>
            <a:endParaRPr lang="zh-TW" altLang="zh-TW" sz="2400" dirty="0">
              <a:solidFill>
                <a:srgbClr val="FF0000"/>
              </a:solidFill>
            </a:endParaRPr>
          </a:p>
          <a:p>
            <a:pPr marL="0" indent="0">
              <a:buNone/>
            </a:pPr>
            <a:r>
              <a:rPr lang="en-US" altLang="zh-TW" sz="2400" dirty="0"/>
              <a:t> (C) </a:t>
            </a:r>
            <a:r>
              <a:rPr lang="zh-TW" altLang="zh-TW" sz="2400" dirty="0"/>
              <a:t>該</a:t>
            </a:r>
            <a:r>
              <a:rPr lang="en-US" altLang="zh-TW" sz="2400" dirty="0"/>
              <a:t> APP </a:t>
            </a:r>
            <a:r>
              <a:rPr lang="zh-TW" altLang="zh-TW" sz="2400" dirty="0"/>
              <a:t>是否需要付費</a:t>
            </a:r>
            <a:r>
              <a:rPr lang="en-US" altLang="zh-TW" sz="2400" dirty="0"/>
              <a:t> </a:t>
            </a:r>
            <a:endParaRPr lang="zh-TW" altLang="zh-TW" sz="2400" dirty="0"/>
          </a:p>
          <a:p>
            <a:pPr marL="0" indent="0">
              <a:buNone/>
            </a:pPr>
            <a:r>
              <a:rPr lang="en-US" altLang="zh-TW" sz="2400" dirty="0"/>
              <a:t> (D) </a:t>
            </a:r>
            <a:r>
              <a:rPr lang="zh-TW" altLang="zh-TW" sz="2400" dirty="0"/>
              <a:t>觀察使用者對該</a:t>
            </a:r>
            <a:r>
              <a:rPr lang="en-US" altLang="zh-TW" sz="2400" dirty="0"/>
              <a:t> APP </a:t>
            </a:r>
            <a:r>
              <a:rPr lang="zh-TW" altLang="zh-TW" sz="2400" dirty="0"/>
              <a:t>之評論</a:t>
            </a:r>
            <a:endParaRPr lang="zh-TW" altLang="en-US" dirty="0"/>
          </a:p>
        </p:txBody>
      </p:sp>
    </p:spTree>
    <p:extLst>
      <p:ext uri="{BB962C8B-B14F-4D97-AF65-F5344CB8AC3E}">
        <p14:creationId xmlns:p14="http://schemas.microsoft.com/office/powerpoint/2010/main" val="183803566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關於提高行動裝置（如手機）本身的安全性，下列敘述何者不正確？</a:t>
            </a:r>
            <a:endParaRPr lang="en-US" altLang="zh-TW" dirty="0"/>
          </a:p>
          <a:p>
            <a:pPr marL="0" indent="0">
              <a:buNone/>
            </a:pPr>
            <a:endParaRPr lang="zh-TW" altLang="en-US" dirty="0"/>
          </a:p>
          <a:p>
            <a:pPr marL="0" indent="0" hangingPunct="0">
              <a:buNone/>
            </a:pPr>
            <a:r>
              <a:rPr lang="en-US" altLang="zh-TW" sz="2400" dirty="0"/>
              <a:t> (A) </a:t>
            </a:r>
            <a:r>
              <a:rPr lang="zh-TW" altLang="zh-TW" sz="2400" dirty="0"/>
              <a:t>開啟並設定開機密碼</a:t>
            </a:r>
            <a:endParaRPr lang="en-US" altLang="zh-TW" sz="2400" dirty="0"/>
          </a:p>
          <a:p>
            <a:pPr marL="0" indent="0" hangingPunct="0">
              <a:buNone/>
            </a:pPr>
            <a:r>
              <a:rPr lang="en-US" altLang="zh-TW" sz="2400" dirty="0"/>
              <a:t> (B) </a:t>
            </a:r>
            <a:r>
              <a:rPr lang="zh-TW" altLang="zh-TW" sz="2400" dirty="0"/>
              <a:t>開啟並設定解鎖密碼 </a:t>
            </a:r>
          </a:p>
          <a:p>
            <a:pPr marL="0" indent="0">
              <a:buNone/>
            </a:pPr>
            <a:r>
              <a:rPr lang="en-US" altLang="zh-TW" sz="2400" dirty="0"/>
              <a:t> (C) </a:t>
            </a:r>
            <a:r>
              <a:rPr lang="zh-TW" altLang="zh-TW" sz="2400" dirty="0"/>
              <a:t>加大電池容量</a:t>
            </a:r>
            <a:r>
              <a:rPr lang="en-US" altLang="zh-TW" sz="2400" dirty="0"/>
              <a:t> </a:t>
            </a:r>
          </a:p>
          <a:p>
            <a:pPr marL="0" indent="0">
              <a:buNone/>
            </a:pPr>
            <a:r>
              <a:rPr lang="en-US" altLang="zh-TW" sz="2400" dirty="0"/>
              <a:t> (D) </a:t>
            </a:r>
            <a:r>
              <a:rPr lang="zh-TW" altLang="zh-TW" sz="2400" dirty="0"/>
              <a:t>開啟並設定手機自動鎖定功能</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關於提高行動裝置（如手機）本身的安全性，下列敘述何者不正確？</a:t>
            </a:r>
            <a:endParaRPr lang="en-US" altLang="zh-TW" dirty="0"/>
          </a:p>
          <a:p>
            <a:pPr marL="0" indent="0">
              <a:buNone/>
            </a:pPr>
            <a:endParaRPr lang="zh-TW" altLang="en-US" dirty="0"/>
          </a:p>
          <a:p>
            <a:pPr marL="0" indent="0" hangingPunct="0">
              <a:buNone/>
            </a:pPr>
            <a:r>
              <a:rPr lang="en-US" altLang="zh-TW" sz="2400" dirty="0"/>
              <a:t> (A) </a:t>
            </a:r>
            <a:r>
              <a:rPr lang="zh-TW" altLang="zh-TW" sz="2400" dirty="0"/>
              <a:t>開啟並設定開機密碼</a:t>
            </a:r>
            <a:endParaRPr lang="en-US" altLang="zh-TW" sz="2400" dirty="0"/>
          </a:p>
          <a:p>
            <a:pPr marL="0" indent="0" hangingPunct="0">
              <a:buNone/>
            </a:pPr>
            <a:r>
              <a:rPr lang="en-US" altLang="zh-TW" sz="2400" dirty="0"/>
              <a:t> (B) </a:t>
            </a:r>
            <a:r>
              <a:rPr lang="zh-TW" altLang="zh-TW" sz="2400" dirty="0"/>
              <a:t>開啟並設定解鎖密碼 </a:t>
            </a:r>
          </a:p>
          <a:p>
            <a:pPr marL="0" indent="0">
              <a:buNone/>
            </a:pPr>
            <a:r>
              <a:rPr lang="en-US" altLang="zh-TW" sz="2400" dirty="0">
                <a:solidFill>
                  <a:srgbClr val="FF0000"/>
                </a:solidFill>
              </a:rPr>
              <a:t> (C) </a:t>
            </a:r>
            <a:r>
              <a:rPr lang="zh-TW" altLang="zh-TW" sz="2400" dirty="0">
                <a:solidFill>
                  <a:srgbClr val="FF0000"/>
                </a:solidFill>
              </a:rPr>
              <a:t>加大電池容量</a:t>
            </a:r>
            <a:r>
              <a:rPr lang="en-US" altLang="zh-TW" sz="2400" dirty="0">
                <a:solidFill>
                  <a:srgbClr val="FF0000"/>
                </a:solidFill>
              </a:rPr>
              <a:t> </a:t>
            </a:r>
          </a:p>
          <a:p>
            <a:pPr marL="0" indent="0">
              <a:buNone/>
            </a:pPr>
            <a:r>
              <a:rPr lang="en-US" altLang="zh-TW" sz="2400" dirty="0"/>
              <a:t> (D) </a:t>
            </a:r>
            <a:r>
              <a:rPr lang="zh-TW" altLang="zh-TW" sz="2400" dirty="0"/>
              <a:t>開啟並設定手機自動鎖定功能</a:t>
            </a:r>
            <a:endParaRPr lang="zh-TW" altLang="en-US" dirty="0"/>
          </a:p>
        </p:txBody>
      </p:sp>
    </p:spTree>
    <p:extLst>
      <p:ext uri="{BB962C8B-B14F-4D97-AF65-F5344CB8AC3E}">
        <p14:creationId xmlns:p14="http://schemas.microsoft.com/office/powerpoint/2010/main" val="371061502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關於行動裝置上的應用程式軟體安全，下列敘述何者不正確？</a:t>
            </a:r>
            <a:endParaRPr lang="en-US" altLang="zh-TW" dirty="0"/>
          </a:p>
          <a:p>
            <a:pPr marL="0" indent="0">
              <a:buNone/>
            </a:pPr>
            <a:endParaRPr lang="zh-TW" altLang="en-US" dirty="0"/>
          </a:p>
          <a:p>
            <a:pPr marL="0" indent="0">
              <a:buNone/>
            </a:pPr>
            <a:r>
              <a:rPr lang="en-US" altLang="zh-TW" sz="2400" dirty="0"/>
              <a:t> (A) </a:t>
            </a:r>
            <a:r>
              <a:rPr lang="zh-TW" altLang="zh-TW" sz="2400" dirty="0"/>
              <a:t>僅安裝可信賴來源之軟體</a:t>
            </a:r>
            <a:r>
              <a:rPr lang="en-US" altLang="zh-TW" sz="2400" dirty="0"/>
              <a:t> </a:t>
            </a:r>
          </a:p>
          <a:p>
            <a:pPr marL="0" indent="0">
              <a:buNone/>
            </a:pPr>
            <a:r>
              <a:rPr lang="en-US" altLang="zh-TW" sz="2400" dirty="0"/>
              <a:t> (B) </a:t>
            </a:r>
            <a:r>
              <a:rPr lang="zh-TW" altLang="zh-TW" sz="2400" dirty="0"/>
              <a:t>定期更新軟體</a:t>
            </a:r>
            <a:r>
              <a:rPr lang="en-US" altLang="zh-TW" sz="2400" dirty="0"/>
              <a:t>  </a:t>
            </a:r>
            <a:endParaRPr lang="zh-TW" altLang="zh-TW" sz="2400" dirty="0"/>
          </a:p>
          <a:p>
            <a:pPr marL="0" indent="0">
              <a:buNone/>
            </a:pPr>
            <a:r>
              <a:rPr lang="en-US" altLang="zh-TW" sz="2400" dirty="0"/>
              <a:t> (C) </a:t>
            </a:r>
            <a:r>
              <a:rPr lang="zh-TW" altLang="zh-TW" sz="2400" dirty="0"/>
              <a:t>安裝防毒軟體</a:t>
            </a:r>
            <a:endParaRPr lang="en-US" altLang="zh-TW" sz="2400" dirty="0"/>
          </a:p>
          <a:p>
            <a:pPr marL="0" indent="0">
              <a:buNone/>
            </a:pPr>
            <a:r>
              <a:rPr lang="en-US" altLang="zh-TW" sz="2400" dirty="0"/>
              <a:t> (D) </a:t>
            </a:r>
            <a:r>
              <a:rPr lang="zh-TW" altLang="zh-TW" sz="2400" dirty="0"/>
              <a:t>可安裝破解版軟體節省荷包</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關於行動裝置上的應用程式軟體安全，下列敘述何者不正確？</a:t>
            </a:r>
            <a:endParaRPr lang="en-US" altLang="zh-TW" dirty="0"/>
          </a:p>
          <a:p>
            <a:pPr marL="0" indent="0">
              <a:buNone/>
            </a:pPr>
            <a:endParaRPr lang="zh-TW" altLang="en-US" dirty="0"/>
          </a:p>
          <a:p>
            <a:pPr marL="0" indent="0">
              <a:buNone/>
            </a:pPr>
            <a:r>
              <a:rPr lang="en-US" altLang="zh-TW" sz="2400" dirty="0"/>
              <a:t> (A) </a:t>
            </a:r>
            <a:r>
              <a:rPr lang="zh-TW" altLang="zh-TW" sz="2400" dirty="0"/>
              <a:t>僅安裝可信賴來源之軟體</a:t>
            </a:r>
            <a:r>
              <a:rPr lang="en-US" altLang="zh-TW" sz="2400" dirty="0"/>
              <a:t> </a:t>
            </a:r>
          </a:p>
          <a:p>
            <a:pPr marL="0" indent="0">
              <a:buNone/>
            </a:pPr>
            <a:r>
              <a:rPr lang="en-US" altLang="zh-TW" sz="2400" dirty="0"/>
              <a:t> (B) </a:t>
            </a:r>
            <a:r>
              <a:rPr lang="zh-TW" altLang="zh-TW" sz="2400" dirty="0"/>
              <a:t>定期更新軟體</a:t>
            </a:r>
            <a:r>
              <a:rPr lang="en-US" altLang="zh-TW" sz="2400" dirty="0"/>
              <a:t>  </a:t>
            </a:r>
            <a:endParaRPr lang="zh-TW" altLang="zh-TW" sz="2400" dirty="0"/>
          </a:p>
          <a:p>
            <a:pPr marL="0" indent="0">
              <a:buNone/>
            </a:pPr>
            <a:r>
              <a:rPr lang="en-US" altLang="zh-TW" sz="2400" dirty="0"/>
              <a:t> (C) </a:t>
            </a:r>
            <a:r>
              <a:rPr lang="zh-TW" altLang="zh-TW" sz="2400" dirty="0"/>
              <a:t>安裝防毒軟體</a:t>
            </a:r>
            <a:endParaRPr lang="en-US" altLang="zh-TW" sz="2400" dirty="0"/>
          </a:p>
          <a:p>
            <a:pPr marL="0" indent="0">
              <a:buNone/>
            </a:pPr>
            <a:r>
              <a:rPr lang="en-US" altLang="zh-TW" sz="2400" dirty="0">
                <a:solidFill>
                  <a:srgbClr val="FF0000"/>
                </a:solidFill>
              </a:rPr>
              <a:t> (D) </a:t>
            </a:r>
            <a:r>
              <a:rPr lang="zh-TW" altLang="zh-TW" sz="2400" dirty="0">
                <a:solidFill>
                  <a:srgbClr val="FF0000"/>
                </a:solidFill>
              </a:rPr>
              <a:t>可安裝破解版軟體節省荷包</a:t>
            </a:r>
            <a:endParaRPr lang="zh-TW" altLang="en-US" dirty="0">
              <a:solidFill>
                <a:srgbClr val="FF0000"/>
              </a:solidFill>
            </a:endParaRPr>
          </a:p>
        </p:txBody>
      </p:sp>
    </p:spTree>
    <p:extLst>
      <p:ext uri="{BB962C8B-B14F-4D97-AF65-F5344CB8AC3E}">
        <p14:creationId xmlns:p14="http://schemas.microsoft.com/office/powerpoint/2010/main" val="39469300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針對行動裝置的安全防護，下列敘述何者不正確？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行動裝置充電時應儘量使用變壓器座充，避免連接電腦</a:t>
            </a:r>
            <a:r>
              <a:rPr lang="en-US" altLang="zh-TW" sz="2400" dirty="0"/>
              <a:t>  </a:t>
            </a:r>
          </a:p>
          <a:p>
            <a:pPr marL="0" indent="0">
              <a:buNone/>
            </a:pPr>
            <a:r>
              <a:rPr lang="en-US" altLang="zh-TW" sz="2400" dirty="0"/>
              <a:t> (B)</a:t>
            </a:r>
            <a:r>
              <a:rPr lang="zh-TW" altLang="zh-TW" sz="2400" dirty="0"/>
              <a:t>行動裝置應設置密碼或鍵盤鎖等防護措施</a:t>
            </a:r>
            <a:r>
              <a:rPr lang="en-US" altLang="zh-TW" sz="2400" dirty="0"/>
              <a:t> </a:t>
            </a:r>
            <a:endParaRPr lang="zh-TW" altLang="zh-TW" sz="2400" dirty="0"/>
          </a:p>
          <a:p>
            <a:pPr marL="0" indent="0">
              <a:buNone/>
            </a:pPr>
            <a:r>
              <a:rPr lang="en-US" altLang="zh-TW" sz="2400" dirty="0"/>
              <a:t> (C)</a:t>
            </a:r>
            <a:r>
              <a:rPr lang="zh-TW" altLang="zh-TW" sz="2400" dirty="0"/>
              <a:t>行動裝置應避免下載或安裝來路不明之安裝程式</a:t>
            </a:r>
            <a:r>
              <a:rPr lang="en-US" altLang="zh-TW" sz="2400" dirty="0"/>
              <a:t>  </a:t>
            </a:r>
            <a:endParaRPr lang="zh-TW" altLang="zh-TW" sz="2400" dirty="0"/>
          </a:p>
          <a:p>
            <a:pPr marL="0" indent="0">
              <a:buNone/>
            </a:pPr>
            <a:r>
              <a:rPr lang="en-US" altLang="zh-TW" sz="2400" dirty="0"/>
              <a:t> (D)</a:t>
            </a:r>
            <a:r>
              <a:rPr lang="zh-TW" altLang="zh-TW" sz="2400" dirty="0"/>
              <a:t>行動裝置不會中毒，所以不需安裝防毒</a:t>
            </a:r>
            <a:r>
              <a:rPr lang="en-US" altLang="zh-TW" sz="2400" dirty="0"/>
              <a:t> App</a:t>
            </a:r>
            <a:r>
              <a:rPr lang="zh-TW" altLang="zh-TW" sz="2400" dirty="0"/>
              <a:t>，以免影響行動</a:t>
            </a:r>
            <a:br>
              <a:rPr lang="en-US" altLang="zh-TW" sz="2400" dirty="0"/>
            </a:br>
            <a:r>
              <a:rPr lang="en-US" altLang="zh-TW" sz="2400" dirty="0"/>
              <a:t>      </a:t>
            </a:r>
            <a:r>
              <a:rPr lang="zh-TW" altLang="zh-TW" sz="2400" dirty="0"/>
              <a:t>裝置安全與效能</a:t>
            </a:r>
          </a:p>
        </p:txBody>
      </p:sp>
    </p:spTree>
    <p:extLst>
      <p:ext uri="{BB962C8B-B14F-4D97-AF65-F5344CB8AC3E}">
        <p14:creationId xmlns:p14="http://schemas.microsoft.com/office/powerpoint/2010/main" val="258385416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針對行動裝置的安全防護，下列敘述何者不正確？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行動裝置充電時應儘量使用變壓器座充，避免連接電腦</a:t>
            </a:r>
            <a:r>
              <a:rPr lang="en-US" altLang="zh-TW" sz="2400" dirty="0"/>
              <a:t>  </a:t>
            </a:r>
          </a:p>
          <a:p>
            <a:pPr marL="0" indent="0">
              <a:buNone/>
            </a:pPr>
            <a:r>
              <a:rPr lang="en-US" altLang="zh-TW" sz="2400" dirty="0"/>
              <a:t> (B)</a:t>
            </a:r>
            <a:r>
              <a:rPr lang="zh-TW" altLang="zh-TW" sz="2400" dirty="0"/>
              <a:t>行動裝置應設置密碼或鍵盤鎖等防護措施</a:t>
            </a:r>
            <a:r>
              <a:rPr lang="en-US" altLang="zh-TW" sz="2400" dirty="0"/>
              <a:t> </a:t>
            </a:r>
            <a:endParaRPr lang="zh-TW" altLang="zh-TW" sz="2400" dirty="0"/>
          </a:p>
          <a:p>
            <a:pPr marL="0" indent="0">
              <a:buNone/>
            </a:pPr>
            <a:r>
              <a:rPr lang="en-US" altLang="zh-TW" sz="2400" dirty="0"/>
              <a:t> (C)</a:t>
            </a:r>
            <a:r>
              <a:rPr lang="zh-TW" altLang="zh-TW" sz="2400" dirty="0"/>
              <a:t>行動裝置應避免下載或安裝來路不明之安裝程式</a:t>
            </a:r>
            <a:r>
              <a:rPr lang="en-US" altLang="zh-TW" sz="2400" dirty="0"/>
              <a:t>  </a:t>
            </a:r>
            <a:endParaRPr lang="zh-TW" altLang="zh-TW" sz="2400" dirty="0"/>
          </a:p>
          <a:p>
            <a:pPr marL="0" indent="0">
              <a:buNone/>
            </a:pPr>
            <a:r>
              <a:rPr lang="en-US" altLang="zh-TW" sz="2400" dirty="0">
                <a:solidFill>
                  <a:srgbClr val="FF0000"/>
                </a:solidFill>
              </a:rPr>
              <a:t> (D)</a:t>
            </a:r>
            <a:r>
              <a:rPr lang="zh-TW" altLang="zh-TW" sz="2400" dirty="0">
                <a:solidFill>
                  <a:srgbClr val="FF0000"/>
                </a:solidFill>
              </a:rPr>
              <a:t>行動裝置不會中毒，所以不需安裝防毒</a:t>
            </a:r>
            <a:r>
              <a:rPr lang="en-US" altLang="zh-TW" sz="2400" dirty="0">
                <a:solidFill>
                  <a:srgbClr val="FF0000"/>
                </a:solidFill>
              </a:rPr>
              <a:t> App</a:t>
            </a:r>
            <a:r>
              <a:rPr lang="zh-TW" altLang="zh-TW" sz="2400" dirty="0">
                <a:solidFill>
                  <a:srgbClr val="FF0000"/>
                </a:solidFill>
              </a:rPr>
              <a:t>，以免影響行動</a:t>
            </a:r>
            <a:br>
              <a:rPr lang="en-US" altLang="zh-TW" sz="2400" dirty="0">
                <a:solidFill>
                  <a:srgbClr val="FF0000"/>
                </a:solidFill>
              </a:rPr>
            </a:br>
            <a:r>
              <a:rPr lang="en-US" altLang="zh-TW" sz="2400" dirty="0">
                <a:solidFill>
                  <a:srgbClr val="FF0000"/>
                </a:solidFill>
              </a:rPr>
              <a:t>      </a:t>
            </a:r>
            <a:r>
              <a:rPr lang="zh-TW" altLang="zh-TW" sz="2400" dirty="0">
                <a:solidFill>
                  <a:srgbClr val="FF0000"/>
                </a:solidFill>
              </a:rPr>
              <a:t>裝置安全與效能</a:t>
            </a:r>
          </a:p>
        </p:txBody>
      </p:sp>
    </p:spTree>
    <p:extLst>
      <p:ext uri="{BB962C8B-B14F-4D97-AF65-F5344CB8AC3E}">
        <p14:creationId xmlns:p14="http://schemas.microsoft.com/office/powerpoint/2010/main" val="8836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lgn="just">
              <a:buNone/>
            </a:pPr>
            <a:r>
              <a:rPr lang="zh-TW" altLang="zh-TW" dirty="0"/>
              <a:t>公司管理員打算利用</a:t>
            </a:r>
            <a:r>
              <a:rPr lang="en-US" altLang="zh-TW" dirty="0"/>
              <a:t> </a:t>
            </a:r>
            <a:r>
              <a:rPr lang="en-US" altLang="zh-TW" dirty="0" err="1"/>
              <a:t>IPSec</a:t>
            </a:r>
            <a:r>
              <a:rPr lang="en-US" altLang="zh-TW" dirty="0"/>
              <a:t> </a:t>
            </a:r>
            <a:r>
              <a:rPr lang="zh-TW" altLang="zh-TW" dirty="0"/>
              <a:t>來確保封包內容傳輸的私密性（</a:t>
            </a:r>
            <a:r>
              <a:rPr lang="en-US" altLang="zh-TW" dirty="0"/>
              <a:t>Confidentiality</a:t>
            </a:r>
            <a:r>
              <a:rPr lang="zh-TW" altLang="zh-TW" dirty="0"/>
              <a:t>），請問管理員需要使用</a:t>
            </a:r>
            <a:r>
              <a:rPr lang="en-US" altLang="zh-TW" dirty="0"/>
              <a:t> IPsec </a:t>
            </a:r>
            <a:r>
              <a:rPr lang="zh-TW" altLang="zh-TW" dirty="0"/>
              <a:t>的哪項協定以達成目的？</a:t>
            </a:r>
            <a:endParaRPr lang="en-US" altLang="zh-TW" dirty="0"/>
          </a:p>
          <a:p>
            <a:pPr marL="0" indent="0">
              <a:buNone/>
            </a:pPr>
            <a:endParaRPr lang="zh-TW" altLang="en-US" dirty="0"/>
          </a:p>
          <a:p>
            <a:pPr marL="0" indent="0">
              <a:buNone/>
            </a:pPr>
            <a:r>
              <a:rPr lang="zh-TW" altLang="en-US" sz="2400" dirty="0"/>
              <a:t>   </a:t>
            </a:r>
            <a:r>
              <a:rPr lang="en-US" altLang="zh-TW" sz="2400" dirty="0"/>
              <a:t>(A)AH   (B) ESP  (C)IKE   (D)ISAKMP</a:t>
            </a:r>
            <a:endParaRPr lang="zh-TW" altLang="en-US" dirty="0"/>
          </a:p>
        </p:txBody>
      </p:sp>
    </p:spTree>
    <p:extLst>
      <p:ext uri="{BB962C8B-B14F-4D97-AF65-F5344CB8AC3E}">
        <p14:creationId xmlns:p14="http://schemas.microsoft.com/office/powerpoint/2010/main" val="41309240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buNone/>
            </a:pPr>
            <a:r>
              <a:rPr lang="zh-TW" altLang="zh-TW" dirty="0"/>
              <a:t>關於提高行動裝置連線的安全性，下列敘述何者不正確？</a:t>
            </a:r>
            <a:endParaRPr lang="en-US" altLang="zh-TW" dirty="0"/>
          </a:p>
          <a:p>
            <a:pPr marL="0" indent="0">
              <a:buNone/>
            </a:pPr>
            <a:endParaRPr lang="zh-TW" altLang="en-US" dirty="0"/>
          </a:p>
          <a:p>
            <a:pPr marL="0" indent="0" hangingPunct="0">
              <a:buNone/>
            </a:pPr>
            <a:r>
              <a:rPr lang="zh-TW" altLang="en-US" sz="2400" dirty="0"/>
              <a:t> </a:t>
            </a:r>
            <a:r>
              <a:rPr lang="en-US" altLang="zh-TW" sz="2400" dirty="0"/>
              <a:t>(A)</a:t>
            </a:r>
            <a:r>
              <a:rPr lang="zh-TW" altLang="zh-TW" sz="2400" dirty="0"/>
              <a:t>當不需要開啟定位功能（</a:t>
            </a:r>
            <a:r>
              <a:rPr lang="en-US" altLang="zh-TW" sz="2400" dirty="0"/>
              <a:t>GPS</a:t>
            </a:r>
            <a:r>
              <a:rPr lang="zh-TW" altLang="zh-TW" sz="2400" dirty="0"/>
              <a:t>）時，應保持關閉</a:t>
            </a:r>
            <a:r>
              <a:rPr lang="en-US" altLang="zh-TW" sz="2400" dirty="0"/>
              <a:t>  </a:t>
            </a:r>
            <a:endParaRPr lang="zh-TW" altLang="zh-TW" sz="2400" dirty="0"/>
          </a:p>
          <a:p>
            <a:pPr marL="0" indent="0" hangingPunct="0">
              <a:buNone/>
            </a:pPr>
            <a:r>
              <a:rPr lang="en-US" altLang="zh-TW" sz="2400" dirty="0"/>
              <a:t> (B)</a:t>
            </a:r>
            <a:r>
              <a:rPr lang="zh-TW" altLang="zh-TW" sz="2400" dirty="0"/>
              <a:t>當有第三方免費提供</a:t>
            </a:r>
            <a:r>
              <a:rPr lang="en-US" altLang="zh-TW" sz="2400" dirty="0"/>
              <a:t> Wi-Fi </a:t>
            </a:r>
            <a:r>
              <a:rPr lang="zh-TW" altLang="zh-TW" sz="2400" dirty="0"/>
              <a:t>服務時就直接用，不需了解服務</a:t>
            </a:r>
            <a:br>
              <a:rPr lang="en-US" altLang="zh-TW" sz="2400" dirty="0"/>
            </a:br>
            <a:r>
              <a:rPr lang="en-US" altLang="zh-TW" sz="2400" dirty="0"/>
              <a:t>      </a:t>
            </a:r>
            <a:r>
              <a:rPr lang="zh-TW" altLang="zh-TW" sz="2400" dirty="0"/>
              <a:t>提供者身份</a:t>
            </a:r>
            <a:r>
              <a:rPr lang="en-US" altLang="zh-TW" sz="2400" dirty="0"/>
              <a:t> </a:t>
            </a:r>
            <a:endParaRPr lang="zh-TW" altLang="zh-TW" sz="2400" dirty="0"/>
          </a:p>
          <a:p>
            <a:pPr marL="0" indent="0" hangingPunct="0">
              <a:buNone/>
            </a:pPr>
            <a:r>
              <a:rPr lang="en-US" altLang="zh-TW" sz="2400" dirty="0"/>
              <a:t> (C)</a:t>
            </a:r>
            <a:r>
              <a:rPr lang="zh-TW" altLang="zh-TW" sz="2400" dirty="0"/>
              <a:t>應小心使用藍牙功能，無使用需求時應予以關閉</a:t>
            </a:r>
            <a:r>
              <a:rPr lang="en-US" altLang="zh-TW" sz="2400" dirty="0"/>
              <a:t>  </a:t>
            </a:r>
            <a:endParaRPr lang="zh-TW" altLang="zh-TW" sz="2400" dirty="0"/>
          </a:p>
          <a:p>
            <a:pPr marL="0" indent="0" hangingPunct="0">
              <a:buNone/>
            </a:pPr>
            <a:r>
              <a:rPr lang="en-US" altLang="zh-TW" sz="2400" dirty="0"/>
              <a:t> (D)</a:t>
            </a:r>
            <a:r>
              <a:rPr lang="zh-TW" altLang="zh-TW" sz="2400" dirty="0"/>
              <a:t>當使用公眾場合所提供之手機充電功能時，應確保手機相</a:t>
            </a:r>
            <a:r>
              <a:rPr lang="en-US" altLang="zh-TW" sz="2400" dirty="0"/>
              <a:t> </a:t>
            </a:r>
            <a:br>
              <a:rPr lang="en-US" altLang="zh-TW" sz="2400" dirty="0"/>
            </a:br>
            <a:r>
              <a:rPr lang="en-US" altLang="zh-TW" sz="2400" dirty="0"/>
              <a:t>       </a:t>
            </a:r>
            <a:r>
              <a:rPr lang="zh-TW" altLang="zh-TW" sz="2400" dirty="0"/>
              <a:t>關傳輸功能未被開啟或先手動關閉</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buNone/>
            </a:pPr>
            <a:r>
              <a:rPr lang="zh-TW" altLang="zh-TW" dirty="0"/>
              <a:t>關於提高行動裝置連線的安全性，下列敘述何者不正確？</a:t>
            </a:r>
            <a:endParaRPr lang="en-US" altLang="zh-TW" dirty="0"/>
          </a:p>
          <a:p>
            <a:pPr marL="0" indent="0">
              <a:buNone/>
            </a:pPr>
            <a:endParaRPr lang="zh-TW" altLang="en-US" dirty="0"/>
          </a:p>
          <a:p>
            <a:pPr marL="0" indent="0" hangingPunct="0">
              <a:buNone/>
            </a:pPr>
            <a:r>
              <a:rPr lang="zh-TW" altLang="en-US" sz="2400" dirty="0"/>
              <a:t> </a:t>
            </a:r>
            <a:r>
              <a:rPr lang="en-US" altLang="zh-TW" sz="2400" dirty="0"/>
              <a:t>(A)</a:t>
            </a:r>
            <a:r>
              <a:rPr lang="zh-TW" altLang="zh-TW" sz="2400" dirty="0"/>
              <a:t>當不需要開啟定位功能（</a:t>
            </a:r>
            <a:r>
              <a:rPr lang="en-US" altLang="zh-TW" sz="2400" dirty="0"/>
              <a:t>GPS</a:t>
            </a:r>
            <a:r>
              <a:rPr lang="zh-TW" altLang="zh-TW" sz="2400" dirty="0"/>
              <a:t>）時，應保持關閉</a:t>
            </a:r>
            <a:r>
              <a:rPr lang="en-US" altLang="zh-TW" sz="2400" dirty="0"/>
              <a:t>  </a:t>
            </a:r>
            <a:endParaRPr lang="zh-TW" altLang="zh-TW" sz="2400" dirty="0"/>
          </a:p>
          <a:p>
            <a:pPr marL="0" indent="0" hangingPunct="0">
              <a:buNone/>
            </a:pPr>
            <a:r>
              <a:rPr lang="en-US" altLang="zh-TW" sz="2400" dirty="0">
                <a:solidFill>
                  <a:srgbClr val="FF0000"/>
                </a:solidFill>
              </a:rPr>
              <a:t> (B)</a:t>
            </a:r>
            <a:r>
              <a:rPr lang="zh-TW" altLang="zh-TW" sz="2400" dirty="0">
                <a:solidFill>
                  <a:srgbClr val="FF0000"/>
                </a:solidFill>
              </a:rPr>
              <a:t>當有第三方免費提供</a:t>
            </a:r>
            <a:r>
              <a:rPr lang="en-US" altLang="zh-TW" sz="2400" dirty="0">
                <a:solidFill>
                  <a:srgbClr val="FF0000"/>
                </a:solidFill>
              </a:rPr>
              <a:t> Wi-Fi </a:t>
            </a:r>
            <a:r>
              <a:rPr lang="zh-TW" altLang="zh-TW" sz="2400" dirty="0">
                <a:solidFill>
                  <a:srgbClr val="FF0000"/>
                </a:solidFill>
              </a:rPr>
              <a:t>服務時就直接用，不需了解服務</a:t>
            </a:r>
            <a:br>
              <a:rPr lang="en-US" altLang="zh-TW" sz="2400" dirty="0">
                <a:solidFill>
                  <a:srgbClr val="FF0000"/>
                </a:solidFill>
              </a:rPr>
            </a:br>
            <a:r>
              <a:rPr lang="en-US" altLang="zh-TW" sz="2400" dirty="0">
                <a:solidFill>
                  <a:srgbClr val="FF0000"/>
                </a:solidFill>
              </a:rPr>
              <a:t>      </a:t>
            </a:r>
            <a:r>
              <a:rPr lang="zh-TW" altLang="zh-TW" sz="2400" dirty="0">
                <a:solidFill>
                  <a:srgbClr val="FF0000"/>
                </a:solidFill>
              </a:rPr>
              <a:t>提供者身份</a:t>
            </a:r>
            <a:r>
              <a:rPr lang="en-US" altLang="zh-TW" sz="2400" dirty="0">
                <a:solidFill>
                  <a:srgbClr val="FF0000"/>
                </a:solidFill>
              </a:rPr>
              <a:t> </a:t>
            </a:r>
            <a:endParaRPr lang="zh-TW" altLang="zh-TW" sz="2400" dirty="0">
              <a:solidFill>
                <a:srgbClr val="FF0000"/>
              </a:solidFill>
            </a:endParaRPr>
          </a:p>
          <a:p>
            <a:pPr marL="0" indent="0" hangingPunct="0">
              <a:buNone/>
            </a:pPr>
            <a:r>
              <a:rPr lang="en-US" altLang="zh-TW" sz="2400" dirty="0"/>
              <a:t> (C)</a:t>
            </a:r>
            <a:r>
              <a:rPr lang="zh-TW" altLang="zh-TW" sz="2400" dirty="0"/>
              <a:t>應小心使用藍牙功能，無使用需求時應予以關閉</a:t>
            </a:r>
            <a:r>
              <a:rPr lang="en-US" altLang="zh-TW" sz="2400" dirty="0"/>
              <a:t>  </a:t>
            </a:r>
            <a:endParaRPr lang="zh-TW" altLang="zh-TW" sz="2400" dirty="0"/>
          </a:p>
          <a:p>
            <a:pPr marL="0" indent="0" hangingPunct="0">
              <a:buNone/>
            </a:pPr>
            <a:r>
              <a:rPr lang="en-US" altLang="zh-TW" sz="2400" dirty="0"/>
              <a:t> (D)</a:t>
            </a:r>
            <a:r>
              <a:rPr lang="zh-TW" altLang="zh-TW" sz="2400" dirty="0"/>
              <a:t>當使用公眾場合所提供之手機充電功能時，應確保手機相</a:t>
            </a:r>
            <a:r>
              <a:rPr lang="en-US" altLang="zh-TW" sz="2400" dirty="0"/>
              <a:t> </a:t>
            </a:r>
            <a:br>
              <a:rPr lang="en-US" altLang="zh-TW" sz="2400" dirty="0"/>
            </a:br>
            <a:r>
              <a:rPr lang="en-US" altLang="zh-TW" sz="2400" dirty="0"/>
              <a:t>       </a:t>
            </a:r>
            <a:r>
              <a:rPr lang="zh-TW" altLang="zh-TW" sz="2400" dirty="0"/>
              <a:t>關傳輸功能未被開啟或先手動關閉</a:t>
            </a:r>
            <a:endParaRPr lang="zh-TW" altLang="en-US" dirty="0"/>
          </a:p>
        </p:txBody>
      </p:sp>
    </p:spTree>
    <p:extLst>
      <p:ext uri="{BB962C8B-B14F-4D97-AF65-F5344CB8AC3E}">
        <p14:creationId xmlns:p14="http://schemas.microsoft.com/office/powerpoint/2010/main" val="406962232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關於行動裝置上運用</a:t>
            </a:r>
            <a:r>
              <a:rPr lang="en-US" altLang="zh-TW" dirty="0"/>
              <a:t> HCE</a:t>
            </a:r>
            <a:r>
              <a:rPr lang="zh-TW" altLang="zh-TW" dirty="0"/>
              <a:t>（</a:t>
            </a:r>
            <a:r>
              <a:rPr lang="en-US" altLang="zh-TW" dirty="0"/>
              <a:t>Host Card Emulation</a:t>
            </a:r>
            <a:r>
              <a:rPr lang="zh-TW" altLang="zh-TW" dirty="0"/>
              <a:t>）行動支付方式的安全，下列敘述何者不正確？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從雲端支付平台取得的金鑰是有時效性的 </a:t>
            </a:r>
          </a:p>
          <a:p>
            <a:pPr marL="0" indent="0">
              <a:buNone/>
            </a:pPr>
            <a:r>
              <a:rPr lang="en-US" altLang="zh-TW" sz="2400" dirty="0"/>
              <a:t> (B) </a:t>
            </a:r>
            <a:r>
              <a:rPr lang="zh-TW" altLang="zh-TW" sz="2400" dirty="0"/>
              <a:t>無需挑選通過服務平台安全認證的手機 </a:t>
            </a:r>
          </a:p>
          <a:p>
            <a:pPr marL="0" indent="0">
              <a:buNone/>
            </a:pPr>
            <a:r>
              <a:rPr lang="en-US" altLang="zh-TW" sz="2400" dirty="0"/>
              <a:t> (C) </a:t>
            </a:r>
            <a:r>
              <a:rPr lang="zh-TW" altLang="zh-TW" sz="2400" dirty="0"/>
              <a:t>手機無需具備安全元件來儲存支付資訊 </a:t>
            </a:r>
          </a:p>
          <a:p>
            <a:pPr marL="0" indent="0">
              <a:buNone/>
            </a:pPr>
            <a:r>
              <a:rPr lang="en-US" altLang="zh-TW" sz="2400" dirty="0"/>
              <a:t> (D) </a:t>
            </a:r>
            <a:r>
              <a:rPr lang="zh-TW" altLang="zh-TW" sz="2400" dirty="0"/>
              <a:t>需更換具備安全防護特殊的</a:t>
            </a:r>
            <a:r>
              <a:rPr lang="en-US" altLang="zh-TW" sz="2400" dirty="0"/>
              <a:t> SIM </a:t>
            </a:r>
            <a:r>
              <a:rPr lang="zh-TW" altLang="zh-TW" sz="2400" dirty="0"/>
              <a:t>卡才能支援</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關於行動裝置上運用</a:t>
            </a:r>
            <a:r>
              <a:rPr lang="en-US" altLang="zh-TW" dirty="0"/>
              <a:t> HCE</a:t>
            </a:r>
            <a:r>
              <a:rPr lang="zh-TW" altLang="zh-TW" dirty="0"/>
              <a:t>（</a:t>
            </a:r>
            <a:r>
              <a:rPr lang="en-US" altLang="zh-TW" dirty="0"/>
              <a:t>Host Card Emulation</a:t>
            </a:r>
            <a:r>
              <a:rPr lang="zh-TW" altLang="zh-TW" dirty="0"/>
              <a:t>）行動支付方式的安全，下列敘述何者不正確？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從雲端支付平台取得的金鑰是有時效性的 </a:t>
            </a:r>
          </a:p>
          <a:p>
            <a:pPr marL="0" indent="0">
              <a:buNone/>
            </a:pPr>
            <a:r>
              <a:rPr lang="en-US" altLang="zh-TW" sz="2400" dirty="0"/>
              <a:t> (B) </a:t>
            </a:r>
            <a:r>
              <a:rPr lang="zh-TW" altLang="zh-TW" sz="2400" dirty="0"/>
              <a:t>無需挑選通過服務平台安全認證的手機 </a:t>
            </a:r>
          </a:p>
          <a:p>
            <a:pPr marL="0" indent="0">
              <a:buNone/>
            </a:pPr>
            <a:r>
              <a:rPr lang="en-US" altLang="zh-TW" sz="2400" dirty="0"/>
              <a:t> (C) </a:t>
            </a:r>
            <a:r>
              <a:rPr lang="zh-TW" altLang="zh-TW" sz="2400" dirty="0"/>
              <a:t>手機無需具備安全元件來儲存支付資訊 </a:t>
            </a:r>
          </a:p>
          <a:p>
            <a:pPr marL="0" indent="0">
              <a:buNone/>
            </a:pPr>
            <a:r>
              <a:rPr lang="en-US" altLang="zh-TW" sz="2400" dirty="0">
                <a:solidFill>
                  <a:srgbClr val="FF0000"/>
                </a:solidFill>
              </a:rPr>
              <a:t> (D) </a:t>
            </a:r>
            <a:r>
              <a:rPr lang="zh-TW" altLang="zh-TW" sz="2400" dirty="0">
                <a:solidFill>
                  <a:srgbClr val="FF0000"/>
                </a:solidFill>
              </a:rPr>
              <a:t>需更換具備安全防護特殊的</a:t>
            </a:r>
            <a:r>
              <a:rPr lang="en-US" altLang="zh-TW" sz="2400" dirty="0">
                <a:solidFill>
                  <a:srgbClr val="FF0000"/>
                </a:solidFill>
              </a:rPr>
              <a:t> SIM </a:t>
            </a:r>
            <a:r>
              <a:rPr lang="zh-TW" altLang="zh-TW" sz="2400" dirty="0">
                <a:solidFill>
                  <a:srgbClr val="FF0000"/>
                </a:solidFill>
              </a:rPr>
              <a:t>卡才能支援</a:t>
            </a:r>
            <a:endParaRPr lang="zh-TW" altLang="en-US" dirty="0">
              <a:solidFill>
                <a:srgbClr val="FF0000"/>
              </a:solidFill>
            </a:endParaRPr>
          </a:p>
        </p:txBody>
      </p:sp>
    </p:spTree>
    <p:extLst>
      <p:ext uri="{BB962C8B-B14F-4D97-AF65-F5344CB8AC3E}">
        <p14:creationId xmlns:p14="http://schemas.microsoft.com/office/powerpoint/2010/main" val="417697745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4.3</a:t>
            </a:r>
          </a:p>
          <a:p>
            <a:pPr algn="ctr"/>
            <a:r>
              <a:rPr lang="zh-TW" altLang="zh-TW" sz="4800" dirty="0"/>
              <a:t>物聯網安全概論</a:t>
            </a:r>
            <a:endParaRPr lang="en-US" altLang="zh-TW" sz="4800" dirty="0"/>
          </a:p>
        </p:txBody>
      </p:sp>
    </p:spTree>
    <p:extLst>
      <p:ext uri="{BB962C8B-B14F-4D97-AF65-F5344CB8AC3E}">
        <p14:creationId xmlns:p14="http://schemas.microsoft.com/office/powerpoint/2010/main" val="5347473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在被認可的安全措施上，下列敘述何者不正確？</a:t>
            </a:r>
            <a:endParaRPr lang="en-US" altLang="zh-TW" dirty="0"/>
          </a:p>
          <a:p>
            <a:pPr marL="0" indent="0">
              <a:buNone/>
            </a:pPr>
            <a:endParaRPr lang="zh-TW" altLang="en-US" dirty="0"/>
          </a:p>
          <a:p>
            <a:pPr marL="0" indent="0">
              <a:buNone/>
            </a:pPr>
            <a:r>
              <a:rPr lang="en-US" altLang="zh-TW" sz="2400" dirty="0"/>
              <a:t> (A) </a:t>
            </a:r>
            <a:r>
              <a:rPr lang="zh-TW" altLang="zh-TW" sz="2400" dirty="0"/>
              <a:t>建立</a:t>
            </a:r>
            <a:r>
              <a:rPr lang="en-US" altLang="zh-TW" sz="2400" dirty="0"/>
              <a:t> </a:t>
            </a:r>
            <a:r>
              <a:rPr lang="en-US" altLang="zh-TW" sz="2400" dirty="0" err="1"/>
              <a:t>IoT</a:t>
            </a:r>
            <a:r>
              <a:rPr lang="en-US" altLang="zh-TW" sz="2400" dirty="0"/>
              <a:t> </a:t>
            </a:r>
            <a:r>
              <a:rPr lang="zh-TW" altLang="zh-TW" sz="2400" dirty="0"/>
              <a:t>安全設計指導準則</a:t>
            </a:r>
            <a:r>
              <a:rPr lang="en-US" altLang="zh-TW" sz="2400" dirty="0"/>
              <a:t>  </a:t>
            </a:r>
            <a:endParaRPr lang="zh-TW" altLang="zh-TW" sz="2400" dirty="0"/>
          </a:p>
          <a:p>
            <a:pPr marL="0" indent="0">
              <a:buNone/>
            </a:pPr>
            <a:r>
              <a:rPr lang="en-US" altLang="zh-TW" sz="2400" dirty="0"/>
              <a:t> (B) </a:t>
            </a:r>
            <a:r>
              <a:rPr lang="zh-TW" altLang="zh-TW" sz="2400" dirty="0"/>
              <a:t>建立深層防護措施，分層防禦，以及常規性檢測工具  </a:t>
            </a:r>
          </a:p>
          <a:p>
            <a:pPr marL="0" indent="0">
              <a:buNone/>
            </a:pPr>
            <a:r>
              <a:rPr lang="en-US" altLang="zh-TW" sz="2400" dirty="0"/>
              <a:t> (C) </a:t>
            </a:r>
            <a:r>
              <a:rPr lang="zh-TW" altLang="zh-TW" sz="2400" dirty="0"/>
              <a:t>建立</a:t>
            </a:r>
            <a:r>
              <a:rPr lang="en-US" altLang="zh-TW" sz="2400" dirty="0"/>
              <a:t> </a:t>
            </a:r>
            <a:r>
              <a:rPr lang="en-US" altLang="zh-TW" sz="2400" dirty="0" err="1"/>
              <a:t>IoT</a:t>
            </a:r>
            <a:r>
              <a:rPr lang="en-US" altLang="zh-TW" sz="2400" dirty="0"/>
              <a:t> </a:t>
            </a:r>
            <a:r>
              <a:rPr lang="zh-TW" altLang="zh-TW" sz="2400" dirty="0"/>
              <a:t>安全資訊分享平台 </a:t>
            </a:r>
          </a:p>
          <a:p>
            <a:pPr marL="0" indent="0">
              <a:buNone/>
            </a:pPr>
            <a:r>
              <a:rPr lang="en-US" altLang="zh-TW" sz="2400" dirty="0"/>
              <a:t> (D) </a:t>
            </a:r>
            <a:r>
              <a:rPr lang="zh-TW" altLang="zh-TW" sz="2400" dirty="0"/>
              <a:t>不同產業可以建立一致的</a:t>
            </a:r>
            <a:r>
              <a:rPr lang="en-US" altLang="zh-TW" sz="2400" dirty="0"/>
              <a:t> </a:t>
            </a:r>
            <a:r>
              <a:rPr lang="en-US" altLang="zh-TW" sz="2400" dirty="0" err="1"/>
              <a:t>IoT</a:t>
            </a:r>
            <a:r>
              <a:rPr lang="en-US" altLang="zh-TW" sz="2400" dirty="0"/>
              <a:t> </a:t>
            </a:r>
            <a:r>
              <a:rPr lang="zh-TW" altLang="zh-TW" sz="2400" dirty="0"/>
              <a:t>安全基礎規範</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在被認可的安全措施上，下列敘述何者不正確？</a:t>
            </a:r>
            <a:endParaRPr lang="en-US" altLang="zh-TW" dirty="0"/>
          </a:p>
          <a:p>
            <a:pPr marL="0" indent="0">
              <a:buNone/>
            </a:pPr>
            <a:endParaRPr lang="zh-TW" altLang="en-US" dirty="0"/>
          </a:p>
          <a:p>
            <a:pPr marL="0" indent="0">
              <a:buNone/>
            </a:pPr>
            <a:r>
              <a:rPr lang="en-US" altLang="zh-TW" sz="2400" dirty="0"/>
              <a:t> (A) </a:t>
            </a:r>
            <a:r>
              <a:rPr lang="zh-TW" altLang="zh-TW" sz="2400" dirty="0"/>
              <a:t>建立</a:t>
            </a:r>
            <a:r>
              <a:rPr lang="en-US" altLang="zh-TW" sz="2400" dirty="0"/>
              <a:t> </a:t>
            </a:r>
            <a:r>
              <a:rPr lang="en-US" altLang="zh-TW" sz="2400" dirty="0" err="1"/>
              <a:t>IoT</a:t>
            </a:r>
            <a:r>
              <a:rPr lang="en-US" altLang="zh-TW" sz="2400" dirty="0"/>
              <a:t> </a:t>
            </a:r>
            <a:r>
              <a:rPr lang="zh-TW" altLang="zh-TW" sz="2400" dirty="0"/>
              <a:t>安全設計指導準則</a:t>
            </a:r>
            <a:r>
              <a:rPr lang="en-US" altLang="zh-TW" sz="2400" dirty="0"/>
              <a:t>  </a:t>
            </a:r>
            <a:endParaRPr lang="zh-TW" altLang="zh-TW" sz="2400" dirty="0"/>
          </a:p>
          <a:p>
            <a:pPr marL="0" indent="0">
              <a:buNone/>
            </a:pPr>
            <a:r>
              <a:rPr lang="en-US" altLang="zh-TW" sz="2400" dirty="0"/>
              <a:t> (B) </a:t>
            </a:r>
            <a:r>
              <a:rPr lang="zh-TW" altLang="zh-TW" sz="2400" dirty="0"/>
              <a:t>建立深層防護措施，分層防禦，以及常規性檢測工具  </a:t>
            </a:r>
          </a:p>
          <a:p>
            <a:pPr marL="0" indent="0">
              <a:buNone/>
            </a:pPr>
            <a:r>
              <a:rPr lang="en-US" altLang="zh-TW" sz="2400" dirty="0"/>
              <a:t> (C) </a:t>
            </a:r>
            <a:r>
              <a:rPr lang="zh-TW" altLang="zh-TW" sz="2400" dirty="0"/>
              <a:t>建立</a:t>
            </a:r>
            <a:r>
              <a:rPr lang="en-US" altLang="zh-TW" sz="2400" dirty="0"/>
              <a:t> </a:t>
            </a:r>
            <a:r>
              <a:rPr lang="en-US" altLang="zh-TW" sz="2400" dirty="0" err="1"/>
              <a:t>IoT</a:t>
            </a:r>
            <a:r>
              <a:rPr lang="en-US" altLang="zh-TW" sz="2400" dirty="0"/>
              <a:t> </a:t>
            </a:r>
            <a:r>
              <a:rPr lang="zh-TW" altLang="zh-TW" sz="2400" dirty="0"/>
              <a:t>安全資訊分享平台 </a:t>
            </a:r>
          </a:p>
          <a:p>
            <a:pPr marL="0" indent="0">
              <a:buNone/>
            </a:pPr>
            <a:r>
              <a:rPr lang="en-US" altLang="zh-TW" sz="2400" dirty="0">
                <a:solidFill>
                  <a:srgbClr val="FF0000"/>
                </a:solidFill>
              </a:rPr>
              <a:t> (D) </a:t>
            </a:r>
            <a:r>
              <a:rPr lang="zh-TW" altLang="zh-TW" sz="2400" dirty="0">
                <a:solidFill>
                  <a:srgbClr val="FF0000"/>
                </a:solidFill>
              </a:rPr>
              <a:t>不同產業可以建立一致的</a:t>
            </a:r>
            <a:r>
              <a:rPr lang="en-US" altLang="zh-TW" sz="2400" dirty="0">
                <a:solidFill>
                  <a:srgbClr val="FF0000"/>
                </a:solidFill>
              </a:rPr>
              <a:t> </a:t>
            </a:r>
            <a:r>
              <a:rPr lang="en-US" altLang="zh-TW" sz="2400" dirty="0" err="1">
                <a:solidFill>
                  <a:srgbClr val="FF0000"/>
                </a:solidFill>
              </a:rPr>
              <a:t>IoT</a:t>
            </a:r>
            <a:r>
              <a:rPr lang="en-US" altLang="zh-TW" sz="2400" dirty="0">
                <a:solidFill>
                  <a:srgbClr val="FF0000"/>
                </a:solidFill>
              </a:rPr>
              <a:t> </a:t>
            </a:r>
            <a:r>
              <a:rPr lang="zh-TW" altLang="zh-TW" sz="2400" dirty="0">
                <a:solidFill>
                  <a:srgbClr val="FF0000"/>
                </a:solidFill>
              </a:rPr>
              <a:t>安全基礎規範</a:t>
            </a:r>
            <a:endParaRPr lang="zh-TW" altLang="en-US" dirty="0">
              <a:solidFill>
                <a:srgbClr val="FF0000"/>
              </a:solidFill>
            </a:endParaRPr>
          </a:p>
        </p:txBody>
      </p:sp>
    </p:spTree>
    <p:extLst>
      <p:ext uri="{BB962C8B-B14F-4D97-AF65-F5344CB8AC3E}">
        <p14:creationId xmlns:p14="http://schemas.microsoft.com/office/powerpoint/2010/main" val="30290314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291264" cy="5213176"/>
          </a:xfrm>
        </p:spPr>
        <p:txBody>
          <a:bodyPr>
            <a:normAutofit/>
          </a:bodyPr>
          <a:lstStyle/>
          <a:p>
            <a:pPr marL="0" indent="0">
              <a:buNone/>
            </a:pPr>
            <a:r>
              <a:rPr lang="zh-TW" altLang="zh-TW" dirty="0"/>
              <a:t>在物聯網裡，駭客可能會運用監聽程式（</a:t>
            </a:r>
            <a:r>
              <a:rPr lang="en-US" altLang="zh-TW" dirty="0"/>
              <a:t>Sniffer</a:t>
            </a:r>
            <a:r>
              <a:rPr lang="zh-TW" altLang="zh-TW" dirty="0"/>
              <a:t>），截取任何透過網路 傳送之未加密的資訊再加以竊取。這是屬於哪一類的攻擊手法？</a:t>
            </a:r>
            <a:endParaRPr lang="en-US" altLang="zh-TW" dirty="0"/>
          </a:p>
          <a:p>
            <a:pPr marL="0" indent="0">
              <a:buNone/>
            </a:pPr>
            <a:endParaRPr lang="zh-TW" altLang="en-US" dirty="0"/>
          </a:p>
          <a:p>
            <a:pPr marL="0" indent="0">
              <a:buNone/>
            </a:pPr>
            <a:r>
              <a:rPr lang="en-US" altLang="zh-TW" sz="2400" dirty="0"/>
              <a:t> (A) </a:t>
            </a:r>
            <a:r>
              <a:rPr lang="zh-TW" altLang="zh-TW" sz="2400" dirty="0"/>
              <a:t>監聽攻擊（</a:t>
            </a:r>
            <a:r>
              <a:rPr lang="en-US" altLang="zh-TW" sz="2400" dirty="0"/>
              <a:t>Sniffing Attack</a:t>
            </a:r>
            <a:r>
              <a:rPr lang="zh-TW" altLang="zh-TW" sz="2400" dirty="0"/>
              <a:t>）</a:t>
            </a:r>
            <a:endParaRPr lang="en-US" altLang="zh-TW" sz="2400" dirty="0"/>
          </a:p>
          <a:p>
            <a:pPr marL="0" indent="0">
              <a:buNone/>
            </a:pPr>
            <a:r>
              <a:rPr lang="en-US" altLang="zh-TW" sz="2400" dirty="0"/>
              <a:t> (B) </a:t>
            </a:r>
            <a:r>
              <a:rPr lang="zh-TW" altLang="zh-TW" sz="2400" dirty="0"/>
              <a:t>密碼攻擊（</a:t>
            </a:r>
            <a:r>
              <a:rPr lang="en-US" altLang="zh-TW" sz="2400" dirty="0"/>
              <a:t>Password-Based Attack</a:t>
            </a:r>
            <a:r>
              <a:rPr lang="zh-TW" altLang="zh-TW" sz="2400" dirty="0"/>
              <a:t>） </a:t>
            </a:r>
          </a:p>
          <a:p>
            <a:pPr marL="0" indent="0">
              <a:buNone/>
            </a:pPr>
            <a:r>
              <a:rPr lang="en-US" altLang="zh-TW" sz="2400" dirty="0"/>
              <a:t> (C) </a:t>
            </a:r>
            <a:r>
              <a:rPr lang="zh-TW" altLang="zh-TW" sz="2400" dirty="0"/>
              <a:t>金鑰淪陷攻擊（</a:t>
            </a:r>
            <a:r>
              <a:rPr lang="en-US" altLang="zh-TW" sz="2400" dirty="0"/>
              <a:t>Compromised-Key Attack</a:t>
            </a:r>
            <a:r>
              <a:rPr lang="zh-TW" altLang="zh-TW" sz="2400" dirty="0"/>
              <a:t>）</a:t>
            </a:r>
          </a:p>
          <a:p>
            <a:pPr marL="0" indent="0">
              <a:buNone/>
            </a:pPr>
            <a:r>
              <a:rPr lang="en-US" altLang="zh-TW" sz="2400" dirty="0"/>
              <a:t> (D) </a:t>
            </a:r>
            <a:r>
              <a:rPr lang="zh-TW" altLang="zh-TW" sz="2400" dirty="0"/>
              <a:t>阻斷服務攻擊（</a:t>
            </a:r>
            <a:r>
              <a:rPr lang="en-US" altLang="zh-TW" sz="2400" dirty="0"/>
              <a:t>Denial-of-Service Attack</a:t>
            </a:r>
            <a:r>
              <a:rPr lang="zh-TW" altLang="zh-TW" sz="2400" dirty="0"/>
              <a:t>）</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291264" cy="5213176"/>
          </a:xfrm>
        </p:spPr>
        <p:txBody>
          <a:bodyPr>
            <a:normAutofit/>
          </a:bodyPr>
          <a:lstStyle/>
          <a:p>
            <a:pPr marL="0" indent="0">
              <a:buNone/>
            </a:pPr>
            <a:r>
              <a:rPr lang="zh-TW" altLang="zh-TW" dirty="0"/>
              <a:t>在物聯網裡，駭客可能會運用監聽程式（</a:t>
            </a:r>
            <a:r>
              <a:rPr lang="en-US" altLang="zh-TW" dirty="0"/>
              <a:t>Sniffer</a:t>
            </a:r>
            <a:r>
              <a:rPr lang="zh-TW" altLang="zh-TW" dirty="0"/>
              <a:t>），截取任何透過網路 傳送之未加密的資訊再加以竊取。這是屬於哪一類的攻擊手法？</a:t>
            </a:r>
            <a:endParaRPr lang="en-US" altLang="zh-TW" dirty="0"/>
          </a:p>
          <a:p>
            <a:pPr marL="0" indent="0">
              <a:buNone/>
            </a:pPr>
            <a:endParaRPr lang="zh-TW" altLang="en-US" dirty="0"/>
          </a:p>
          <a:p>
            <a:pPr marL="0" indent="0">
              <a:buNone/>
            </a:pPr>
            <a:r>
              <a:rPr lang="en-US" altLang="zh-TW" sz="2400" dirty="0"/>
              <a:t> </a:t>
            </a:r>
            <a:r>
              <a:rPr lang="en-US" altLang="zh-TW" sz="2400" dirty="0">
                <a:solidFill>
                  <a:srgbClr val="FF0000"/>
                </a:solidFill>
              </a:rPr>
              <a:t>(A) </a:t>
            </a:r>
            <a:r>
              <a:rPr lang="zh-TW" altLang="zh-TW" sz="2400" dirty="0">
                <a:solidFill>
                  <a:srgbClr val="FF0000"/>
                </a:solidFill>
              </a:rPr>
              <a:t>監聽攻擊（</a:t>
            </a:r>
            <a:r>
              <a:rPr lang="en-US" altLang="zh-TW" sz="2400" dirty="0">
                <a:solidFill>
                  <a:srgbClr val="FF0000"/>
                </a:solidFill>
              </a:rPr>
              <a:t>Sniffing Attack</a:t>
            </a:r>
            <a:r>
              <a:rPr lang="zh-TW" altLang="zh-TW" sz="2400" dirty="0">
                <a:solidFill>
                  <a:srgbClr val="FF0000"/>
                </a:solidFill>
              </a:rPr>
              <a:t>）</a:t>
            </a:r>
            <a:endParaRPr lang="en-US" altLang="zh-TW" sz="2400" dirty="0">
              <a:solidFill>
                <a:srgbClr val="FF0000"/>
              </a:solidFill>
            </a:endParaRPr>
          </a:p>
          <a:p>
            <a:pPr marL="0" indent="0">
              <a:buNone/>
            </a:pPr>
            <a:r>
              <a:rPr lang="en-US" altLang="zh-TW" sz="2400" dirty="0"/>
              <a:t> (B) </a:t>
            </a:r>
            <a:r>
              <a:rPr lang="zh-TW" altLang="zh-TW" sz="2400" dirty="0"/>
              <a:t>密碼攻擊（</a:t>
            </a:r>
            <a:r>
              <a:rPr lang="en-US" altLang="zh-TW" sz="2400" dirty="0"/>
              <a:t>Password-Based Attack</a:t>
            </a:r>
            <a:r>
              <a:rPr lang="zh-TW" altLang="zh-TW" sz="2400" dirty="0"/>
              <a:t>） </a:t>
            </a:r>
          </a:p>
          <a:p>
            <a:pPr marL="0" indent="0">
              <a:buNone/>
            </a:pPr>
            <a:r>
              <a:rPr lang="en-US" altLang="zh-TW" sz="2400" dirty="0"/>
              <a:t> (C) </a:t>
            </a:r>
            <a:r>
              <a:rPr lang="zh-TW" altLang="zh-TW" sz="2400" dirty="0"/>
              <a:t>金鑰淪陷攻擊（</a:t>
            </a:r>
            <a:r>
              <a:rPr lang="en-US" altLang="zh-TW" sz="2400" dirty="0"/>
              <a:t>Compromised-Key Attack</a:t>
            </a:r>
            <a:r>
              <a:rPr lang="zh-TW" altLang="zh-TW" sz="2400" dirty="0"/>
              <a:t>）</a:t>
            </a:r>
          </a:p>
          <a:p>
            <a:pPr marL="0" indent="0">
              <a:buNone/>
            </a:pPr>
            <a:r>
              <a:rPr lang="en-US" altLang="zh-TW" sz="2400" dirty="0"/>
              <a:t> (D) </a:t>
            </a:r>
            <a:r>
              <a:rPr lang="zh-TW" altLang="zh-TW" sz="2400" dirty="0"/>
              <a:t>阻斷服務攻擊（</a:t>
            </a:r>
            <a:r>
              <a:rPr lang="en-US" altLang="zh-TW" sz="2400" dirty="0"/>
              <a:t>Denial-of-Service Attack</a:t>
            </a:r>
            <a:r>
              <a:rPr lang="zh-TW" altLang="zh-TW" sz="2400" dirty="0"/>
              <a:t>）</a:t>
            </a:r>
          </a:p>
          <a:p>
            <a:endParaRPr lang="zh-TW" altLang="en-US" dirty="0"/>
          </a:p>
        </p:txBody>
      </p:sp>
    </p:spTree>
    <p:extLst>
      <p:ext uri="{BB962C8B-B14F-4D97-AF65-F5344CB8AC3E}">
        <p14:creationId xmlns:p14="http://schemas.microsoft.com/office/powerpoint/2010/main" val="283030784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當兩個物聯網裝置在通訊過程中，傳遞的憑證訊息遭攔截並透過此憑證模擬合法身分達到存取特定服務。請問以上描述屬於下列哪種攻擊手法？</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中間人攻擊</a:t>
            </a:r>
            <a:r>
              <a:rPr lang="en-US" altLang="zh-TW" sz="2400" dirty="0"/>
              <a:t> </a:t>
            </a:r>
          </a:p>
          <a:p>
            <a:pPr marL="0" indent="0">
              <a:buNone/>
            </a:pPr>
            <a:r>
              <a:rPr lang="en-US" altLang="zh-TW" sz="2400" dirty="0"/>
              <a:t> (B) </a:t>
            </a:r>
            <a:r>
              <a:rPr lang="zh-TW" altLang="zh-TW" sz="2400" dirty="0"/>
              <a:t>重送攻擊</a:t>
            </a:r>
            <a:endParaRPr lang="en-US" altLang="zh-TW" sz="2400" dirty="0"/>
          </a:p>
          <a:p>
            <a:pPr marL="0" indent="0">
              <a:buNone/>
            </a:pPr>
            <a:r>
              <a:rPr lang="en-US" altLang="zh-TW" sz="2400" dirty="0"/>
              <a:t> (C) </a:t>
            </a:r>
            <a:r>
              <a:rPr lang="zh-TW" altLang="zh-TW" sz="2400" dirty="0"/>
              <a:t>冒充攻擊</a:t>
            </a:r>
            <a:endParaRPr lang="en-US" altLang="zh-TW" sz="2400" dirty="0"/>
          </a:p>
          <a:p>
            <a:pPr marL="0" indent="0">
              <a:buNone/>
            </a:pPr>
            <a:r>
              <a:rPr lang="en-US" altLang="zh-TW" sz="2400" dirty="0"/>
              <a:t> (D) </a:t>
            </a:r>
            <a:r>
              <a:rPr lang="zh-TW" altLang="zh-TW" sz="2400" dirty="0"/>
              <a:t>監聽攻擊</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1.1</a:t>
            </a:r>
          </a:p>
          <a:p>
            <a:pPr algn="ctr"/>
            <a:r>
              <a:rPr lang="zh-TW" altLang="en-US" sz="4800" dirty="0"/>
              <a:t>網路安全</a:t>
            </a:r>
            <a:r>
              <a:rPr lang="en-US" altLang="zh-TW" sz="4800" dirty="0"/>
              <a:t>(Network Security)</a:t>
            </a:r>
          </a:p>
        </p:txBody>
      </p:sp>
    </p:spTree>
    <p:extLst>
      <p:ext uri="{BB962C8B-B14F-4D97-AF65-F5344CB8AC3E}">
        <p14:creationId xmlns:p14="http://schemas.microsoft.com/office/powerpoint/2010/main" val="3318600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lgn="just">
              <a:buNone/>
            </a:pPr>
            <a:r>
              <a:rPr lang="zh-TW" altLang="zh-TW" dirty="0"/>
              <a:t>公司管理員打算利用</a:t>
            </a:r>
            <a:r>
              <a:rPr lang="en-US" altLang="zh-TW" dirty="0"/>
              <a:t> </a:t>
            </a:r>
            <a:r>
              <a:rPr lang="en-US" altLang="zh-TW" dirty="0" err="1"/>
              <a:t>IPSec</a:t>
            </a:r>
            <a:r>
              <a:rPr lang="en-US" altLang="zh-TW" dirty="0"/>
              <a:t> </a:t>
            </a:r>
            <a:r>
              <a:rPr lang="zh-TW" altLang="zh-TW" dirty="0"/>
              <a:t>來確保封包內容傳輸的私密性（</a:t>
            </a:r>
            <a:r>
              <a:rPr lang="en-US" altLang="zh-TW" dirty="0"/>
              <a:t>Confidentiality</a:t>
            </a:r>
            <a:r>
              <a:rPr lang="zh-TW" altLang="zh-TW" dirty="0"/>
              <a:t>），請問管理員需要使用</a:t>
            </a:r>
            <a:r>
              <a:rPr lang="en-US" altLang="zh-TW" dirty="0"/>
              <a:t> IPsec </a:t>
            </a:r>
            <a:r>
              <a:rPr lang="zh-TW" altLang="zh-TW" dirty="0"/>
              <a:t>的哪項協定以達成目的？</a:t>
            </a:r>
            <a:endParaRPr lang="en-US" altLang="zh-TW" dirty="0"/>
          </a:p>
          <a:p>
            <a:pPr marL="0" indent="0">
              <a:buNone/>
            </a:pPr>
            <a:endParaRPr lang="zh-TW" altLang="en-US" dirty="0"/>
          </a:p>
          <a:p>
            <a:pPr marL="0" indent="0">
              <a:buNone/>
            </a:pPr>
            <a:r>
              <a:rPr lang="zh-TW" altLang="en-US" sz="2400" dirty="0"/>
              <a:t>   </a:t>
            </a:r>
            <a:r>
              <a:rPr lang="en-US" altLang="zh-TW" sz="2400" dirty="0"/>
              <a:t>(A)AH   </a:t>
            </a:r>
            <a:r>
              <a:rPr lang="en-US" altLang="zh-TW" sz="2400" dirty="0">
                <a:solidFill>
                  <a:srgbClr val="FF0000"/>
                </a:solidFill>
              </a:rPr>
              <a:t>(B) ESP  </a:t>
            </a:r>
            <a:r>
              <a:rPr lang="en-US" altLang="zh-TW" sz="2400" dirty="0"/>
              <a:t>(C)IKE   (D)ISAKMP</a:t>
            </a:r>
            <a:endParaRPr lang="zh-TW" altLang="en-US" dirty="0"/>
          </a:p>
        </p:txBody>
      </p:sp>
    </p:spTree>
    <p:extLst>
      <p:ext uri="{BB962C8B-B14F-4D97-AF65-F5344CB8AC3E}">
        <p14:creationId xmlns:p14="http://schemas.microsoft.com/office/powerpoint/2010/main" val="10491918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當兩個物聯網裝置在通訊過程中，傳遞的憑證訊息遭攔截並透過此憑證模擬合法身分達到存取特定服務。請問以上描述屬於下列哪種攻擊手法？</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中間人攻擊</a:t>
            </a:r>
            <a:r>
              <a:rPr lang="en-US" altLang="zh-TW" sz="2400" dirty="0"/>
              <a:t> </a:t>
            </a:r>
          </a:p>
          <a:p>
            <a:pPr marL="0" indent="0">
              <a:buNone/>
            </a:pPr>
            <a:r>
              <a:rPr lang="en-US" altLang="zh-TW" sz="2400" dirty="0">
                <a:solidFill>
                  <a:srgbClr val="FF0000"/>
                </a:solidFill>
              </a:rPr>
              <a:t> (B) </a:t>
            </a:r>
            <a:r>
              <a:rPr lang="zh-TW" altLang="zh-TW" sz="2400" dirty="0">
                <a:solidFill>
                  <a:srgbClr val="FF0000"/>
                </a:solidFill>
              </a:rPr>
              <a:t>重送攻擊</a:t>
            </a:r>
            <a:endParaRPr lang="en-US" altLang="zh-TW" sz="2400" dirty="0">
              <a:solidFill>
                <a:srgbClr val="FF0000"/>
              </a:solidFill>
            </a:endParaRPr>
          </a:p>
          <a:p>
            <a:pPr marL="0" indent="0">
              <a:buNone/>
            </a:pPr>
            <a:r>
              <a:rPr lang="en-US" altLang="zh-TW" sz="2400" dirty="0"/>
              <a:t> (C) </a:t>
            </a:r>
            <a:r>
              <a:rPr lang="zh-TW" altLang="zh-TW" sz="2400" dirty="0"/>
              <a:t>冒充攻擊</a:t>
            </a:r>
            <a:endParaRPr lang="en-US" altLang="zh-TW" sz="2400" dirty="0"/>
          </a:p>
          <a:p>
            <a:pPr marL="0" indent="0">
              <a:buNone/>
            </a:pPr>
            <a:r>
              <a:rPr lang="en-US" altLang="zh-TW" sz="2400" dirty="0"/>
              <a:t> (D) </a:t>
            </a:r>
            <a:r>
              <a:rPr lang="zh-TW" altLang="zh-TW" sz="2400" dirty="0"/>
              <a:t>監聽攻擊</a:t>
            </a:r>
            <a:endParaRPr lang="zh-TW" altLang="en-US" dirty="0"/>
          </a:p>
        </p:txBody>
      </p:sp>
    </p:spTree>
    <p:extLst>
      <p:ext uri="{BB962C8B-B14F-4D97-AF65-F5344CB8AC3E}">
        <p14:creationId xmlns:p14="http://schemas.microsoft.com/office/powerpoint/2010/main" val="338080890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lgn="just" hangingPunct="0">
              <a:buNone/>
            </a:pPr>
            <a:r>
              <a:rPr lang="zh-TW" altLang="zh-TW" dirty="0"/>
              <a:t>在物聯網裡，電器設備透過無線通訊協定互聯時，有可能因為外來超 強訊號的干擾而產生「蓋臺」的現象，這是屬於哪一類的攻擊手法？</a:t>
            </a:r>
            <a:endParaRPr lang="en-US" altLang="zh-TW" dirty="0"/>
          </a:p>
          <a:p>
            <a:pPr marL="0" indent="0">
              <a:buNone/>
            </a:pPr>
            <a:endParaRPr lang="en-US" altLang="zh-TW" dirty="0"/>
          </a:p>
          <a:p>
            <a:pPr marL="0" indent="0">
              <a:buNone/>
            </a:pPr>
            <a:r>
              <a:rPr lang="zh-TW" altLang="en-US" sz="2400" dirty="0"/>
              <a:t> </a:t>
            </a:r>
            <a:r>
              <a:rPr lang="en-US" altLang="zh-TW" sz="2400" dirty="0"/>
              <a:t>(A) </a:t>
            </a:r>
            <a:r>
              <a:rPr lang="zh-TW" altLang="zh-TW" sz="2400" dirty="0"/>
              <a:t>中間人攻擊（</a:t>
            </a:r>
            <a:r>
              <a:rPr lang="en-US" altLang="zh-TW" sz="2400" dirty="0"/>
              <a:t>Man-In-The-Middle Attack</a:t>
            </a:r>
            <a:r>
              <a:rPr lang="zh-TW" altLang="zh-TW" sz="2400" dirty="0"/>
              <a:t>） </a:t>
            </a:r>
          </a:p>
          <a:p>
            <a:pPr marL="0" indent="0">
              <a:buNone/>
            </a:pPr>
            <a:r>
              <a:rPr lang="en-US" altLang="zh-TW" sz="2400" dirty="0"/>
              <a:t> (B) </a:t>
            </a:r>
            <a:r>
              <a:rPr lang="zh-TW" altLang="zh-TW" sz="2400" dirty="0"/>
              <a:t>資料隱碼攻擊（</a:t>
            </a:r>
            <a:r>
              <a:rPr lang="en-US" altLang="zh-TW" sz="2400" dirty="0"/>
              <a:t>SQL Injection Attack</a:t>
            </a:r>
            <a:r>
              <a:rPr lang="zh-TW" altLang="zh-TW" sz="2400" dirty="0"/>
              <a:t>） </a:t>
            </a:r>
          </a:p>
          <a:p>
            <a:pPr marL="0" indent="0">
              <a:buNone/>
            </a:pPr>
            <a:r>
              <a:rPr lang="en-US" altLang="zh-TW" sz="2400" dirty="0"/>
              <a:t> (C) </a:t>
            </a:r>
            <a:r>
              <a:rPr lang="zh-TW" altLang="zh-TW" sz="2400" dirty="0"/>
              <a:t>隱藏欄位攻擊（</a:t>
            </a:r>
            <a:r>
              <a:rPr lang="en-US" altLang="zh-TW" sz="2400" dirty="0"/>
              <a:t>Hidden-Field-Tampering Attack</a:t>
            </a:r>
            <a:r>
              <a:rPr lang="zh-TW" altLang="zh-TW" sz="2400" dirty="0"/>
              <a:t>） </a:t>
            </a:r>
          </a:p>
          <a:p>
            <a:pPr marL="0" indent="0">
              <a:buNone/>
            </a:pPr>
            <a:r>
              <a:rPr lang="en-US" altLang="zh-TW" sz="2400" dirty="0"/>
              <a:t> (D) </a:t>
            </a:r>
            <a:r>
              <a:rPr lang="zh-TW" altLang="zh-TW" sz="2400" dirty="0"/>
              <a:t>阻斷服務攻擊（</a:t>
            </a:r>
            <a:r>
              <a:rPr lang="en-US" altLang="zh-TW" sz="2400" dirty="0"/>
              <a:t>Denial-of-Service Attack</a:t>
            </a:r>
            <a:r>
              <a:rPr lang="zh-TW" altLang="zh-TW" sz="2400" dirty="0"/>
              <a:t>）</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lgn="just" hangingPunct="0">
              <a:buNone/>
            </a:pPr>
            <a:r>
              <a:rPr lang="zh-TW" altLang="zh-TW" dirty="0"/>
              <a:t>在物聯網裡，電器設備透過無線通訊協定互聯時，有可能因為外來超 強訊號的干擾而產生「蓋臺」的現象，這是屬於哪一類的攻擊手法？</a:t>
            </a:r>
            <a:endParaRPr lang="en-US" altLang="zh-TW" dirty="0"/>
          </a:p>
          <a:p>
            <a:pPr marL="0" indent="0">
              <a:buNone/>
            </a:pPr>
            <a:endParaRPr lang="en-US" altLang="zh-TW" dirty="0"/>
          </a:p>
          <a:p>
            <a:pPr marL="0" indent="0">
              <a:buNone/>
            </a:pPr>
            <a:r>
              <a:rPr lang="zh-TW" altLang="en-US" sz="2400" dirty="0"/>
              <a:t> </a:t>
            </a:r>
            <a:r>
              <a:rPr lang="en-US" altLang="zh-TW" sz="2400" dirty="0"/>
              <a:t>(A) </a:t>
            </a:r>
            <a:r>
              <a:rPr lang="zh-TW" altLang="zh-TW" sz="2400" dirty="0"/>
              <a:t>中間人攻擊（</a:t>
            </a:r>
            <a:r>
              <a:rPr lang="en-US" altLang="zh-TW" sz="2400" dirty="0"/>
              <a:t>Man-In-The-Middle Attack</a:t>
            </a:r>
            <a:r>
              <a:rPr lang="zh-TW" altLang="zh-TW" sz="2400" dirty="0"/>
              <a:t>） </a:t>
            </a:r>
          </a:p>
          <a:p>
            <a:pPr marL="0" indent="0">
              <a:buNone/>
            </a:pPr>
            <a:r>
              <a:rPr lang="en-US" altLang="zh-TW" sz="2400" dirty="0"/>
              <a:t> (B) </a:t>
            </a:r>
            <a:r>
              <a:rPr lang="zh-TW" altLang="zh-TW" sz="2400" dirty="0"/>
              <a:t>資料隱碼攻擊（</a:t>
            </a:r>
            <a:r>
              <a:rPr lang="en-US" altLang="zh-TW" sz="2400" dirty="0"/>
              <a:t>SQL Injection Attack</a:t>
            </a:r>
            <a:r>
              <a:rPr lang="zh-TW" altLang="zh-TW" sz="2400" dirty="0"/>
              <a:t>） </a:t>
            </a:r>
          </a:p>
          <a:p>
            <a:pPr marL="0" indent="0">
              <a:buNone/>
            </a:pPr>
            <a:r>
              <a:rPr lang="en-US" altLang="zh-TW" sz="2400" dirty="0"/>
              <a:t> (C) </a:t>
            </a:r>
            <a:r>
              <a:rPr lang="zh-TW" altLang="zh-TW" sz="2400" dirty="0"/>
              <a:t>隱藏欄位攻擊（</a:t>
            </a:r>
            <a:r>
              <a:rPr lang="en-US" altLang="zh-TW" sz="2400" dirty="0"/>
              <a:t>Hidden-Field-Tampering Attack</a:t>
            </a:r>
            <a:r>
              <a:rPr lang="zh-TW" altLang="zh-TW" sz="2400" dirty="0"/>
              <a:t>） </a:t>
            </a:r>
          </a:p>
          <a:p>
            <a:pPr marL="0" indent="0">
              <a:buNone/>
            </a:pPr>
            <a:r>
              <a:rPr lang="en-US" altLang="zh-TW" sz="2400" dirty="0">
                <a:solidFill>
                  <a:srgbClr val="FF0000"/>
                </a:solidFill>
              </a:rPr>
              <a:t> (D) </a:t>
            </a:r>
            <a:r>
              <a:rPr lang="zh-TW" altLang="zh-TW" sz="2400" dirty="0">
                <a:solidFill>
                  <a:srgbClr val="FF0000"/>
                </a:solidFill>
              </a:rPr>
              <a:t>阻斷服務攻擊（</a:t>
            </a:r>
            <a:r>
              <a:rPr lang="en-US" altLang="zh-TW" sz="2400" dirty="0">
                <a:solidFill>
                  <a:srgbClr val="FF0000"/>
                </a:solidFill>
              </a:rPr>
              <a:t>Denial-of-Service Attack</a:t>
            </a:r>
            <a:r>
              <a:rPr lang="zh-TW" altLang="zh-TW" sz="2400" dirty="0">
                <a:solidFill>
                  <a:srgbClr val="FF0000"/>
                </a:solidFill>
              </a:rPr>
              <a:t>）</a:t>
            </a:r>
            <a:endParaRPr lang="zh-TW" altLang="en-US" dirty="0">
              <a:solidFill>
                <a:srgbClr val="FF0000"/>
              </a:solidFill>
            </a:endParaRPr>
          </a:p>
        </p:txBody>
      </p:sp>
    </p:spTree>
    <p:extLst>
      <p:ext uri="{BB962C8B-B14F-4D97-AF65-F5344CB8AC3E}">
        <p14:creationId xmlns:p14="http://schemas.microsoft.com/office/powerpoint/2010/main" val="27610512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7"/>
          </a:xfrm>
        </p:spPr>
        <p:txBody>
          <a:bodyPr>
            <a:normAutofit/>
          </a:bodyPr>
          <a:lstStyle/>
          <a:p>
            <a:pPr marL="0" indent="0">
              <a:buNone/>
            </a:pPr>
            <a:r>
              <a:rPr lang="zh-TW" altLang="zh-TW" dirty="0"/>
              <a:t>目前在物聯網裡，連網的智慧家電多數是採用安全性不高的通訊協 定，駭客可以利用這些不安全的通訊協定，進行什麼樣的攻擊？</a:t>
            </a:r>
            <a:r>
              <a:rPr lang="zh-TW" altLang="en-US" dirty="0"/>
              <a:t> </a:t>
            </a:r>
            <a:endParaRPr lang="en-US" altLang="zh-TW" dirty="0"/>
          </a:p>
          <a:p>
            <a:pPr marL="514350" indent="-514350">
              <a:buAutoNum type="arabicParenBoth"/>
            </a:pPr>
            <a:r>
              <a:rPr lang="zh-TW" altLang="zh-TW" dirty="0"/>
              <a:t>中間人攻擊（</a:t>
            </a:r>
            <a:r>
              <a:rPr lang="en-US" altLang="zh-TW" dirty="0"/>
              <a:t>Man-in-the-Middle</a:t>
            </a:r>
            <a:r>
              <a:rPr lang="zh-TW" altLang="zh-TW" dirty="0"/>
              <a:t>）</a:t>
            </a:r>
            <a:endParaRPr lang="en-US" altLang="zh-TW" dirty="0"/>
          </a:p>
          <a:p>
            <a:pPr marL="514350" indent="-514350">
              <a:buAutoNum type="arabicParenBoth"/>
            </a:pPr>
            <a:r>
              <a:rPr lang="en-US" altLang="zh-TW" dirty="0"/>
              <a:t> (2) </a:t>
            </a:r>
            <a:r>
              <a:rPr lang="zh-TW" altLang="zh-TW" dirty="0"/>
              <a:t>劫持（</a:t>
            </a:r>
            <a:r>
              <a:rPr lang="en-US" altLang="zh-TW" dirty="0"/>
              <a:t>TCP/IP Hijacking</a:t>
            </a:r>
            <a:r>
              <a:rPr lang="zh-TW" altLang="zh-TW" dirty="0"/>
              <a:t>） </a:t>
            </a:r>
            <a:endParaRPr lang="en-US" altLang="zh-TW" dirty="0"/>
          </a:p>
          <a:p>
            <a:pPr marL="514350" indent="-514350">
              <a:buAutoNum type="arabicParenBoth"/>
            </a:pPr>
            <a:r>
              <a:rPr lang="en-US" altLang="zh-TW" dirty="0"/>
              <a:t>(3) </a:t>
            </a:r>
            <a:r>
              <a:rPr lang="zh-TW" altLang="zh-TW" dirty="0"/>
              <a:t>重播攻擊（</a:t>
            </a:r>
            <a:r>
              <a:rPr lang="en-US" altLang="zh-TW" dirty="0"/>
              <a:t>Replay</a:t>
            </a:r>
            <a:r>
              <a:rPr lang="zh-TW" altLang="zh-TW" dirty="0"/>
              <a:t>）</a:t>
            </a:r>
            <a:endParaRPr lang="en-US" altLang="zh-TW" dirty="0"/>
          </a:p>
          <a:p>
            <a:pPr marL="514350" indent="-514350">
              <a:buAutoNum type="arabicParenBoth"/>
            </a:pPr>
            <a:r>
              <a:rPr lang="zh-TW" altLang="zh-TW" dirty="0"/>
              <a:t> </a:t>
            </a:r>
            <a:r>
              <a:rPr lang="en-US" altLang="zh-TW" dirty="0"/>
              <a:t>(4) </a:t>
            </a:r>
            <a:r>
              <a:rPr lang="zh-TW" altLang="zh-TW" dirty="0"/>
              <a:t>垃圾搜尋攻擊（</a:t>
            </a:r>
            <a:r>
              <a:rPr lang="en-US" altLang="zh-TW" dirty="0"/>
              <a:t>Dumpster Diving</a:t>
            </a:r>
            <a:r>
              <a:rPr lang="zh-TW" altLang="zh-TW" dirty="0"/>
              <a:t>）</a:t>
            </a:r>
            <a:endParaRPr lang="en-US" altLang="zh-TW" dirty="0"/>
          </a:p>
          <a:p>
            <a:pPr marL="0" indent="0">
              <a:buNone/>
            </a:pPr>
            <a:endParaRPr lang="zh-TW" altLang="en-US" dirty="0"/>
          </a:p>
          <a:p>
            <a:pPr marL="0" indent="0">
              <a:buNone/>
            </a:pPr>
            <a:r>
              <a:rPr lang="zh-TW" altLang="en-US" sz="2400" dirty="0"/>
              <a:t>  </a:t>
            </a:r>
            <a:r>
              <a:rPr lang="en-US" altLang="zh-TW" sz="2400" dirty="0"/>
              <a:t>(A) (1), (2), (3)  (B) (1), (2), (4)   (C) (1), (3), (4)   (D) (2), (3), (4)</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7"/>
          </a:xfrm>
        </p:spPr>
        <p:txBody>
          <a:bodyPr>
            <a:normAutofit/>
          </a:bodyPr>
          <a:lstStyle/>
          <a:p>
            <a:pPr marL="0" indent="0">
              <a:buNone/>
            </a:pPr>
            <a:r>
              <a:rPr lang="zh-TW" altLang="zh-TW" dirty="0"/>
              <a:t>目前在物聯網裡，連網的智慧家電多數是採用安全性不高的通訊協 定，駭客可以利用這些不安全的通訊協定，進行什麼樣的攻擊？</a:t>
            </a:r>
            <a:r>
              <a:rPr lang="zh-TW" altLang="en-US" dirty="0"/>
              <a:t> </a:t>
            </a:r>
            <a:endParaRPr lang="en-US" altLang="zh-TW" dirty="0"/>
          </a:p>
          <a:p>
            <a:pPr marL="514350" indent="-514350">
              <a:buAutoNum type="arabicParenBoth"/>
            </a:pPr>
            <a:r>
              <a:rPr lang="zh-TW" altLang="zh-TW" dirty="0">
                <a:solidFill>
                  <a:srgbClr val="FF0000"/>
                </a:solidFill>
              </a:rPr>
              <a:t>中間人攻擊（</a:t>
            </a:r>
            <a:r>
              <a:rPr lang="en-US" altLang="zh-TW" dirty="0">
                <a:solidFill>
                  <a:srgbClr val="FF0000"/>
                </a:solidFill>
              </a:rPr>
              <a:t>Man-in-the-Middle</a:t>
            </a:r>
            <a:r>
              <a:rPr lang="zh-TW" altLang="zh-TW" dirty="0">
                <a:solidFill>
                  <a:srgbClr val="FF0000"/>
                </a:solidFill>
              </a:rPr>
              <a:t>）</a:t>
            </a:r>
            <a:endParaRPr lang="en-US" altLang="zh-TW" dirty="0">
              <a:solidFill>
                <a:srgbClr val="FF0000"/>
              </a:solidFill>
            </a:endParaRPr>
          </a:p>
          <a:p>
            <a:pPr marL="514350" indent="-514350">
              <a:buAutoNum type="arabicParenBoth"/>
            </a:pPr>
            <a:r>
              <a:rPr lang="en-US" altLang="zh-TW" dirty="0">
                <a:solidFill>
                  <a:srgbClr val="FF0000"/>
                </a:solidFill>
              </a:rPr>
              <a:t> (2) </a:t>
            </a:r>
            <a:r>
              <a:rPr lang="zh-TW" altLang="zh-TW" dirty="0">
                <a:solidFill>
                  <a:srgbClr val="FF0000"/>
                </a:solidFill>
              </a:rPr>
              <a:t>劫持（</a:t>
            </a:r>
            <a:r>
              <a:rPr lang="en-US" altLang="zh-TW" dirty="0">
                <a:solidFill>
                  <a:srgbClr val="FF0000"/>
                </a:solidFill>
              </a:rPr>
              <a:t>TCP/IP Hijacking</a:t>
            </a:r>
            <a:r>
              <a:rPr lang="zh-TW" altLang="zh-TW" dirty="0">
                <a:solidFill>
                  <a:srgbClr val="FF0000"/>
                </a:solidFill>
              </a:rPr>
              <a:t>） </a:t>
            </a:r>
            <a:endParaRPr lang="en-US" altLang="zh-TW" dirty="0">
              <a:solidFill>
                <a:srgbClr val="FF0000"/>
              </a:solidFill>
            </a:endParaRPr>
          </a:p>
          <a:p>
            <a:pPr marL="514350" indent="-514350">
              <a:buAutoNum type="arabicParenBoth"/>
            </a:pPr>
            <a:r>
              <a:rPr lang="en-US" altLang="zh-TW" dirty="0">
                <a:solidFill>
                  <a:srgbClr val="FF0000"/>
                </a:solidFill>
              </a:rPr>
              <a:t>(3) </a:t>
            </a:r>
            <a:r>
              <a:rPr lang="zh-TW" altLang="zh-TW" dirty="0">
                <a:solidFill>
                  <a:srgbClr val="FF0000"/>
                </a:solidFill>
              </a:rPr>
              <a:t>重播攻擊（</a:t>
            </a:r>
            <a:r>
              <a:rPr lang="en-US" altLang="zh-TW" dirty="0">
                <a:solidFill>
                  <a:srgbClr val="FF0000"/>
                </a:solidFill>
              </a:rPr>
              <a:t>Replay</a:t>
            </a:r>
            <a:r>
              <a:rPr lang="zh-TW" altLang="zh-TW" dirty="0">
                <a:solidFill>
                  <a:srgbClr val="FF0000"/>
                </a:solidFill>
              </a:rPr>
              <a:t>）</a:t>
            </a:r>
            <a:endParaRPr lang="en-US" altLang="zh-TW" dirty="0">
              <a:solidFill>
                <a:srgbClr val="FF0000"/>
              </a:solidFill>
            </a:endParaRPr>
          </a:p>
          <a:p>
            <a:pPr marL="514350" indent="-514350">
              <a:buAutoNum type="arabicParenBoth"/>
            </a:pPr>
            <a:r>
              <a:rPr lang="zh-TW" altLang="zh-TW" dirty="0"/>
              <a:t> </a:t>
            </a:r>
            <a:r>
              <a:rPr lang="en-US" altLang="zh-TW" dirty="0"/>
              <a:t>(4) </a:t>
            </a:r>
            <a:r>
              <a:rPr lang="zh-TW" altLang="zh-TW" dirty="0"/>
              <a:t>垃圾搜尋攻擊（</a:t>
            </a:r>
            <a:r>
              <a:rPr lang="en-US" altLang="zh-TW" dirty="0"/>
              <a:t>Dumpster Diving</a:t>
            </a:r>
            <a:r>
              <a:rPr lang="zh-TW" altLang="zh-TW" dirty="0"/>
              <a:t>）</a:t>
            </a:r>
            <a:endParaRPr lang="en-US" altLang="zh-TW" dirty="0"/>
          </a:p>
          <a:p>
            <a:pPr marL="0" indent="0">
              <a:buNone/>
            </a:pPr>
            <a:endParaRPr lang="zh-TW" altLang="en-US" dirty="0"/>
          </a:p>
          <a:p>
            <a:pPr marL="0" indent="0">
              <a:buNone/>
            </a:pPr>
            <a:r>
              <a:rPr lang="zh-TW" altLang="en-US" sz="2400" dirty="0">
                <a:solidFill>
                  <a:srgbClr val="FF0000"/>
                </a:solidFill>
              </a:rPr>
              <a:t>  </a:t>
            </a:r>
            <a:r>
              <a:rPr lang="en-US" altLang="zh-TW" sz="2400" dirty="0">
                <a:solidFill>
                  <a:srgbClr val="FF0000"/>
                </a:solidFill>
              </a:rPr>
              <a:t>(A) (1), (2), (3)  </a:t>
            </a:r>
            <a:r>
              <a:rPr lang="en-US" altLang="zh-TW" sz="2400" dirty="0"/>
              <a:t>(B) (1), (2), (4)   (C) (1), (3), (4)   (D) (2), (3), (4)</a:t>
            </a:r>
            <a:endParaRPr lang="zh-TW" altLang="en-US" dirty="0"/>
          </a:p>
        </p:txBody>
      </p:sp>
    </p:spTree>
    <p:extLst>
      <p:ext uri="{BB962C8B-B14F-4D97-AF65-F5344CB8AC3E}">
        <p14:creationId xmlns:p14="http://schemas.microsoft.com/office/powerpoint/2010/main" val="68664493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物聯網安全漏洞有很多因素，下列敘述何者不正確？</a:t>
            </a:r>
            <a:endParaRPr lang="en-US" altLang="zh-TW"/>
          </a:p>
          <a:p>
            <a:pPr marL="0" indent="0">
              <a:buNone/>
            </a:pPr>
            <a:endParaRPr lang="zh-TW" altLang="en-US" dirty="0"/>
          </a:p>
          <a:p>
            <a:pPr marL="0" indent="0">
              <a:buNone/>
            </a:pPr>
            <a:r>
              <a:rPr lang="en-US" altLang="zh-TW" sz="2400" dirty="0"/>
              <a:t> (A) </a:t>
            </a:r>
            <a:r>
              <a:rPr lang="zh-TW" altLang="zh-TW" sz="2400" dirty="0"/>
              <a:t>物聯網軟體組件安全性不足，應將安全納入設計程序中 </a:t>
            </a:r>
          </a:p>
          <a:p>
            <a:pPr marL="0" indent="0">
              <a:buNone/>
            </a:pPr>
            <a:r>
              <a:rPr lang="en-US" altLang="zh-TW" sz="2400" dirty="0"/>
              <a:t> (B) </a:t>
            </a:r>
            <a:r>
              <a:rPr lang="zh-TW" altLang="zh-TW" sz="2400" dirty="0"/>
              <a:t>物聯網需要不斷的更新，並建立漏洞管理 </a:t>
            </a:r>
          </a:p>
          <a:p>
            <a:pPr marL="0" indent="0">
              <a:buNone/>
            </a:pPr>
            <a:r>
              <a:rPr lang="en-US" altLang="zh-TW" sz="2400" dirty="0"/>
              <a:t> (C) </a:t>
            </a:r>
            <a:r>
              <a:rPr lang="zh-TW" altLang="zh-TW" sz="2400" dirty="0"/>
              <a:t>物聯網安全必須建立在被驗證過的安全機制上 </a:t>
            </a:r>
          </a:p>
          <a:p>
            <a:pPr marL="0" indent="0">
              <a:buNone/>
            </a:pPr>
            <a:r>
              <a:rPr lang="en-US" altLang="zh-TW" sz="2400" dirty="0"/>
              <a:t> (D) </a:t>
            </a:r>
            <a:r>
              <a:rPr lang="zh-TW" altLang="zh-TW" sz="2400" dirty="0"/>
              <a:t>物聯網技術必須建立在黑盒子內，太透明風險更高 </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物聯網安全漏洞有很多因素，下列敘述何者不正確？</a:t>
            </a:r>
            <a:endParaRPr lang="en-US" altLang="zh-TW" dirty="0"/>
          </a:p>
          <a:p>
            <a:pPr marL="0" indent="0">
              <a:buNone/>
            </a:pPr>
            <a:endParaRPr lang="zh-TW" altLang="en-US" dirty="0"/>
          </a:p>
          <a:p>
            <a:pPr marL="0" indent="0">
              <a:buNone/>
            </a:pPr>
            <a:r>
              <a:rPr lang="en-US" altLang="zh-TW" sz="2400" dirty="0"/>
              <a:t> (A) </a:t>
            </a:r>
            <a:r>
              <a:rPr lang="zh-TW" altLang="zh-TW" sz="2400" dirty="0"/>
              <a:t>物聯網軟體組件安全性不足，應將安全納入設計程序中 </a:t>
            </a:r>
          </a:p>
          <a:p>
            <a:pPr marL="0" indent="0">
              <a:buNone/>
            </a:pPr>
            <a:r>
              <a:rPr lang="en-US" altLang="zh-TW" sz="2400" dirty="0"/>
              <a:t> (B) </a:t>
            </a:r>
            <a:r>
              <a:rPr lang="zh-TW" altLang="zh-TW" sz="2400" dirty="0"/>
              <a:t>物聯網需要不斷的更新，並建立漏洞管理 </a:t>
            </a:r>
          </a:p>
          <a:p>
            <a:pPr marL="0" indent="0">
              <a:buNone/>
            </a:pPr>
            <a:r>
              <a:rPr lang="en-US" altLang="zh-TW" sz="2400" dirty="0"/>
              <a:t> (C) </a:t>
            </a:r>
            <a:r>
              <a:rPr lang="zh-TW" altLang="zh-TW" sz="2400" dirty="0"/>
              <a:t>物聯網安全必須建立在被驗證過的安全機制上 </a:t>
            </a:r>
          </a:p>
          <a:p>
            <a:pPr marL="0" indent="0">
              <a:buNone/>
            </a:pPr>
            <a:r>
              <a:rPr lang="en-US" altLang="zh-TW" sz="2400" dirty="0"/>
              <a:t> </a:t>
            </a:r>
            <a:r>
              <a:rPr lang="en-US" altLang="zh-TW" sz="2400" dirty="0">
                <a:solidFill>
                  <a:srgbClr val="FF0000"/>
                </a:solidFill>
              </a:rPr>
              <a:t>(D) </a:t>
            </a:r>
            <a:r>
              <a:rPr lang="zh-TW" altLang="zh-TW" sz="2400" dirty="0">
                <a:solidFill>
                  <a:srgbClr val="FF0000"/>
                </a:solidFill>
              </a:rPr>
              <a:t>物聯網技術必須建立在黑盒子內，太透明風險更高 </a:t>
            </a:r>
          </a:p>
          <a:p>
            <a:endParaRPr lang="zh-TW" altLang="en-US" dirty="0"/>
          </a:p>
        </p:txBody>
      </p:sp>
    </p:spTree>
    <p:extLst>
      <p:ext uri="{BB962C8B-B14F-4D97-AF65-F5344CB8AC3E}">
        <p14:creationId xmlns:p14="http://schemas.microsoft.com/office/powerpoint/2010/main" val="164613981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4800" dirty="0"/>
          </a:p>
        </p:txBody>
      </p:sp>
    </p:spTree>
    <p:extLst>
      <p:ext uri="{BB962C8B-B14F-4D97-AF65-F5344CB8AC3E}">
        <p14:creationId xmlns:p14="http://schemas.microsoft.com/office/powerpoint/2010/main" val="407127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a:bodyPr>
          <a:lstStyle/>
          <a:p>
            <a:pPr marL="0" indent="0">
              <a:buNone/>
            </a:pPr>
            <a:r>
              <a:rPr lang="zh-TW" altLang="zh-TW" dirty="0"/>
              <a:t>下列何者不是應用在「虛擬私有網路」（</a:t>
            </a:r>
            <a:r>
              <a:rPr lang="en-US" altLang="zh-TW" dirty="0"/>
              <a:t>VPN</a:t>
            </a:r>
            <a:r>
              <a:rPr lang="zh-TW" altLang="zh-TW" dirty="0"/>
              <a:t>）上的通訊協定？</a:t>
            </a:r>
            <a:endParaRPr lang="en-US" altLang="zh-TW" dirty="0"/>
          </a:p>
          <a:p>
            <a:pPr marL="0" indent="0">
              <a:buNone/>
            </a:pPr>
            <a:endParaRPr lang="zh-TW" altLang="en-US" dirty="0"/>
          </a:p>
          <a:p>
            <a:pPr marL="0" indent="0">
              <a:buNone/>
            </a:pPr>
            <a:r>
              <a:rPr lang="zh-TW" altLang="en-US" sz="2400" dirty="0"/>
              <a:t>   </a:t>
            </a:r>
            <a:r>
              <a:rPr lang="zh-TW" altLang="zh-TW" sz="2400" dirty="0"/>
              <a:t> </a:t>
            </a:r>
            <a:r>
              <a:rPr lang="en-US" altLang="zh-TW" sz="2400" dirty="0"/>
              <a:t>(A)TFTP   (B)PPTP   (C)IPSEC   (D)SSL</a:t>
            </a:r>
            <a:endParaRPr lang="zh-TW" altLang="en-US" dirty="0"/>
          </a:p>
        </p:txBody>
      </p:sp>
    </p:spTree>
    <p:extLst>
      <p:ext uri="{BB962C8B-B14F-4D97-AF65-F5344CB8AC3E}">
        <p14:creationId xmlns:p14="http://schemas.microsoft.com/office/powerpoint/2010/main" val="3008784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a:bodyPr>
          <a:lstStyle/>
          <a:p>
            <a:pPr marL="0" indent="0">
              <a:buNone/>
            </a:pPr>
            <a:r>
              <a:rPr lang="zh-TW" altLang="zh-TW" dirty="0"/>
              <a:t>下列何者不是應用在「虛擬私有網路」（</a:t>
            </a:r>
            <a:r>
              <a:rPr lang="en-US" altLang="zh-TW" dirty="0"/>
              <a:t>VPN</a:t>
            </a:r>
            <a:r>
              <a:rPr lang="zh-TW" altLang="zh-TW" dirty="0"/>
              <a:t>）上的通訊協定？</a:t>
            </a:r>
            <a:endParaRPr lang="en-US" altLang="zh-TW" dirty="0"/>
          </a:p>
          <a:p>
            <a:pPr marL="0" indent="0">
              <a:buNone/>
            </a:pPr>
            <a:endParaRPr lang="zh-TW" altLang="en-US" dirty="0"/>
          </a:p>
          <a:p>
            <a:pPr marL="0" indent="0">
              <a:buNone/>
            </a:pPr>
            <a:r>
              <a:rPr lang="zh-TW" altLang="en-US" sz="2400" dirty="0"/>
              <a:t>   </a:t>
            </a:r>
            <a:r>
              <a:rPr lang="zh-TW" altLang="zh-TW" sz="2400" dirty="0"/>
              <a:t> </a:t>
            </a:r>
            <a:r>
              <a:rPr lang="en-US" altLang="zh-TW" sz="2400" dirty="0">
                <a:solidFill>
                  <a:srgbClr val="FF0000"/>
                </a:solidFill>
              </a:rPr>
              <a:t>(A)TFTP   </a:t>
            </a:r>
            <a:r>
              <a:rPr lang="en-US" altLang="zh-TW" sz="2400" dirty="0"/>
              <a:t>(B)PPTP   (C)IPSEC   (D)SSL</a:t>
            </a:r>
            <a:endParaRPr lang="zh-TW" altLang="en-US" dirty="0"/>
          </a:p>
        </p:txBody>
      </p:sp>
    </p:spTree>
    <p:extLst>
      <p:ext uri="{BB962C8B-B14F-4D97-AF65-F5344CB8AC3E}">
        <p14:creationId xmlns:p14="http://schemas.microsoft.com/office/powerpoint/2010/main" val="306702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請問常見的</a:t>
            </a:r>
            <a:r>
              <a:rPr lang="en-US" altLang="zh-TW" dirty="0"/>
              <a:t> DNS </a:t>
            </a:r>
            <a:r>
              <a:rPr lang="zh-TW" altLang="zh-TW" dirty="0"/>
              <a:t>資源記錄類型</a:t>
            </a:r>
            <a:r>
              <a:rPr lang="en-US" altLang="zh-TW" dirty="0"/>
              <a:t> CNAME </a:t>
            </a:r>
            <a:r>
              <a:rPr lang="zh-TW" altLang="zh-TW" dirty="0"/>
              <a:t>為？</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(A)IPv4 </a:t>
            </a:r>
            <a:r>
              <a:rPr lang="zh-TW" altLang="zh-TW" sz="2400" dirty="0"/>
              <a:t>主機位址</a:t>
            </a:r>
            <a:r>
              <a:rPr lang="en-US" altLang="zh-TW" sz="2400" dirty="0"/>
              <a:t>  (B)</a:t>
            </a:r>
            <a:r>
              <a:rPr lang="zh-TW" altLang="zh-TW" sz="2400" dirty="0"/>
              <a:t>文字字串</a:t>
            </a:r>
            <a:r>
              <a:rPr lang="en-US" altLang="zh-TW" sz="2400" dirty="0"/>
              <a:t>   (C)</a:t>
            </a:r>
            <a:r>
              <a:rPr lang="zh-TW" altLang="zh-TW" sz="2400" dirty="0"/>
              <a:t>郵件交換</a:t>
            </a:r>
            <a:r>
              <a:rPr lang="en-US" altLang="zh-TW" sz="2400" dirty="0"/>
              <a:t>   (D)</a:t>
            </a:r>
            <a:r>
              <a:rPr lang="zh-TW" altLang="zh-TW" sz="2400" dirty="0"/>
              <a:t>別名</a:t>
            </a:r>
            <a:endParaRPr lang="zh-TW" altLang="en-US" dirty="0"/>
          </a:p>
        </p:txBody>
      </p:sp>
    </p:spTree>
    <p:extLst>
      <p:ext uri="{BB962C8B-B14F-4D97-AF65-F5344CB8AC3E}">
        <p14:creationId xmlns:p14="http://schemas.microsoft.com/office/powerpoint/2010/main" val="266312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請問常見的</a:t>
            </a:r>
            <a:r>
              <a:rPr lang="en-US" altLang="zh-TW" dirty="0"/>
              <a:t> DNS </a:t>
            </a:r>
            <a:r>
              <a:rPr lang="zh-TW" altLang="zh-TW" dirty="0"/>
              <a:t>資源記錄類型</a:t>
            </a:r>
            <a:r>
              <a:rPr lang="en-US" altLang="zh-TW" dirty="0"/>
              <a:t> CNAME </a:t>
            </a:r>
            <a:r>
              <a:rPr lang="zh-TW" altLang="zh-TW" dirty="0"/>
              <a:t>為？</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(A)IPv4 </a:t>
            </a:r>
            <a:r>
              <a:rPr lang="zh-TW" altLang="zh-TW" sz="2400" dirty="0"/>
              <a:t>主機位址</a:t>
            </a:r>
            <a:r>
              <a:rPr lang="en-US" altLang="zh-TW" sz="2400" dirty="0"/>
              <a:t>  (B)</a:t>
            </a:r>
            <a:r>
              <a:rPr lang="zh-TW" altLang="zh-TW" sz="2400" dirty="0"/>
              <a:t>文字字串</a:t>
            </a:r>
            <a:r>
              <a:rPr lang="en-US" altLang="zh-TW" sz="2400" dirty="0"/>
              <a:t>   (C)</a:t>
            </a:r>
            <a:r>
              <a:rPr lang="zh-TW" altLang="zh-TW" sz="2400" dirty="0"/>
              <a:t>郵件交換</a:t>
            </a:r>
            <a:r>
              <a:rPr lang="en-US" altLang="zh-TW" sz="2400" dirty="0"/>
              <a:t>   </a:t>
            </a:r>
            <a:r>
              <a:rPr lang="en-US" altLang="zh-TW" sz="2400" dirty="0">
                <a:solidFill>
                  <a:srgbClr val="FF0000"/>
                </a:solidFill>
              </a:rPr>
              <a:t>(D)</a:t>
            </a:r>
            <a:r>
              <a:rPr lang="zh-TW" altLang="zh-TW" sz="2400" dirty="0">
                <a:solidFill>
                  <a:srgbClr val="FF0000"/>
                </a:solidFill>
              </a:rPr>
              <a:t>別名</a:t>
            </a:r>
            <a:endParaRPr lang="zh-TW" altLang="en-US" dirty="0">
              <a:solidFill>
                <a:srgbClr val="FF0000"/>
              </a:solidFill>
            </a:endParaRPr>
          </a:p>
        </p:txBody>
      </p:sp>
    </p:spTree>
    <p:extLst>
      <p:ext uri="{BB962C8B-B14F-4D97-AF65-F5344CB8AC3E}">
        <p14:creationId xmlns:p14="http://schemas.microsoft.com/office/powerpoint/2010/main" val="3921971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80"/>
          </a:xfrm>
        </p:spPr>
        <p:txBody>
          <a:bodyPr>
            <a:normAutofit/>
          </a:bodyPr>
          <a:lstStyle/>
          <a:p>
            <a:pPr marL="0" indent="0" algn="just">
              <a:buNone/>
            </a:pPr>
            <a:r>
              <a:rPr lang="zh-TW" altLang="zh-TW" dirty="0"/>
              <a:t>公司管理人員正在設定交換器，並且需要確保只有授權的裝置才可以 透過交換器存取公司網路。下列何者為最安全的做法？</a:t>
            </a:r>
            <a:endParaRPr lang="en-US" altLang="zh-TW" dirty="0"/>
          </a:p>
          <a:p>
            <a:pPr marL="0" indent="0">
              <a:buNone/>
            </a:pPr>
            <a:endParaRPr lang="zh-TW" altLang="en-US" dirty="0"/>
          </a:p>
          <a:p>
            <a:pPr marL="0" indent="0" hangingPunct="0">
              <a:buNone/>
            </a:pPr>
            <a:r>
              <a:rPr lang="en-US" altLang="zh-TW" sz="2400" dirty="0"/>
              <a:t>(A)</a:t>
            </a:r>
            <a:r>
              <a:rPr lang="zh-TW" altLang="en-US" sz="2400" dirty="0"/>
              <a:t> </a:t>
            </a:r>
            <a:r>
              <a:rPr lang="zh-TW" altLang="zh-TW" sz="2400" dirty="0"/>
              <a:t>設定</a:t>
            </a:r>
            <a:r>
              <a:rPr lang="en-US" altLang="zh-TW" sz="2400" dirty="0"/>
              <a:t>MAC</a:t>
            </a:r>
            <a:r>
              <a:rPr lang="zh-TW" altLang="zh-TW" sz="2400" dirty="0"/>
              <a:t>篩選基礎的連接埠安全性（</a:t>
            </a:r>
            <a:r>
              <a:rPr lang="en-US" altLang="zh-TW" sz="2400" dirty="0"/>
              <a:t>Port Security</a:t>
            </a:r>
            <a:r>
              <a:rPr lang="zh-TW" altLang="zh-TW" sz="2400" dirty="0"/>
              <a:t>）</a:t>
            </a:r>
            <a:r>
              <a:rPr lang="en-US" altLang="zh-TW" sz="2400" dirty="0"/>
              <a:t> </a:t>
            </a:r>
          </a:p>
          <a:p>
            <a:pPr marL="0" indent="0" hangingPunct="0">
              <a:buNone/>
            </a:pPr>
            <a:r>
              <a:rPr lang="en-US" altLang="zh-TW" sz="2400" dirty="0"/>
              <a:t>(B) </a:t>
            </a:r>
            <a:r>
              <a:rPr lang="zh-TW" altLang="zh-TW" sz="2400" dirty="0"/>
              <a:t>使用</a:t>
            </a:r>
            <a:r>
              <a:rPr lang="en-US" altLang="zh-TW" sz="2400" dirty="0"/>
              <a:t> 802.1x </a:t>
            </a:r>
            <a:endParaRPr lang="zh-TW" altLang="zh-TW" sz="2400" dirty="0"/>
          </a:p>
          <a:p>
            <a:pPr marL="0" indent="0" hangingPunct="0">
              <a:buNone/>
            </a:pPr>
            <a:r>
              <a:rPr lang="en-US" altLang="zh-TW" sz="2400" dirty="0"/>
              <a:t>(C) </a:t>
            </a:r>
            <a:r>
              <a:rPr lang="zh-TW" altLang="zh-TW" sz="2400" dirty="0"/>
              <a:t>創造每個裝置的</a:t>
            </a:r>
            <a:r>
              <a:rPr lang="en-US" altLang="zh-TW" sz="2400" dirty="0"/>
              <a:t> VLAN  </a:t>
            </a:r>
          </a:p>
          <a:p>
            <a:pPr marL="0" indent="0" hangingPunct="0">
              <a:buNone/>
            </a:pPr>
            <a:r>
              <a:rPr lang="en-US" altLang="zh-TW" sz="2400" dirty="0"/>
              <a:t>(D) </a:t>
            </a:r>
            <a:r>
              <a:rPr lang="zh-TW" altLang="zh-TW" sz="2400" dirty="0"/>
              <a:t>啟用</a:t>
            </a:r>
            <a:r>
              <a:rPr lang="en-US" altLang="zh-TW" sz="2400" dirty="0"/>
              <a:t> BPDU Guard </a:t>
            </a:r>
            <a:r>
              <a:rPr lang="zh-TW" altLang="zh-TW" sz="2400" dirty="0"/>
              <a:t>功能</a:t>
            </a:r>
          </a:p>
          <a:p>
            <a:pPr marL="0" indent="0">
              <a:buNone/>
            </a:pPr>
            <a:endParaRPr lang="zh-TW" altLang="en-US" dirty="0"/>
          </a:p>
        </p:txBody>
      </p:sp>
    </p:spTree>
    <p:extLst>
      <p:ext uri="{BB962C8B-B14F-4D97-AF65-F5344CB8AC3E}">
        <p14:creationId xmlns:p14="http://schemas.microsoft.com/office/powerpoint/2010/main" val="3831693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80"/>
          </a:xfrm>
        </p:spPr>
        <p:txBody>
          <a:bodyPr>
            <a:normAutofit/>
          </a:bodyPr>
          <a:lstStyle/>
          <a:p>
            <a:pPr marL="0" indent="0" algn="just">
              <a:buNone/>
            </a:pPr>
            <a:r>
              <a:rPr lang="zh-TW" altLang="zh-TW" dirty="0"/>
              <a:t>公司管理人員正在設定交換器，並且需要確保只有授權的裝置才可以 透過交換器存取公司網路。下列何者為最安全的做法？</a:t>
            </a:r>
            <a:endParaRPr lang="en-US" altLang="zh-TW" dirty="0"/>
          </a:p>
          <a:p>
            <a:pPr marL="0" indent="0">
              <a:buNone/>
            </a:pPr>
            <a:endParaRPr lang="zh-TW" altLang="en-US" dirty="0"/>
          </a:p>
          <a:p>
            <a:pPr marL="0" indent="0" hangingPunct="0">
              <a:buNone/>
            </a:pPr>
            <a:r>
              <a:rPr lang="en-US" altLang="zh-TW" sz="2400" dirty="0"/>
              <a:t>(A)</a:t>
            </a:r>
            <a:r>
              <a:rPr lang="zh-TW" altLang="en-US" sz="2400" dirty="0"/>
              <a:t> </a:t>
            </a:r>
            <a:r>
              <a:rPr lang="zh-TW" altLang="zh-TW" sz="2400" dirty="0"/>
              <a:t>設定</a:t>
            </a:r>
            <a:r>
              <a:rPr lang="en-US" altLang="zh-TW" sz="2400" dirty="0"/>
              <a:t>MAC</a:t>
            </a:r>
            <a:r>
              <a:rPr lang="zh-TW" altLang="zh-TW" sz="2400" dirty="0"/>
              <a:t>篩選基礎的連接埠安全性（</a:t>
            </a:r>
            <a:r>
              <a:rPr lang="en-US" altLang="zh-TW" sz="2400" dirty="0"/>
              <a:t>Port Security</a:t>
            </a:r>
            <a:r>
              <a:rPr lang="zh-TW" altLang="zh-TW" sz="2400" dirty="0"/>
              <a:t>）</a:t>
            </a:r>
            <a:r>
              <a:rPr lang="en-US" altLang="zh-TW" sz="2400" dirty="0"/>
              <a:t> </a:t>
            </a:r>
          </a:p>
          <a:p>
            <a:pPr marL="0" indent="0" hangingPunct="0">
              <a:buNone/>
            </a:pPr>
            <a:r>
              <a:rPr lang="en-US" altLang="zh-TW" sz="2400" dirty="0">
                <a:solidFill>
                  <a:srgbClr val="FF0000"/>
                </a:solidFill>
              </a:rPr>
              <a:t>(B) </a:t>
            </a:r>
            <a:r>
              <a:rPr lang="zh-TW" altLang="zh-TW" sz="2400" dirty="0">
                <a:solidFill>
                  <a:srgbClr val="FF0000"/>
                </a:solidFill>
              </a:rPr>
              <a:t>使用</a:t>
            </a:r>
            <a:r>
              <a:rPr lang="en-US" altLang="zh-TW" sz="2400" dirty="0">
                <a:solidFill>
                  <a:srgbClr val="FF0000"/>
                </a:solidFill>
              </a:rPr>
              <a:t> 802.1x </a:t>
            </a:r>
            <a:endParaRPr lang="zh-TW" altLang="zh-TW" sz="2400" dirty="0">
              <a:solidFill>
                <a:srgbClr val="FF0000"/>
              </a:solidFill>
            </a:endParaRPr>
          </a:p>
          <a:p>
            <a:pPr marL="0" indent="0" hangingPunct="0">
              <a:buNone/>
            </a:pPr>
            <a:r>
              <a:rPr lang="en-US" altLang="zh-TW" sz="2400" dirty="0"/>
              <a:t>(C) </a:t>
            </a:r>
            <a:r>
              <a:rPr lang="zh-TW" altLang="zh-TW" sz="2400" dirty="0"/>
              <a:t>創造每個裝置的</a:t>
            </a:r>
            <a:r>
              <a:rPr lang="en-US" altLang="zh-TW" sz="2400" dirty="0"/>
              <a:t> VLAN  </a:t>
            </a:r>
          </a:p>
          <a:p>
            <a:pPr marL="0" indent="0" hangingPunct="0">
              <a:buNone/>
            </a:pPr>
            <a:r>
              <a:rPr lang="en-US" altLang="zh-TW" sz="2400" dirty="0"/>
              <a:t>(D) </a:t>
            </a:r>
            <a:r>
              <a:rPr lang="zh-TW" altLang="zh-TW" sz="2400" dirty="0"/>
              <a:t>啟用</a:t>
            </a:r>
            <a:r>
              <a:rPr lang="en-US" altLang="zh-TW" sz="2400" dirty="0"/>
              <a:t> BPDU Guard </a:t>
            </a:r>
            <a:r>
              <a:rPr lang="zh-TW" altLang="zh-TW" sz="2400" dirty="0"/>
              <a:t>功能</a:t>
            </a:r>
          </a:p>
          <a:p>
            <a:pPr marL="0" indent="0">
              <a:buNone/>
            </a:pPr>
            <a:endParaRPr lang="zh-TW" altLang="en-US" dirty="0"/>
          </a:p>
        </p:txBody>
      </p:sp>
    </p:spTree>
    <p:extLst>
      <p:ext uri="{BB962C8B-B14F-4D97-AF65-F5344CB8AC3E}">
        <p14:creationId xmlns:p14="http://schemas.microsoft.com/office/powerpoint/2010/main" val="175279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buNone/>
            </a:pPr>
            <a:r>
              <a:rPr lang="zh-TW" altLang="zh-TW" dirty="0"/>
              <a:t>下列何者非社交工程攻擊方式？</a:t>
            </a:r>
            <a:endParaRPr lang="en-US" altLang="zh-TW" dirty="0"/>
          </a:p>
          <a:p>
            <a:pPr marL="0" indent="0">
              <a:buNone/>
            </a:pPr>
            <a:endParaRPr lang="zh-TW" altLang="en-US" dirty="0"/>
          </a:p>
          <a:p>
            <a:pPr marL="0" indent="0">
              <a:buNone/>
            </a:pPr>
            <a:r>
              <a:rPr lang="en-US" altLang="zh-TW" sz="2400" dirty="0"/>
              <a:t>(A)</a:t>
            </a:r>
            <a:r>
              <a:rPr lang="zh-TW" altLang="zh-TW" sz="2400" dirty="0"/>
              <a:t>利用電子郵件誘騙使用者登入偽裝之網站以騙取帳號及通行</a:t>
            </a:r>
            <a:br>
              <a:rPr lang="en-US" altLang="zh-TW" sz="2400" dirty="0"/>
            </a:br>
            <a:r>
              <a:rPr lang="zh-TW" altLang="en-US" sz="2400" dirty="0"/>
              <a:t>      </a:t>
            </a:r>
            <a:r>
              <a:rPr lang="zh-TW" altLang="zh-TW" sz="2400" dirty="0"/>
              <a:t>碼 </a:t>
            </a:r>
            <a:endParaRPr lang="en-US" altLang="zh-TW" sz="2400" dirty="0"/>
          </a:p>
          <a:p>
            <a:pPr marL="0" indent="0">
              <a:buNone/>
            </a:pPr>
            <a:r>
              <a:rPr lang="en-US" altLang="zh-TW" sz="2400" dirty="0"/>
              <a:t>(B)</a:t>
            </a:r>
            <a:r>
              <a:rPr lang="zh-TW" altLang="zh-TW" sz="2400" dirty="0"/>
              <a:t>利用程式設計缺陷，向程式寫入錯誤的內容 </a:t>
            </a:r>
          </a:p>
          <a:p>
            <a:pPr marL="0" indent="0">
              <a:buNone/>
            </a:pPr>
            <a:r>
              <a:rPr lang="en-US" altLang="zh-TW" sz="2400" dirty="0"/>
              <a:t>(C)</a:t>
            </a:r>
            <a:r>
              <a:rPr lang="zh-TW" altLang="zh-TW" sz="2400" dirty="0"/>
              <a:t>利用即時通訊軟體如</a:t>
            </a:r>
            <a:r>
              <a:rPr lang="en-US" altLang="zh-TW" sz="2400" dirty="0"/>
              <a:t> LINE</a:t>
            </a:r>
            <a:r>
              <a:rPr lang="zh-TW" altLang="zh-TW" sz="2400" dirty="0"/>
              <a:t>，偽裝親友來訊，誘騙點選來訊中</a:t>
            </a:r>
            <a:r>
              <a:rPr lang="zh-TW" altLang="en-US" sz="2400" dirty="0"/>
              <a:t>  </a:t>
            </a:r>
            <a:br>
              <a:rPr lang="en-US" altLang="zh-TW" sz="2400" dirty="0"/>
            </a:br>
            <a:r>
              <a:rPr lang="zh-TW" altLang="en-US" sz="2400" dirty="0"/>
              <a:t>      </a:t>
            </a:r>
            <a:r>
              <a:rPr lang="zh-TW" altLang="zh-TW" sz="2400" dirty="0"/>
              <a:t>之連結後中毒 </a:t>
            </a:r>
          </a:p>
          <a:p>
            <a:pPr marL="0" indent="0">
              <a:buNone/>
            </a:pPr>
            <a:r>
              <a:rPr lang="en-US" altLang="zh-TW" sz="2400" dirty="0"/>
              <a:t>(D)</a:t>
            </a:r>
            <a:r>
              <a:rPr lang="zh-TW" altLang="zh-TW" sz="2400" dirty="0"/>
              <a:t>利用電話佯裝資訊人員，騙取帳號及通行碼</a:t>
            </a:r>
          </a:p>
          <a:p>
            <a:endParaRPr lang="zh-TW" altLang="en-US" dirty="0"/>
          </a:p>
        </p:txBody>
      </p:sp>
    </p:spTree>
    <p:extLst>
      <p:ext uri="{BB962C8B-B14F-4D97-AF65-F5344CB8AC3E}">
        <p14:creationId xmlns:p14="http://schemas.microsoft.com/office/powerpoint/2010/main" val="3405011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buNone/>
            </a:pPr>
            <a:r>
              <a:rPr lang="zh-TW" altLang="zh-TW" dirty="0"/>
              <a:t>下列何者非社交工程攻擊方式？</a:t>
            </a:r>
            <a:endParaRPr lang="en-US" altLang="zh-TW" dirty="0"/>
          </a:p>
          <a:p>
            <a:pPr marL="0" indent="0">
              <a:buNone/>
            </a:pPr>
            <a:endParaRPr lang="zh-TW" altLang="en-US" dirty="0"/>
          </a:p>
          <a:p>
            <a:pPr marL="0" indent="0">
              <a:buNone/>
            </a:pPr>
            <a:r>
              <a:rPr lang="en-US" altLang="zh-TW" sz="2400" dirty="0"/>
              <a:t>(A)</a:t>
            </a:r>
            <a:r>
              <a:rPr lang="zh-TW" altLang="zh-TW" sz="2400" dirty="0"/>
              <a:t>利用電子郵件誘騙使用者登入偽裝之網站以騙取帳號及通行</a:t>
            </a:r>
            <a:br>
              <a:rPr lang="en-US" altLang="zh-TW" sz="2400" dirty="0"/>
            </a:br>
            <a:r>
              <a:rPr lang="zh-TW" altLang="en-US" sz="2400" dirty="0"/>
              <a:t>      </a:t>
            </a:r>
            <a:r>
              <a:rPr lang="zh-TW" altLang="zh-TW" sz="2400" dirty="0"/>
              <a:t>碼 </a:t>
            </a:r>
            <a:endParaRPr lang="en-US" altLang="zh-TW" sz="2400" dirty="0"/>
          </a:p>
          <a:p>
            <a:pPr marL="0" indent="0">
              <a:buNone/>
            </a:pPr>
            <a:r>
              <a:rPr lang="en-US" altLang="zh-TW" sz="2400" dirty="0">
                <a:solidFill>
                  <a:srgbClr val="FF0000"/>
                </a:solidFill>
              </a:rPr>
              <a:t>(B)</a:t>
            </a:r>
            <a:r>
              <a:rPr lang="zh-TW" altLang="zh-TW" sz="2400" dirty="0">
                <a:solidFill>
                  <a:srgbClr val="FF0000"/>
                </a:solidFill>
              </a:rPr>
              <a:t>利用程式設計缺陷，向程式寫入錯誤的內容 </a:t>
            </a:r>
          </a:p>
          <a:p>
            <a:pPr marL="0" indent="0">
              <a:buNone/>
            </a:pPr>
            <a:r>
              <a:rPr lang="en-US" altLang="zh-TW" sz="2400" dirty="0"/>
              <a:t>(C)</a:t>
            </a:r>
            <a:r>
              <a:rPr lang="zh-TW" altLang="zh-TW" sz="2400" dirty="0"/>
              <a:t>利用即時通訊軟體如</a:t>
            </a:r>
            <a:r>
              <a:rPr lang="en-US" altLang="zh-TW" sz="2400" dirty="0"/>
              <a:t> LINE</a:t>
            </a:r>
            <a:r>
              <a:rPr lang="zh-TW" altLang="zh-TW" sz="2400" dirty="0"/>
              <a:t>，偽裝親友來訊，誘騙點選來訊中</a:t>
            </a:r>
            <a:r>
              <a:rPr lang="zh-TW" altLang="en-US" sz="2400" dirty="0"/>
              <a:t>  </a:t>
            </a:r>
            <a:br>
              <a:rPr lang="en-US" altLang="zh-TW" sz="2400" dirty="0"/>
            </a:br>
            <a:r>
              <a:rPr lang="zh-TW" altLang="en-US" sz="2400" dirty="0"/>
              <a:t>      </a:t>
            </a:r>
            <a:r>
              <a:rPr lang="zh-TW" altLang="zh-TW" sz="2400" dirty="0"/>
              <a:t>之連結後中毒 </a:t>
            </a:r>
          </a:p>
          <a:p>
            <a:pPr marL="0" indent="0">
              <a:buNone/>
            </a:pPr>
            <a:r>
              <a:rPr lang="en-US" altLang="zh-TW" sz="2400" dirty="0"/>
              <a:t>(D)</a:t>
            </a:r>
            <a:r>
              <a:rPr lang="zh-TW" altLang="zh-TW" sz="2400" dirty="0"/>
              <a:t>利用電話佯裝資訊人員，騙取帳號及通行碼</a:t>
            </a:r>
          </a:p>
          <a:p>
            <a:endParaRPr lang="zh-TW" altLang="en-US" dirty="0"/>
          </a:p>
        </p:txBody>
      </p:sp>
    </p:spTree>
    <p:extLst>
      <p:ext uri="{BB962C8B-B14F-4D97-AF65-F5344CB8AC3E}">
        <p14:creationId xmlns:p14="http://schemas.microsoft.com/office/powerpoint/2010/main" val="1511684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061047"/>
          </a:xfrm>
        </p:spPr>
        <p:txBody>
          <a:bodyPr>
            <a:normAutofit/>
          </a:bodyPr>
          <a:lstStyle/>
          <a:p>
            <a:pPr marL="0" indent="0">
              <a:buNone/>
            </a:pPr>
            <a:r>
              <a:rPr lang="zh-TW" altLang="zh-TW" dirty="0"/>
              <a:t>短時間內傳送大量的封包給另一部電腦的攻擊方式，稱之為？</a:t>
            </a:r>
            <a:endParaRPr lang="en-US" altLang="zh-TW" dirty="0"/>
          </a:p>
          <a:p>
            <a:pPr marL="0" indent="0">
              <a:buNone/>
            </a:pPr>
            <a:endParaRPr lang="en-US" altLang="zh-TW" dirty="0"/>
          </a:p>
          <a:p>
            <a:pPr marL="0" indent="0" hangingPunct="0">
              <a:buNone/>
            </a:pPr>
            <a:r>
              <a:rPr lang="en-US" altLang="zh-TW" sz="2400" dirty="0"/>
              <a:t>(A)</a:t>
            </a:r>
            <a:r>
              <a:rPr lang="zh-TW" altLang="zh-TW" sz="2400" dirty="0"/>
              <a:t>木馬程式或殭屍病毒 </a:t>
            </a:r>
            <a:r>
              <a:rPr lang="en-US" altLang="zh-TW" sz="2400" dirty="0"/>
              <a:t>  </a:t>
            </a:r>
          </a:p>
          <a:p>
            <a:pPr marL="0" indent="0" hangingPunct="0">
              <a:buNone/>
            </a:pPr>
            <a:r>
              <a:rPr lang="en-US" altLang="zh-TW" sz="2400" dirty="0"/>
              <a:t>(B)</a:t>
            </a:r>
            <a:r>
              <a:rPr lang="zh-TW" altLang="zh-TW" sz="2400" dirty="0"/>
              <a:t>釣魚郵件攻擊 </a:t>
            </a:r>
          </a:p>
          <a:p>
            <a:pPr marL="0" indent="0">
              <a:buNone/>
            </a:pPr>
            <a:r>
              <a:rPr lang="en-US" altLang="zh-TW" sz="2400" dirty="0"/>
              <a:t>(C) </a:t>
            </a:r>
            <a:r>
              <a:rPr lang="zh-TW" altLang="zh-TW" sz="2400" dirty="0"/>
              <a:t>阻斷服務攻擊</a:t>
            </a:r>
            <a:r>
              <a:rPr lang="en-US" altLang="zh-TW" sz="2400" dirty="0"/>
              <a:t>    </a:t>
            </a:r>
          </a:p>
          <a:p>
            <a:pPr marL="0" indent="0">
              <a:buNone/>
            </a:pPr>
            <a:r>
              <a:rPr lang="en-US" altLang="zh-TW" sz="2400" dirty="0"/>
              <a:t>(D) </a:t>
            </a:r>
            <a:r>
              <a:rPr lang="zh-TW" altLang="zh-TW" sz="2400" dirty="0"/>
              <a:t>中間人攻擊</a:t>
            </a:r>
          </a:p>
          <a:p>
            <a:endParaRPr lang="zh-TW" altLang="en-US" dirty="0"/>
          </a:p>
        </p:txBody>
      </p:sp>
    </p:spTree>
    <p:extLst>
      <p:ext uri="{BB962C8B-B14F-4D97-AF65-F5344CB8AC3E}">
        <p14:creationId xmlns:p14="http://schemas.microsoft.com/office/powerpoint/2010/main" val="57664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en-US" dirty="0"/>
              <a:t>網際網路中主要的通訊協定模式有兩種 </a:t>
            </a:r>
            <a:r>
              <a:rPr lang="en-US" altLang="zh-TW" dirty="0"/>
              <a:t>OSI 7 </a:t>
            </a:r>
            <a:r>
              <a:rPr lang="zh-TW" altLang="en-US" dirty="0"/>
              <a:t>層及 </a:t>
            </a:r>
            <a:r>
              <a:rPr lang="en-US" altLang="zh-TW" dirty="0"/>
              <a:t>TCP/IP </a:t>
            </a:r>
            <a:r>
              <a:rPr lang="zh-TW" altLang="en-US" dirty="0"/>
              <a:t>協定組，請問在這兩個通訊協定模式中，負責傳輸封包（</a:t>
            </a:r>
            <a:r>
              <a:rPr lang="en-US" altLang="zh-TW" dirty="0"/>
              <a:t>Packet</a:t>
            </a:r>
            <a:r>
              <a:rPr lang="zh-TW" altLang="en-US" dirty="0"/>
              <a:t>）及選擇路徑（</a:t>
            </a:r>
            <a:r>
              <a:rPr lang="en-US" altLang="zh-TW" dirty="0"/>
              <a:t>Routing</a:t>
            </a:r>
            <a:r>
              <a:rPr lang="zh-TW" altLang="en-US" dirty="0"/>
              <a:t>），是那一層的工作？ </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en-US" sz="2400" dirty="0"/>
              <a:t>實體層（</a:t>
            </a:r>
            <a:r>
              <a:rPr lang="en-US" altLang="zh-TW" sz="2400" dirty="0"/>
              <a:t>Physical Layer</a:t>
            </a:r>
            <a:r>
              <a:rPr lang="zh-TW" altLang="en-US" sz="2400" dirty="0"/>
              <a:t>）  </a:t>
            </a:r>
            <a:r>
              <a:rPr lang="en-US" altLang="zh-TW" sz="2400" dirty="0"/>
              <a:t>(B) </a:t>
            </a:r>
            <a:r>
              <a:rPr lang="zh-TW" altLang="en-US" sz="2400" dirty="0"/>
              <a:t>資料鏈結層（</a:t>
            </a:r>
            <a:r>
              <a:rPr lang="en-US" altLang="zh-TW" sz="2400" dirty="0"/>
              <a:t>Data-Link Layer</a:t>
            </a:r>
          </a:p>
          <a:p>
            <a:pPr marL="0" indent="0">
              <a:buNone/>
            </a:pPr>
            <a:r>
              <a:rPr lang="en-US" altLang="zh-TW" sz="2400" dirty="0"/>
              <a:t>   (C) </a:t>
            </a:r>
            <a:r>
              <a:rPr lang="zh-TW" altLang="en-US" sz="2400" dirty="0"/>
              <a:t>網路層（</a:t>
            </a:r>
            <a:r>
              <a:rPr lang="en-US" altLang="zh-TW" sz="2400" dirty="0"/>
              <a:t>Network Layer</a:t>
            </a:r>
            <a:r>
              <a:rPr lang="zh-TW" altLang="en-US" sz="2400" dirty="0"/>
              <a:t>）  </a:t>
            </a:r>
            <a:r>
              <a:rPr lang="en-US" altLang="zh-TW" sz="2400" dirty="0"/>
              <a:t>(D) </a:t>
            </a:r>
            <a:r>
              <a:rPr lang="zh-TW" altLang="en-US" sz="2400" dirty="0"/>
              <a:t>應用層（</a:t>
            </a:r>
            <a:r>
              <a:rPr lang="en-US" altLang="zh-TW" sz="2400" dirty="0"/>
              <a:t>Application Layer</a:t>
            </a:r>
            <a:r>
              <a:rPr lang="zh-TW" altLang="en-US" sz="2400" dirty="0"/>
              <a:t>）</a:t>
            </a:r>
          </a:p>
          <a:p>
            <a:endParaRPr lang="zh-TW" altLang="en-US" dirty="0"/>
          </a:p>
        </p:txBody>
      </p:sp>
    </p:spTree>
    <p:extLst>
      <p:ext uri="{BB962C8B-B14F-4D97-AF65-F5344CB8AC3E}">
        <p14:creationId xmlns:p14="http://schemas.microsoft.com/office/powerpoint/2010/main" val="3036680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061047"/>
          </a:xfrm>
        </p:spPr>
        <p:txBody>
          <a:bodyPr>
            <a:normAutofit/>
          </a:bodyPr>
          <a:lstStyle/>
          <a:p>
            <a:pPr marL="0" indent="0">
              <a:buNone/>
            </a:pPr>
            <a:r>
              <a:rPr lang="zh-TW" altLang="zh-TW" dirty="0"/>
              <a:t>短時間內傳送大量的封包給另一部電腦的攻擊方式，稱之為？</a:t>
            </a:r>
            <a:endParaRPr lang="en-US" altLang="zh-TW" dirty="0"/>
          </a:p>
          <a:p>
            <a:pPr marL="0" indent="0">
              <a:buNone/>
            </a:pPr>
            <a:endParaRPr lang="en-US" altLang="zh-TW" dirty="0"/>
          </a:p>
          <a:p>
            <a:pPr marL="0" indent="0" hangingPunct="0">
              <a:buNone/>
            </a:pPr>
            <a:r>
              <a:rPr lang="en-US" altLang="zh-TW" sz="2400" dirty="0">
                <a:solidFill>
                  <a:srgbClr val="FF0000"/>
                </a:solidFill>
              </a:rPr>
              <a:t>(A)</a:t>
            </a:r>
            <a:r>
              <a:rPr lang="zh-TW" altLang="zh-TW" sz="2400" dirty="0">
                <a:solidFill>
                  <a:srgbClr val="FF0000"/>
                </a:solidFill>
              </a:rPr>
              <a:t>木馬程式或殭屍病毒 </a:t>
            </a:r>
            <a:r>
              <a:rPr lang="en-US" altLang="zh-TW" sz="2400" dirty="0"/>
              <a:t>  </a:t>
            </a:r>
          </a:p>
          <a:p>
            <a:pPr marL="0" indent="0" hangingPunct="0">
              <a:buNone/>
            </a:pPr>
            <a:r>
              <a:rPr lang="en-US" altLang="zh-TW" sz="2400" dirty="0"/>
              <a:t>(B)</a:t>
            </a:r>
            <a:r>
              <a:rPr lang="zh-TW" altLang="zh-TW" sz="2400" dirty="0"/>
              <a:t>釣魚郵件攻擊 </a:t>
            </a:r>
          </a:p>
          <a:p>
            <a:pPr marL="0" indent="0">
              <a:buNone/>
            </a:pPr>
            <a:r>
              <a:rPr lang="en-US" altLang="zh-TW" sz="2400" dirty="0"/>
              <a:t>(C) </a:t>
            </a:r>
            <a:r>
              <a:rPr lang="zh-TW" altLang="zh-TW" sz="2400" dirty="0"/>
              <a:t>阻斷服務攻擊</a:t>
            </a:r>
            <a:r>
              <a:rPr lang="en-US" altLang="zh-TW" sz="2400" dirty="0"/>
              <a:t>    </a:t>
            </a:r>
          </a:p>
          <a:p>
            <a:pPr marL="0" indent="0">
              <a:buNone/>
            </a:pPr>
            <a:r>
              <a:rPr lang="en-US" altLang="zh-TW" sz="2400" dirty="0"/>
              <a:t>(D) </a:t>
            </a:r>
            <a:r>
              <a:rPr lang="zh-TW" altLang="zh-TW" sz="2400" dirty="0"/>
              <a:t>中間人攻擊</a:t>
            </a:r>
          </a:p>
          <a:p>
            <a:endParaRPr lang="zh-TW" altLang="en-US" dirty="0"/>
          </a:p>
        </p:txBody>
      </p:sp>
    </p:spTree>
    <p:extLst>
      <p:ext uri="{BB962C8B-B14F-4D97-AF65-F5344CB8AC3E}">
        <p14:creationId xmlns:p14="http://schemas.microsoft.com/office/powerpoint/2010/main" val="1932656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下列哪一項不是阻斷式服務攻擊（</a:t>
            </a:r>
            <a:r>
              <a:rPr lang="en-US" altLang="zh-TW" dirty="0"/>
              <a:t>Denial-of-Service Attack</a:t>
            </a:r>
            <a:r>
              <a:rPr lang="zh-TW" altLang="zh-TW" dirty="0"/>
              <a:t>）？</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en-US" sz="2400" dirty="0"/>
              <a:t> </a:t>
            </a:r>
            <a:r>
              <a:rPr lang="zh-TW" altLang="zh-TW" sz="2400" dirty="0"/>
              <a:t>利用程式漏洞消耗</a:t>
            </a:r>
            <a:r>
              <a:rPr lang="en-US" altLang="zh-TW" sz="2400" dirty="0"/>
              <a:t> 100%</a:t>
            </a:r>
            <a:r>
              <a:rPr lang="zh-TW" altLang="zh-TW" sz="2400" dirty="0"/>
              <a:t>的</a:t>
            </a:r>
            <a:r>
              <a:rPr lang="en-US" altLang="zh-TW" sz="2400" dirty="0"/>
              <a:t> CPU </a:t>
            </a:r>
            <a:r>
              <a:rPr lang="zh-TW" altLang="zh-TW" sz="2400" dirty="0"/>
              <a:t>運算能力 </a:t>
            </a:r>
            <a:endParaRPr lang="en-US" altLang="zh-TW" sz="2400" dirty="0"/>
          </a:p>
          <a:p>
            <a:pPr marL="0" indent="0">
              <a:buNone/>
            </a:pPr>
            <a:r>
              <a:rPr lang="zh-TW" altLang="en-US" sz="2400" dirty="0"/>
              <a:t> </a:t>
            </a:r>
            <a:r>
              <a:rPr lang="en-US" altLang="zh-TW" sz="2400" dirty="0"/>
              <a:t>(B)</a:t>
            </a:r>
            <a:r>
              <a:rPr lang="zh-TW" altLang="en-US" sz="2400" dirty="0"/>
              <a:t> </a:t>
            </a:r>
            <a:r>
              <a:rPr lang="zh-TW" altLang="zh-TW" sz="2400" dirty="0"/>
              <a:t>向系统持續發送惡意封包，導致主機當機 </a:t>
            </a:r>
          </a:p>
          <a:p>
            <a:pPr marL="0" indent="0">
              <a:buNone/>
            </a:pPr>
            <a:r>
              <a:rPr lang="zh-TW" altLang="en-US" sz="2400" dirty="0"/>
              <a:t> </a:t>
            </a:r>
            <a:r>
              <a:rPr lang="en-US" altLang="zh-TW" sz="2400" dirty="0"/>
              <a:t>(C)</a:t>
            </a:r>
            <a:r>
              <a:rPr lang="zh-TW" altLang="en-US" sz="2400" dirty="0"/>
              <a:t> </a:t>
            </a:r>
            <a:r>
              <a:rPr lang="zh-TW" altLang="zh-TW" sz="2400" dirty="0"/>
              <a:t>寄送釣魚郵件給公司所有人員</a:t>
            </a:r>
            <a:endParaRPr lang="en-US" altLang="zh-TW" sz="2400" dirty="0"/>
          </a:p>
          <a:p>
            <a:pPr marL="0" indent="0">
              <a:buNone/>
            </a:pPr>
            <a:r>
              <a:rPr lang="zh-TW" altLang="en-US" sz="2400" dirty="0"/>
              <a:t> </a:t>
            </a:r>
            <a:r>
              <a:rPr lang="en-US" altLang="zh-TW" sz="2400" dirty="0"/>
              <a:t>(D)</a:t>
            </a:r>
            <a:r>
              <a:rPr lang="zh-TW" altLang="en-US" sz="2400" dirty="0"/>
              <a:t> </a:t>
            </a:r>
            <a:r>
              <a:rPr lang="zh-TW" altLang="zh-TW" sz="2400" dirty="0"/>
              <a:t>向某個電子郵件地址發送成千上萬封電子郵件</a:t>
            </a:r>
            <a:endParaRPr lang="zh-TW" altLang="en-US" sz="2400" dirty="0"/>
          </a:p>
        </p:txBody>
      </p:sp>
    </p:spTree>
    <p:extLst>
      <p:ext uri="{BB962C8B-B14F-4D97-AF65-F5344CB8AC3E}">
        <p14:creationId xmlns:p14="http://schemas.microsoft.com/office/powerpoint/2010/main" val="4018427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下列哪一項不是阻斷式服務攻擊（</a:t>
            </a:r>
            <a:r>
              <a:rPr lang="en-US" altLang="zh-TW" dirty="0"/>
              <a:t>Denial-of-Service Attack</a:t>
            </a:r>
            <a:r>
              <a:rPr lang="zh-TW" altLang="zh-TW" dirty="0"/>
              <a:t>）？</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en-US" sz="2400" dirty="0"/>
              <a:t> </a:t>
            </a:r>
            <a:r>
              <a:rPr lang="zh-TW" altLang="zh-TW" sz="2400" dirty="0"/>
              <a:t>利用程式漏洞消耗</a:t>
            </a:r>
            <a:r>
              <a:rPr lang="en-US" altLang="zh-TW" sz="2400" dirty="0"/>
              <a:t> 100%</a:t>
            </a:r>
            <a:r>
              <a:rPr lang="zh-TW" altLang="zh-TW" sz="2400" dirty="0"/>
              <a:t>的</a:t>
            </a:r>
            <a:r>
              <a:rPr lang="en-US" altLang="zh-TW" sz="2400" dirty="0"/>
              <a:t> CPU </a:t>
            </a:r>
            <a:r>
              <a:rPr lang="zh-TW" altLang="zh-TW" sz="2400" dirty="0"/>
              <a:t>運算能力 </a:t>
            </a:r>
            <a:endParaRPr lang="en-US" altLang="zh-TW" sz="2400" dirty="0"/>
          </a:p>
          <a:p>
            <a:pPr marL="0" indent="0">
              <a:buNone/>
            </a:pPr>
            <a:r>
              <a:rPr lang="zh-TW" altLang="en-US" sz="2400" dirty="0"/>
              <a:t> </a:t>
            </a:r>
            <a:r>
              <a:rPr lang="en-US" altLang="zh-TW" sz="2400" dirty="0"/>
              <a:t>(B)</a:t>
            </a:r>
            <a:r>
              <a:rPr lang="zh-TW" altLang="en-US" sz="2400" dirty="0"/>
              <a:t> </a:t>
            </a:r>
            <a:r>
              <a:rPr lang="zh-TW" altLang="zh-TW" sz="2400" dirty="0"/>
              <a:t>向系统持續發送惡意封包，導致主機當機 </a:t>
            </a:r>
          </a:p>
          <a:p>
            <a:pPr marL="0" indent="0">
              <a:buNone/>
            </a:pPr>
            <a:r>
              <a:rPr lang="zh-TW" altLang="en-US" sz="2400" dirty="0">
                <a:solidFill>
                  <a:srgbClr val="FF0000"/>
                </a:solidFill>
              </a:rPr>
              <a:t> </a:t>
            </a:r>
            <a:r>
              <a:rPr lang="en-US" altLang="zh-TW" sz="2400" dirty="0">
                <a:solidFill>
                  <a:srgbClr val="FF0000"/>
                </a:solidFill>
              </a:rPr>
              <a:t>(C)</a:t>
            </a:r>
            <a:r>
              <a:rPr lang="zh-TW" altLang="en-US" sz="2400" dirty="0">
                <a:solidFill>
                  <a:srgbClr val="FF0000"/>
                </a:solidFill>
              </a:rPr>
              <a:t> </a:t>
            </a:r>
            <a:r>
              <a:rPr lang="zh-TW" altLang="zh-TW" sz="2400" dirty="0">
                <a:solidFill>
                  <a:srgbClr val="FF0000"/>
                </a:solidFill>
              </a:rPr>
              <a:t>寄送釣魚郵件給公司所有人員</a:t>
            </a:r>
            <a:endParaRPr lang="en-US" altLang="zh-TW" sz="2400" dirty="0">
              <a:solidFill>
                <a:srgbClr val="FF0000"/>
              </a:solidFill>
            </a:endParaRPr>
          </a:p>
          <a:p>
            <a:pPr marL="0" indent="0">
              <a:buNone/>
            </a:pPr>
            <a:r>
              <a:rPr lang="zh-TW" altLang="en-US" sz="2400" dirty="0"/>
              <a:t> </a:t>
            </a:r>
            <a:r>
              <a:rPr lang="en-US" altLang="zh-TW" sz="2400" dirty="0"/>
              <a:t>(D)</a:t>
            </a:r>
            <a:r>
              <a:rPr lang="zh-TW" altLang="en-US" sz="2400" dirty="0"/>
              <a:t> </a:t>
            </a:r>
            <a:r>
              <a:rPr lang="zh-TW" altLang="zh-TW" sz="2400" dirty="0"/>
              <a:t>向某個電子郵件地址發送成千上萬封電子郵件</a:t>
            </a:r>
            <a:endParaRPr lang="zh-TW" altLang="en-US" sz="2400" dirty="0"/>
          </a:p>
        </p:txBody>
      </p:sp>
    </p:spTree>
    <p:extLst>
      <p:ext uri="{BB962C8B-B14F-4D97-AF65-F5344CB8AC3E}">
        <p14:creationId xmlns:p14="http://schemas.microsoft.com/office/powerpoint/2010/main" val="27428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lgn="just">
              <a:buNone/>
            </a:pPr>
            <a:r>
              <a:rPr lang="zh-TW" altLang="zh-TW" dirty="0"/>
              <a:t>在未經授權的情況下取得網路傳輸資料，或者針對傳輸網路進行流量 分析，請問上述行為屬於下列何者常見的網路威脅？</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en-US" sz="2400" dirty="0"/>
              <a:t> </a:t>
            </a:r>
            <a:r>
              <a:rPr lang="zh-TW" altLang="zh-TW" sz="2400" dirty="0"/>
              <a:t>截斷（</a:t>
            </a:r>
            <a:r>
              <a:rPr lang="en-US" altLang="zh-TW" sz="2400" dirty="0"/>
              <a:t>Interruption</a:t>
            </a:r>
            <a:r>
              <a:rPr lang="zh-TW" altLang="zh-TW" sz="2400" dirty="0"/>
              <a:t>） </a:t>
            </a:r>
            <a:r>
              <a:rPr lang="en-US" altLang="zh-TW" sz="2400" dirty="0"/>
              <a:t> </a:t>
            </a:r>
          </a:p>
          <a:p>
            <a:pPr marL="0" indent="0">
              <a:buNone/>
            </a:pPr>
            <a:r>
              <a:rPr lang="zh-TW" altLang="en-US" sz="2400" dirty="0"/>
              <a:t> </a:t>
            </a:r>
            <a:r>
              <a:rPr lang="en-US" altLang="zh-TW" sz="2400" dirty="0"/>
              <a:t>(B)</a:t>
            </a:r>
            <a:r>
              <a:rPr lang="zh-TW" altLang="en-US" sz="2400" dirty="0"/>
              <a:t> </a:t>
            </a:r>
            <a:r>
              <a:rPr lang="zh-TW" altLang="zh-TW" sz="2400" dirty="0"/>
              <a:t>竊取（</a:t>
            </a:r>
            <a:r>
              <a:rPr lang="en-US" altLang="zh-TW" sz="2400" dirty="0"/>
              <a:t>Interception</a:t>
            </a:r>
            <a:r>
              <a:rPr lang="zh-TW" altLang="zh-TW" sz="2400" dirty="0"/>
              <a:t>）</a:t>
            </a:r>
          </a:p>
          <a:p>
            <a:pPr marL="0" indent="0">
              <a:buNone/>
            </a:pPr>
            <a:r>
              <a:rPr lang="zh-TW" altLang="en-US" sz="2400" dirty="0"/>
              <a:t> </a:t>
            </a:r>
            <a:r>
              <a:rPr lang="en-US" altLang="zh-TW" sz="2400" dirty="0"/>
              <a:t>(C)</a:t>
            </a:r>
            <a:r>
              <a:rPr lang="zh-TW" altLang="en-US" sz="2400" dirty="0"/>
              <a:t> </a:t>
            </a:r>
            <a:r>
              <a:rPr lang="zh-TW" altLang="zh-TW" sz="2400" dirty="0"/>
              <a:t>偽造（</a:t>
            </a:r>
            <a:r>
              <a:rPr lang="en-US" altLang="zh-TW" sz="2400" dirty="0"/>
              <a:t>Fabrication</a:t>
            </a:r>
            <a:r>
              <a:rPr lang="zh-TW" altLang="zh-TW" sz="2400" dirty="0"/>
              <a:t>）  </a:t>
            </a:r>
            <a:endParaRPr lang="en-US" altLang="zh-TW" sz="2400" dirty="0"/>
          </a:p>
          <a:p>
            <a:pPr marL="0" indent="0">
              <a:buNone/>
            </a:pPr>
            <a:r>
              <a:rPr lang="zh-TW" altLang="en-US" sz="2400" dirty="0"/>
              <a:t> </a:t>
            </a:r>
            <a:r>
              <a:rPr lang="en-US" altLang="zh-TW" sz="2400" dirty="0"/>
              <a:t>(D)</a:t>
            </a:r>
            <a:r>
              <a:rPr lang="zh-TW" altLang="en-US" sz="2400" dirty="0"/>
              <a:t> </a:t>
            </a:r>
            <a:r>
              <a:rPr lang="zh-TW" altLang="zh-TW" sz="2400" dirty="0"/>
              <a:t>篡改（</a:t>
            </a:r>
            <a:r>
              <a:rPr lang="en-US" altLang="zh-TW" sz="2400" dirty="0"/>
              <a:t>Modification</a:t>
            </a:r>
            <a:r>
              <a:rPr lang="zh-TW" altLang="zh-TW" sz="2400" dirty="0"/>
              <a:t>）</a:t>
            </a:r>
          </a:p>
          <a:p>
            <a:pPr marL="0" indent="0">
              <a:buNone/>
            </a:pPr>
            <a:endParaRPr lang="zh-TW" altLang="en-US" dirty="0"/>
          </a:p>
        </p:txBody>
      </p:sp>
    </p:spTree>
    <p:extLst>
      <p:ext uri="{BB962C8B-B14F-4D97-AF65-F5344CB8AC3E}">
        <p14:creationId xmlns:p14="http://schemas.microsoft.com/office/powerpoint/2010/main" val="2592584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lgn="just">
              <a:buNone/>
            </a:pPr>
            <a:r>
              <a:rPr lang="zh-TW" altLang="zh-TW" dirty="0"/>
              <a:t>在未經授權的情況下取得網路傳輸資料，或者針對傳輸網路進行流量 分析，請問上述行為屬於下列何者常見的網路威脅？</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en-US" sz="2400" dirty="0"/>
              <a:t> </a:t>
            </a:r>
            <a:r>
              <a:rPr lang="zh-TW" altLang="zh-TW" sz="2400" dirty="0"/>
              <a:t>截斷（</a:t>
            </a:r>
            <a:r>
              <a:rPr lang="en-US" altLang="zh-TW" sz="2400" dirty="0"/>
              <a:t>Interruption</a:t>
            </a:r>
            <a:r>
              <a:rPr lang="zh-TW" altLang="zh-TW" sz="2400" dirty="0"/>
              <a:t>） </a:t>
            </a:r>
            <a:r>
              <a:rPr lang="en-US" altLang="zh-TW" sz="2400" dirty="0"/>
              <a:t> </a:t>
            </a:r>
          </a:p>
          <a:p>
            <a:pPr marL="0" indent="0">
              <a:buNone/>
            </a:pPr>
            <a:r>
              <a:rPr lang="zh-TW" altLang="en-US" sz="2400" dirty="0"/>
              <a:t> </a:t>
            </a:r>
            <a:r>
              <a:rPr lang="en-US" altLang="zh-TW" sz="2400" dirty="0">
                <a:solidFill>
                  <a:srgbClr val="FF0000"/>
                </a:solidFill>
              </a:rPr>
              <a:t>(B)</a:t>
            </a:r>
            <a:r>
              <a:rPr lang="zh-TW" altLang="en-US" sz="2400" dirty="0">
                <a:solidFill>
                  <a:srgbClr val="FF0000"/>
                </a:solidFill>
              </a:rPr>
              <a:t> </a:t>
            </a:r>
            <a:r>
              <a:rPr lang="zh-TW" altLang="zh-TW" sz="2400" dirty="0">
                <a:solidFill>
                  <a:srgbClr val="FF0000"/>
                </a:solidFill>
              </a:rPr>
              <a:t>竊取（</a:t>
            </a:r>
            <a:r>
              <a:rPr lang="en-US" altLang="zh-TW" sz="2400" dirty="0">
                <a:solidFill>
                  <a:srgbClr val="FF0000"/>
                </a:solidFill>
              </a:rPr>
              <a:t>Interception</a:t>
            </a:r>
            <a:r>
              <a:rPr lang="zh-TW" altLang="zh-TW" sz="2400" dirty="0">
                <a:solidFill>
                  <a:srgbClr val="FF0000"/>
                </a:solidFill>
              </a:rPr>
              <a:t>）</a:t>
            </a:r>
          </a:p>
          <a:p>
            <a:pPr marL="0" indent="0">
              <a:buNone/>
            </a:pPr>
            <a:r>
              <a:rPr lang="zh-TW" altLang="en-US" sz="2400" dirty="0"/>
              <a:t> </a:t>
            </a:r>
            <a:r>
              <a:rPr lang="en-US" altLang="zh-TW" sz="2400" dirty="0"/>
              <a:t>(C)</a:t>
            </a:r>
            <a:r>
              <a:rPr lang="zh-TW" altLang="en-US" sz="2400" dirty="0"/>
              <a:t> </a:t>
            </a:r>
            <a:r>
              <a:rPr lang="zh-TW" altLang="zh-TW" sz="2400" dirty="0"/>
              <a:t>偽造（</a:t>
            </a:r>
            <a:r>
              <a:rPr lang="en-US" altLang="zh-TW" sz="2400" dirty="0"/>
              <a:t>Fabrication</a:t>
            </a:r>
            <a:r>
              <a:rPr lang="zh-TW" altLang="zh-TW" sz="2400" dirty="0"/>
              <a:t>）  </a:t>
            </a:r>
            <a:endParaRPr lang="en-US" altLang="zh-TW" sz="2400" dirty="0"/>
          </a:p>
          <a:p>
            <a:pPr marL="0" indent="0">
              <a:buNone/>
            </a:pPr>
            <a:r>
              <a:rPr lang="zh-TW" altLang="en-US" sz="2400" dirty="0"/>
              <a:t> </a:t>
            </a:r>
            <a:r>
              <a:rPr lang="en-US" altLang="zh-TW" sz="2400" dirty="0"/>
              <a:t>(D)</a:t>
            </a:r>
            <a:r>
              <a:rPr lang="zh-TW" altLang="en-US" sz="2400" dirty="0"/>
              <a:t> </a:t>
            </a:r>
            <a:r>
              <a:rPr lang="zh-TW" altLang="zh-TW" sz="2400" dirty="0"/>
              <a:t>篡改（</a:t>
            </a:r>
            <a:r>
              <a:rPr lang="en-US" altLang="zh-TW" sz="2400" dirty="0"/>
              <a:t>Modification</a:t>
            </a:r>
            <a:r>
              <a:rPr lang="zh-TW" altLang="zh-TW" sz="2400" dirty="0"/>
              <a:t>）</a:t>
            </a:r>
          </a:p>
          <a:p>
            <a:pPr marL="0" indent="0">
              <a:buNone/>
            </a:pPr>
            <a:endParaRPr lang="zh-TW" altLang="en-US" dirty="0"/>
          </a:p>
        </p:txBody>
      </p:sp>
    </p:spTree>
    <p:extLst>
      <p:ext uri="{BB962C8B-B14F-4D97-AF65-F5344CB8AC3E}">
        <p14:creationId xmlns:p14="http://schemas.microsoft.com/office/powerpoint/2010/main" val="414579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061048"/>
          </a:xfrm>
        </p:spPr>
        <p:txBody>
          <a:bodyPr>
            <a:normAutofit/>
          </a:bodyPr>
          <a:lstStyle/>
          <a:p>
            <a:pPr marL="0" indent="0">
              <a:buNone/>
            </a:pPr>
            <a:r>
              <a:rPr lang="zh-TW" altLang="zh-TW" dirty="0"/>
              <a:t>請問下列何者非</a:t>
            </a:r>
            <a:r>
              <a:rPr lang="en-US" altLang="zh-TW" dirty="0"/>
              <a:t> SYN SCAN </a:t>
            </a:r>
            <a:r>
              <a:rPr lang="zh-TW" altLang="zh-TW" dirty="0"/>
              <a:t>的優點？</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快速及可靠</a:t>
            </a:r>
            <a:r>
              <a:rPr lang="en-US" altLang="zh-TW" sz="2400" dirty="0"/>
              <a:t> </a:t>
            </a:r>
          </a:p>
          <a:p>
            <a:pPr marL="0" indent="0">
              <a:buNone/>
            </a:pPr>
            <a:r>
              <a:rPr lang="zh-TW" altLang="en-US" sz="2400" dirty="0"/>
              <a:t>  </a:t>
            </a:r>
            <a:r>
              <a:rPr lang="en-US" altLang="zh-TW" sz="2400" dirty="0"/>
              <a:t>(B) </a:t>
            </a:r>
            <a:r>
              <a:rPr lang="zh-TW" altLang="zh-TW" sz="2400" dirty="0"/>
              <a:t>雜訊少 </a:t>
            </a:r>
          </a:p>
          <a:p>
            <a:pPr marL="0" indent="0">
              <a:buNone/>
            </a:pPr>
            <a:r>
              <a:rPr lang="zh-TW" altLang="en-US" sz="2400" dirty="0"/>
              <a:t>  </a:t>
            </a:r>
            <a:r>
              <a:rPr lang="en-US" altLang="zh-TW" sz="2400" dirty="0"/>
              <a:t>(C) </a:t>
            </a:r>
            <a:r>
              <a:rPr lang="zh-TW" altLang="zh-TW" sz="2400" dirty="0"/>
              <a:t>所有平台（不管</a:t>
            </a:r>
            <a:r>
              <a:rPr lang="en-US" altLang="zh-TW" sz="2400" dirty="0"/>
              <a:t> TCP </a:t>
            </a:r>
            <a:r>
              <a:rPr lang="zh-TW" altLang="zh-TW" sz="2400" dirty="0"/>
              <a:t>堆疊實作）皆準確</a:t>
            </a:r>
            <a:r>
              <a:rPr lang="en-US" altLang="zh-TW" sz="2400" dirty="0"/>
              <a:t> </a:t>
            </a:r>
          </a:p>
          <a:p>
            <a:pPr marL="0" indent="0">
              <a:buNone/>
            </a:pPr>
            <a:r>
              <a:rPr lang="zh-TW" altLang="en-US" sz="2400" dirty="0"/>
              <a:t>  </a:t>
            </a:r>
            <a:r>
              <a:rPr lang="en-US" altLang="zh-TW" sz="2400" dirty="0"/>
              <a:t>(D) </a:t>
            </a:r>
            <a:r>
              <a:rPr lang="zh-TW" altLang="zh-TW" sz="2400" dirty="0"/>
              <a:t>不會被偵測</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061048"/>
          </a:xfrm>
        </p:spPr>
        <p:txBody>
          <a:bodyPr>
            <a:normAutofit/>
          </a:bodyPr>
          <a:lstStyle/>
          <a:p>
            <a:pPr marL="0" indent="0">
              <a:buNone/>
            </a:pPr>
            <a:r>
              <a:rPr lang="zh-TW" altLang="zh-TW" dirty="0"/>
              <a:t>請問下列何者非</a:t>
            </a:r>
            <a:r>
              <a:rPr lang="en-US" altLang="zh-TW" dirty="0"/>
              <a:t> SYN SCAN </a:t>
            </a:r>
            <a:r>
              <a:rPr lang="zh-TW" altLang="zh-TW" dirty="0"/>
              <a:t>的優點？</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快速及可靠</a:t>
            </a:r>
            <a:r>
              <a:rPr lang="en-US" altLang="zh-TW" sz="2400" dirty="0"/>
              <a:t> </a:t>
            </a:r>
          </a:p>
          <a:p>
            <a:pPr marL="0" indent="0">
              <a:buNone/>
            </a:pPr>
            <a:r>
              <a:rPr lang="zh-TW" altLang="en-US" sz="2400" dirty="0"/>
              <a:t>  </a:t>
            </a:r>
            <a:r>
              <a:rPr lang="en-US" altLang="zh-TW" sz="2400" dirty="0"/>
              <a:t>(B) </a:t>
            </a:r>
            <a:r>
              <a:rPr lang="zh-TW" altLang="zh-TW" sz="2400" dirty="0"/>
              <a:t>雜訊少 </a:t>
            </a:r>
          </a:p>
          <a:p>
            <a:pPr marL="0" indent="0">
              <a:buNone/>
            </a:pPr>
            <a:r>
              <a:rPr lang="zh-TW" altLang="en-US" sz="2400" dirty="0"/>
              <a:t>  </a:t>
            </a:r>
            <a:r>
              <a:rPr lang="en-US" altLang="zh-TW" sz="2400" dirty="0"/>
              <a:t>(C) </a:t>
            </a:r>
            <a:r>
              <a:rPr lang="zh-TW" altLang="zh-TW" sz="2400" dirty="0"/>
              <a:t>所有平台（不管</a:t>
            </a:r>
            <a:r>
              <a:rPr lang="en-US" altLang="zh-TW" sz="2400" dirty="0"/>
              <a:t> TCP </a:t>
            </a:r>
            <a:r>
              <a:rPr lang="zh-TW" altLang="zh-TW" sz="2400" dirty="0"/>
              <a:t>堆疊實作）皆準確</a:t>
            </a:r>
            <a:r>
              <a:rPr lang="en-US" altLang="zh-TW" sz="2400" dirty="0"/>
              <a:t> </a:t>
            </a:r>
          </a:p>
          <a:p>
            <a:pPr marL="0" indent="0">
              <a:buNone/>
            </a:pPr>
            <a:r>
              <a:rPr lang="zh-TW" altLang="en-US" sz="2400" dirty="0">
                <a:solidFill>
                  <a:srgbClr val="FF0000"/>
                </a:solidFill>
              </a:rPr>
              <a:t>  </a:t>
            </a:r>
            <a:r>
              <a:rPr lang="en-US" altLang="zh-TW" sz="2400" dirty="0">
                <a:solidFill>
                  <a:srgbClr val="FF0000"/>
                </a:solidFill>
              </a:rPr>
              <a:t>(D) </a:t>
            </a:r>
            <a:r>
              <a:rPr lang="zh-TW" altLang="zh-TW" sz="2400" dirty="0">
                <a:solidFill>
                  <a:srgbClr val="FF0000"/>
                </a:solidFill>
              </a:rPr>
              <a:t>不會被偵測</a:t>
            </a:r>
            <a:endParaRPr lang="zh-TW" altLang="en-US" dirty="0">
              <a:solidFill>
                <a:srgbClr val="FF0000"/>
              </a:solidFill>
            </a:endParaRPr>
          </a:p>
        </p:txBody>
      </p:sp>
    </p:spTree>
    <p:extLst>
      <p:ext uri="{BB962C8B-B14F-4D97-AF65-F5344CB8AC3E}">
        <p14:creationId xmlns:p14="http://schemas.microsoft.com/office/powerpoint/2010/main" val="1222318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01007"/>
          </a:xfrm>
        </p:spPr>
        <p:txBody>
          <a:bodyPr>
            <a:normAutofit/>
          </a:bodyPr>
          <a:lstStyle/>
          <a:p>
            <a:pPr marL="0" indent="0">
              <a:buNone/>
            </a:pPr>
            <a:r>
              <a:rPr lang="zh-TW" altLang="zh-TW" dirty="0"/>
              <a:t>下列何種網路攻擊「不會」造成伺服器主機系統處理效率下降或發生錯誤？</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死亡偵測攻擊（</a:t>
            </a:r>
            <a:r>
              <a:rPr lang="en-US" altLang="zh-TW" sz="2400" dirty="0"/>
              <a:t>Ping-of-Death Attack</a:t>
            </a:r>
            <a:r>
              <a:rPr lang="zh-TW" altLang="zh-TW" sz="2400" dirty="0"/>
              <a:t>） </a:t>
            </a:r>
          </a:p>
          <a:p>
            <a:pPr marL="0" indent="0" hangingPunct="0">
              <a:buNone/>
            </a:pPr>
            <a:r>
              <a:rPr lang="zh-TW" altLang="en-US" sz="2400" dirty="0"/>
              <a:t> </a:t>
            </a:r>
            <a:r>
              <a:rPr lang="en-US" altLang="zh-TW" sz="2400" dirty="0"/>
              <a:t>(B) </a:t>
            </a:r>
            <a:r>
              <a:rPr lang="zh-TW" altLang="zh-TW" sz="2400" dirty="0"/>
              <a:t>分割重組攻擊（</a:t>
            </a:r>
            <a:r>
              <a:rPr lang="en-US" altLang="zh-TW" sz="2400" dirty="0"/>
              <a:t>Teardrop Attack</a:t>
            </a:r>
            <a:r>
              <a:rPr lang="zh-TW" altLang="zh-TW" sz="2400" dirty="0"/>
              <a:t>） </a:t>
            </a:r>
          </a:p>
          <a:p>
            <a:pPr marL="0" indent="0">
              <a:buNone/>
            </a:pPr>
            <a:r>
              <a:rPr lang="zh-TW" altLang="en-US" sz="2400" dirty="0"/>
              <a:t> </a:t>
            </a:r>
            <a:r>
              <a:rPr lang="en-US" altLang="zh-TW" sz="2400" dirty="0"/>
              <a:t>(C) </a:t>
            </a:r>
            <a:r>
              <a:rPr lang="zh-TW" altLang="zh-TW" sz="2400" dirty="0"/>
              <a:t>分散式攻擊（</a:t>
            </a:r>
            <a:r>
              <a:rPr lang="en-US" altLang="zh-TW" sz="2400" dirty="0"/>
              <a:t>Distributed Attack</a:t>
            </a:r>
            <a:r>
              <a:rPr lang="zh-TW" altLang="zh-TW" sz="2400" dirty="0"/>
              <a:t>） </a:t>
            </a:r>
          </a:p>
          <a:p>
            <a:pPr marL="0" indent="0">
              <a:buNone/>
            </a:pPr>
            <a:r>
              <a:rPr lang="zh-TW" altLang="en-US" sz="2400" dirty="0"/>
              <a:t> </a:t>
            </a:r>
            <a:r>
              <a:rPr lang="en-US" altLang="zh-TW" sz="2400" dirty="0"/>
              <a:t>(D) </a:t>
            </a:r>
            <a:r>
              <a:rPr lang="zh-TW" altLang="zh-TW" sz="2400" dirty="0"/>
              <a:t>中間人攻擊（</a:t>
            </a:r>
            <a:r>
              <a:rPr lang="en-US" altLang="zh-TW" sz="2400" dirty="0"/>
              <a:t>Man-In-The-Middle Attack</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01007"/>
          </a:xfrm>
        </p:spPr>
        <p:txBody>
          <a:bodyPr>
            <a:normAutofit/>
          </a:bodyPr>
          <a:lstStyle/>
          <a:p>
            <a:pPr marL="0" indent="0">
              <a:buNone/>
            </a:pPr>
            <a:r>
              <a:rPr lang="zh-TW" altLang="zh-TW" dirty="0"/>
              <a:t>下列何種網路攻擊「不會」造成伺服器主機系統處理效率下降或發生錯誤？</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死亡偵測攻擊（</a:t>
            </a:r>
            <a:r>
              <a:rPr lang="en-US" altLang="zh-TW" sz="2400" dirty="0"/>
              <a:t>Ping-of-Death Attack</a:t>
            </a:r>
            <a:r>
              <a:rPr lang="zh-TW" altLang="zh-TW" sz="2400" dirty="0"/>
              <a:t>） </a:t>
            </a:r>
          </a:p>
          <a:p>
            <a:pPr marL="0" indent="0" hangingPunct="0">
              <a:buNone/>
            </a:pPr>
            <a:r>
              <a:rPr lang="zh-TW" altLang="en-US" sz="2400" dirty="0"/>
              <a:t> </a:t>
            </a:r>
            <a:r>
              <a:rPr lang="en-US" altLang="zh-TW" sz="2400" dirty="0"/>
              <a:t>(B) </a:t>
            </a:r>
            <a:r>
              <a:rPr lang="zh-TW" altLang="zh-TW" sz="2400" dirty="0"/>
              <a:t>分割重組攻擊（</a:t>
            </a:r>
            <a:r>
              <a:rPr lang="en-US" altLang="zh-TW" sz="2400" dirty="0"/>
              <a:t>Teardrop Attack</a:t>
            </a:r>
            <a:r>
              <a:rPr lang="zh-TW" altLang="zh-TW" sz="2400" dirty="0"/>
              <a:t>） </a:t>
            </a:r>
          </a:p>
          <a:p>
            <a:pPr marL="0" indent="0">
              <a:buNone/>
            </a:pPr>
            <a:r>
              <a:rPr lang="zh-TW" altLang="en-US" sz="2400" dirty="0"/>
              <a:t> </a:t>
            </a:r>
            <a:r>
              <a:rPr lang="en-US" altLang="zh-TW" sz="2400" dirty="0"/>
              <a:t>(C) </a:t>
            </a:r>
            <a:r>
              <a:rPr lang="zh-TW" altLang="zh-TW" sz="2400" dirty="0"/>
              <a:t>分散式攻擊（</a:t>
            </a:r>
            <a:r>
              <a:rPr lang="en-US" altLang="zh-TW" sz="2400" dirty="0"/>
              <a:t>Distributed Attack</a:t>
            </a:r>
            <a:r>
              <a:rPr lang="zh-TW" altLang="zh-TW" sz="2400" dirty="0"/>
              <a:t>） </a:t>
            </a:r>
          </a:p>
          <a:p>
            <a:pPr marL="0" indent="0">
              <a:buNone/>
            </a:pPr>
            <a:r>
              <a:rPr lang="zh-TW" altLang="en-US" sz="2400" dirty="0">
                <a:solidFill>
                  <a:srgbClr val="FF0000"/>
                </a:solidFill>
              </a:rPr>
              <a:t> </a:t>
            </a:r>
            <a:r>
              <a:rPr lang="en-US" altLang="zh-TW" sz="2400" dirty="0">
                <a:solidFill>
                  <a:srgbClr val="FF0000"/>
                </a:solidFill>
              </a:rPr>
              <a:t>(D) </a:t>
            </a:r>
            <a:r>
              <a:rPr lang="zh-TW" altLang="zh-TW" sz="2400" dirty="0">
                <a:solidFill>
                  <a:srgbClr val="FF0000"/>
                </a:solidFill>
              </a:rPr>
              <a:t>中間人攻擊（</a:t>
            </a:r>
            <a:r>
              <a:rPr lang="en-US" altLang="zh-TW" sz="2400" dirty="0">
                <a:solidFill>
                  <a:srgbClr val="FF0000"/>
                </a:solidFill>
              </a:rPr>
              <a:t>Man-In-The-Middle Attack</a:t>
            </a:r>
            <a:r>
              <a:rPr lang="zh-TW" altLang="zh-TW" sz="2400" dirty="0">
                <a:solidFill>
                  <a:srgbClr val="FF0000"/>
                </a:solidFill>
              </a:rPr>
              <a:t>）</a:t>
            </a:r>
            <a:endParaRPr lang="zh-TW" altLang="en-US" dirty="0">
              <a:solidFill>
                <a:srgbClr val="FF0000"/>
              </a:solidFill>
            </a:endParaRPr>
          </a:p>
        </p:txBody>
      </p:sp>
    </p:spTree>
    <p:extLst>
      <p:ext uri="{BB962C8B-B14F-4D97-AF65-F5344CB8AC3E}">
        <p14:creationId xmlns:p14="http://schemas.microsoft.com/office/powerpoint/2010/main" val="3461891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下列何者並非攻擊者入侵主機後，常見使用來下載外部後門的指令？</a:t>
            </a:r>
            <a:r>
              <a:rPr lang="zh-TW" altLang="en-US" dirty="0"/>
              <a:t> </a:t>
            </a:r>
            <a:endParaRPr lang="en-US" altLang="zh-TW" dirty="0"/>
          </a:p>
          <a:p>
            <a:pPr marL="0" indent="0">
              <a:buNone/>
            </a:pPr>
            <a:endParaRPr lang="en-US" altLang="zh-TW" dirty="0"/>
          </a:p>
          <a:p>
            <a:pPr marL="0" indent="0">
              <a:buNone/>
            </a:pPr>
            <a:r>
              <a:rPr lang="zh-TW" altLang="en-US" sz="2400" dirty="0"/>
              <a:t> </a:t>
            </a:r>
            <a:r>
              <a:rPr lang="en-US" altLang="zh-TW" sz="2400" dirty="0"/>
              <a:t>(A) PING </a:t>
            </a:r>
          </a:p>
          <a:p>
            <a:pPr marL="0" indent="0">
              <a:buNone/>
            </a:pPr>
            <a:r>
              <a:rPr lang="zh-TW" altLang="en-US" sz="2400" dirty="0"/>
              <a:t> </a:t>
            </a:r>
            <a:r>
              <a:rPr lang="en-US" altLang="zh-TW" sz="2400" dirty="0"/>
              <a:t>(B) WGET </a:t>
            </a:r>
          </a:p>
          <a:p>
            <a:pPr marL="0" indent="0">
              <a:buNone/>
            </a:pPr>
            <a:r>
              <a:rPr lang="zh-TW" altLang="en-US" sz="2400" dirty="0"/>
              <a:t> </a:t>
            </a:r>
            <a:r>
              <a:rPr lang="en-US" altLang="zh-TW" sz="2400" dirty="0"/>
              <a:t>(C) CURL </a:t>
            </a:r>
          </a:p>
          <a:p>
            <a:pPr marL="0" indent="0">
              <a:buNone/>
            </a:pPr>
            <a:r>
              <a:rPr lang="zh-TW" altLang="en-US" sz="2400" dirty="0"/>
              <a:t> </a:t>
            </a:r>
            <a:r>
              <a:rPr lang="en-US" altLang="zh-TW" sz="2400" dirty="0"/>
              <a:t>(D) FTP</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en-US" dirty="0"/>
              <a:t>網際網路中主要的通訊協定模式有兩種 </a:t>
            </a:r>
            <a:r>
              <a:rPr lang="en-US" altLang="zh-TW" dirty="0"/>
              <a:t>OSI 7 </a:t>
            </a:r>
            <a:r>
              <a:rPr lang="zh-TW" altLang="en-US" dirty="0"/>
              <a:t>層及 </a:t>
            </a:r>
            <a:r>
              <a:rPr lang="en-US" altLang="zh-TW" dirty="0"/>
              <a:t>TCP/IP </a:t>
            </a:r>
            <a:r>
              <a:rPr lang="zh-TW" altLang="en-US" dirty="0"/>
              <a:t>協定組，請問在這兩個通訊協定模式中，</a:t>
            </a:r>
            <a:r>
              <a:rPr lang="zh-TW" altLang="en-US" dirty="0">
                <a:solidFill>
                  <a:srgbClr val="FF0000"/>
                </a:solidFill>
              </a:rPr>
              <a:t>負責傳輸封包（</a:t>
            </a:r>
            <a:r>
              <a:rPr lang="en-US" altLang="zh-TW" dirty="0">
                <a:solidFill>
                  <a:srgbClr val="FF0000"/>
                </a:solidFill>
              </a:rPr>
              <a:t>Packet</a:t>
            </a:r>
            <a:r>
              <a:rPr lang="zh-TW" altLang="en-US" dirty="0">
                <a:solidFill>
                  <a:srgbClr val="FF0000"/>
                </a:solidFill>
              </a:rPr>
              <a:t>）及選擇路徑（</a:t>
            </a:r>
            <a:r>
              <a:rPr lang="en-US" altLang="zh-TW" dirty="0">
                <a:solidFill>
                  <a:srgbClr val="FF0000"/>
                </a:solidFill>
              </a:rPr>
              <a:t>Routing</a:t>
            </a:r>
            <a:r>
              <a:rPr lang="zh-TW" altLang="en-US" dirty="0">
                <a:solidFill>
                  <a:srgbClr val="FF0000"/>
                </a:solidFill>
              </a:rPr>
              <a:t>）</a:t>
            </a:r>
            <a:r>
              <a:rPr lang="zh-TW" altLang="en-US" dirty="0"/>
              <a:t>，是那一層的工作？ </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en-US" sz="2400" dirty="0"/>
              <a:t>實體層（</a:t>
            </a:r>
            <a:r>
              <a:rPr lang="en-US" altLang="zh-TW" sz="2400" dirty="0"/>
              <a:t>Physical Layer</a:t>
            </a:r>
            <a:r>
              <a:rPr lang="zh-TW" altLang="en-US" sz="2400" dirty="0"/>
              <a:t>）  </a:t>
            </a:r>
            <a:r>
              <a:rPr lang="en-US" altLang="zh-TW" sz="2400" dirty="0"/>
              <a:t>(B) </a:t>
            </a:r>
            <a:r>
              <a:rPr lang="zh-TW" altLang="en-US" sz="2400" dirty="0"/>
              <a:t>資料鏈結層（</a:t>
            </a:r>
            <a:r>
              <a:rPr lang="en-US" altLang="zh-TW" sz="2400" dirty="0"/>
              <a:t>Data-Link Layer</a:t>
            </a:r>
          </a:p>
          <a:p>
            <a:pPr marL="0" indent="0">
              <a:buNone/>
            </a:pPr>
            <a:r>
              <a:rPr lang="en-US" altLang="zh-TW" sz="2400" dirty="0">
                <a:solidFill>
                  <a:srgbClr val="FF0000"/>
                </a:solidFill>
              </a:rPr>
              <a:t>   (C) </a:t>
            </a:r>
            <a:r>
              <a:rPr lang="zh-TW" altLang="en-US" sz="2400" dirty="0">
                <a:solidFill>
                  <a:srgbClr val="FF0000"/>
                </a:solidFill>
              </a:rPr>
              <a:t>網路層（</a:t>
            </a:r>
            <a:r>
              <a:rPr lang="en-US" altLang="zh-TW" sz="2400" dirty="0">
                <a:solidFill>
                  <a:srgbClr val="FF0000"/>
                </a:solidFill>
              </a:rPr>
              <a:t>Network Layer</a:t>
            </a:r>
            <a:r>
              <a:rPr lang="zh-TW" altLang="en-US" sz="2400" dirty="0">
                <a:solidFill>
                  <a:srgbClr val="FF0000"/>
                </a:solidFill>
              </a:rPr>
              <a:t>）  </a:t>
            </a:r>
            <a:r>
              <a:rPr lang="en-US" altLang="zh-TW" sz="2400" dirty="0"/>
              <a:t>(D) </a:t>
            </a:r>
            <a:r>
              <a:rPr lang="zh-TW" altLang="en-US" sz="2400" dirty="0"/>
              <a:t>應用層（</a:t>
            </a:r>
            <a:r>
              <a:rPr lang="en-US" altLang="zh-TW" sz="2400" dirty="0"/>
              <a:t>Application Layer</a:t>
            </a:r>
            <a:r>
              <a:rPr lang="zh-TW" altLang="en-US" sz="2400" dirty="0"/>
              <a:t>）</a:t>
            </a:r>
          </a:p>
          <a:p>
            <a:endParaRPr lang="zh-TW" altLang="en-US" dirty="0"/>
          </a:p>
        </p:txBody>
      </p:sp>
    </p:spTree>
    <p:extLst>
      <p:ext uri="{BB962C8B-B14F-4D97-AF65-F5344CB8AC3E}">
        <p14:creationId xmlns:p14="http://schemas.microsoft.com/office/powerpoint/2010/main" val="1867791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下列何者並非攻擊者入侵主機後，常見使用來下載外部後門的指令？</a:t>
            </a:r>
            <a:r>
              <a:rPr lang="zh-TW" altLang="en-US" dirty="0"/>
              <a:t> </a:t>
            </a:r>
            <a:endParaRPr lang="en-US" altLang="zh-TW" dirty="0"/>
          </a:p>
          <a:p>
            <a:pPr marL="0" indent="0">
              <a:buNone/>
            </a:pPr>
            <a:endParaRPr lang="en-US" altLang="zh-TW" dirty="0"/>
          </a:p>
          <a:p>
            <a:pPr marL="0" indent="0">
              <a:buNone/>
            </a:pPr>
            <a:r>
              <a:rPr lang="zh-TW" altLang="en-US" sz="2400" dirty="0">
                <a:solidFill>
                  <a:srgbClr val="FF0000"/>
                </a:solidFill>
              </a:rPr>
              <a:t> </a:t>
            </a:r>
            <a:r>
              <a:rPr lang="en-US" altLang="zh-TW" sz="2400" dirty="0">
                <a:solidFill>
                  <a:srgbClr val="FF0000"/>
                </a:solidFill>
              </a:rPr>
              <a:t>(A) PING </a:t>
            </a:r>
          </a:p>
          <a:p>
            <a:pPr marL="0" indent="0">
              <a:buNone/>
            </a:pPr>
            <a:r>
              <a:rPr lang="zh-TW" altLang="en-US" sz="2400" dirty="0"/>
              <a:t> </a:t>
            </a:r>
            <a:r>
              <a:rPr lang="en-US" altLang="zh-TW" sz="2400" dirty="0"/>
              <a:t>(B) WGET </a:t>
            </a:r>
          </a:p>
          <a:p>
            <a:pPr marL="0" indent="0">
              <a:buNone/>
            </a:pPr>
            <a:r>
              <a:rPr lang="zh-TW" altLang="en-US" sz="2400" dirty="0"/>
              <a:t> </a:t>
            </a:r>
            <a:r>
              <a:rPr lang="en-US" altLang="zh-TW" sz="2400" dirty="0"/>
              <a:t>(C) CURL </a:t>
            </a:r>
          </a:p>
          <a:p>
            <a:pPr marL="0" indent="0">
              <a:buNone/>
            </a:pPr>
            <a:r>
              <a:rPr lang="zh-TW" altLang="en-US" sz="2400" dirty="0"/>
              <a:t> </a:t>
            </a:r>
            <a:r>
              <a:rPr lang="en-US" altLang="zh-TW" sz="2400" dirty="0"/>
              <a:t>(D) FTP</a:t>
            </a:r>
            <a:endParaRPr lang="zh-TW" altLang="zh-TW" sz="2400" dirty="0"/>
          </a:p>
          <a:p>
            <a:endParaRPr lang="zh-TW" altLang="en-US" dirty="0"/>
          </a:p>
        </p:txBody>
      </p:sp>
    </p:spTree>
    <p:extLst>
      <p:ext uri="{BB962C8B-B14F-4D97-AF65-F5344CB8AC3E}">
        <p14:creationId xmlns:p14="http://schemas.microsoft.com/office/powerpoint/2010/main" val="3463078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1.2</a:t>
            </a:r>
          </a:p>
          <a:p>
            <a:pPr algn="ctr"/>
            <a:r>
              <a:rPr lang="zh-TW" altLang="zh-TW" sz="4800" dirty="0"/>
              <a:t>通訊安全</a:t>
            </a:r>
            <a:r>
              <a:rPr lang="en-US" altLang="zh-TW" sz="4800" dirty="0"/>
              <a:t>(Communication security)</a:t>
            </a:r>
          </a:p>
        </p:txBody>
      </p:sp>
    </p:spTree>
    <p:extLst>
      <p:ext uri="{BB962C8B-B14F-4D97-AF65-F5344CB8AC3E}">
        <p14:creationId xmlns:p14="http://schemas.microsoft.com/office/powerpoint/2010/main" val="3436874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下列何種安全機制最弱？</a:t>
            </a:r>
            <a:endParaRPr lang="en-US" altLang="zh-TW" dirty="0"/>
          </a:p>
          <a:p>
            <a:pPr marL="0" indent="0">
              <a:buNone/>
            </a:pPr>
            <a:endParaRPr lang="zh-TW" altLang="en-US" dirty="0"/>
          </a:p>
          <a:p>
            <a:pPr marL="0" indent="0" hangingPunct="0">
              <a:buNone/>
            </a:pPr>
            <a:r>
              <a:rPr lang="zh-TW" altLang="en-US" sz="2400" dirty="0"/>
              <a:t> </a:t>
            </a:r>
            <a:r>
              <a:rPr lang="en-US" altLang="zh-TW" sz="2400" dirty="0"/>
              <a:t>(A) WEP  </a:t>
            </a:r>
          </a:p>
          <a:p>
            <a:pPr marL="0" indent="0" hangingPunct="0">
              <a:buNone/>
            </a:pPr>
            <a:r>
              <a:rPr lang="zh-TW" altLang="en-US" sz="2400" dirty="0"/>
              <a:t> </a:t>
            </a:r>
            <a:r>
              <a:rPr lang="en-US" altLang="zh-TW" sz="2400" dirty="0"/>
              <a:t>(B) WPA  </a:t>
            </a:r>
          </a:p>
          <a:p>
            <a:pPr marL="0" indent="0" hangingPunct="0">
              <a:buNone/>
            </a:pPr>
            <a:r>
              <a:rPr lang="zh-TW" altLang="en-US" sz="2400" dirty="0"/>
              <a:t> </a:t>
            </a:r>
            <a:r>
              <a:rPr lang="en-US" altLang="zh-TW" sz="2400" dirty="0"/>
              <a:t>(C) WPA2-Personal  </a:t>
            </a:r>
          </a:p>
          <a:p>
            <a:pPr marL="0" indent="0" hangingPunct="0">
              <a:buNone/>
            </a:pPr>
            <a:r>
              <a:rPr lang="zh-TW" altLang="en-US" sz="2400" dirty="0"/>
              <a:t> </a:t>
            </a:r>
            <a:r>
              <a:rPr lang="en-US" altLang="zh-TW" sz="2400" dirty="0"/>
              <a:t>(D) WPA2-Enterprise</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下列何種安全機制最弱？</a:t>
            </a:r>
            <a:endParaRPr lang="en-US" altLang="zh-TW" dirty="0"/>
          </a:p>
          <a:p>
            <a:pPr marL="0" indent="0">
              <a:buNone/>
            </a:pPr>
            <a:endParaRPr lang="zh-TW" altLang="en-US" dirty="0"/>
          </a:p>
          <a:p>
            <a:pPr marL="0" indent="0" hangingPunct="0">
              <a:buNone/>
            </a:pPr>
            <a:r>
              <a:rPr lang="zh-TW" altLang="en-US" sz="2400" dirty="0">
                <a:solidFill>
                  <a:srgbClr val="FF0000"/>
                </a:solidFill>
              </a:rPr>
              <a:t> </a:t>
            </a:r>
            <a:r>
              <a:rPr lang="en-US" altLang="zh-TW" sz="2400" dirty="0">
                <a:solidFill>
                  <a:srgbClr val="FF0000"/>
                </a:solidFill>
              </a:rPr>
              <a:t>(A) WEP  </a:t>
            </a:r>
          </a:p>
          <a:p>
            <a:pPr marL="0" indent="0" hangingPunct="0">
              <a:buNone/>
            </a:pPr>
            <a:r>
              <a:rPr lang="zh-TW" altLang="en-US" sz="2400" dirty="0"/>
              <a:t> </a:t>
            </a:r>
            <a:r>
              <a:rPr lang="en-US" altLang="zh-TW" sz="2400" dirty="0"/>
              <a:t>(B) WPA  </a:t>
            </a:r>
          </a:p>
          <a:p>
            <a:pPr marL="0" indent="0" hangingPunct="0">
              <a:buNone/>
            </a:pPr>
            <a:r>
              <a:rPr lang="zh-TW" altLang="en-US" sz="2400" dirty="0"/>
              <a:t> </a:t>
            </a:r>
            <a:r>
              <a:rPr lang="en-US" altLang="zh-TW" sz="2400" dirty="0"/>
              <a:t>(C) WPA2-Personal  </a:t>
            </a:r>
          </a:p>
          <a:p>
            <a:pPr marL="0" indent="0" hangingPunct="0">
              <a:buNone/>
            </a:pPr>
            <a:r>
              <a:rPr lang="zh-TW" altLang="en-US" sz="2400" dirty="0"/>
              <a:t> </a:t>
            </a:r>
            <a:r>
              <a:rPr lang="en-US" altLang="zh-TW" sz="2400" dirty="0"/>
              <a:t>(D) WPA2-Enterprise</a:t>
            </a:r>
            <a:endParaRPr lang="zh-TW" altLang="zh-TW" sz="2400" dirty="0"/>
          </a:p>
          <a:p>
            <a:endParaRPr lang="zh-TW" altLang="en-US" dirty="0"/>
          </a:p>
        </p:txBody>
      </p:sp>
    </p:spTree>
    <p:extLst>
      <p:ext uri="{BB962C8B-B14F-4D97-AF65-F5344CB8AC3E}">
        <p14:creationId xmlns:p14="http://schemas.microsoft.com/office/powerpoint/2010/main" val="1558043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2.1</a:t>
            </a:r>
          </a:p>
          <a:p>
            <a:pPr algn="ctr"/>
            <a:r>
              <a:rPr lang="zh-TW" altLang="zh-TW" sz="4800" dirty="0"/>
              <a:t>作業系統安全</a:t>
            </a:r>
            <a:endParaRPr lang="en-US" altLang="zh-TW" sz="4800" dirty="0"/>
          </a:p>
        </p:txBody>
      </p:sp>
    </p:spTree>
    <p:extLst>
      <p:ext uri="{BB962C8B-B14F-4D97-AF65-F5344CB8AC3E}">
        <p14:creationId xmlns:p14="http://schemas.microsoft.com/office/powerpoint/2010/main" val="656304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lnSpcReduction="10000"/>
          </a:bodyPr>
          <a:lstStyle/>
          <a:p>
            <a:pPr marL="0" indent="0" algn="just">
              <a:buNone/>
            </a:pPr>
            <a:r>
              <a:rPr lang="zh-TW" altLang="zh-TW" dirty="0"/>
              <a:t>當某一作業系統中的兩個程式因互相搶用資源而造成兩個程式均無法完成既定工作之結果，請問此現象稱為？</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碰撞（</a:t>
            </a:r>
            <a:r>
              <a:rPr lang="en-US" altLang="zh-TW" sz="2400" dirty="0"/>
              <a:t>Collision</a:t>
            </a:r>
            <a:r>
              <a:rPr lang="zh-TW" altLang="zh-TW" sz="2400" dirty="0"/>
              <a:t>）</a:t>
            </a:r>
            <a:r>
              <a:rPr lang="en-US" altLang="zh-TW" sz="2400" dirty="0"/>
              <a:t> </a:t>
            </a:r>
          </a:p>
          <a:p>
            <a:pPr marL="0" indent="0">
              <a:buNone/>
            </a:pPr>
            <a:r>
              <a:rPr lang="zh-TW" altLang="en-US" sz="2400" dirty="0"/>
              <a:t> </a:t>
            </a:r>
            <a:r>
              <a:rPr lang="en-US" altLang="zh-TW" sz="2400" dirty="0"/>
              <a:t>(B) </a:t>
            </a:r>
            <a:r>
              <a:rPr lang="zh-TW" altLang="zh-TW" sz="2400" dirty="0"/>
              <a:t>死結（</a:t>
            </a:r>
            <a:r>
              <a:rPr lang="en-US" altLang="zh-TW" sz="2400" dirty="0"/>
              <a:t>Deadlock</a:t>
            </a:r>
            <a:r>
              <a:rPr lang="zh-TW" altLang="zh-TW" sz="2400" dirty="0"/>
              <a:t>） </a:t>
            </a:r>
            <a:endParaRPr lang="en-US" altLang="zh-TW" sz="2400" dirty="0"/>
          </a:p>
          <a:p>
            <a:pPr marL="0" indent="0">
              <a:buNone/>
            </a:pPr>
            <a:r>
              <a:rPr lang="zh-TW" altLang="en-US" sz="2400" dirty="0"/>
              <a:t> </a:t>
            </a:r>
            <a:r>
              <a:rPr lang="en-US" altLang="zh-TW" sz="2400" dirty="0"/>
              <a:t>(C) </a:t>
            </a:r>
            <a:r>
              <a:rPr lang="zh-TW" altLang="zh-TW" sz="2400" dirty="0"/>
              <a:t>佇列（</a:t>
            </a:r>
            <a:r>
              <a:rPr lang="en-US" altLang="zh-TW" sz="2400" dirty="0"/>
              <a:t>Queue</a:t>
            </a:r>
            <a:r>
              <a:rPr lang="zh-TW" altLang="zh-TW" sz="2400" dirty="0"/>
              <a:t>）</a:t>
            </a:r>
            <a:r>
              <a:rPr lang="en-US" altLang="zh-TW" sz="2400" dirty="0"/>
              <a:t>  </a:t>
            </a:r>
          </a:p>
          <a:p>
            <a:pPr marL="0" indent="0">
              <a:buNone/>
            </a:pPr>
            <a:r>
              <a:rPr lang="zh-TW" altLang="en-US" sz="2400" dirty="0"/>
              <a:t> </a:t>
            </a:r>
            <a:r>
              <a:rPr lang="en-US" altLang="zh-TW" sz="2400" dirty="0"/>
              <a:t>(D) </a:t>
            </a:r>
            <a:r>
              <a:rPr lang="zh-TW" altLang="zh-TW" sz="2400" dirty="0"/>
              <a:t>欺騙（</a:t>
            </a:r>
            <a:r>
              <a:rPr lang="en-US" altLang="zh-TW" sz="2400" dirty="0"/>
              <a:t>Spoof</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lnSpcReduction="10000"/>
          </a:bodyPr>
          <a:lstStyle/>
          <a:p>
            <a:pPr marL="0" indent="0" algn="just">
              <a:buNone/>
            </a:pPr>
            <a:r>
              <a:rPr lang="zh-TW" altLang="zh-TW" dirty="0"/>
              <a:t>當某一作業系統中的兩個程式因互相搶用資源而造成兩個程式均無法完成既定工作之結果，請問此現象稱為？</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碰撞（</a:t>
            </a:r>
            <a:r>
              <a:rPr lang="en-US" altLang="zh-TW" sz="2400" dirty="0"/>
              <a:t>Collision</a:t>
            </a:r>
            <a:r>
              <a:rPr lang="zh-TW" altLang="zh-TW" sz="2400" dirty="0"/>
              <a:t>）</a:t>
            </a:r>
            <a:r>
              <a:rPr lang="en-US" altLang="zh-TW" sz="2400" dirty="0"/>
              <a:t> </a:t>
            </a:r>
          </a:p>
          <a:p>
            <a:pPr marL="0" indent="0">
              <a:buNone/>
            </a:pPr>
            <a:r>
              <a:rPr lang="zh-TW" altLang="en-US" sz="2400" dirty="0">
                <a:solidFill>
                  <a:srgbClr val="FF0000"/>
                </a:solidFill>
              </a:rPr>
              <a:t> </a:t>
            </a:r>
            <a:r>
              <a:rPr lang="en-US" altLang="zh-TW" sz="2400" dirty="0">
                <a:solidFill>
                  <a:srgbClr val="FF0000"/>
                </a:solidFill>
              </a:rPr>
              <a:t>(B) </a:t>
            </a:r>
            <a:r>
              <a:rPr lang="zh-TW" altLang="zh-TW" sz="2400" dirty="0">
                <a:solidFill>
                  <a:srgbClr val="FF0000"/>
                </a:solidFill>
              </a:rPr>
              <a:t>死結（</a:t>
            </a:r>
            <a:r>
              <a:rPr lang="en-US" altLang="zh-TW" sz="2400" dirty="0">
                <a:solidFill>
                  <a:srgbClr val="FF0000"/>
                </a:solidFill>
              </a:rPr>
              <a:t>Deadlock</a:t>
            </a:r>
            <a:r>
              <a:rPr lang="zh-TW" altLang="zh-TW" sz="2400" dirty="0">
                <a:solidFill>
                  <a:srgbClr val="FF0000"/>
                </a:solidFill>
              </a:rPr>
              <a:t>） </a:t>
            </a:r>
            <a:endParaRPr lang="en-US" altLang="zh-TW" sz="2400" dirty="0">
              <a:solidFill>
                <a:srgbClr val="FF0000"/>
              </a:solidFill>
            </a:endParaRPr>
          </a:p>
          <a:p>
            <a:pPr marL="0" indent="0">
              <a:buNone/>
            </a:pPr>
            <a:r>
              <a:rPr lang="zh-TW" altLang="en-US" sz="2400" dirty="0"/>
              <a:t> </a:t>
            </a:r>
            <a:r>
              <a:rPr lang="en-US" altLang="zh-TW" sz="2400" dirty="0"/>
              <a:t>(C) </a:t>
            </a:r>
            <a:r>
              <a:rPr lang="zh-TW" altLang="zh-TW" sz="2400" dirty="0"/>
              <a:t>佇列（</a:t>
            </a:r>
            <a:r>
              <a:rPr lang="en-US" altLang="zh-TW" sz="2400" dirty="0"/>
              <a:t>Queue</a:t>
            </a:r>
            <a:r>
              <a:rPr lang="zh-TW" altLang="zh-TW" sz="2400" dirty="0"/>
              <a:t>）</a:t>
            </a:r>
            <a:r>
              <a:rPr lang="en-US" altLang="zh-TW" sz="2400" dirty="0"/>
              <a:t>  </a:t>
            </a:r>
          </a:p>
          <a:p>
            <a:pPr marL="0" indent="0">
              <a:buNone/>
            </a:pPr>
            <a:r>
              <a:rPr lang="zh-TW" altLang="en-US" sz="2400" dirty="0"/>
              <a:t> </a:t>
            </a:r>
            <a:r>
              <a:rPr lang="en-US" altLang="zh-TW" sz="2400" dirty="0"/>
              <a:t>(D) </a:t>
            </a:r>
            <a:r>
              <a:rPr lang="zh-TW" altLang="zh-TW" sz="2400" dirty="0"/>
              <a:t>欺騙（</a:t>
            </a:r>
            <a:r>
              <a:rPr lang="en-US" altLang="zh-TW" sz="2400" dirty="0"/>
              <a:t>Spoof</a:t>
            </a:r>
            <a:r>
              <a:rPr lang="zh-TW" altLang="zh-TW" sz="2400" dirty="0"/>
              <a:t>）</a:t>
            </a:r>
            <a:endParaRPr lang="zh-TW" altLang="en-US" dirty="0"/>
          </a:p>
        </p:txBody>
      </p:sp>
    </p:spTree>
    <p:extLst>
      <p:ext uri="{BB962C8B-B14F-4D97-AF65-F5344CB8AC3E}">
        <p14:creationId xmlns:p14="http://schemas.microsoft.com/office/powerpoint/2010/main" val="871661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2"/>
          </a:xfrm>
        </p:spPr>
        <p:txBody>
          <a:bodyPr>
            <a:normAutofit/>
          </a:bodyPr>
          <a:lstStyle/>
          <a:p>
            <a:pPr marL="0" indent="0" algn="just">
              <a:buNone/>
            </a:pPr>
            <a:r>
              <a:rPr lang="zh-TW" altLang="zh-TW" dirty="0"/>
              <a:t>公司某部門有台</a:t>
            </a:r>
            <a:r>
              <a:rPr lang="en-US" altLang="zh-TW" dirty="0"/>
              <a:t> Windows 10 </a:t>
            </a:r>
            <a:r>
              <a:rPr lang="zh-TW" altLang="zh-TW" dirty="0"/>
              <a:t>的電腦，允許所有部門員工登入使用，但基於安全性考量，除了管理員之外，希望能夠禁止一般員工在此電腦上使用</a:t>
            </a:r>
            <a:r>
              <a:rPr lang="en-US" altLang="zh-TW" dirty="0"/>
              <a:t> USB </a:t>
            </a:r>
            <a:r>
              <a:rPr lang="zh-TW" altLang="zh-TW" dirty="0"/>
              <a:t>行動碟，請問管理員應利用何種工具完成此項安全性需求作業？</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本機群組原則 </a:t>
            </a:r>
            <a:r>
              <a:rPr lang="en-US" altLang="zh-TW" sz="2400" dirty="0"/>
              <a:t> </a:t>
            </a:r>
            <a:r>
              <a:rPr lang="zh-TW" altLang="en-US" sz="2400" dirty="0"/>
              <a:t> </a:t>
            </a:r>
            <a:r>
              <a:rPr lang="en-US" altLang="zh-TW" sz="2400" dirty="0"/>
              <a:t>  (B) </a:t>
            </a:r>
            <a:r>
              <a:rPr lang="zh-TW" altLang="zh-TW" sz="2400" dirty="0"/>
              <a:t>磁碟重組工具 </a:t>
            </a:r>
          </a:p>
          <a:p>
            <a:pPr marL="0" indent="0">
              <a:buNone/>
            </a:pPr>
            <a:r>
              <a:rPr lang="zh-TW" altLang="en-US" sz="2400" dirty="0"/>
              <a:t> </a:t>
            </a:r>
            <a:r>
              <a:rPr lang="en-US" altLang="zh-TW" sz="2400" dirty="0"/>
              <a:t>(C) </a:t>
            </a:r>
            <a:r>
              <a:rPr lang="zh-TW" altLang="zh-TW" sz="2400" dirty="0"/>
              <a:t>行動裝置管理員 </a:t>
            </a:r>
            <a:r>
              <a:rPr lang="zh-TW" altLang="en-US" sz="2400" dirty="0"/>
              <a:t>  </a:t>
            </a:r>
            <a:r>
              <a:rPr lang="zh-TW" altLang="zh-TW" sz="2400" dirty="0"/>
              <a:t> </a:t>
            </a:r>
            <a:r>
              <a:rPr lang="en-US" altLang="zh-TW" sz="2400" dirty="0"/>
              <a:t>(D) </a:t>
            </a:r>
            <a:r>
              <a:rPr lang="zh-TW" altLang="zh-TW" sz="2400" dirty="0"/>
              <a:t>具有進階安全性的</a:t>
            </a:r>
            <a:r>
              <a:rPr lang="en-US" altLang="zh-TW" sz="2400" dirty="0"/>
              <a:t> Windows </a:t>
            </a:r>
            <a:r>
              <a:rPr lang="zh-TW" altLang="zh-TW" sz="2400" dirty="0"/>
              <a:t>防火牆</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2"/>
          </a:xfrm>
        </p:spPr>
        <p:txBody>
          <a:bodyPr>
            <a:normAutofit/>
          </a:bodyPr>
          <a:lstStyle/>
          <a:p>
            <a:pPr marL="0" indent="0" algn="just">
              <a:buNone/>
            </a:pPr>
            <a:r>
              <a:rPr lang="zh-TW" altLang="zh-TW" dirty="0"/>
              <a:t>公司某部門有台</a:t>
            </a:r>
            <a:r>
              <a:rPr lang="en-US" altLang="zh-TW" dirty="0"/>
              <a:t> Windows 10 </a:t>
            </a:r>
            <a:r>
              <a:rPr lang="zh-TW" altLang="zh-TW" dirty="0"/>
              <a:t>的電腦，允許所有部門員工登入使用，但基於安全性考量，除了管理員之外，希望能夠禁止一般員工在此電腦上使用</a:t>
            </a:r>
            <a:r>
              <a:rPr lang="en-US" altLang="zh-TW" dirty="0"/>
              <a:t> USB </a:t>
            </a:r>
            <a:r>
              <a:rPr lang="zh-TW" altLang="zh-TW" dirty="0"/>
              <a:t>行動碟，請問管理員應利用何種工具完成此項安全性需求作業？</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solidFill>
                  <a:srgbClr val="FF0000"/>
                </a:solidFill>
              </a:rPr>
              <a:t>(A) </a:t>
            </a:r>
            <a:r>
              <a:rPr lang="zh-TW" altLang="zh-TW" sz="2400" dirty="0">
                <a:solidFill>
                  <a:srgbClr val="FF0000"/>
                </a:solidFill>
              </a:rPr>
              <a:t>本機群組原則 </a:t>
            </a:r>
            <a:r>
              <a:rPr lang="en-US" altLang="zh-TW" sz="2400" dirty="0">
                <a:solidFill>
                  <a:srgbClr val="FF0000"/>
                </a:solidFill>
              </a:rPr>
              <a:t> </a:t>
            </a:r>
            <a:r>
              <a:rPr lang="zh-TW" altLang="en-US" sz="2400" dirty="0">
                <a:solidFill>
                  <a:srgbClr val="FF0000"/>
                </a:solidFill>
              </a:rPr>
              <a:t> </a:t>
            </a:r>
            <a:r>
              <a:rPr lang="en-US" altLang="zh-TW" sz="2400" dirty="0">
                <a:solidFill>
                  <a:srgbClr val="FF0000"/>
                </a:solidFill>
              </a:rPr>
              <a:t>  </a:t>
            </a:r>
            <a:r>
              <a:rPr lang="en-US" altLang="zh-TW" sz="2400" dirty="0"/>
              <a:t>(B) </a:t>
            </a:r>
            <a:r>
              <a:rPr lang="zh-TW" altLang="zh-TW" sz="2400" dirty="0"/>
              <a:t>磁碟重組工具 </a:t>
            </a:r>
          </a:p>
          <a:p>
            <a:pPr marL="0" indent="0">
              <a:buNone/>
            </a:pPr>
            <a:r>
              <a:rPr lang="zh-TW" altLang="en-US" sz="2400" dirty="0"/>
              <a:t> </a:t>
            </a:r>
            <a:r>
              <a:rPr lang="en-US" altLang="zh-TW" sz="2400" dirty="0"/>
              <a:t>(C) </a:t>
            </a:r>
            <a:r>
              <a:rPr lang="zh-TW" altLang="zh-TW" sz="2400" dirty="0"/>
              <a:t>行動裝置管理員 </a:t>
            </a:r>
            <a:r>
              <a:rPr lang="zh-TW" altLang="en-US" sz="2400" dirty="0"/>
              <a:t>  </a:t>
            </a:r>
            <a:r>
              <a:rPr lang="zh-TW" altLang="zh-TW" sz="2400" dirty="0"/>
              <a:t> </a:t>
            </a:r>
            <a:r>
              <a:rPr lang="en-US" altLang="zh-TW" sz="2400" dirty="0"/>
              <a:t>(D) </a:t>
            </a:r>
            <a:r>
              <a:rPr lang="zh-TW" altLang="zh-TW" sz="2400" dirty="0"/>
              <a:t>具有進階安全性的</a:t>
            </a:r>
            <a:r>
              <a:rPr lang="en-US" altLang="zh-TW" sz="2400" dirty="0"/>
              <a:t> Windows </a:t>
            </a:r>
            <a:r>
              <a:rPr lang="zh-TW" altLang="zh-TW" sz="2400" dirty="0"/>
              <a:t>防火牆</a:t>
            </a:r>
            <a:endParaRPr lang="zh-TW" altLang="en-US" dirty="0"/>
          </a:p>
        </p:txBody>
      </p:sp>
    </p:spTree>
    <p:extLst>
      <p:ext uri="{BB962C8B-B14F-4D97-AF65-F5344CB8AC3E}">
        <p14:creationId xmlns:p14="http://schemas.microsoft.com/office/powerpoint/2010/main" val="2110838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a:t>
            </a:r>
            <a:r>
              <a:rPr lang="en-US" altLang="zh-TW" dirty="0" err="1"/>
              <a:t>ssh</a:t>
            </a:r>
            <a:r>
              <a:rPr lang="en-US" altLang="zh-TW" dirty="0"/>
              <a:t> </a:t>
            </a:r>
            <a:r>
              <a:rPr lang="zh-TW" altLang="zh-TW" dirty="0"/>
              <a:t>公私鑰存在</a:t>
            </a:r>
            <a:r>
              <a:rPr lang="en-US" altLang="zh-TW" dirty="0"/>
              <a:t> Linux </a:t>
            </a:r>
            <a:r>
              <a:rPr lang="zh-TW" altLang="zh-TW" dirty="0"/>
              <a:t>哪個目錄？</a:t>
            </a:r>
            <a:endParaRPr lang="en-US" altLang="zh-TW" dirty="0"/>
          </a:p>
          <a:p>
            <a:pPr marL="0" indent="0">
              <a:buNone/>
            </a:pPr>
            <a:endParaRPr lang="zh-TW" altLang="en-US" dirty="0"/>
          </a:p>
          <a:p>
            <a:pPr marL="0" indent="0">
              <a:buNone/>
            </a:pPr>
            <a:r>
              <a:rPr lang="zh-TW" altLang="en-US" sz="2400" dirty="0"/>
              <a:t> </a:t>
            </a:r>
            <a:r>
              <a:rPr lang="en-US" altLang="zh-TW" sz="2400" dirty="0">
                <a:solidFill>
                  <a:srgbClr val="FF0000"/>
                </a:solidFill>
              </a:rPr>
              <a:t>(A) /.</a:t>
            </a:r>
            <a:r>
              <a:rPr lang="en-US" altLang="zh-TW" sz="2400" dirty="0" err="1">
                <a:solidFill>
                  <a:srgbClr val="FF0000"/>
                </a:solidFill>
              </a:rPr>
              <a:t>ssh</a:t>
            </a:r>
            <a:r>
              <a:rPr lang="en-US" altLang="zh-TW" sz="2400" dirty="0">
                <a:solidFill>
                  <a:srgbClr val="FF0000"/>
                </a:solidFill>
              </a:rPr>
              <a:t> </a:t>
            </a:r>
          </a:p>
          <a:p>
            <a:pPr marL="0" indent="0">
              <a:buNone/>
            </a:pPr>
            <a:r>
              <a:rPr lang="zh-TW" altLang="en-US" sz="2400" dirty="0"/>
              <a:t> </a:t>
            </a:r>
            <a:r>
              <a:rPr lang="en-US" altLang="zh-TW" sz="2400" dirty="0"/>
              <a:t>(B) /home </a:t>
            </a:r>
          </a:p>
          <a:p>
            <a:pPr marL="0" indent="0">
              <a:buNone/>
            </a:pPr>
            <a:r>
              <a:rPr lang="zh-TW" altLang="en-US" sz="2400" dirty="0"/>
              <a:t> </a:t>
            </a:r>
            <a:r>
              <a:rPr lang="en-US" altLang="zh-TW" sz="2400" dirty="0"/>
              <a:t>(C) /</a:t>
            </a:r>
            <a:r>
              <a:rPr lang="en-US" altLang="zh-TW" sz="2400" dirty="0" err="1"/>
              <a:t>etc</a:t>
            </a:r>
            <a:endParaRPr lang="en-US" altLang="zh-TW" sz="2400" dirty="0"/>
          </a:p>
          <a:p>
            <a:pPr marL="0" indent="0">
              <a:buNone/>
            </a:pPr>
            <a:r>
              <a:rPr lang="zh-TW" altLang="en-US" sz="2400" dirty="0"/>
              <a:t> </a:t>
            </a:r>
            <a:r>
              <a:rPr lang="en-US" altLang="zh-TW" sz="2400" dirty="0"/>
              <a:t>(D) user</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TCP/IP </a:t>
            </a:r>
            <a:r>
              <a:rPr lang="zh-TW" altLang="zh-TW" dirty="0"/>
              <a:t>通訊協定中，負責提供分段排序、錯誤控制、流量控制等工作是哪一層之任務？ </a:t>
            </a:r>
            <a:endParaRPr lang="en-US" altLang="zh-TW" dirty="0"/>
          </a:p>
          <a:p>
            <a:pPr marL="0" indent="0">
              <a:buNone/>
            </a:pPr>
            <a:endParaRPr lang="en-US" altLang="zh-TW" dirty="0"/>
          </a:p>
          <a:p>
            <a:pPr marL="0" indent="0">
              <a:buNone/>
            </a:pPr>
            <a:r>
              <a:rPr lang="en-US" altLang="zh-TW" sz="2400" dirty="0"/>
              <a:t>(A) </a:t>
            </a:r>
            <a:r>
              <a:rPr lang="zh-TW" altLang="zh-TW" sz="2400" dirty="0"/>
              <a:t>應用層</a:t>
            </a:r>
            <a:r>
              <a:rPr lang="en-US" altLang="zh-TW" sz="2400" dirty="0"/>
              <a:t> (B) </a:t>
            </a:r>
            <a:r>
              <a:rPr lang="zh-TW" altLang="zh-TW" sz="2400" dirty="0"/>
              <a:t>會議層</a:t>
            </a:r>
            <a:r>
              <a:rPr lang="en-US" altLang="zh-TW" sz="2400" dirty="0"/>
              <a:t> (C) </a:t>
            </a:r>
            <a:r>
              <a:rPr lang="zh-TW" altLang="zh-TW" sz="2400" dirty="0"/>
              <a:t>傳輸層</a:t>
            </a:r>
            <a:r>
              <a:rPr lang="en-US" altLang="zh-TW" sz="2400" dirty="0"/>
              <a:t> (D) </a:t>
            </a:r>
            <a:r>
              <a:rPr lang="zh-TW" altLang="zh-TW" sz="2400" dirty="0"/>
              <a:t>網路層</a:t>
            </a:r>
            <a:endParaRPr lang="zh-TW" altLang="en-US" sz="2400" dirty="0"/>
          </a:p>
        </p:txBody>
      </p:sp>
    </p:spTree>
    <p:extLst>
      <p:ext uri="{BB962C8B-B14F-4D97-AF65-F5344CB8AC3E}">
        <p14:creationId xmlns:p14="http://schemas.microsoft.com/office/powerpoint/2010/main" val="662419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20"/>
          </a:xfrm>
        </p:spPr>
        <p:txBody>
          <a:bodyPr>
            <a:normAutofit lnSpcReduction="10000"/>
          </a:bodyPr>
          <a:lstStyle/>
          <a:p>
            <a:pPr marL="0" indent="0" algn="just" hangingPunct="0">
              <a:buNone/>
            </a:pPr>
            <a:r>
              <a:rPr lang="zh-TW" altLang="zh-TW" dirty="0"/>
              <a:t>下列何項</a:t>
            </a:r>
            <a:r>
              <a:rPr lang="en-US" altLang="zh-TW" dirty="0"/>
              <a:t> Windows </a:t>
            </a:r>
            <a:r>
              <a:rPr lang="zh-TW" altLang="zh-TW" dirty="0"/>
              <a:t>功能可以封鎖未經授權之應用程式的自動安裝，並 防止不小心變更系統的設定。即使系統管理員執行系統管理過程亦須 要由管理員主動同意或提供認證資訊才能執行？</a:t>
            </a:r>
            <a:endParaRPr lang="en-US" altLang="zh-TW" dirty="0"/>
          </a:p>
          <a:p>
            <a:pPr marL="0" indent="0" algn="just" hangingPunct="0">
              <a:buNone/>
            </a:pPr>
            <a:endParaRPr lang="zh-TW" altLang="en-US" dirty="0"/>
          </a:p>
          <a:p>
            <a:pPr marL="0" indent="0">
              <a:buNone/>
            </a:pPr>
            <a:r>
              <a:rPr lang="zh-TW" altLang="en-US" sz="2400" dirty="0"/>
              <a:t> </a:t>
            </a:r>
            <a:r>
              <a:rPr lang="en-US" altLang="zh-TW" sz="2400" dirty="0"/>
              <a:t>(A) </a:t>
            </a:r>
            <a:r>
              <a:rPr lang="zh-TW" altLang="zh-TW" sz="2400" dirty="0"/>
              <a:t>具有進階安全性的</a:t>
            </a:r>
            <a:r>
              <a:rPr lang="en-US" altLang="zh-TW" sz="2400" dirty="0"/>
              <a:t> Windows </a:t>
            </a:r>
            <a:r>
              <a:rPr lang="zh-TW" altLang="zh-TW" sz="2400" dirty="0"/>
              <a:t>防火牆 </a:t>
            </a:r>
          </a:p>
          <a:p>
            <a:pPr marL="0" indent="0">
              <a:buNone/>
            </a:pPr>
            <a:r>
              <a:rPr lang="zh-TW" altLang="en-US" sz="2400" dirty="0"/>
              <a:t> </a:t>
            </a:r>
            <a:r>
              <a:rPr lang="en-US" altLang="zh-TW" sz="2400" dirty="0"/>
              <a:t>(B) </a:t>
            </a:r>
            <a:r>
              <a:rPr lang="zh-TW" altLang="zh-TW" sz="2400" dirty="0"/>
              <a:t>使用者帳戶控制（</a:t>
            </a:r>
            <a:r>
              <a:rPr lang="en-US" altLang="zh-TW" sz="2400" dirty="0"/>
              <a:t>User Account Control</a:t>
            </a:r>
            <a:r>
              <a:rPr lang="zh-TW" altLang="zh-TW" sz="2400" dirty="0"/>
              <a:t>；</a:t>
            </a:r>
            <a:r>
              <a:rPr lang="en-US" altLang="zh-TW" sz="2400" dirty="0"/>
              <a:t>UAC</a:t>
            </a:r>
            <a:r>
              <a:rPr lang="zh-TW" altLang="zh-TW" sz="2400" dirty="0"/>
              <a:t>） </a:t>
            </a:r>
          </a:p>
          <a:p>
            <a:pPr marL="0" indent="0">
              <a:buNone/>
            </a:pPr>
            <a:r>
              <a:rPr lang="zh-TW" altLang="en-US" sz="2400" dirty="0"/>
              <a:t> </a:t>
            </a:r>
            <a:r>
              <a:rPr lang="en-US" altLang="zh-TW" sz="2400" dirty="0"/>
              <a:t>(C) </a:t>
            </a:r>
            <a:r>
              <a:rPr lang="zh-TW" altLang="zh-TW" sz="2400" dirty="0"/>
              <a:t>資源監視器（</a:t>
            </a:r>
            <a:r>
              <a:rPr lang="en-US" altLang="zh-TW" sz="2400" dirty="0"/>
              <a:t>Resource Monitor</a:t>
            </a:r>
            <a:r>
              <a:rPr lang="zh-TW" altLang="zh-TW" sz="2400" dirty="0"/>
              <a:t>） </a:t>
            </a:r>
          </a:p>
          <a:p>
            <a:pPr marL="0" indent="0">
              <a:buNone/>
            </a:pPr>
            <a:r>
              <a:rPr lang="zh-TW" altLang="en-US" sz="2400" dirty="0"/>
              <a:t> </a:t>
            </a:r>
            <a:r>
              <a:rPr lang="en-US" altLang="zh-TW" sz="2400" dirty="0"/>
              <a:t>(D) Windows Secondary Logon</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20"/>
          </a:xfrm>
        </p:spPr>
        <p:txBody>
          <a:bodyPr>
            <a:normAutofit lnSpcReduction="10000"/>
          </a:bodyPr>
          <a:lstStyle/>
          <a:p>
            <a:pPr marL="0" indent="0" algn="just" hangingPunct="0">
              <a:buNone/>
            </a:pPr>
            <a:r>
              <a:rPr lang="zh-TW" altLang="zh-TW" dirty="0"/>
              <a:t>下列何項</a:t>
            </a:r>
            <a:r>
              <a:rPr lang="en-US" altLang="zh-TW" dirty="0"/>
              <a:t> Windows </a:t>
            </a:r>
            <a:r>
              <a:rPr lang="zh-TW" altLang="zh-TW" dirty="0"/>
              <a:t>功能可以封鎖未經授權之應用程式的自動安裝，並 防止不小心變更系統的設定。即使系統管理員執行系統管理過程亦須 要由管理員主動同意或提供認證資訊才能執行？</a:t>
            </a:r>
            <a:endParaRPr lang="en-US" altLang="zh-TW" dirty="0"/>
          </a:p>
          <a:p>
            <a:pPr marL="0" indent="0" algn="just" hangingPunct="0">
              <a:buNone/>
            </a:pPr>
            <a:endParaRPr lang="zh-TW" altLang="en-US" dirty="0"/>
          </a:p>
          <a:p>
            <a:pPr marL="0" indent="0">
              <a:buNone/>
            </a:pPr>
            <a:r>
              <a:rPr lang="zh-TW" altLang="en-US" sz="2400" dirty="0"/>
              <a:t> </a:t>
            </a:r>
            <a:r>
              <a:rPr lang="en-US" altLang="zh-TW" sz="2400" dirty="0"/>
              <a:t>(A) </a:t>
            </a:r>
            <a:r>
              <a:rPr lang="zh-TW" altLang="zh-TW" sz="2400" dirty="0"/>
              <a:t>具有進階安全性的</a:t>
            </a:r>
            <a:r>
              <a:rPr lang="en-US" altLang="zh-TW" sz="2400" dirty="0"/>
              <a:t> Windows </a:t>
            </a:r>
            <a:r>
              <a:rPr lang="zh-TW" altLang="zh-TW" sz="2400" dirty="0"/>
              <a:t>防火牆 </a:t>
            </a:r>
          </a:p>
          <a:p>
            <a:pPr marL="0" indent="0">
              <a:buNone/>
            </a:pPr>
            <a:r>
              <a:rPr lang="zh-TW" altLang="en-US" sz="2400" dirty="0">
                <a:solidFill>
                  <a:srgbClr val="FF0000"/>
                </a:solidFill>
              </a:rPr>
              <a:t> </a:t>
            </a:r>
            <a:r>
              <a:rPr lang="en-US" altLang="zh-TW" sz="2400" dirty="0">
                <a:solidFill>
                  <a:srgbClr val="FF0000"/>
                </a:solidFill>
              </a:rPr>
              <a:t>(B) </a:t>
            </a:r>
            <a:r>
              <a:rPr lang="zh-TW" altLang="zh-TW" sz="2400" dirty="0">
                <a:solidFill>
                  <a:srgbClr val="FF0000"/>
                </a:solidFill>
              </a:rPr>
              <a:t>使用者帳戶控制（</a:t>
            </a:r>
            <a:r>
              <a:rPr lang="en-US" altLang="zh-TW" sz="2400" dirty="0">
                <a:solidFill>
                  <a:srgbClr val="FF0000"/>
                </a:solidFill>
              </a:rPr>
              <a:t>User Account Control</a:t>
            </a:r>
            <a:r>
              <a:rPr lang="zh-TW" altLang="zh-TW" sz="2400" dirty="0">
                <a:solidFill>
                  <a:srgbClr val="FF0000"/>
                </a:solidFill>
              </a:rPr>
              <a:t>；</a:t>
            </a:r>
            <a:r>
              <a:rPr lang="en-US" altLang="zh-TW" sz="2400" dirty="0">
                <a:solidFill>
                  <a:srgbClr val="FF0000"/>
                </a:solidFill>
              </a:rPr>
              <a:t>UAC</a:t>
            </a:r>
            <a:r>
              <a:rPr lang="zh-TW" altLang="zh-TW" sz="2400" dirty="0">
                <a:solidFill>
                  <a:srgbClr val="FF0000"/>
                </a:solidFill>
              </a:rPr>
              <a:t>） </a:t>
            </a:r>
          </a:p>
          <a:p>
            <a:pPr marL="0" indent="0">
              <a:buNone/>
            </a:pPr>
            <a:r>
              <a:rPr lang="zh-TW" altLang="en-US" sz="2400" dirty="0"/>
              <a:t> </a:t>
            </a:r>
            <a:r>
              <a:rPr lang="en-US" altLang="zh-TW" sz="2400" dirty="0"/>
              <a:t>(C) </a:t>
            </a:r>
            <a:r>
              <a:rPr lang="zh-TW" altLang="zh-TW" sz="2400" dirty="0"/>
              <a:t>資源監視器（</a:t>
            </a:r>
            <a:r>
              <a:rPr lang="en-US" altLang="zh-TW" sz="2400" dirty="0"/>
              <a:t>Resource Monitor</a:t>
            </a:r>
            <a:r>
              <a:rPr lang="zh-TW" altLang="zh-TW" sz="2400" dirty="0"/>
              <a:t>） </a:t>
            </a:r>
          </a:p>
          <a:p>
            <a:pPr marL="0" indent="0">
              <a:buNone/>
            </a:pPr>
            <a:r>
              <a:rPr lang="zh-TW" altLang="en-US" sz="2400" dirty="0"/>
              <a:t> </a:t>
            </a:r>
            <a:r>
              <a:rPr lang="en-US" altLang="zh-TW" sz="2400" dirty="0"/>
              <a:t>(D) Windows Secondary Logon</a:t>
            </a:r>
            <a:endParaRPr lang="zh-TW" altLang="zh-TW" sz="2400" dirty="0"/>
          </a:p>
          <a:p>
            <a:endParaRPr lang="zh-TW" altLang="en-US" dirty="0"/>
          </a:p>
        </p:txBody>
      </p:sp>
    </p:spTree>
    <p:extLst>
      <p:ext uri="{BB962C8B-B14F-4D97-AF65-F5344CB8AC3E}">
        <p14:creationId xmlns:p14="http://schemas.microsoft.com/office/powerpoint/2010/main" val="988569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zh-TW" dirty="0"/>
              <a:t>下列何者非登入作業系統可使用的網路身分驗證服務？</a:t>
            </a:r>
            <a:endParaRPr lang="en-US" altLang="zh-TW" dirty="0"/>
          </a:p>
          <a:p>
            <a:pPr marL="0" indent="0">
              <a:buNone/>
            </a:pPr>
            <a:endParaRPr lang="zh-TW" altLang="en-US" dirty="0"/>
          </a:p>
          <a:p>
            <a:pPr marL="0" indent="0" hangingPunct="0">
              <a:buNone/>
            </a:pPr>
            <a:r>
              <a:rPr lang="zh-TW" altLang="en-US" sz="2400" dirty="0"/>
              <a:t> </a:t>
            </a:r>
            <a:r>
              <a:rPr lang="en-US" altLang="zh-TW" sz="2400" dirty="0"/>
              <a:t>(A) Windows AD</a:t>
            </a:r>
            <a:r>
              <a:rPr lang="zh-TW" altLang="zh-TW" sz="2400" dirty="0"/>
              <a:t>（</a:t>
            </a:r>
            <a:r>
              <a:rPr lang="en-US" altLang="zh-TW" sz="2400" dirty="0"/>
              <a:t>Active Directory</a:t>
            </a:r>
            <a:r>
              <a:rPr lang="zh-TW" altLang="zh-TW" sz="2400" dirty="0"/>
              <a:t>）服務 </a:t>
            </a:r>
          </a:p>
          <a:p>
            <a:pPr marL="0" indent="0">
              <a:buNone/>
            </a:pPr>
            <a:r>
              <a:rPr lang="zh-TW" altLang="en-US" sz="2400" dirty="0"/>
              <a:t> </a:t>
            </a:r>
            <a:r>
              <a:rPr lang="en-US" altLang="zh-TW" sz="2400" dirty="0"/>
              <a:t>(B) LDAP</a:t>
            </a:r>
            <a:r>
              <a:rPr lang="zh-TW" altLang="zh-TW" sz="2400" dirty="0"/>
              <a:t>（</a:t>
            </a:r>
            <a:r>
              <a:rPr lang="en-US" altLang="zh-TW" sz="2400" dirty="0"/>
              <a:t>Lightweight Directory Access Protocol</a:t>
            </a:r>
            <a:r>
              <a:rPr lang="zh-TW" altLang="zh-TW" sz="2400" dirty="0"/>
              <a:t>）服務 </a:t>
            </a:r>
          </a:p>
          <a:p>
            <a:pPr marL="0" indent="0">
              <a:buNone/>
            </a:pPr>
            <a:r>
              <a:rPr lang="zh-TW" altLang="en-US" sz="2400" dirty="0"/>
              <a:t> </a:t>
            </a:r>
            <a:r>
              <a:rPr lang="en-US" altLang="zh-TW" sz="2400" dirty="0"/>
              <a:t>(C) NIS</a:t>
            </a:r>
            <a:r>
              <a:rPr lang="zh-TW" altLang="zh-TW" sz="2400" dirty="0"/>
              <a:t>（</a:t>
            </a:r>
            <a:r>
              <a:rPr lang="en-US" altLang="zh-TW" sz="2400" dirty="0"/>
              <a:t>Network Information Service</a:t>
            </a:r>
            <a:r>
              <a:rPr lang="zh-TW" altLang="zh-TW" sz="2400" dirty="0"/>
              <a:t>）服務 </a:t>
            </a:r>
          </a:p>
          <a:p>
            <a:pPr marL="0" indent="0">
              <a:buNone/>
            </a:pPr>
            <a:r>
              <a:rPr lang="zh-TW" altLang="en-US" sz="2400" dirty="0"/>
              <a:t> </a:t>
            </a:r>
            <a:r>
              <a:rPr lang="en-US" altLang="zh-TW" sz="2400" dirty="0"/>
              <a:t>(D) DHCP</a:t>
            </a:r>
            <a:r>
              <a:rPr lang="zh-TW" altLang="zh-TW" sz="2400" dirty="0"/>
              <a:t>（</a:t>
            </a:r>
            <a:r>
              <a:rPr lang="en-US" altLang="zh-TW" sz="2400" dirty="0"/>
              <a:t>Dynamic Host Configuration Protocol</a:t>
            </a:r>
            <a:r>
              <a:rPr lang="zh-TW" altLang="zh-TW" sz="2400" dirty="0"/>
              <a:t>）服務</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zh-TW" dirty="0"/>
              <a:t>下列何者非登入作業系統可使用的網路身分驗證服務？</a:t>
            </a:r>
            <a:endParaRPr lang="en-US" altLang="zh-TW" dirty="0"/>
          </a:p>
          <a:p>
            <a:pPr marL="0" indent="0">
              <a:buNone/>
            </a:pPr>
            <a:endParaRPr lang="zh-TW" altLang="en-US" dirty="0"/>
          </a:p>
          <a:p>
            <a:pPr marL="0" indent="0" hangingPunct="0">
              <a:buNone/>
            </a:pPr>
            <a:r>
              <a:rPr lang="zh-TW" altLang="en-US" sz="2400" dirty="0"/>
              <a:t> </a:t>
            </a:r>
            <a:r>
              <a:rPr lang="en-US" altLang="zh-TW" sz="2400" dirty="0"/>
              <a:t>(A) Windows AD</a:t>
            </a:r>
            <a:r>
              <a:rPr lang="zh-TW" altLang="zh-TW" sz="2400" dirty="0"/>
              <a:t>（</a:t>
            </a:r>
            <a:r>
              <a:rPr lang="en-US" altLang="zh-TW" sz="2400" dirty="0"/>
              <a:t>Active Directory</a:t>
            </a:r>
            <a:r>
              <a:rPr lang="zh-TW" altLang="zh-TW" sz="2400" dirty="0"/>
              <a:t>）服務 </a:t>
            </a:r>
          </a:p>
          <a:p>
            <a:pPr marL="0" indent="0">
              <a:buNone/>
            </a:pPr>
            <a:r>
              <a:rPr lang="zh-TW" altLang="en-US" sz="2400" dirty="0"/>
              <a:t> </a:t>
            </a:r>
            <a:r>
              <a:rPr lang="en-US" altLang="zh-TW" sz="2400" dirty="0"/>
              <a:t>(B) LDAP</a:t>
            </a:r>
            <a:r>
              <a:rPr lang="zh-TW" altLang="zh-TW" sz="2400" dirty="0"/>
              <a:t>（</a:t>
            </a:r>
            <a:r>
              <a:rPr lang="en-US" altLang="zh-TW" sz="2400" dirty="0"/>
              <a:t>Lightweight Directory Access Protocol</a:t>
            </a:r>
            <a:r>
              <a:rPr lang="zh-TW" altLang="zh-TW" sz="2400" dirty="0"/>
              <a:t>）服務 </a:t>
            </a:r>
          </a:p>
          <a:p>
            <a:pPr marL="0" indent="0">
              <a:buNone/>
            </a:pPr>
            <a:r>
              <a:rPr lang="zh-TW" altLang="en-US" sz="2400" dirty="0"/>
              <a:t> </a:t>
            </a:r>
            <a:r>
              <a:rPr lang="en-US" altLang="zh-TW" sz="2400" dirty="0"/>
              <a:t>(C) NIS</a:t>
            </a:r>
            <a:r>
              <a:rPr lang="zh-TW" altLang="zh-TW" sz="2400" dirty="0"/>
              <a:t>（</a:t>
            </a:r>
            <a:r>
              <a:rPr lang="en-US" altLang="zh-TW" sz="2400" dirty="0"/>
              <a:t>Network Information Service</a:t>
            </a:r>
            <a:r>
              <a:rPr lang="zh-TW" altLang="zh-TW" sz="2400" dirty="0"/>
              <a:t>）服務 </a:t>
            </a:r>
          </a:p>
          <a:p>
            <a:pPr marL="0" indent="0">
              <a:buNone/>
            </a:pPr>
            <a:r>
              <a:rPr lang="zh-TW" altLang="en-US" sz="2400" dirty="0"/>
              <a:t> </a:t>
            </a:r>
            <a:r>
              <a:rPr lang="en-US" altLang="zh-TW" sz="2400" dirty="0">
                <a:solidFill>
                  <a:srgbClr val="FF0000"/>
                </a:solidFill>
              </a:rPr>
              <a:t>(D) DHCP</a:t>
            </a:r>
            <a:r>
              <a:rPr lang="zh-TW" altLang="zh-TW" sz="2400" dirty="0">
                <a:solidFill>
                  <a:srgbClr val="FF0000"/>
                </a:solidFill>
              </a:rPr>
              <a:t>（</a:t>
            </a:r>
            <a:r>
              <a:rPr lang="en-US" altLang="zh-TW" sz="2400" dirty="0">
                <a:solidFill>
                  <a:srgbClr val="FF0000"/>
                </a:solidFill>
              </a:rPr>
              <a:t>Dynamic Host Configuration Protocol</a:t>
            </a:r>
            <a:r>
              <a:rPr lang="zh-TW" altLang="zh-TW" sz="2400" dirty="0">
                <a:solidFill>
                  <a:srgbClr val="FF0000"/>
                </a:solidFill>
              </a:rPr>
              <a:t>）服務</a:t>
            </a:r>
          </a:p>
          <a:p>
            <a:endParaRPr lang="zh-TW" altLang="en-US" dirty="0"/>
          </a:p>
        </p:txBody>
      </p:sp>
    </p:spTree>
    <p:extLst>
      <p:ext uri="{BB962C8B-B14F-4D97-AF65-F5344CB8AC3E}">
        <p14:creationId xmlns:p14="http://schemas.microsoft.com/office/powerpoint/2010/main" val="1173970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133056"/>
          </a:xfrm>
        </p:spPr>
        <p:txBody>
          <a:bodyPr>
            <a:normAutofit/>
          </a:bodyPr>
          <a:lstStyle/>
          <a:p>
            <a:pPr marL="0" indent="0" algn="just">
              <a:buNone/>
            </a:pPr>
            <a:r>
              <a:rPr lang="zh-TW" altLang="zh-TW" dirty="0"/>
              <a:t>請問針對作業系統訂定的資訊安全策略中，下列何種安全模式中「檔案持有者」可授權決定「其他使用者」存取該檔案的權限？</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自由存取控制（</a:t>
            </a:r>
            <a:r>
              <a:rPr lang="en-US" altLang="zh-TW" sz="2400" dirty="0"/>
              <a:t>Discretionary Access Control</a:t>
            </a:r>
            <a:r>
              <a:rPr lang="zh-TW" altLang="zh-TW" sz="2400" dirty="0"/>
              <a:t>，</a:t>
            </a:r>
            <a:r>
              <a:rPr lang="en-US" altLang="zh-TW" sz="2400" dirty="0"/>
              <a:t>DAC</a:t>
            </a:r>
            <a:r>
              <a:rPr lang="zh-TW" altLang="zh-TW" sz="2400" dirty="0"/>
              <a:t>） </a:t>
            </a:r>
          </a:p>
          <a:p>
            <a:pPr marL="0" indent="0">
              <a:buNone/>
            </a:pPr>
            <a:r>
              <a:rPr lang="zh-TW" altLang="en-US" sz="2400" dirty="0"/>
              <a:t> </a:t>
            </a:r>
            <a:r>
              <a:rPr lang="en-US" altLang="zh-TW" sz="2400" dirty="0"/>
              <a:t>(B)</a:t>
            </a:r>
            <a:r>
              <a:rPr lang="zh-TW" altLang="zh-TW" sz="2400" dirty="0"/>
              <a:t>強制性存取控制（</a:t>
            </a:r>
            <a:r>
              <a:rPr lang="en-US" altLang="zh-TW" sz="2400" dirty="0"/>
              <a:t>Mandatory Access Control</a:t>
            </a:r>
            <a:r>
              <a:rPr lang="zh-TW" altLang="zh-TW" sz="2400" dirty="0"/>
              <a:t>，</a:t>
            </a:r>
            <a:r>
              <a:rPr lang="en-US" altLang="zh-TW" sz="2400" dirty="0"/>
              <a:t>MAC</a:t>
            </a:r>
            <a:r>
              <a:rPr lang="zh-TW" altLang="zh-TW" sz="2400" dirty="0"/>
              <a:t>） </a:t>
            </a:r>
          </a:p>
          <a:p>
            <a:pPr marL="0" indent="0">
              <a:buNone/>
            </a:pPr>
            <a:r>
              <a:rPr lang="zh-TW" altLang="en-US" sz="2400" dirty="0"/>
              <a:t> </a:t>
            </a:r>
            <a:r>
              <a:rPr lang="en-US" altLang="zh-TW" sz="2400" dirty="0"/>
              <a:t>(C)</a:t>
            </a:r>
            <a:r>
              <a:rPr lang="zh-TW" altLang="zh-TW" sz="2400" dirty="0"/>
              <a:t>角色存取控制（</a:t>
            </a:r>
            <a:r>
              <a:rPr lang="en-US" altLang="zh-TW" sz="2400" dirty="0"/>
              <a:t>Role-based Access Control</a:t>
            </a:r>
            <a:r>
              <a:rPr lang="zh-TW" altLang="zh-TW" sz="2400" dirty="0"/>
              <a:t>，</a:t>
            </a:r>
            <a:r>
              <a:rPr lang="en-US" altLang="zh-TW" sz="2400" dirty="0"/>
              <a:t>RBAC</a:t>
            </a:r>
            <a:r>
              <a:rPr lang="zh-TW" altLang="zh-TW" sz="2400" dirty="0"/>
              <a:t>） </a:t>
            </a:r>
          </a:p>
          <a:p>
            <a:pPr marL="0" indent="0">
              <a:buNone/>
            </a:pPr>
            <a:r>
              <a:rPr lang="zh-TW" altLang="en-US" sz="2400" dirty="0"/>
              <a:t> </a:t>
            </a:r>
            <a:r>
              <a:rPr lang="en-US" altLang="zh-TW" sz="2400" dirty="0"/>
              <a:t>(D)</a:t>
            </a:r>
            <a:r>
              <a:rPr lang="zh-TW" altLang="zh-TW" sz="2400" dirty="0"/>
              <a:t>屬性存取控制（</a:t>
            </a:r>
            <a:r>
              <a:rPr lang="en-US" altLang="zh-TW" sz="2400" dirty="0"/>
              <a:t>Attribute-based Access Control</a:t>
            </a:r>
            <a:r>
              <a:rPr lang="zh-TW" altLang="zh-TW" sz="2400" dirty="0"/>
              <a:t>，</a:t>
            </a:r>
            <a:r>
              <a:rPr lang="en-US" altLang="zh-TW" sz="2400" dirty="0"/>
              <a:t>ABAC</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133056"/>
          </a:xfrm>
        </p:spPr>
        <p:txBody>
          <a:bodyPr>
            <a:normAutofit/>
          </a:bodyPr>
          <a:lstStyle/>
          <a:p>
            <a:pPr marL="0" indent="0" algn="just">
              <a:buNone/>
            </a:pPr>
            <a:r>
              <a:rPr lang="zh-TW" altLang="zh-TW" dirty="0"/>
              <a:t>請問針對作業系統訂定的資訊安全策略中，下列何種安全模式中「檔案持有者」可授權決定「其他使用者」存取該檔案的權限？</a:t>
            </a:r>
            <a:endParaRPr lang="en-US" altLang="zh-TW" dirty="0"/>
          </a:p>
          <a:p>
            <a:pPr marL="0" indent="0">
              <a:buNone/>
            </a:pPr>
            <a:endParaRPr lang="zh-TW" altLang="en-US" dirty="0"/>
          </a:p>
          <a:p>
            <a:pPr marL="0" indent="0">
              <a:buNone/>
            </a:pPr>
            <a:r>
              <a:rPr lang="zh-TW" altLang="en-US" sz="2400" dirty="0"/>
              <a:t> </a:t>
            </a:r>
            <a:r>
              <a:rPr lang="en-US" altLang="zh-TW" sz="2400" dirty="0">
                <a:solidFill>
                  <a:srgbClr val="FF0000"/>
                </a:solidFill>
              </a:rPr>
              <a:t>(A)</a:t>
            </a:r>
            <a:r>
              <a:rPr lang="zh-TW" altLang="zh-TW" sz="2400" dirty="0">
                <a:solidFill>
                  <a:srgbClr val="FF0000"/>
                </a:solidFill>
              </a:rPr>
              <a:t>自由存取控制（</a:t>
            </a:r>
            <a:r>
              <a:rPr lang="en-US" altLang="zh-TW" sz="2400" dirty="0">
                <a:solidFill>
                  <a:srgbClr val="FF0000"/>
                </a:solidFill>
              </a:rPr>
              <a:t>Discretionary Access Control</a:t>
            </a:r>
            <a:r>
              <a:rPr lang="zh-TW" altLang="zh-TW" sz="2400" dirty="0">
                <a:solidFill>
                  <a:srgbClr val="FF0000"/>
                </a:solidFill>
              </a:rPr>
              <a:t>，</a:t>
            </a:r>
            <a:r>
              <a:rPr lang="en-US" altLang="zh-TW" sz="2400" dirty="0">
                <a:solidFill>
                  <a:srgbClr val="FF0000"/>
                </a:solidFill>
              </a:rPr>
              <a:t>DAC</a:t>
            </a:r>
            <a:r>
              <a:rPr lang="zh-TW" altLang="zh-TW" sz="2400" dirty="0">
                <a:solidFill>
                  <a:srgbClr val="FF0000"/>
                </a:solidFill>
              </a:rPr>
              <a:t>） </a:t>
            </a:r>
          </a:p>
          <a:p>
            <a:pPr marL="0" indent="0">
              <a:buNone/>
            </a:pPr>
            <a:r>
              <a:rPr lang="zh-TW" altLang="en-US" sz="2400" dirty="0"/>
              <a:t> </a:t>
            </a:r>
            <a:r>
              <a:rPr lang="en-US" altLang="zh-TW" sz="2400" dirty="0"/>
              <a:t>(B)</a:t>
            </a:r>
            <a:r>
              <a:rPr lang="zh-TW" altLang="zh-TW" sz="2400" dirty="0"/>
              <a:t>強制性存取控制（</a:t>
            </a:r>
            <a:r>
              <a:rPr lang="en-US" altLang="zh-TW" sz="2400" dirty="0"/>
              <a:t>Mandatory Access Control</a:t>
            </a:r>
            <a:r>
              <a:rPr lang="zh-TW" altLang="zh-TW" sz="2400" dirty="0"/>
              <a:t>，</a:t>
            </a:r>
            <a:r>
              <a:rPr lang="en-US" altLang="zh-TW" sz="2400" dirty="0"/>
              <a:t>MAC</a:t>
            </a:r>
            <a:r>
              <a:rPr lang="zh-TW" altLang="zh-TW" sz="2400" dirty="0"/>
              <a:t>） </a:t>
            </a:r>
          </a:p>
          <a:p>
            <a:pPr marL="0" indent="0">
              <a:buNone/>
            </a:pPr>
            <a:r>
              <a:rPr lang="zh-TW" altLang="en-US" sz="2400" dirty="0"/>
              <a:t> </a:t>
            </a:r>
            <a:r>
              <a:rPr lang="en-US" altLang="zh-TW" sz="2400" dirty="0"/>
              <a:t>(C)</a:t>
            </a:r>
            <a:r>
              <a:rPr lang="zh-TW" altLang="zh-TW" sz="2400" dirty="0"/>
              <a:t>角色存取控制（</a:t>
            </a:r>
            <a:r>
              <a:rPr lang="en-US" altLang="zh-TW" sz="2400" dirty="0"/>
              <a:t>Role-based Access Control</a:t>
            </a:r>
            <a:r>
              <a:rPr lang="zh-TW" altLang="zh-TW" sz="2400" dirty="0"/>
              <a:t>，</a:t>
            </a:r>
            <a:r>
              <a:rPr lang="en-US" altLang="zh-TW" sz="2400" dirty="0"/>
              <a:t>RBAC</a:t>
            </a:r>
            <a:r>
              <a:rPr lang="zh-TW" altLang="zh-TW" sz="2400" dirty="0"/>
              <a:t>） </a:t>
            </a:r>
          </a:p>
          <a:p>
            <a:pPr marL="0" indent="0">
              <a:buNone/>
            </a:pPr>
            <a:r>
              <a:rPr lang="zh-TW" altLang="en-US" sz="2400" dirty="0"/>
              <a:t> </a:t>
            </a:r>
            <a:r>
              <a:rPr lang="en-US" altLang="zh-TW" sz="2400" dirty="0"/>
              <a:t>(D)</a:t>
            </a:r>
            <a:r>
              <a:rPr lang="zh-TW" altLang="zh-TW" sz="2400" dirty="0"/>
              <a:t>屬性存取控制（</a:t>
            </a:r>
            <a:r>
              <a:rPr lang="en-US" altLang="zh-TW" sz="2400" dirty="0"/>
              <a:t>Attribute-based Access Control</a:t>
            </a:r>
            <a:r>
              <a:rPr lang="zh-TW" altLang="zh-TW" sz="2400" dirty="0"/>
              <a:t>，</a:t>
            </a:r>
            <a:r>
              <a:rPr lang="en-US" altLang="zh-TW" sz="2400" dirty="0"/>
              <a:t>ABAC</a:t>
            </a:r>
            <a:r>
              <a:rPr lang="zh-TW" altLang="zh-TW" sz="2400" dirty="0"/>
              <a:t>）</a:t>
            </a:r>
            <a:endParaRPr lang="zh-TW" altLang="en-US" dirty="0"/>
          </a:p>
        </p:txBody>
      </p:sp>
    </p:spTree>
    <p:extLst>
      <p:ext uri="{BB962C8B-B14F-4D97-AF65-F5344CB8AC3E}">
        <p14:creationId xmlns:p14="http://schemas.microsoft.com/office/powerpoint/2010/main" val="2672243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6"/>
          </a:xfrm>
        </p:spPr>
        <p:txBody>
          <a:bodyPr>
            <a:normAutofit/>
          </a:bodyPr>
          <a:lstStyle/>
          <a:p>
            <a:pPr marL="0" indent="0" algn="just">
              <a:buNone/>
            </a:pPr>
            <a:r>
              <a:rPr lang="zh-TW" altLang="zh-TW" dirty="0"/>
              <a:t>基於系統安全的基礎，系統管理者對所管理的伺服器（包含：應用程 式、平台、資料庫等）應進行相關安全性設定，下列敘述何者正確？</a:t>
            </a:r>
            <a:endParaRPr lang="en-US" altLang="zh-TW" dirty="0"/>
          </a:p>
          <a:p>
            <a:pPr marL="0" indent="0">
              <a:buNone/>
            </a:pPr>
            <a:r>
              <a:rPr lang="zh-TW" altLang="en-US" dirty="0"/>
              <a:t> </a:t>
            </a:r>
          </a:p>
          <a:p>
            <a:pPr marL="0" indent="0">
              <a:buNone/>
            </a:pPr>
            <a:r>
              <a:rPr lang="zh-TW" altLang="en-US" sz="2400" dirty="0"/>
              <a:t> </a:t>
            </a:r>
            <a:r>
              <a:rPr lang="en-US" altLang="zh-TW" sz="2400" dirty="0"/>
              <a:t>(A) </a:t>
            </a:r>
            <a:r>
              <a:rPr lang="zh-TW" altLang="zh-TW" sz="2400" dirty="0"/>
              <a:t>系統上線後仍保留預設帳戶 </a:t>
            </a:r>
            <a:endParaRPr lang="en-US" altLang="zh-TW" sz="2400" dirty="0"/>
          </a:p>
          <a:p>
            <a:pPr marL="0" indent="0">
              <a:buNone/>
            </a:pPr>
            <a:r>
              <a:rPr lang="zh-TW" altLang="en-US" sz="2400" dirty="0"/>
              <a:t> </a:t>
            </a:r>
            <a:r>
              <a:rPr lang="en-US" altLang="zh-TW" sz="2400" dirty="0"/>
              <a:t>(B) </a:t>
            </a:r>
            <a:r>
              <a:rPr lang="zh-TW" altLang="zh-TW" sz="2400" dirty="0"/>
              <a:t>使用系統預設開啟的連接埠 </a:t>
            </a:r>
          </a:p>
          <a:p>
            <a:pPr marL="0" indent="0">
              <a:buNone/>
            </a:pPr>
            <a:r>
              <a:rPr lang="zh-TW" altLang="en-US" sz="2400" dirty="0"/>
              <a:t> </a:t>
            </a:r>
            <a:r>
              <a:rPr lang="en-US" altLang="zh-TW" sz="2400" dirty="0"/>
              <a:t>(C) </a:t>
            </a:r>
            <a:r>
              <a:rPr lang="zh-TW" altLang="zh-TW" sz="2400" dirty="0"/>
              <a:t>錯誤訊息應開放詳細資訊以便問題修正 </a:t>
            </a:r>
          </a:p>
          <a:p>
            <a:pPr marL="0" indent="0">
              <a:buNone/>
            </a:pPr>
            <a:r>
              <a:rPr lang="zh-TW" altLang="en-US" sz="2400" dirty="0"/>
              <a:t> </a:t>
            </a:r>
            <a:r>
              <a:rPr lang="en-US" altLang="zh-TW" sz="2400" dirty="0"/>
              <a:t>(D) </a:t>
            </a:r>
            <a:r>
              <a:rPr lang="zh-TW" altLang="zh-TW" sz="2400" dirty="0"/>
              <a:t>過期的</a:t>
            </a:r>
            <a:r>
              <a:rPr lang="en-US" altLang="zh-TW" sz="2400" dirty="0"/>
              <a:t> OS</a:t>
            </a:r>
            <a:r>
              <a:rPr lang="zh-TW" altLang="zh-TW" sz="2400" dirty="0"/>
              <a:t>、</a:t>
            </a:r>
            <a:r>
              <a:rPr lang="en-US" altLang="zh-TW" sz="2400" dirty="0"/>
              <a:t>Web / App Server</a:t>
            </a:r>
            <a:r>
              <a:rPr lang="zh-TW" altLang="zh-TW" sz="2400" dirty="0"/>
              <a:t>、</a:t>
            </a:r>
            <a:r>
              <a:rPr lang="en-US" altLang="zh-TW" sz="2400" dirty="0"/>
              <a:t>DBMS</a:t>
            </a:r>
            <a:r>
              <a:rPr lang="zh-TW" altLang="zh-TW" sz="2400" dirty="0"/>
              <a:t>、</a:t>
            </a:r>
            <a:r>
              <a:rPr lang="en-US" altLang="zh-TW" sz="2400" dirty="0"/>
              <a:t>API</a:t>
            </a:r>
            <a:r>
              <a:rPr lang="zh-TW" altLang="zh-TW" sz="2400" dirty="0"/>
              <a:t>、函式庫等，應</a:t>
            </a:r>
            <a:endParaRPr lang="en-US" altLang="zh-TW" sz="2400" dirty="0"/>
          </a:p>
          <a:p>
            <a:pPr marL="0" indent="0">
              <a:buNone/>
            </a:pPr>
            <a:r>
              <a:rPr lang="zh-TW" altLang="en-US" sz="2400" dirty="0"/>
              <a:t>        </a:t>
            </a:r>
            <a:r>
              <a:rPr lang="zh-TW" altLang="zh-TW" sz="2400" dirty="0"/>
              <a:t>評估並進行更新</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6"/>
          </a:xfrm>
        </p:spPr>
        <p:txBody>
          <a:bodyPr>
            <a:normAutofit/>
          </a:bodyPr>
          <a:lstStyle/>
          <a:p>
            <a:pPr marL="0" indent="0" algn="just">
              <a:buNone/>
            </a:pPr>
            <a:r>
              <a:rPr lang="zh-TW" altLang="zh-TW" dirty="0"/>
              <a:t>基於系統安全的基礎，系統管理者對所管理的伺服器（包含：應用程 式、平台、資料庫等）應進行相關安全性設定，下列敘述何者正確？</a:t>
            </a:r>
            <a:endParaRPr lang="en-US" altLang="zh-TW" dirty="0"/>
          </a:p>
          <a:p>
            <a:pPr marL="0" indent="0">
              <a:buNone/>
            </a:pPr>
            <a:r>
              <a:rPr lang="zh-TW" altLang="en-US" dirty="0"/>
              <a:t> </a:t>
            </a:r>
          </a:p>
          <a:p>
            <a:pPr marL="0" indent="0">
              <a:buNone/>
            </a:pPr>
            <a:r>
              <a:rPr lang="zh-TW" altLang="en-US" sz="2400" dirty="0"/>
              <a:t> </a:t>
            </a:r>
            <a:r>
              <a:rPr lang="en-US" altLang="zh-TW" sz="2400" dirty="0"/>
              <a:t>(A) </a:t>
            </a:r>
            <a:r>
              <a:rPr lang="zh-TW" altLang="zh-TW" sz="2400" dirty="0"/>
              <a:t>系統上線後仍保留預設帳戶 </a:t>
            </a:r>
            <a:endParaRPr lang="en-US" altLang="zh-TW" sz="2400" dirty="0"/>
          </a:p>
          <a:p>
            <a:pPr marL="0" indent="0">
              <a:buNone/>
            </a:pPr>
            <a:r>
              <a:rPr lang="zh-TW" altLang="en-US" sz="2400" dirty="0"/>
              <a:t> </a:t>
            </a:r>
            <a:r>
              <a:rPr lang="en-US" altLang="zh-TW" sz="2400" dirty="0"/>
              <a:t>(B) </a:t>
            </a:r>
            <a:r>
              <a:rPr lang="zh-TW" altLang="zh-TW" sz="2400" dirty="0"/>
              <a:t>使用系統預設開啟的連接埠 </a:t>
            </a:r>
          </a:p>
          <a:p>
            <a:pPr marL="0" indent="0">
              <a:buNone/>
            </a:pPr>
            <a:r>
              <a:rPr lang="zh-TW" altLang="en-US" sz="2400" dirty="0"/>
              <a:t> </a:t>
            </a:r>
            <a:r>
              <a:rPr lang="en-US" altLang="zh-TW" sz="2400" dirty="0"/>
              <a:t>(C) </a:t>
            </a:r>
            <a:r>
              <a:rPr lang="zh-TW" altLang="zh-TW" sz="2400" dirty="0"/>
              <a:t>錯誤訊息應開放詳細資訊以便問題修正 </a:t>
            </a:r>
          </a:p>
          <a:p>
            <a:pPr marL="0" indent="0">
              <a:buNone/>
            </a:pPr>
            <a:r>
              <a:rPr lang="zh-TW" altLang="en-US" sz="2400" dirty="0"/>
              <a:t> </a:t>
            </a:r>
            <a:r>
              <a:rPr lang="en-US" altLang="zh-TW" sz="2400" dirty="0">
                <a:solidFill>
                  <a:srgbClr val="FF0000"/>
                </a:solidFill>
              </a:rPr>
              <a:t>(D) </a:t>
            </a:r>
            <a:r>
              <a:rPr lang="zh-TW" altLang="zh-TW" sz="2400" dirty="0">
                <a:solidFill>
                  <a:srgbClr val="FF0000"/>
                </a:solidFill>
              </a:rPr>
              <a:t>過期的</a:t>
            </a:r>
            <a:r>
              <a:rPr lang="en-US" altLang="zh-TW" sz="2400" dirty="0">
                <a:solidFill>
                  <a:srgbClr val="FF0000"/>
                </a:solidFill>
              </a:rPr>
              <a:t> OS</a:t>
            </a:r>
            <a:r>
              <a:rPr lang="zh-TW" altLang="zh-TW" sz="2400" dirty="0">
                <a:solidFill>
                  <a:srgbClr val="FF0000"/>
                </a:solidFill>
              </a:rPr>
              <a:t>、</a:t>
            </a:r>
            <a:r>
              <a:rPr lang="en-US" altLang="zh-TW" sz="2400" dirty="0">
                <a:solidFill>
                  <a:srgbClr val="FF0000"/>
                </a:solidFill>
              </a:rPr>
              <a:t>Web / App Server</a:t>
            </a:r>
            <a:r>
              <a:rPr lang="zh-TW" altLang="zh-TW" sz="2400" dirty="0">
                <a:solidFill>
                  <a:srgbClr val="FF0000"/>
                </a:solidFill>
              </a:rPr>
              <a:t>、</a:t>
            </a:r>
            <a:r>
              <a:rPr lang="en-US" altLang="zh-TW" sz="2400" dirty="0">
                <a:solidFill>
                  <a:srgbClr val="FF0000"/>
                </a:solidFill>
              </a:rPr>
              <a:t>DBMS</a:t>
            </a:r>
            <a:r>
              <a:rPr lang="zh-TW" altLang="zh-TW" sz="2400" dirty="0">
                <a:solidFill>
                  <a:srgbClr val="FF0000"/>
                </a:solidFill>
              </a:rPr>
              <a:t>、</a:t>
            </a:r>
            <a:r>
              <a:rPr lang="en-US" altLang="zh-TW" sz="2400" dirty="0">
                <a:solidFill>
                  <a:srgbClr val="FF0000"/>
                </a:solidFill>
              </a:rPr>
              <a:t>API</a:t>
            </a:r>
            <a:r>
              <a:rPr lang="zh-TW" altLang="zh-TW" sz="2400" dirty="0">
                <a:solidFill>
                  <a:srgbClr val="FF0000"/>
                </a:solidFill>
              </a:rPr>
              <a:t>、函式庫等，應</a:t>
            </a:r>
            <a:endParaRPr lang="en-US" altLang="zh-TW" sz="2400" dirty="0">
              <a:solidFill>
                <a:srgbClr val="FF0000"/>
              </a:solidFill>
            </a:endParaRPr>
          </a:p>
          <a:p>
            <a:pPr marL="0" indent="0">
              <a:buNone/>
            </a:pPr>
            <a:r>
              <a:rPr lang="zh-TW" altLang="en-US" sz="2400" dirty="0">
                <a:solidFill>
                  <a:srgbClr val="FF0000"/>
                </a:solidFill>
              </a:rPr>
              <a:t>        </a:t>
            </a:r>
            <a:r>
              <a:rPr lang="zh-TW" altLang="zh-TW" sz="2400" dirty="0">
                <a:solidFill>
                  <a:srgbClr val="FF0000"/>
                </a:solidFill>
              </a:rPr>
              <a:t>評估並進行更新</a:t>
            </a:r>
            <a:endParaRPr lang="zh-TW" altLang="en-US" dirty="0">
              <a:solidFill>
                <a:srgbClr val="FF0000"/>
              </a:solidFill>
            </a:endParaRPr>
          </a:p>
        </p:txBody>
      </p:sp>
    </p:spTree>
    <p:extLst>
      <p:ext uri="{BB962C8B-B14F-4D97-AF65-F5344CB8AC3E}">
        <p14:creationId xmlns:p14="http://schemas.microsoft.com/office/powerpoint/2010/main" val="2905295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21088"/>
          </a:xfrm>
        </p:spPr>
        <p:txBody>
          <a:bodyPr>
            <a:normAutofit/>
          </a:bodyPr>
          <a:lstStyle/>
          <a:p>
            <a:pPr marL="0" indent="0">
              <a:buNone/>
            </a:pPr>
            <a:r>
              <a:rPr lang="zh-TW" altLang="zh-TW" dirty="0"/>
              <a:t>下列何者不是微軟</a:t>
            </a:r>
            <a:r>
              <a:rPr lang="en-US" altLang="zh-TW" dirty="0"/>
              <a:t> Windows </a:t>
            </a:r>
            <a:r>
              <a:rPr lang="zh-TW" altLang="zh-TW" dirty="0"/>
              <a:t>作業系統中，具特權權限之帳號？</a:t>
            </a:r>
            <a:endParaRPr lang="en-US" altLang="zh-TW" dirty="0"/>
          </a:p>
          <a:p>
            <a:pPr marL="0" indent="0">
              <a:buNone/>
            </a:pPr>
            <a:endParaRPr lang="zh-TW" altLang="en-US" dirty="0"/>
          </a:p>
          <a:p>
            <a:pPr marL="0" indent="0">
              <a:buNone/>
            </a:pPr>
            <a:r>
              <a:rPr lang="zh-TW" altLang="en-US" sz="2400" dirty="0"/>
              <a:t> </a:t>
            </a:r>
            <a:r>
              <a:rPr lang="en-US" altLang="zh-TW" sz="2400" dirty="0"/>
              <a:t>(A) Administrator  </a:t>
            </a:r>
          </a:p>
          <a:p>
            <a:pPr marL="0" indent="0">
              <a:buNone/>
            </a:pPr>
            <a:r>
              <a:rPr lang="en-US" altLang="zh-TW" sz="2400" dirty="0"/>
              <a:t> (B) root </a:t>
            </a:r>
            <a:endParaRPr lang="zh-TW" altLang="zh-TW" sz="2400" dirty="0"/>
          </a:p>
          <a:p>
            <a:pPr marL="0" indent="0">
              <a:buNone/>
            </a:pPr>
            <a:r>
              <a:rPr lang="zh-TW" altLang="en-US" sz="2400" dirty="0"/>
              <a:t> </a:t>
            </a:r>
            <a:r>
              <a:rPr lang="en-US" altLang="zh-TW" sz="2400" dirty="0"/>
              <a:t>(C) </a:t>
            </a:r>
            <a:r>
              <a:rPr lang="zh-TW" altLang="zh-TW" sz="2400" dirty="0"/>
              <a:t>在</a:t>
            </a:r>
            <a:r>
              <a:rPr lang="en-US" altLang="zh-TW" sz="2400" dirty="0"/>
              <a:t> Administrators </a:t>
            </a:r>
            <a:r>
              <a:rPr lang="zh-TW" altLang="zh-TW" sz="2400" dirty="0"/>
              <a:t>群組中之一般使用者帳號</a:t>
            </a:r>
            <a:endParaRPr lang="en-US" altLang="zh-TW" sz="2400" dirty="0"/>
          </a:p>
          <a:p>
            <a:pPr marL="0" indent="0">
              <a:buNone/>
            </a:pPr>
            <a:r>
              <a:rPr lang="en-US" altLang="zh-TW" sz="2400" dirty="0"/>
              <a:t> (D) Local System</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21088"/>
          </a:xfrm>
        </p:spPr>
        <p:txBody>
          <a:bodyPr>
            <a:normAutofit/>
          </a:bodyPr>
          <a:lstStyle/>
          <a:p>
            <a:pPr marL="0" indent="0">
              <a:buNone/>
            </a:pPr>
            <a:r>
              <a:rPr lang="zh-TW" altLang="zh-TW" dirty="0"/>
              <a:t>下列何者不是微軟</a:t>
            </a:r>
            <a:r>
              <a:rPr lang="en-US" altLang="zh-TW" dirty="0"/>
              <a:t> Windows </a:t>
            </a:r>
            <a:r>
              <a:rPr lang="zh-TW" altLang="zh-TW" dirty="0"/>
              <a:t>作業系統中，具特權權限之帳號？</a:t>
            </a:r>
            <a:endParaRPr lang="en-US" altLang="zh-TW" dirty="0"/>
          </a:p>
          <a:p>
            <a:pPr marL="0" indent="0">
              <a:buNone/>
            </a:pPr>
            <a:endParaRPr lang="zh-TW" altLang="en-US" dirty="0"/>
          </a:p>
          <a:p>
            <a:pPr marL="0" indent="0">
              <a:buNone/>
            </a:pPr>
            <a:r>
              <a:rPr lang="zh-TW" altLang="en-US" sz="2400" dirty="0"/>
              <a:t> </a:t>
            </a:r>
            <a:r>
              <a:rPr lang="en-US" altLang="zh-TW" sz="2400" dirty="0"/>
              <a:t>(A) Administrator  </a:t>
            </a:r>
          </a:p>
          <a:p>
            <a:pPr marL="0" indent="0">
              <a:buNone/>
            </a:pPr>
            <a:r>
              <a:rPr lang="en-US" altLang="zh-TW" sz="2400" dirty="0">
                <a:solidFill>
                  <a:srgbClr val="FF0000"/>
                </a:solidFill>
              </a:rPr>
              <a:t> (B) root </a:t>
            </a:r>
            <a:endParaRPr lang="zh-TW" altLang="zh-TW" sz="2400" dirty="0">
              <a:solidFill>
                <a:srgbClr val="FF0000"/>
              </a:solidFill>
            </a:endParaRPr>
          </a:p>
          <a:p>
            <a:pPr marL="0" indent="0">
              <a:buNone/>
            </a:pPr>
            <a:r>
              <a:rPr lang="zh-TW" altLang="en-US" sz="2400" dirty="0"/>
              <a:t> </a:t>
            </a:r>
            <a:r>
              <a:rPr lang="en-US" altLang="zh-TW" sz="2400" dirty="0"/>
              <a:t>(C) </a:t>
            </a:r>
            <a:r>
              <a:rPr lang="zh-TW" altLang="zh-TW" sz="2400" dirty="0"/>
              <a:t>在</a:t>
            </a:r>
            <a:r>
              <a:rPr lang="en-US" altLang="zh-TW" sz="2400" dirty="0"/>
              <a:t> Administrators </a:t>
            </a:r>
            <a:r>
              <a:rPr lang="zh-TW" altLang="zh-TW" sz="2400" dirty="0"/>
              <a:t>群組中之一般使用者帳號</a:t>
            </a:r>
            <a:endParaRPr lang="en-US" altLang="zh-TW" sz="2400" dirty="0"/>
          </a:p>
          <a:p>
            <a:pPr marL="0" indent="0">
              <a:buNone/>
            </a:pPr>
            <a:r>
              <a:rPr lang="en-US" altLang="zh-TW" sz="2400" dirty="0"/>
              <a:t> (D) Local System</a:t>
            </a:r>
            <a:endParaRPr lang="zh-TW" altLang="en-US" dirty="0"/>
          </a:p>
        </p:txBody>
      </p:sp>
    </p:spTree>
    <p:extLst>
      <p:ext uri="{BB962C8B-B14F-4D97-AF65-F5344CB8AC3E}">
        <p14:creationId xmlns:p14="http://schemas.microsoft.com/office/powerpoint/2010/main" val="320013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TCP/IP </a:t>
            </a:r>
            <a:r>
              <a:rPr lang="zh-TW" altLang="zh-TW" dirty="0"/>
              <a:t>通訊協定中，負責提供</a:t>
            </a:r>
            <a:r>
              <a:rPr lang="zh-TW" altLang="zh-TW" dirty="0">
                <a:solidFill>
                  <a:srgbClr val="FF0000"/>
                </a:solidFill>
              </a:rPr>
              <a:t>分段排序、錯誤控制、流量控制</a:t>
            </a:r>
            <a:r>
              <a:rPr lang="zh-TW" altLang="zh-TW" dirty="0"/>
              <a:t>等工作是哪一層之任務？ </a:t>
            </a:r>
            <a:endParaRPr lang="en-US" altLang="zh-TW" dirty="0"/>
          </a:p>
          <a:p>
            <a:pPr marL="0" indent="0">
              <a:buNone/>
            </a:pPr>
            <a:endParaRPr lang="en-US" altLang="zh-TW" dirty="0"/>
          </a:p>
          <a:p>
            <a:pPr marL="0" indent="0">
              <a:buNone/>
            </a:pPr>
            <a:r>
              <a:rPr lang="en-US" altLang="zh-TW" sz="2400" dirty="0"/>
              <a:t>(A) </a:t>
            </a:r>
            <a:r>
              <a:rPr lang="zh-TW" altLang="zh-TW" sz="2400" dirty="0"/>
              <a:t>應用層</a:t>
            </a:r>
            <a:r>
              <a:rPr lang="en-US" altLang="zh-TW" sz="2400" dirty="0"/>
              <a:t> (B) </a:t>
            </a:r>
            <a:r>
              <a:rPr lang="zh-TW" altLang="zh-TW" sz="2400" dirty="0"/>
              <a:t>會議層</a:t>
            </a:r>
            <a:r>
              <a:rPr lang="en-US" altLang="zh-TW" sz="2400" dirty="0"/>
              <a:t> </a:t>
            </a:r>
            <a:r>
              <a:rPr lang="en-US" altLang="zh-TW" sz="2400" dirty="0">
                <a:solidFill>
                  <a:srgbClr val="FF0000"/>
                </a:solidFill>
              </a:rPr>
              <a:t>(C) </a:t>
            </a:r>
            <a:r>
              <a:rPr lang="zh-TW" altLang="zh-TW" sz="2400" dirty="0">
                <a:solidFill>
                  <a:srgbClr val="FF0000"/>
                </a:solidFill>
              </a:rPr>
              <a:t>傳輸層</a:t>
            </a:r>
            <a:r>
              <a:rPr lang="en-US" altLang="zh-TW" sz="2400" dirty="0">
                <a:solidFill>
                  <a:srgbClr val="FF0000"/>
                </a:solidFill>
              </a:rPr>
              <a:t> </a:t>
            </a:r>
            <a:r>
              <a:rPr lang="en-US" altLang="zh-TW" sz="2400" dirty="0"/>
              <a:t>(D) </a:t>
            </a:r>
            <a:r>
              <a:rPr lang="zh-TW" altLang="zh-TW" sz="2400" dirty="0"/>
              <a:t>網路層</a:t>
            </a:r>
            <a:endParaRPr lang="zh-TW" altLang="en-US" sz="2400" dirty="0"/>
          </a:p>
        </p:txBody>
      </p:sp>
    </p:spTree>
    <p:extLst>
      <p:ext uri="{BB962C8B-B14F-4D97-AF65-F5344CB8AC3E}">
        <p14:creationId xmlns:p14="http://schemas.microsoft.com/office/powerpoint/2010/main" val="3275055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en-US" dirty="0"/>
              <a:t>網際網路中主要的通訊協定模式有兩種 </a:t>
            </a:r>
            <a:r>
              <a:rPr lang="en-US" altLang="zh-TW" dirty="0"/>
              <a:t>OSI 7 </a:t>
            </a:r>
            <a:r>
              <a:rPr lang="zh-TW" altLang="en-US" dirty="0"/>
              <a:t>層及 </a:t>
            </a:r>
            <a:r>
              <a:rPr lang="en-US" altLang="zh-TW" dirty="0"/>
              <a:t>TCP/IP </a:t>
            </a:r>
            <a:r>
              <a:rPr lang="zh-TW" altLang="en-US" dirty="0"/>
              <a:t>協定組，請問在這兩個通訊協定模式中，負責傳輸封包（</a:t>
            </a:r>
            <a:r>
              <a:rPr lang="en-US" altLang="zh-TW" dirty="0"/>
              <a:t>Packet</a:t>
            </a:r>
            <a:r>
              <a:rPr lang="zh-TW" altLang="en-US" dirty="0"/>
              <a:t>）及選擇路徑（</a:t>
            </a:r>
            <a:r>
              <a:rPr lang="en-US" altLang="zh-TW" dirty="0"/>
              <a:t>Routing</a:t>
            </a:r>
            <a:r>
              <a:rPr lang="zh-TW" altLang="en-US" dirty="0"/>
              <a:t>），是那一層的工作？ </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en-US" sz="2400" dirty="0"/>
              <a:t>實體層（</a:t>
            </a:r>
            <a:r>
              <a:rPr lang="en-US" altLang="zh-TW" sz="2400" dirty="0"/>
              <a:t>Physical Layer</a:t>
            </a:r>
            <a:r>
              <a:rPr lang="zh-TW" altLang="en-US" sz="2400" dirty="0"/>
              <a:t>）  </a:t>
            </a:r>
            <a:r>
              <a:rPr lang="en-US" altLang="zh-TW" sz="2400" dirty="0"/>
              <a:t>(B) </a:t>
            </a:r>
            <a:r>
              <a:rPr lang="zh-TW" altLang="en-US" sz="2400" dirty="0"/>
              <a:t>資料鏈結層（</a:t>
            </a:r>
            <a:r>
              <a:rPr lang="en-US" altLang="zh-TW" sz="2400" dirty="0"/>
              <a:t>Data-Link Layer</a:t>
            </a:r>
          </a:p>
          <a:p>
            <a:pPr marL="0" indent="0">
              <a:buNone/>
            </a:pPr>
            <a:r>
              <a:rPr lang="en-US" altLang="zh-TW" sz="2400" dirty="0"/>
              <a:t>   (C) </a:t>
            </a:r>
            <a:r>
              <a:rPr lang="zh-TW" altLang="en-US" sz="2400" dirty="0"/>
              <a:t>網路層（</a:t>
            </a:r>
            <a:r>
              <a:rPr lang="en-US" altLang="zh-TW" sz="2400" dirty="0"/>
              <a:t>Network Layer</a:t>
            </a:r>
            <a:r>
              <a:rPr lang="zh-TW" altLang="en-US" sz="2400" dirty="0"/>
              <a:t>）  </a:t>
            </a:r>
            <a:r>
              <a:rPr lang="en-US" altLang="zh-TW" sz="2400" dirty="0"/>
              <a:t>(D) </a:t>
            </a:r>
            <a:r>
              <a:rPr lang="zh-TW" altLang="en-US" sz="2400" dirty="0"/>
              <a:t>應用層（</a:t>
            </a:r>
            <a:r>
              <a:rPr lang="en-US" altLang="zh-TW" sz="2400" dirty="0"/>
              <a:t>Application Layer</a:t>
            </a:r>
            <a:r>
              <a:rPr lang="zh-TW" altLang="en-US" sz="2400" dirty="0"/>
              <a:t>）</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en-US" dirty="0"/>
              <a:t>網際網路中主要的通訊協定模式有兩種 </a:t>
            </a:r>
            <a:r>
              <a:rPr lang="en-US" altLang="zh-TW" dirty="0"/>
              <a:t>OSI 7 </a:t>
            </a:r>
            <a:r>
              <a:rPr lang="zh-TW" altLang="en-US" dirty="0"/>
              <a:t>層及 </a:t>
            </a:r>
            <a:r>
              <a:rPr lang="en-US" altLang="zh-TW" dirty="0"/>
              <a:t>TCP/IP </a:t>
            </a:r>
            <a:r>
              <a:rPr lang="zh-TW" altLang="en-US" dirty="0"/>
              <a:t>協定組，請問在這兩個通訊協定模式中，負責傳輸封包（</a:t>
            </a:r>
            <a:r>
              <a:rPr lang="en-US" altLang="zh-TW" dirty="0"/>
              <a:t>Packet</a:t>
            </a:r>
            <a:r>
              <a:rPr lang="zh-TW" altLang="en-US" dirty="0"/>
              <a:t>）及選擇路徑（</a:t>
            </a:r>
            <a:r>
              <a:rPr lang="en-US" altLang="zh-TW" dirty="0"/>
              <a:t>Routing</a:t>
            </a:r>
            <a:r>
              <a:rPr lang="zh-TW" altLang="en-US" dirty="0"/>
              <a:t>），是那一層的工作？ </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en-US" sz="2400" dirty="0"/>
              <a:t>實體層（</a:t>
            </a:r>
            <a:r>
              <a:rPr lang="en-US" altLang="zh-TW" sz="2400" dirty="0"/>
              <a:t>Physical Layer</a:t>
            </a:r>
            <a:r>
              <a:rPr lang="zh-TW" altLang="en-US" sz="2400" dirty="0"/>
              <a:t>）  </a:t>
            </a:r>
            <a:r>
              <a:rPr lang="en-US" altLang="zh-TW" sz="2400" dirty="0"/>
              <a:t>(B) </a:t>
            </a:r>
            <a:r>
              <a:rPr lang="zh-TW" altLang="en-US" sz="2400" dirty="0"/>
              <a:t>資料鏈結層（</a:t>
            </a:r>
            <a:r>
              <a:rPr lang="en-US" altLang="zh-TW" sz="2400" dirty="0"/>
              <a:t>Data-Link Layer</a:t>
            </a:r>
          </a:p>
          <a:p>
            <a:pPr marL="0" indent="0">
              <a:buNone/>
            </a:pPr>
            <a:r>
              <a:rPr lang="en-US" altLang="zh-TW" sz="2400" dirty="0">
                <a:solidFill>
                  <a:srgbClr val="FF0000"/>
                </a:solidFill>
              </a:rPr>
              <a:t>   (C) </a:t>
            </a:r>
            <a:r>
              <a:rPr lang="zh-TW" altLang="en-US" sz="2400" dirty="0">
                <a:solidFill>
                  <a:srgbClr val="FF0000"/>
                </a:solidFill>
              </a:rPr>
              <a:t>網路層（</a:t>
            </a:r>
            <a:r>
              <a:rPr lang="en-US" altLang="zh-TW" sz="2400" dirty="0">
                <a:solidFill>
                  <a:srgbClr val="FF0000"/>
                </a:solidFill>
              </a:rPr>
              <a:t>Network Layer</a:t>
            </a:r>
            <a:r>
              <a:rPr lang="zh-TW" altLang="en-US" sz="2400" dirty="0">
                <a:solidFill>
                  <a:srgbClr val="FF0000"/>
                </a:solidFill>
              </a:rPr>
              <a:t>）  </a:t>
            </a:r>
            <a:r>
              <a:rPr lang="en-US" altLang="zh-TW" sz="2400" dirty="0"/>
              <a:t>(D) </a:t>
            </a:r>
            <a:r>
              <a:rPr lang="zh-TW" altLang="en-US" sz="2400" dirty="0"/>
              <a:t>應用層（</a:t>
            </a:r>
            <a:r>
              <a:rPr lang="en-US" altLang="zh-TW" sz="2400" dirty="0"/>
              <a:t>Application Layer</a:t>
            </a:r>
            <a:r>
              <a:rPr lang="zh-TW" altLang="en-US" sz="2400" dirty="0"/>
              <a:t>）</a:t>
            </a:r>
          </a:p>
          <a:p>
            <a:endParaRPr lang="zh-TW" altLang="en-US" dirty="0"/>
          </a:p>
        </p:txBody>
      </p:sp>
    </p:spTree>
    <p:extLst>
      <p:ext uri="{BB962C8B-B14F-4D97-AF65-F5344CB8AC3E}">
        <p14:creationId xmlns:p14="http://schemas.microsoft.com/office/powerpoint/2010/main" val="10773348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當作業系統安裝好之後，為了避免因為安全因素導致作業系統遭受駭客入侵，應採取下列何項措施較佳？</a:t>
            </a:r>
            <a:r>
              <a:rPr lang="zh-TW" altLang="en-US" dirty="0"/>
              <a:t> </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更新病毒碼 </a:t>
            </a:r>
            <a:r>
              <a:rPr lang="en-US" altLang="zh-TW" sz="2400" dirty="0"/>
              <a:t>   </a:t>
            </a:r>
            <a:r>
              <a:rPr lang="zh-TW" altLang="en-US" sz="2400" dirty="0"/>
              <a:t> </a:t>
            </a:r>
            <a:r>
              <a:rPr lang="en-US" altLang="zh-TW" sz="2400" dirty="0"/>
              <a:t>(B) </a:t>
            </a:r>
            <a:r>
              <a:rPr lang="zh-TW" altLang="zh-TW" sz="2400" dirty="0"/>
              <a:t>更新修補程式 </a:t>
            </a:r>
          </a:p>
          <a:p>
            <a:pPr marL="0" indent="0">
              <a:buNone/>
            </a:pPr>
            <a:r>
              <a:rPr lang="zh-TW" altLang="en-US" sz="2400" dirty="0"/>
              <a:t> </a:t>
            </a:r>
            <a:r>
              <a:rPr lang="en-US" altLang="zh-TW" sz="2400" dirty="0"/>
              <a:t>(C) </a:t>
            </a:r>
            <a:r>
              <a:rPr lang="zh-TW" altLang="zh-TW" sz="2400" dirty="0"/>
              <a:t>更新防火牆設定 </a:t>
            </a:r>
            <a:r>
              <a:rPr lang="en-US" altLang="zh-TW" sz="2400" dirty="0"/>
              <a:t>   (D) </a:t>
            </a:r>
            <a:r>
              <a:rPr lang="zh-TW" altLang="zh-TW" sz="2400" dirty="0"/>
              <a:t>更新入侵偵測系統</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當作業系統安裝好之後，為了避免因為安全因素導致作業系統遭受駭客入侵，應採取下列何項措施較佳？</a:t>
            </a:r>
            <a:r>
              <a:rPr lang="zh-TW" altLang="en-US" dirty="0"/>
              <a:t> </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更新病毒碼 </a:t>
            </a:r>
            <a:r>
              <a:rPr lang="en-US" altLang="zh-TW" sz="2400" dirty="0"/>
              <a:t>   </a:t>
            </a:r>
            <a:r>
              <a:rPr lang="zh-TW" altLang="en-US" sz="2400" dirty="0"/>
              <a:t> </a:t>
            </a:r>
            <a:r>
              <a:rPr lang="en-US" altLang="zh-TW" sz="2400" dirty="0">
                <a:solidFill>
                  <a:srgbClr val="FF0000"/>
                </a:solidFill>
              </a:rPr>
              <a:t>(B) </a:t>
            </a:r>
            <a:r>
              <a:rPr lang="zh-TW" altLang="zh-TW" sz="2400" dirty="0">
                <a:solidFill>
                  <a:srgbClr val="FF0000"/>
                </a:solidFill>
              </a:rPr>
              <a:t>更新修補程式 </a:t>
            </a:r>
          </a:p>
          <a:p>
            <a:pPr marL="0" indent="0">
              <a:buNone/>
            </a:pPr>
            <a:r>
              <a:rPr lang="zh-TW" altLang="en-US" sz="2400" dirty="0"/>
              <a:t> </a:t>
            </a:r>
            <a:r>
              <a:rPr lang="en-US" altLang="zh-TW" sz="2400" dirty="0"/>
              <a:t>(C) </a:t>
            </a:r>
            <a:r>
              <a:rPr lang="zh-TW" altLang="zh-TW" sz="2400" dirty="0"/>
              <a:t>更新防火牆設定 </a:t>
            </a:r>
            <a:r>
              <a:rPr lang="en-US" altLang="zh-TW" sz="2400" dirty="0"/>
              <a:t>   (D) </a:t>
            </a:r>
            <a:r>
              <a:rPr lang="zh-TW" altLang="zh-TW" sz="2400" dirty="0"/>
              <a:t>更新入侵偵測系統</a:t>
            </a:r>
            <a:endParaRPr lang="zh-TW" altLang="en-US" dirty="0"/>
          </a:p>
        </p:txBody>
      </p:sp>
    </p:spTree>
    <p:extLst>
      <p:ext uri="{BB962C8B-B14F-4D97-AF65-F5344CB8AC3E}">
        <p14:creationId xmlns:p14="http://schemas.microsoft.com/office/powerpoint/2010/main" val="2026717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用在入侵和攻擊他人的電腦系統上，取得系統管理員的權限，具有隱藏和遠端操控的能力；電腦病毒、間諜軟體等也常使用來隱藏蹤跡。該工具軟體為？</a:t>
            </a:r>
            <a:endParaRPr lang="en-US" altLang="zh-TW" dirty="0"/>
          </a:p>
          <a:p>
            <a:pPr marL="0" indent="0">
              <a:buNone/>
            </a:pPr>
            <a:endParaRPr lang="zh-TW" altLang="en-US" dirty="0"/>
          </a:p>
          <a:p>
            <a:pPr marL="0" indent="0">
              <a:buNone/>
            </a:pPr>
            <a:r>
              <a:rPr lang="zh-TW" altLang="en-US" sz="2400" dirty="0"/>
              <a:t> </a:t>
            </a:r>
            <a:r>
              <a:rPr lang="en-US" altLang="zh-TW" sz="2400" dirty="0"/>
              <a:t>(A) Cookie </a:t>
            </a:r>
          </a:p>
          <a:p>
            <a:pPr marL="0" indent="0">
              <a:buNone/>
            </a:pPr>
            <a:r>
              <a:rPr lang="zh-TW" altLang="en-US" sz="2400" dirty="0"/>
              <a:t> </a:t>
            </a:r>
            <a:r>
              <a:rPr lang="en-US" altLang="zh-TW" sz="2400" dirty="0"/>
              <a:t>(B) Rootkit </a:t>
            </a:r>
          </a:p>
          <a:p>
            <a:pPr marL="0" indent="0">
              <a:buNone/>
            </a:pPr>
            <a:r>
              <a:rPr lang="zh-TW" altLang="en-US" sz="2400" dirty="0"/>
              <a:t> </a:t>
            </a:r>
            <a:r>
              <a:rPr lang="en-US" altLang="zh-TW" sz="2400" dirty="0"/>
              <a:t>(C) Backdoor </a:t>
            </a:r>
          </a:p>
          <a:p>
            <a:pPr marL="0" indent="0">
              <a:buNone/>
            </a:pPr>
            <a:r>
              <a:rPr lang="zh-TW" altLang="en-US" sz="2400" dirty="0"/>
              <a:t> </a:t>
            </a:r>
            <a:r>
              <a:rPr lang="en-US" altLang="zh-TW" sz="2400" dirty="0"/>
              <a:t>(D) Phishing</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用在入侵和攻擊他人的電腦系統上，取得系統管理員的權限，具有隱藏和遠端操控的能力；電腦病毒、間諜軟體等也常使用來隱藏蹤跡。該工具軟體為？</a:t>
            </a:r>
            <a:endParaRPr lang="en-US" altLang="zh-TW" dirty="0"/>
          </a:p>
          <a:p>
            <a:pPr marL="0" indent="0">
              <a:buNone/>
            </a:pPr>
            <a:endParaRPr lang="zh-TW" altLang="en-US" dirty="0"/>
          </a:p>
          <a:p>
            <a:pPr marL="0" indent="0">
              <a:buNone/>
            </a:pPr>
            <a:r>
              <a:rPr lang="zh-TW" altLang="en-US" sz="2400" dirty="0"/>
              <a:t> </a:t>
            </a:r>
            <a:r>
              <a:rPr lang="en-US" altLang="zh-TW" sz="2400" dirty="0"/>
              <a:t>(A) Cookie </a:t>
            </a:r>
          </a:p>
          <a:p>
            <a:pPr marL="0" indent="0">
              <a:buNone/>
            </a:pPr>
            <a:r>
              <a:rPr lang="zh-TW" altLang="en-US" sz="2400" dirty="0">
                <a:solidFill>
                  <a:srgbClr val="FF0000"/>
                </a:solidFill>
              </a:rPr>
              <a:t> </a:t>
            </a:r>
            <a:r>
              <a:rPr lang="en-US" altLang="zh-TW" sz="2400" dirty="0">
                <a:solidFill>
                  <a:srgbClr val="FF0000"/>
                </a:solidFill>
              </a:rPr>
              <a:t>(B) Rootkit </a:t>
            </a:r>
          </a:p>
          <a:p>
            <a:pPr marL="0" indent="0">
              <a:buNone/>
            </a:pPr>
            <a:r>
              <a:rPr lang="zh-TW" altLang="en-US" sz="2400" dirty="0"/>
              <a:t> </a:t>
            </a:r>
            <a:r>
              <a:rPr lang="en-US" altLang="zh-TW" sz="2400" dirty="0"/>
              <a:t>(C) Backdoor </a:t>
            </a:r>
          </a:p>
          <a:p>
            <a:pPr marL="0" indent="0">
              <a:buNone/>
            </a:pPr>
            <a:r>
              <a:rPr lang="zh-TW" altLang="en-US" sz="2400" dirty="0"/>
              <a:t> </a:t>
            </a:r>
            <a:r>
              <a:rPr lang="en-US" altLang="zh-TW" sz="2400" dirty="0"/>
              <a:t>(D) Phishing</a:t>
            </a:r>
            <a:endParaRPr lang="zh-TW" altLang="en-US" dirty="0"/>
          </a:p>
        </p:txBody>
      </p:sp>
    </p:spTree>
    <p:extLst>
      <p:ext uri="{BB962C8B-B14F-4D97-AF65-F5344CB8AC3E}">
        <p14:creationId xmlns:p14="http://schemas.microsoft.com/office/powerpoint/2010/main" val="250623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下列哪些是</a:t>
            </a:r>
            <a:r>
              <a:rPr lang="en-US" altLang="zh-TW" dirty="0"/>
              <a:t> rootkits </a:t>
            </a:r>
            <a:r>
              <a:rPr lang="zh-TW" altLang="zh-TW" dirty="0"/>
              <a:t>的主要特性？</a:t>
            </a:r>
            <a:endParaRPr lang="en-US" altLang="zh-TW" dirty="0"/>
          </a:p>
          <a:p>
            <a:r>
              <a:rPr lang="en-US" altLang="zh-TW" dirty="0"/>
              <a:t>(1)</a:t>
            </a:r>
            <a:r>
              <a:rPr lang="zh-TW" altLang="zh-TW" dirty="0"/>
              <a:t>讓駭客取得最高權限 </a:t>
            </a:r>
            <a:r>
              <a:rPr lang="en-US" altLang="zh-TW" dirty="0"/>
              <a:t>  </a:t>
            </a:r>
          </a:p>
          <a:p>
            <a:r>
              <a:rPr lang="en-US" altLang="zh-TW" dirty="0"/>
              <a:t>(2)</a:t>
            </a:r>
            <a:r>
              <a:rPr lang="zh-TW" altLang="zh-TW" dirty="0"/>
              <a:t>具隱藏性 </a:t>
            </a:r>
          </a:p>
          <a:p>
            <a:r>
              <a:rPr lang="en-US" altLang="zh-TW" dirty="0"/>
              <a:t>(3)</a:t>
            </a:r>
            <a:r>
              <a:rPr lang="zh-TW" altLang="zh-TW" dirty="0"/>
              <a:t>在系統內大量自我複製  </a:t>
            </a:r>
            <a:endParaRPr lang="en-US" altLang="zh-TW" dirty="0"/>
          </a:p>
          <a:p>
            <a:r>
              <a:rPr lang="en-US" altLang="zh-TW" dirty="0"/>
              <a:t>(4)</a:t>
            </a:r>
            <a:r>
              <a:rPr lang="zh-TW" altLang="zh-TW" dirty="0"/>
              <a:t>讓駭客執行遠端控制</a:t>
            </a:r>
            <a:endParaRPr lang="en-US" altLang="zh-TW" dirty="0"/>
          </a:p>
          <a:p>
            <a:endParaRPr lang="zh-TW" altLang="en-US" dirty="0"/>
          </a:p>
          <a:p>
            <a:pPr marL="0" indent="0">
              <a:buNone/>
            </a:pPr>
            <a:r>
              <a:rPr lang="zh-TW" altLang="en-US" sz="2400" dirty="0"/>
              <a:t>   </a:t>
            </a:r>
            <a:r>
              <a:rPr lang="en-US" altLang="zh-TW" sz="2400" dirty="0"/>
              <a:t>(A) (1)(2)(3)   (B) (1)(2)(4)   (C) (2)(3)(4)   (D) (1)(2)(3)(4)</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下列哪些是</a:t>
            </a:r>
            <a:r>
              <a:rPr lang="en-US" altLang="zh-TW" dirty="0"/>
              <a:t> rootkits </a:t>
            </a:r>
            <a:r>
              <a:rPr lang="zh-TW" altLang="zh-TW" dirty="0"/>
              <a:t>的主要特性？</a:t>
            </a:r>
            <a:endParaRPr lang="en-US" altLang="zh-TW" dirty="0"/>
          </a:p>
          <a:p>
            <a:r>
              <a:rPr lang="en-US" altLang="zh-TW" dirty="0">
                <a:solidFill>
                  <a:srgbClr val="FF0000"/>
                </a:solidFill>
              </a:rPr>
              <a:t>(1)</a:t>
            </a:r>
            <a:r>
              <a:rPr lang="zh-TW" altLang="zh-TW" dirty="0">
                <a:solidFill>
                  <a:srgbClr val="FF0000"/>
                </a:solidFill>
              </a:rPr>
              <a:t>讓駭客取得最高權限 </a:t>
            </a:r>
            <a:r>
              <a:rPr lang="en-US" altLang="zh-TW" dirty="0">
                <a:solidFill>
                  <a:srgbClr val="FF0000"/>
                </a:solidFill>
              </a:rPr>
              <a:t>  </a:t>
            </a:r>
          </a:p>
          <a:p>
            <a:r>
              <a:rPr lang="en-US" altLang="zh-TW" dirty="0">
                <a:solidFill>
                  <a:srgbClr val="FF0000"/>
                </a:solidFill>
              </a:rPr>
              <a:t>(2)</a:t>
            </a:r>
            <a:r>
              <a:rPr lang="zh-TW" altLang="zh-TW" dirty="0">
                <a:solidFill>
                  <a:srgbClr val="FF0000"/>
                </a:solidFill>
              </a:rPr>
              <a:t>具隱藏性 </a:t>
            </a:r>
          </a:p>
          <a:p>
            <a:r>
              <a:rPr lang="en-US" altLang="zh-TW" dirty="0"/>
              <a:t>(3)</a:t>
            </a:r>
            <a:r>
              <a:rPr lang="zh-TW" altLang="zh-TW" dirty="0"/>
              <a:t>在系統內大量自我複製  </a:t>
            </a:r>
            <a:endParaRPr lang="en-US" altLang="zh-TW" dirty="0"/>
          </a:p>
          <a:p>
            <a:r>
              <a:rPr lang="en-US" altLang="zh-TW" dirty="0">
                <a:solidFill>
                  <a:srgbClr val="FF0000"/>
                </a:solidFill>
              </a:rPr>
              <a:t>(4)</a:t>
            </a:r>
            <a:r>
              <a:rPr lang="zh-TW" altLang="zh-TW" dirty="0">
                <a:solidFill>
                  <a:srgbClr val="FF0000"/>
                </a:solidFill>
              </a:rPr>
              <a:t>讓駭客執行遠端控制</a:t>
            </a:r>
            <a:endParaRPr lang="en-US" altLang="zh-TW" dirty="0">
              <a:solidFill>
                <a:srgbClr val="FF0000"/>
              </a:solidFill>
            </a:endParaRPr>
          </a:p>
          <a:p>
            <a:endParaRPr lang="zh-TW" altLang="en-US" dirty="0"/>
          </a:p>
          <a:p>
            <a:pPr marL="0" indent="0">
              <a:buNone/>
            </a:pPr>
            <a:r>
              <a:rPr lang="zh-TW" altLang="en-US" sz="2400" dirty="0"/>
              <a:t>   </a:t>
            </a:r>
            <a:r>
              <a:rPr lang="en-US" altLang="zh-TW" sz="2400" dirty="0"/>
              <a:t>(A) (1)(2)(3)   </a:t>
            </a:r>
            <a:r>
              <a:rPr lang="en-US" altLang="zh-TW" sz="2400" dirty="0">
                <a:solidFill>
                  <a:srgbClr val="FF0000"/>
                </a:solidFill>
              </a:rPr>
              <a:t>(B) (1)(2)(4)</a:t>
            </a:r>
            <a:r>
              <a:rPr lang="en-US" altLang="zh-TW" sz="2400" dirty="0"/>
              <a:t>   (C) (2)(3)(4)   (D) (1)(2)(3)(4)</a:t>
            </a:r>
            <a:endParaRPr lang="zh-TW" altLang="en-US" dirty="0"/>
          </a:p>
        </p:txBody>
      </p:sp>
    </p:spTree>
    <p:extLst>
      <p:ext uri="{BB962C8B-B14F-4D97-AF65-F5344CB8AC3E}">
        <p14:creationId xmlns:p14="http://schemas.microsoft.com/office/powerpoint/2010/main" val="17123066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請問</a:t>
            </a:r>
            <a:r>
              <a:rPr lang="en-US" altLang="zh-TW" dirty="0"/>
              <a:t> 2017 </a:t>
            </a:r>
            <a:r>
              <a:rPr lang="zh-TW" altLang="zh-TW" dirty="0"/>
              <a:t>流行的</a:t>
            </a:r>
            <a:r>
              <a:rPr lang="en-US" altLang="zh-TW" dirty="0"/>
              <a:t> </a:t>
            </a:r>
            <a:r>
              <a:rPr lang="en-US" altLang="zh-TW" dirty="0" err="1"/>
              <a:t>wannacry</a:t>
            </a:r>
            <a:r>
              <a:rPr lang="en-US" altLang="zh-TW" dirty="0"/>
              <a:t> </a:t>
            </a:r>
            <a:r>
              <a:rPr lang="zh-TW" altLang="zh-TW" dirty="0"/>
              <a:t>攻擊是攻擊哪個服務？</a:t>
            </a:r>
            <a:endParaRPr lang="en-US" altLang="zh-TW" dirty="0"/>
          </a:p>
          <a:p>
            <a:pPr marL="0" indent="0">
              <a:buNone/>
            </a:pPr>
            <a:endParaRPr lang="zh-TW" altLang="en-US" dirty="0"/>
          </a:p>
          <a:p>
            <a:pPr marL="0" indent="0">
              <a:buNone/>
            </a:pPr>
            <a:r>
              <a:rPr lang="zh-TW" altLang="en-US" sz="2400" dirty="0"/>
              <a:t> </a:t>
            </a:r>
            <a:r>
              <a:rPr lang="en-US" altLang="zh-TW" sz="2400" dirty="0"/>
              <a:t>(A) SMB </a:t>
            </a:r>
          </a:p>
          <a:p>
            <a:pPr marL="0" indent="0">
              <a:buNone/>
            </a:pPr>
            <a:r>
              <a:rPr lang="zh-TW" altLang="en-US" sz="2400" dirty="0"/>
              <a:t> </a:t>
            </a:r>
            <a:r>
              <a:rPr lang="en-US" altLang="zh-TW" sz="2400" dirty="0"/>
              <a:t>(B) SMTP</a:t>
            </a:r>
          </a:p>
          <a:p>
            <a:pPr marL="0" indent="0">
              <a:buNone/>
            </a:pPr>
            <a:r>
              <a:rPr lang="zh-TW" altLang="en-US" sz="2400" dirty="0"/>
              <a:t> </a:t>
            </a:r>
            <a:r>
              <a:rPr lang="en-US" altLang="zh-TW" sz="2400" dirty="0"/>
              <a:t>(C) HTTP</a:t>
            </a:r>
          </a:p>
          <a:p>
            <a:pPr marL="0" indent="0">
              <a:buNone/>
            </a:pPr>
            <a:r>
              <a:rPr lang="zh-TW" altLang="en-US" sz="2400" dirty="0"/>
              <a:t> </a:t>
            </a:r>
            <a:r>
              <a:rPr lang="en-US" altLang="zh-TW" sz="2400" dirty="0"/>
              <a:t>(D) FTP</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請問</a:t>
            </a:r>
            <a:r>
              <a:rPr lang="en-US" altLang="zh-TW" dirty="0"/>
              <a:t> 2017 </a:t>
            </a:r>
            <a:r>
              <a:rPr lang="zh-TW" altLang="zh-TW" dirty="0"/>
              <a:t>流行的</a:t>
            </a:r>
            <a:r>
              <a:rPr lang="en-US" altLang="zh-TW" dirty="0"/>
              <a:t> </a:t>
            </a:r>
            <a:r>
              <a:rPr lang="en-US" altLang="zh-TW" dirty="0" err="1"/>
              <a:t>wannacry</a:t>
            </a:r>
            <a:r>
              <a:rPr lang="en-US" altLang="zh-TW" dirty="0"/>
              <a:t> </a:t>
            </a:r>
            <a:r>
              <a:rPr lang="zh-TW" altLang="zh-TW" dirty="0"/>
              <a:t>攻擊是攻擊哪個服務？</a:t>
            </a:r>
            <a:endParaRPr lang="en-US" altLang="zh-TW" dirty="0"/>
          </a:p>
          <a:p>
            <a:pPr marL="0" indent="0">
              <a:buNone/>
            </a:pPr>
            <a:endParaRPr lang="zh-TW" altLang="en-US" dirty="0"/>
          </a:p>
          <a:p>
            <a:pPr marL="0" indent="0">
              <a:buNone/>
            </a:pPr>
            <a:r>
              <a:rPr lang="zh-TW" altLang="en-US" sz="2400" dirty="0"/>
              <a:t> </a:t>
            </a:r>
            <a:r>
              <a:rPr lang="en-US" altLang="zh-TW" sz="2400" dirty="0">
                <a:solidFill>
                  <a:srgbClr val="FF0000"/>
                </a:solidFill>
              </a:rPr>
              <a:t>(A) SMB </a:t>
            </a:r>
          </a:p>
          <a:p>
            <a:pPr marL="0" indent="0">
              <a:buNone/>
            </a:pPr>
            <a:r>
              <a:rPr lang="zh-TW" altLang="en-US" sz="2400" dirty="0"/>
              <a:t> </a:t>
            </a:r>
            <a:r>
              <a:rPr lang="en-US" altLang="zh-TW" sz="2400" dirty="0"/>
              <a:t>(B) SMTP</a:t>
            </a:r>
          </a:p>
          <a:p>
            <a:pPr marL="0" indent="0">
              <a:buNone/>
            </a:pPr>
            <a:r>
              <a:rPr lang="zh-TW" altLang="en-US" sz="2400" dirty="0"/>
              <a:t> </a:t>
            </a:r>
            <a:r>
              <a:rPr lang="en-US" altLang="zh-TW" sz="2400" dirty="0"/>
              <a:t>(C) HTTP</a:t>
            </a:r>
          </a:p>
          <a:p>
            <a:pPr marL="0" indent="0">
              <a:buNone/>
            </a:pPr>
            <a:r>
              <a:rPr lang="zh-TW" altLang="en-US" sz="2400" dirty="0"/>
              <a:t> </a:t>
            </a:r>
            <a:r>
              <a:rPr lang="en-US" altLang="zh-TW" sz="2400" dirty="0"/>
              <a:t>(D) FTP</a:t>
            </a:r>
            <a:endParaRPr lang="zh-TW" altLang="en-US" dirty="0"/>
          </a:p>
        </p:txBody>
      </p:sp>
    </p:spTree>
    <p:extLst>
      <p:ext uri="{BB962C8B-B14F-4D97-AF65-F5344CB8AC3E}">
        <p14:creationId xmlns:p14="http://schemas.microsoft.com/office/powerpoint/2010/main" val="202928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en-US" altLang="zh-TW" dirty="0">
                <a:latin typeface="Arial"/>
                <a:ea typeface="PMingLiU"/>
                <a:cs typeface="Times New Roman"/>
              </a:rPr>
              <a:t>TCP/IP </a:t>
            </a:r>
            <a:r>
              <a:rPr lang="zh-TW" altLang="zh-TW" dirty="0">
                <a:latin typeface="Arial"/>
                <a:ea typeface="PMingLiU"/>
                <a:cs typeface="Times New Roman"/>
              </a:rPr>
              <a:t>通訊協定中，負責提供定址與路由工作的是哪一層之任務？</a:t>
            </a:r>
            <a:endParaRPr lang="en-US" altLang="zh-TW" dirty="0"/>
          </a:p>
          <a:p>
            <a:pPr marL="0" indent="0">
              <a:buNone/>
            </a:pPr>
            <a:endParaRPr lang="zh-TW" altLang="en-US" dirty="0"/>
          </a:p>
          <a:p>
            <a:pPr marL="0" indent="0">
              <a:buNone/>
            </a:pPr>
            <a:r>
              <a:rPr lang="en-US" altLang="zh-TW" sz="2400" dirty="0">
                <a:latin typeface="Arial"/>
                <a:ea typeface="PMingLiU"/>
                <a:cs typeface="Times New Roman"/>
              </a:rPr>
              <a:t>(A) </a:t>
            </a:r>
            <a:r>
              <a:rPr lang="zh-TW" altLang="zh-TW" sz="2400" dirty="0">
                <a:latin typeface="Arial"/>
                <a:ea typeface="PMingLiU"/>
                <a:cs typeface="Times New Roman"/>
              </a:rPr>
              <a:t>應用層</a:t>
            </a:r>
            <a:r>
              <a:rPr lang="en-US" altLang="zh-TW" sz="2400" dirty="0">
                <a:latin typeface="Arial"/>
                <a:ea typeface="PMingLiU"/>
                <a:cs typeface="Times New Roman"/>
              </a:rPr>
              <a:t> (B) </a:t>
            </a:r>
            <a:r>
              <a:rPr lang="zh-TW" altLang="zh-TW" sz="2400" dirty="0">
                <a:latin typeface="Arial"/>
                <a:ea typeface="PMingLiU"/>
                <a:cs typeface="Times New Roman"/>
              </a:rPr>
              <a:t>表達層</a:t>
            </a:r>
            <a:r>
              <a:rPr lang="en-US" altLang="zh-TW" sz="2400" dirty="0">
                <a:latin typeface="Arial"/>
                <a:ea typeface="PMingLiU"/>
                <a:cs typeface="Times New Roman"/>
              </a:rPr>
              <a:t> (C) </a:t>
            </a:r>
            <a:r>
              <a:rPr lang="zh-TW" altLang="zh-TW" sz="2400" dirty="0">
                <a:latin typeface="Arial"/>
                <a:ea typeface="PMingLiU"/>
                <a:cs typeface="Times New Roman"/>
              </a:rPr>
              <a:t>傳輸層</a:t>
            </a:r>
            <a:r>
              <a:rPr lang="en-US" altLang="zh-TW" sz="2400" dirty="0">
                <a:latin typeface="Arial"/>
                <a:ea typeface="PMingLiU"/>
                <a:cs typeface="Times New Roman"/>
              </a:rPr>
              <a:t> (D) </a:t>
            </a:r>
            <a:r>
              <a:rPr lang="zh-TW" altLang="zh-TW" sz="2400" dirty="0">
                <a:latin typeface="Arial"/>
                <a:ea typeface="PMingLiU"/>
                <a:cs typeface="Times New Roman"/>
              </a:rPr>
              <a:t>網路層</a:t>
            </a:r>
            <a:endParaRPr lang="zh-TW" altLang="en-US" sz="2400" dirty="0"/>
          </a:p>
        </p:txBody>
      </p:sp>
    </p:spTree>
    <p:extLst>
      <p:ext uri="{BB962C8B-B14F-4D97-AF65-F5344CB8AC3E}">
        <p14:creationId xmlns:p14="http://schemas.microsoft.com/office/powerpoint/2010/main" val="16022864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2.2</a:t>
            </a:r>
          </a:p>
          <a:p>
            <a:pPr algn="ctr"/>
            <a:r>
              <a:rPr lang="zh-TW" altLang="zh-TW" sz="4800" dirty="0"/>
              <a:t>作業系統與應用程式</a:t>
            </a:r>
            <a:r>
              <a:rPr lang="en-US" altLang="zh-TW" sz="4800" dirty="0"/>
              <a:t> </a:t>
            </a:r>
          </a:p>
          <a:p>
            <a:pPr algn="ctr"/>
            <a:r>
              <a:rPr lang="en-US" altLang="zh-TW" sz="4800" dirty="0"/>
              <a:t>(</a:t>
            </a:r>
            <a:r>
              <a:rPr lang="zh-TW" altLang="zh-TW" sz="4800" dirty="0"/>
              <a:t>含資料庫與網頁</a:t>
            </a:r>
            <a:r>
              <a:rPr lang="en-US" altLang="zh-TW" sz="4800" dirty="0"/>
              <a:t>)</a:t>
            </a:r>
            <a:r>
              <a:rPr lang="zh-TW" altLang="zh-TW" sz="4800" dirty="0"/>
              <a:t>攻擊手法</a:t>
            </a:r>
            <a:endParaRPr lang="en-US" altLang="zh-TW" sz="4800" dirty="0"/>
          </a:p>
        </p:txBody>
      </p:sp>
    </p:spTree>
    <p:extLst>
      <p:ext uri="{BB962C8B-B14F-4D97-AF65-F5344CB8AC3E}">
        <p14:creationId xmlns:p14="http://schemas.microsoft.com/office/powerpoint/2010/main" val="31863905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57800"/>
          </a:xfrm>
        </p:spPr>
        <p:txBody>
          <a:bodyPr>
            <a:normAutofit/>
          </a:bodyPr>
          <a:lstStyle/>
          <a:p>
            <a:pPr marL="0" indent="0">
              <a:buNone/>
            </a:pPr>
            <a:r>
              <a:rPr lang="zh-TW" altLang="zh-TW" dirty="0"/>
              <a:t>關於資安組織</a:t>
            </a:r>
            <a:r>
              <a:rPr lang="en-US" altLang="zh-TW" dirty="0"/>
              <a:t> OWASP</a:t>
            </a:r>
            <a:r>
              <a:rPr lang="zh-TW" altLang="zh-TW" dirty="0"/>
              <a:t>（開放</a:t>
            </a:r>
            <a:r>
              <a:rPr lang="en-US" altLang="zh-TW" dirty="0"/>
              <a:t> Web </a:t>
            </a:r>
            <a:r>
              <a:rPr lang="zh-TW" altLang="zh-TW" dirty="0"/>
              <a:t>軟體安全計畫</a:t>
            </a:r>
            <a:r>
              <a:rPr lang="en-US" altLang="zh-TW" dirty="0"/>
              <a:t>—Open Web Application Security Project</a:t>
            </a:r>
            <a:r>
              <a:rPr lang="zh-TW" altLang="zh-TW" dirty="0"/>
              <a:t>），下列敘述何者不正確？</a:t>
            </a:r>
            <a:endParaRPr lang="en-US" altLang="zh-TW" dirty="0"/>
          </a:p>
          <a:p>
            <a:pPr marL="0" indent="0">
              <a:buNone/>
            </a:pPr>
            <a:endParaRPr lang="zh-TW" altLang="en-US" dirty="0"/>
          </a:p>
          <a:p>
            <a:pPr marL="0" indent="0" hangingPunct="0">
              <a:buNone/>
            </a:pPr>
            <a:r>
              <a:rPr lang="zh-TW" altLang="en-US" sz="2400" dirty="0"/>
              <a:t> </a:t>
            </a:r>
            <a:r>
              <a:rPr lang="en-US" altLang="zh-TW" sz="2400" dirty="0"/>
              <a:t>(A) </a:t>
            </a:r>
            <a:r>
              <a:rPr lang="zh-TW" altLang="zh-TW" sz="2400" dirty="0"/>
              <a:t>是一個開放社群、營利性組織 </a:t>
            </a:r>
          </a:p>
          <a:p>
            <a:pPr marL="0" indent="0" hangingPunct="0">
              <a:buNone/>
            </a:pPr>
            <a:r>
              <a:rPr lang="zh-TW" altLang="en-US" sz="2400" dirty="0"/>
              <a:t> </a:t>
            </a:r>
            <a:r>
              <a:rPr lang="en-US" altLang="zh-TW" sz="2400" dirty="0"/>
              <a:t>(B)</a:t>
            </a:r>
            <a:r>
              <a:rPr lang="zh-TW" altLang="zh-TW" sz="2400" dirty="0"/>
              <a:t>主要目標是研議協助解決</a:t>
            </a:r>
            <a:r>
              <a:rPr lang="en-US" altLang="zh-TW" sz="2400" dirty="0"/>
              <a:t> Web </a:t>
            </a:r>
            <a:r>
              <a:rPr lang="zh-TW" altLang="zh-TW" sz="2400" dirty="0"/>
              <a:t>軟體安全之標準、工具與技</a:t>
            </a:r>
            <a:br>
              <a:rPr lang="en-US" altLang="zh-TW" sz="2400" dirty="0"/>
            </a:br>
            <a:r>
              <a:rPr lang="zh-TW" altLang="en-US" sz="2400" dirty="0"/>
              <a:t>       </a:t>
            </a:r>
            <a:r>
              <a:rPr lang="zh-TW" altLang="zh-TW" sz="2400" dirty="0"/>
              <a:t>術文件 </a:t>
            </a:r>
          </a:p>
          <a:p>
            <a:pPr marL="0" indent="0" hangingPunct="0">
              <a:buNone/>
            </a:pPr>
            <a:r>
              <a:rPr lang="zh-TW" altLang="en-US" sz="2400" dirty="0"/>
              <a:t> </a:t>
            </a:r>
            <a:r>
              <a:rPr lang="en-US" altLang="zh-TW" sz="2400" dirty="0"/>
              <a:t>(C)</a:t>
            </a:r>
            <a:r>
              <a:rPr lang="zh-TW" altLang="zh-TW" sz="2400" dirty="0"/>
              <a:t>長期協助政府或企業暸解並改善網頁應用程式與網頁服務</a:t>
            </a:r>
            <a:br>
              <a:rPr lang="en-US" altLang="zh-TW" sz="2400" dirty="0"/>
            </a:br>
            <a:r>
              <a:rPr lang="zh-TW" altLang="en-US" sz="2400" dirty="0"/>
              <a:t>       </a:t>
            </a:r>
            <a:r>
              <a:rPr lang="zh-TW" altLang="zh-TW" sz="2400" dirty="0"/>
              <a:t>的安全性 </a:t>
            </a:r>
          </a:p>
          <a:p>
            <a:pPr marL="0" indent="0" hangingPunct="0">
              <a:buNone/>
            </a:pPr>
            <a:r>
              <a:rPr lang="zh-TW" altLang="en-US" sz="2400" dirty="0"/>
              <a:t> </a:t>
            </a:r>
            <a:r>
              <a:rPr lang="en-US" altLang="zh-TW" sz="2400" dirty="0"/>
              <a:t>(D)</a:t>
            </a:r>
            <a:r>
              <a:rPr lang="zh-TW" altLang="zh-TW" sz="2400" dirty="0"/>
              <a:t>美國聯邦貿易委員會（</a:t>
            </a:r>
            <a:r>
              <a:rPr lang="en-US" altLang="zh-TW" sz="2400" dirty="0"/>
              <a:t>FTC</a:t>
            </a:r>
            <a:r>
              <a:rPr lang="zh-TW" altLang="zh-TW" sz="2400" dirty="0"/>
              <a:t>）強烈建議所有企業需遵循</a:t>
            </a:r>
            <a:r>
              <a:rPr lang="en-US" altLang="zh-TW" sz="2400" dirty="0"/>
              <a:t> </a:t>
            </a:r>
            <a:br>
              <a:rPr lang="en-US" altLang="zh-TW" sz="2400" dirty="0"/>
            </a:br>
            <a:r>
              <a:rPr lang="zh-TW" altLang="en-US" sz="2400" dirty="0"/>
              <a:t>      </a:t>
            </a:r>
            <a:r>
              <a:rPr lang="en-US" altLang="zh-TW" sz="2400" dirty="0"/>
              <a:t>OWASP </a:t>
            </a:r>
            <a:r>
              <a:rPr lang="zh-TW" altLang="zh-TW" sz="2400" dirty="0"/>
              <a:t>所發佈的十大</a:t>
            </a:r>
            <a:r>
              <a:rPr lang="en-US" altLang="zh-TW" sz="2400" dirty="0"/>
              <a:t> Web </a:t>
            </a:r>
            <a:r>
              <a:rPr lang="zh-TW" altLang="zh-TW" sz="2400" dirty="0"/>
              <a:t>弱點防護守則</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57800"/>
          </a:xfrm>
        </p:spPr>
        <p:txBody>
          <a:bodyPr>
            <a:normAutofit/>
          </a:bodyPr>
          <a:lstStyle/>
          <a:p>
            <a:pPr marL="0" indent="0">
              <a:buNone/>
            </a:pPr>
            <a:r>
              <a:rPr lang="zh-TW" altLang="zh-TW" dirty="0"/>
              <a:t>關於資安組織</a:t>
            </a:r>
            <a:r>
              <a:rPr lang="en-US" altLang="zh-TW" dirty="0"/>
              <a:t> OWASP</a:t>
            </a:r>
            <a:r>
              <a:rPr lang="zh-TW" altLang="zh-TW" dirty="0"/>
              <a:t>（開放</a:t>
            </a:r>
            <a:r>
              <a:rPr lang="en-US" altLang="zh-TW" dirty="0"/>
              <a:t> Web </a:t>
            </a:r>
            <a:r>
              <a:rPr lang="zh-TW" altLang="zh-TW" dirty="0"/>
              <a:t>軟體安全計畫</a:t>
            </a:r>
            <a:r>
              <a:rPr lang="en-US" altLang="zh-TW" dirty="0"/>
              <a:t>—Open Web Application Security Project</a:t>
            </a:r>
            <a:r>
              <a:rPr lang="zh-TW" altLang="zh-TW" dirty="0"/>
              <a:t>），下列敘述何者不正確？</a:t>
            </a:r>
            <a:endParaRPr lang="en-US" altLang="zh-TW" dirty="0"/>
          </a:p>
          <a:p>
            <a:pPr marL="0" indent="0">
              <a:buNone/>
            </a:pPr>
            <a:endParaRPr lang="zh-TW" altLang="en-US" dirty="0"/>
          </a:p>
          <a:p>
            <a:pPr marL="0" indent="0" hangingPunct="0">
              <a:buNone/>
            </a:pPr>
            <a:r>
              <a:rPr lang="zh-TW" altLang="en-US" sz="2400" dirty="0">
                <a:solidFill>
                  <a:srgbClr val="FF0000"/>
                </a:solidFill>
              </a:rPr>
              <a:t> </a:t>
            </a:r>
            <a:r>
              <a:rPr lang="en-US" altLang="zh-TW" sz="2400" dirty="0">
                <a:solidFill>
                  <a:srgbClr val="FF0000"/>
                </a:solidFill>
              </a:rPr>
              <a:t>(A) </a:t>
            </a:r>
            <a:r>
              <a:rPr lang="zh-TW" altLang="zh-TW" sz="2400" dirty="0">
                <a:solidFill>
                  <a:srgbClr val="FF0000"/>
                </a:solidFill>
              </a:rPr>
              <a:t>是一個開放社群、營利性組織 </a:t>
            </a:r>
          </a:p>
          <a:p>
            <a:pPr marL="0" indent="0" hangingPunct="0">
              <a:buNone/>
            </a:pPr>
            <a:r>
              <a:rPr lang="zh-TW" altLang="en-US" sz="2400" dirty="0"/>
              <a:t> </a:t>
            </a:r>
            <a:r>
              <a:rPr lang="en-US" altLang="zh-TW" sz="2400" dirty="0"/>
              <a:t>(B)</a:t>
            </a:r>
            <a:r>
              <a:rPr lang="zh-TW" altLang="zh-TW" sz="2400" dirty="0"/>
              <a:t>主要目標是研議協助解決</a:t>
            </a:r>
            <a:r>
              <a:rPr lang="en-US" altLang="zh-TW" sz="2400" dirty="0"/>
              <a:t> Web </a:t>
            </a:r>
            <a:r>
              <a:rPr lang="zh-TW" altLang="zh-TW" sz="2400" dirty="0"/>
              <a:t>軟體安全之標準、工具與技</a:t>
            </a:r>
            <a:br>
              <a:rPr lang="en-US" altLang="zh-TW" sz="2400" dirty="0"/>
            </a:br>
            <a:r>
              <a:rPr lang="zh-TW" altLang="en-US" sz="2400" dirty="0"/>
              <a:t>       </a:t>
            </a:r>
            <a:r>
              <a:rPr lang="zh-TW" altLang="zh-TW" sz="2400" dirty="0"/>
              <a:t>術文件 </a:t>
            </a:r>
          </a:p>
          <a:p>
            <a:pPr marL="0" indent="0" hangingPunct="0">
              <a:buNone/>
            </a:pPr>
            <a:r>
              <a:rPr lang="zh-TW" altLang="en-US" sz="2400" dirty="0"/>
              <a:t> </a:t>
            </a:r>
            <a:r>
              <a:rPr lang="en-US" altLang="zh-TW" sz="2400" dirty="0"/>
              <a:t>(C)</a:t>
            </a:r>
            <a:r>
              <a:rPr lang="zh-TW" altLang="zh-TW" sz="2400" dirty="0"/>
              <a:t>長期協助政府或企業暸解並改善網頁應用程式與網頁服務</a:t>
            </a:r>
            <a:br>
              <a:rPr lang="en-US" altLang="zh-TW" sz="2400" dirty="0"/>
            </a:br>
            <a:r>
              <a:rPr lang="zh-TW" altLang="en-US" sz="2400" dirty="0"/>
              <a:t>       </a:t>
            </a:r>
            <a:r>
              <a:rPr lang="zh-TW" altLang="zh-TW" sz="2400" dirty="0"/>
              <a:t>的安全性 </a:t>
            </a:r>
          </a:p>
          <a:p>
            <a:pPr marL="0" indent="0" hangingPunct="0">
              <a:buNone/>
            </a:pPr>
            <a:r>
              <a:rPr lang="zh-TW" altLang="en-US" sz="2400" dirty="0"/>
              <a:t> </a:t>
            </a:r>
            <a:r>
              <a:rPr lang="en-US" altLang="zh-TW" sz="2400" dirty="0"/>
              <a:t>(D)</a:t>
            </a:r>
            <a:r>
              <a:rPr lang="zh-TW" altLang="zh-TW" sz="2400" dirty="0"/>
              <a:t>美國聯邦貿易委員會（</a:t>
            </a:r>
            <a:r>
              <a:rPr lang="en-US" altLang="zh-TW" sz="2400" dirty="0"/>
              <a:t>FTC</a:t>
            </a:r>
            <a:r>
              <a:rPr lang="zh-TW" altLang="zh-TW" sz="2400" dirty="0"/>
              <a:t>）強烈建議所有企業需遵循</a:t>
            </a:r>
            <a:r>
              <a:rPr lang="en-US" altLang="zh-TW" sz="2400" dirty="0"/>
              <a:t> </a:t>
            </a:r>
            <a:br>
              <a:rPr lang="en-US" altLang="zh-TW" sz="2400" dirty="0"/>
            </a:br>
            <a:r>
              <a:rPr lang="zh-TW" altLang="en-US" sz="2400" dirty="0"/>
              <a:t>      </a:t>
            </a:r>
            <a:r>
              <a:rPr lang="en-US" altLang="zh-TW" sz="2400" dirty="0"/>
              <a:t>OWASP </a:t>
            </a:r>
            <a:r>
              <a:rPr lang="zh-TW" altLang="zh-TW" sz="2400" dirty="0"/>
              <a:t>所發佈的十大</a:t>
            </a:r>
            <a:r>
              <a:rPr lang="en-US" altLang="zh-TW" sz="2400" dirty="0"/>
              <a:t> Web </a:t>
            </a:r>
            <a:r>
              <a:rPr lang="zh-TW" altLang="zh-TW" sz="2400" dirty="0"/>
              <a:t>弱點防護守則</a:t>
            </a:r>
            <a:endParaRPr lang="zh-TW" altLang="en-US" dirty="0"/>
          </a:p>
        </p:txBody>
      </p:sp>
    </p:spTree>
    <p:extLst>
      <p:ext uri="{BB962C8B-B14F-4D97-AF65-F5344CB8AC3E}">
        <p14:creationId xmlns:p14="http://schemas.microsoft.com/office/powerpoint/2010/main" val="1035844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下列何者不是網頁攻擊手法？</a:t>
            </a:r>
            <a:endParaRPr lang="en-US" altLang="zh-TW" dirty="0"/>
          </a:p>
          <a:p>
            <a:pPr marL="0" indent="0">
              <a:buNone/>
            </a:pPr>
            <a:endParaRPr lang="zh-TW" altLang="en-US" dirty="0"/>
          </a:p>
          <a:p>
            <a:pPr marL="0" indent="0" hangingPunct="0">
              <a:buNone/>
            </a:pPr>
            <a:r>
              <a:rPr lang="zh-TW" altLang="en-US" sz="2400" dirty="0"/>
              <a:t> </a:t>
            </a:r>
            <a:r>
              <a:rPr lang="en-US" altLang="zh-TW" sz="2400" dirty="0"/>
              <a:t>(A) Cross-Site Scripting    </a:t>
            </a:r>
          </a:p>
          <a:p>
            <a:pPr marL="0" indent="0" hangingPunct="0">
              <a:buNone/>
            </a:pPr>
            <a:r>
              <a:rPr lang="zh-TW" altLang="en-US" sz="2400" dirty="0"/>
              <a:t> </a:t>
            </a:r>
            <a:r>
              <a:rPr lang="en-US" altLang="zh-TW" sz="2400" dirty="0"/>
              <a:t>(B) SQL Injection </a:t>
            </a:r>
            <a:endParaRPr lang="zh-TW" altLang="zh-TW" sz="2400" dirty="0"/>
          </a:p>
          <a:p>
            <a:pPr marL="0" indent="0">
              <a:buNone/>
            </a:pPr>
            <a:r>
              <a:rPr lang="zh-TW" altLang="en-US" sz="2400" dirty="0"/>
              <a:t> </a:t>
            </a:r>
            <a:r>
              <a:rPr lang="en-US" altLang="zh-TW" sz="2400" dirty="0"/>
              <a:t>(C) Parameterized Query   </a:t>
            </a:r>
          </a:p>
          <a:p>
            <a:pPr marL="0" indent="0">
              <a:buNone/>
            </a:pPr>
            <a:r>
              <a:rPr lang="zh-TW" altLang="en-US" sz="2400" dirty="0"/>
              <a:t> </a:t>
            </a:r>
            <a:r>
              <a:rPr lang="en-US" altLang="zh-TW" sz="2400" dirty="0"/>
              <a:t>(D) Cross-Site Request Forgery</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下列何者不是網頁攻擊手法？</a:t>
            </a:r>
            <a:endParaRPr lang="en-US" altLang="zh-TW" dirty="0"/>
          </a:p>
          <a:p>
            <a:pPr marL="0" indent="0">
              <a:buNone/>
            </a:pPr>
            <a:endParaRPr lang="zh-TW" altLang="en-US" dirty="0"/>
          </a:p>
          <a:p>
            <a:pPr marL="0" indent="0" hangingPunct="0">
              <a:buNone/>
            </a:pPr>
            <a:r>
              <a:rPr lang="zh-TW" altLang="en-US" sz="2400" dirty="0"/>
              <a:t> </a:t>
            </a:r>
            <a:r>
              <a:rPr lang="en-US" altLang="zh-TW" sz="2400" dirty="0"/>
              <a:t>(A) Cross-Site Scripting    </a:t>
            </a:r>
          </a:p>
          <a:p>
            <a:pPr marL="0" indent="0" hangingPunct="0">
              <a:buNone/>
            </a:pPr>
            <a:r>
              <a:rPr lang="zh-TW" altLang="en-US" sz="2400" dirty="0"/>
              <a:t> </a:t>
            </a:r>
            <a:r>
              <a:rPr lang="en-US" altLang="zh-TW" sz="2400" dirty="0"/>
              <a:t>(B) SQL Injection </a:t>
            </a:r>
            <a:endParaRPr lang="zh-TW" altLang="zh-TW" sz="2400" dirty="0"/>
          </a:p>
          <a:p>
            <a:pPr marL="0" indent="0">
              <a:buNone/>
            </a:pPr>
            <a:r>
              <a:rPr lang="zh-TW" altLang="en-US" sz="2400" dirty="0"/>
              <a:t> </a:t>
            </a:r>
            <a:r>
              <a:rPr lang="en-US" altLang="zh-TW" sz="2400" dirty="0">
                <a:solidFill>
                  <a:srgbClr val="FF0000"/>
                </a:solidFill>
              </a:rPr>
              <a:t>(C) Parameterized Query   </a:t>
            </a:r>
          </a:p>
          <a:p>
            <a:pPr marL="0" indent="0">
              <a:buNone/>
            </a:pPr>
            <a:r>
              <a:rPr lang="zh-TW" altLang="en-US" sz="2400" dirty="0"/>
              <a:t> </a:t>
            </a:r>
            <a:r>
              <a:rPr lang="en-US" altLang="zh-TW" sz="2400" dirty="0"/>
              <a:t>(D) Cross-Site Request Forgery</a:t>
            </a:r>
            <a:endParaRPr lang="zh-TW" altLang="en-US" dirty="0"/>
          </a:p>
        </p:txBody>
      </p:sp>
    </p:spTree>
    <p:extLst>
      <p:ext uri="{BB962C8B-B14F-4D97-AF65-F5344CB8AC3E}">
        <p14:creationId xmlns:p14="http://schemas.microsoft.com/office/powerpoint/2010/main" val="11294712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133055"/>
          </a:xfrm>
        </p:spPr>
        <p:txBody>
          <a:bodyPr>
            <a:normAutofit/>
          </a:bodyPr>
          <a:lstStyle/>
          <a:p>
            <a:pPr marL="0" indent="0">
              <a:buNone/>
            </a:pPr>
            <a:r>
              <a:rPr lang="zh-TW" altLang="zh-TW" dirty="0"/>
              <a:t>下列何者不是常見的</a:t>
            </a:r>
            <a:r>
              <a:rPr lang="en-US" altLang="zh-TW" dirty="0"/>
              <a:t> SQL Injection </a:t>
            </a:r>
            <a:r>
              <a:rPr lang="zh-TW" altLang="zh-TW" dirty="0"/>
              <a:t>自動化工具？</a:t>
            </a:r>
            <a:endParaRPr lang="en-US" altLang="zh-TW" dirty="0"/>
          </a:p>
          <a:p>
            <a:pPr marL="0" indent="0">
              <a:buNone/>
            </a:pPr>
            <a:endParaRPr lang="zh-TW" altLang="en-US" dirty="0"/>
          </a:p>
          <a:p>
            <a:pPr marL="0" indent="0">
              <a:buNone/>
            </a:pPr>
            <a:r>
              <a:rPr lang="zh-TW" altLang="en-US" sz="2400" dirty="0"/>
              <a:t> </a:t>
            </a:r>
            <a:r>
              <a:rPr lang="en-US" altLang="zh-TW" sz="2400" dirty="0"/>
              <a:t>(A) BEEF Framework  </a:t>
            </a:r>
          </a:p>
          <a:p>
            <a:pPr marL="0" indent="0">
              <a:buNone/>
            </a:pPr>
            <a:r>
              <a:rPr lang="zh-TW" altLang="en-US" sz="2400" dirty="0"/>
              <a:t> </a:t>
            </a:r>
            <a:r>
              <a:rPr lang="en-US" altLang="zh-TW" sz="2400" dirty="0"/>
              <a:t>(B) SQLMAP </a:t>
            </a:r>
          </a:p>
          <a:p>
            <a:pPr marL="0" indent="0">
              <a:buNone/>
            </a:pPr>
            <a:r>
              <a:rPr lang="en-US" altLang="zh-TW" sz="2400" dirty="0"/>
              <a:t> (C) BSQL</a:t>
            </a:r>
          </a:p>
          <a:p>
            <a:pPr marL="0" indent="0">
              <a:buNone/>
            </a:pPr>
            <a:r>
              <a:rPr lang="en-US" altLang="zh-TW" sz="2400" dirty="0"/>
              <a:t> (D) Bobcat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133055"/>
          </a:xfrm>
        </p:spPr>
        <p:txBody>
          <a:bodyPr>
            <a:normAutofit/>
          </a:bodyPr>
          <a:lstStyle/>
          <a:p>
            <a:pPr marL="0" indent="0">
              <a:buNone/>
            </a:pPr>
            <a:r>
              <a:rPr lang="zh-TW" altLang="zh-TW" dirty="0"/>
              <a:t>下列何者不是常見的</a:t>
            </a:r>
            <a:r>
              <a:rPr lang="en-US" altLang="zh-TW" dirty="0"/>
              <a:t> SQL Injection </a:t>
            </a:r>
            <a:r>
              <a:rPr lang="zh-TW" altLang="zh-TW" dirty="0"/>
              <a:t>自動化工具？</a:t>
            </a:r>
            <a:endParaRPr lang="en-US" altLang="zh-TW" dirty="0"/>
          </a:p>
          <a:p>
            <a:pPr marL="0" indent="0">
              <a:buNone/>
            </a:pPr>
            <a:endParaRPr lang="zh-TW" altLang="en-US" dirty="0"/>
          </a:p>
          <a:p>
            <a:pPr marL="0" indent="0">
              <a:buNone/>
            </a:pPr>
            <a:r>
              <a:rPr lang="zh-TW" altLang="en-US" sz="2400" dirty="0"/>
              <a:t> </a:t>
            </a:r>
            <a:r>
              <a:rPr lang="en-US" altLang="zh-TW" sz="2400" dirty="0">
                <a:solidFill>
                  <a:srgbClr val="FF0000"/>
                </a:solidFill>
              </a:rPr>
              <a:t>(A) BEEF Framework  </a:t>
            </a:r>
          </a:p>
          <a:p>
            <a:pPr marL="0" indent="0">
              <a:buNone/>
            </a:pPr>
            <a:r>
              <a:rPr lang="zh-TW" altLang="en-US" sz="2400" dirty="0"/>
              <a:t> </a:t>
            </a:r>
            <a:r>
              <a:rPr lang="en-US" altLang="zh-TW" sz="2400" dirty="0"/>
              <a:t>(B) SQLMAP </a:t>
            </a:r>
          </a:p>
          <a:p>
            <a:pPr marL="0" indent="0">
              <a:buNone/>
            </a:pPr>
            <a:r>
              <a:rPr lang="en-US" altLang="zh-TW" sz="2400" dirty="0"/>
              <a:t> (C) BSQL</a:t>
            </a:r>
          </a:p>
          <a:p>
            <a:pPr marL="0" indent="0">
              <a:buNone/>
            </a:pPr>
            <a:r>
              <a:rPr lang="en-US" altLang="zh-TW" sz="2400" dirty="0"/>
              <a:t> (D) Bobcat</a:t>
            </a:r>
            <a:endParaRPr lang="zh-TW" altLang="en-US" dirty="0"/>
          </a:p>
        </p:txBody>
      </p:sp>
    </p:spTree>
    <p:extLst>
      <p:ext uri="{BB962C8B-B14F-4D97-AF65-F5344CB8AC3E}">
        <p14:creationId xmlns:p14="http://schemas.microsoft.com/office/powerpoint/2010/main" val="1154892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4"/>
          </a:xfrm>
        </p:spPr>
        <p:txBody>
          <a:bodyPr>
            <a:normAutofit/>
          </a:bodyPr>
          <a:lstStyle/>
          <a:p>
            <a:pPr marL="0" indent="0">
              <a:buNone/>
            </a:pPr>
            <a:r>
              <a:rPr lang="zh-TW" altLang="zh-TW" dirty="0"/>
              <a:t>關於跨站腳本攻擊（</a:t>
            </a:r>
            <a:r>
              <a:rPr lang="en-US" altLang="zh-TW" dirty="0"/>
              <a:t>Cross-Site Scripting, XSS</a:t>
            </a:r>
            <a:r>
              <a:rPr lang="zh-TW" altLang="zh-TW" dirty="0"/>
              <a:t>），下列敘述何者正確？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過濾雙引號之符號 </a:t>
            </a:r>
            <a:endParaRPr lang="en-US" altLang="zh-TW" sz="2400" dirty="0"/>
          </a:p>
          <a:p>
            <a:pPr marL="0" indent="0">
              <a:buNone/>
            </a:pPr>
            <a:r>
              <a:rPr lang="zh-TW" altLang="zh-TW" sz="2400" dirty="0"/>
              <a:t> </a:t>
            </a:r>
            <a:r>
              <a:rPr lang="en-US" altLang="zh-TW" sz="2400" dirty="0"/>
              <a:t>(B) </a:t>
            </a:r>
            <a:r>
              <a:rPr lang="zh-TW" altLang="zh-TW" sz="2400" dirty="0"/>
              <a:t>使用</a:t>
            </a:r>
            <a:r>
              <a:rPr lang="en-US" altLang="zh-TW" sz="2400" dirty="0"/>
              <a:t> URL Encode </a:t>
            </a:r>
            <a:endParaRPr lang="zh-TW" altLang="zh-TW" sz="2400" dirty="0"/>
          </a:p>
          <a:p>
            <a:pPr marL="0" indent="0">
              <a:buNone/>
            </a:pPr>
            <a:r>
              <a:rPr lang="zh-TW" altLang="en-US" sz="2400" dirty="0"/>
              <a:t> </a:t>
            </a:r>
            <a:r>
              <a:rPr lang="en-US" altLang="zh-TW" sz="2400" dirty="0"/>
              <a:t>(C) </a:t>
            </a:r>
            <a:r>
              <a:rPr lang="zh-TW" altLang="zh-TW" sz="2400" dirty="0"/>
              <a:t>使用正規表達式 </a:t>
            </a:r>
            <a:r>
              <a:rPr lang="en-US" altLang="zh-TW" sz="2400" dirty="0"/>
              <a:t> </a:t>
            </a:r>
          </a:p>
          <a:p>
            <a:pPr marL="0" indent="0">
              <a:buNone/>
            </a:pPr>
            <a:r>
              <a:rPr lang="en-US" altLang="zh-TW" sz="2400" dirty="0"/>
              <a:t> (D) </a:t>
            </a:r>
            <a:r>
              <a:rPr lang="zh-TW" altLang="zh-TW" sz="2400" dirty="0"/>
              <a:t>使用</a:t>
            </a:r>
            <a:r>
              <a:rPr lang="en-US" altLang="zh-TW" sz="2400" dirty="0"/>
              <a:t> HTML Encode</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4"/>
          </a:xfrm>
        </p:spPr>
        <p:txBody>
          <a:bodyPr>
            <a:normAutofit/>
          </a:bodyPr>
          <a:lstStyle/>
          <a:p>
            <a:pPr marL="0" indent="0">
              <a:buNone/>
            </a:pPr>
            <a:r>
              <a:rPr lang="zh-TW" altLang="zh-TW" dirty="0"/>
              <a:t>關於跨站腳本攻擊（</a:t>
            </a:r>
            <a:r>
              <a:rPr lang="en-US" altLang="zh-TW" dirty="0"/>
              <a:t>Cross-Site Scripting, XSS</a:t>
            </a:r>
            <a:r>
              <a:rPr lang="zh-TW" altLang="zh-TW" dirty="0"/>
              <a:t>），下列敘述何者正確？</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過濾雙引號之符號 </a:t>
            </a:r>
            <a:endParaRPr lang="en-US" altLang="zh-TW" sz="2400" dirty="0"/>
          </a:p>
          <a:p>
            <a:pPr marL="0" indent="0">
              <a:buNone/>
            </a:pPr>
            <a:r>
              <a:rPr lang="zh-TW" altLang="zh-TW" sz="2400" dirty="0"/>
              <a:t> </a:t>
            </a:r>
            <a:r>
              <a:rPr lang="en-US" altLang="zh-TW" sz="2400" dirty="0"/>
              <a:t>(B) </a:t>
            </a:r>
            <a:r>
              <a:rPr lang="zh-TW" altLang="zh-TW" sz="2400" dirty="0"/>
              <a:t>使用</a:t>
            </a:r>
            <a:r>
              <a:rPr lang="en-US" altLang="zh-TW" sz="2400" dirty="0"/>
              <a:t> URL Encode </a:t>
            </a:r>
            <a:endParaRPr lang="zh-TW" altLang="zh-TW" sz="2400" dirty="0"/>
          </a:p>
          <a:p>
            <a:pPr marL="0" indent="0">
              <a:buNone/>
            </a:pPr>
            <a:r>
              <a:rPr lang="zh-TW" altLang="en-US" sz="2400" dirty="0"/>
              <a:t> </a:t>
            </a:r>
            <a:r>
              <a:rPr lang="en-US" altLang="zh-TW" sz="2400" dirty="0"/>
              <a:t>(C) </a:t>
            </a:r>
            <a:r>
              <a:rPr lang="zh-TW" altLang="zh-TW" sz="2400" dirty="0"/>
              <a:t>使用正規表達式 </a:t>
            </a:r>
            <a:r>
              <a:rPr lang="en-US" altLang="zh-TW" sz="2400" dirty="0"/>
              <a:t> </a:t>
            </a:r>
          </a:p>
          <a:p>
            <a:pPr marL="0" indent="0">
              <a:buNone/>
            </a:pPr>
            <a:r>
              <a:rPr lang="en-US" altLang="zh-TW" sz="2400" dirty="0">
                <a:solidFill>
                  <a:srgbClr val="FF0000"/>
                </a:solidFill>
              </a:rPr>
              <a:t> (D) </a:t>
            </a:r>
            <a:r>
              <a:rPr lang="zh-TW" altLang="zh-TW" sz="2400" dirty="0">
                <a:solidFill>
                  <a:srgbClr val="FF0000"/>
                </a:solidFill>
              </a:rPr>
              <a:t>使用</a:t>
            </a:r>
            <a:r>
              <a:rPr lang="en-US" altLang="zh-TW" sz="2400" dirty="0">
                <a:solidFill>
                  <a:srgbClr val="FF0000"/>
                </a:solidFill>
              </a:rPr>
              <a:t> HTML Encode</a:t>
            </a:r>
            <a:endParaRPr lang="zh-TW" altLang="en-US" dirty="0">
              <a:solidFill>
                <a:srgbClr val="FF0000"/>
              </a:solidFill>
            </a:endParaRPr>
          </a:p>
        </p:txBody>
      </p:sp>
    </p:spTree>
    <p:extLst>
      <p:ext uri="{BB962C8B-B14F-4D97-AF65-F5344CB8AC3E}">
        <p14:creationId xmlns:p14="http://schemas.microsoft.com/office/powerpoint/2010/main" val="3618224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6"/>
          </a:xfrm>
        </p:spPr>
        <p:txBody>
          <a:bodyPr>
            <a:normAutofit/>
          </a:bodyPr>
          <a:lstStyle/>
          <a:p>
            <a:pPr marL="0" indent="0" algn="just" hangingPunct="0">
              <a:buNone/>
            </a:pPr>
            <a:r>
              <a:rPr lang="zh-TW" altLang="zh-TW" dirty="0"/>
              <a:t>有一種資安風險的描述為： 「因為開發者暴露了內部檔案、檔案夾、金鑰、或資料庫的紀錄，來作為</a:t>
            </a:r>
            <a:r>
              <a:rPr lang="en-US" altLang="zh-TW" dirty="0"/>
              <a:t> URL </a:t>
            </a:r>
            <a:r>
              <a:rPr lang="zh-TW" altLang="zh-TW" dirty="0"/>
              <a:t>或是</a:t>
            </a:r>
            <a:r>
              <a:rPr lang="en-US" altLang="zh-TW" dirty="0"/>
              <a:t> Form </a:t>
            </a:r>
            <a:r>
              <a:rPr lang="zh-TW" altLang="zh-TW" dirty="0"/>
              <a:t>的參數，使攻擊者可藉 由操作這些參數擅自進入其他</a:t>
            </a:r>
            <a:r>
              <a:rPr lang="en-US" altLang="zh-TW" dirty="0"/>
              <a:t> Objects </a:t>
            </a:r>
            <a:r>
              <a:rPr lang="zh-TW" altLang="zh-TW" dirty="0"/>
              <a:t>中」。此為下列何項風險的描述？</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跨站腳本攻擊（</a:t>
            </a:r>
            <a:r>
              <a:rPr lang="en-US" altLang="zh-TW" sz="2400" dirty="0"/>
              <a:t>Cross-Site Scripting</a:t>
            </a:r>
            <a:r>
              <a:rPr lang="zh-TW" altLang="zh-TW" sz="2400" dirty="0"/>
              <a:t>） </a:t>
            </a:r>
          </a:p>
          <a:p>
            <a:pPr marL="0" indent="0">
              <a:buNone/>
            </a:pPr>
            <a:r>
              <a:rPr lang="zh-TW" altLang="en-US" sz="2400" dirty="0"/>
              <a:t> </a:t>
            </a:r>
            <a:r>
              <a:rPr lang="en-US" altLang="zh-TW" sz="2400" dirty="0"/>
              <a:t>(B) API </a:t>
            </a:r>
            <a:r>
              <a:rPr lang="zh-TW" altLang="zh-TW" sz="2400" dirty="0"/>
              <a:t>未受防護（</a:t>
            </a:r>
            <a:r>
              <a:rPr lang="en-US" altLang="zh-TW" sz="2400" dirty="0" err="1"/>
              <a:t>Underprotected</a:t>
            </a:r>
            <a:r>
              <a:rPr lang="en-US" altLang="zh-TW" sz="2400" dirty="0"/>
              <a:t> APIs</a:t>
            </a:r>
            <a:r>
              <a:rPr lang="zh-TW" altLang="zh-TW" sz="2400" dirty="0"/>
              <a:t>）</a:t>
            </a:r>
          </a:p>
          <a:p>
            <a:pPr marL="0" indent="0">
              <a:buNone/>
            </a:pPr>
            <a:r>
              <a:rPr lang="zh-TW" altLang="en-US" sz="2400" dirty="0"/>
              <a:t> </a:t>
            </a:r>
            <a:r>
              <a:rPr lang="en-US" altLang="zh-TW" sz="2400" dirty="0"/>
              <a:t>(C) </a:t>
            </a:r>
            <a:r>
              <a:rPr lang="zh-TW" altLang="zh-TW" sz="2400" dirty="0"/>
              <a:t>注入攻擊（</a:t>
            </a:r>
            <a:r>
              <a:rPr lang="en-US" altLang="zh-TW" sz="2400" dirty="0"/>
              <a:t>Injection</a:t>
            </a:r>
            <a:r>
              <a:rPr lang="zh-TW" altLang="zh-TW" sz="2400" dirty="0"/>
              <a:t>）</a:t>
            </a:r>
          </a:p>
          <a:p>
            <a:pPr marL="0" indent="0">
              <a:buNone/>
            </a:pPr>
            <a:r>
              <a:rPr lang="zh-TW" altLang="en-US" sz="2400" dirty="0"/>
              <a:t> </a:t>
            </a:r>
            <a:r>
              <a:rPr lang="en-US" altLang="zh-TW" sz="2400" dirty="0"/>
              <a:t>(D) </a:t>
            </a:r>
            <a:r>
              <a:rPr lang="zh-TW" altLang="zh-TW" sz="2400" dirty="0"/>
              <a:t>無效的存取控制（</a:t>
            </a:r>
            <a:r>
              <a:rPr lang="en-US" altLang="zh-TW" sz="2400" dirty="0"/>
              <a:t>Broken Access Control</a:t>
            </a:r>
            <a:r>
              <a:rPr lang="zh-TW" altLang="zh-TW" sz="2400" dirty="0"/>
              <a:t>）</a:t>
            </a:r>
          </a:p>
          <a:p>
            <a:pPr marL="0" indent="0">
              <a:buNone/>
            </a:pP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en-US" altLang="zh-TW" dirty="0">
                <a:latin typeface="Arial"/>
                <a:ea typeface="PMingLiU"/>
                <a:cs typeface="Times New Roman"/>
              </a:rPr>
              <a:t>TCP/IP </a:t>
            </a:r>
            <a:r>
              <a:rPr lang="zh-TW" altLang="zh-TW" dirty="0">
                <a:latin typeface="Arial"/>
                <a:ea typeface="PMingLiU"/>
                <a:cs typeface="Times New Roman"/>
              </a:rPr>
              <a:t>通訊協定中，負責提供</a:t>
            </a:r>
            <a:r>
              <a:rPr lang="zh-TW" altLang="zh-TW" dirty="0">
                <a:solidFill>
                  <a:srgbClr val="FF0000"/>
                </a:solidFill>
                <a:latin typeface="Arial"/>
                <a:ea typeface="PMingLiU"/>
                <a:cs typeface="Times New Roman"/>
              </a:rPr>
              <a:t>定址與路由工作</a:t>
            </a:r>
            <a:r>
              <a:rPr lang="zh-TW" altLang="zh-TW" dirty="0">
                <a:latin typeface="Arial"/>
                <a:ea typeface="PMingLiU"/>
                <a:cs typeface="Times New Roman"/>
              </a:rPr>
              <a:t>的是哪一層之任務？</a:t>
            </a:r>
            <a:endParaRPr lang="en-US" altLang="zh-TW" dirty="0"/>
          </a:p>
          <a:p>
            <a:pPr marL="0" indent="0">
              <a:buNone/>
            </a:pPr>
            <a:endParaRPr lang="zh-TW" altLang="en-US" dirty="0"/>
          </a:p>
          <a:p>
            <a:pPr marL="0" indent="0">
              <a:buNone/>
            </a:pPr>
            <a:r>
              <a:rPr lang="en-US" altLang="zh-TW" sz="2400" dirty="0">
                <a:latin typeface="Arial"/>
                <a:ea typeface="PMingLiU"/>
                <a:cs typeface="Times New Roman"/>
              </a:rPr>
              <a:t>(A) </a:t>
            </a:r>
            <a:r>
              <a:rPr lang="zh-TW" altLang="zh-TW" sz="2400" dirty="0">
                <a:latin typeface="Arial"/>
                <a:ea typeface="PMingLiU"/>
                <a:cs typeface="Times New Roman"/>
              </a:rPr>
              <a:t>應用層</a:t>
            </a:r>
            <a:r>
              <a:rPr lang="en-US" altLang="zh-TW" sz="2400" dirty="0">
                <a:latin typeface="Arial"/>
                <a:ea typeface="PMingLiU"/>
                <a:cs typeface="Times New Roman"/>
              </a:rPr>
              <a:t> (B) </a:t>
            </a:r>
            <a:r>
              <a:rPr lang="zh-TW" altLang="zh-TW" sz="2400" dirty="0">
                <a:latin typeface="Arial"/>
                <a:ea typeface="PMingLiU"/>
                <a:cs typeface="Times New Roman"/>
              </a:rPr>
              <a:t>表達層</a:t>
            </a:r>
            <a:r>
              <a:rPr lang="en-US" altLang="zh-TW" sz="2400" dirty="0">
                <a:latin typeface="Arial"/>
                <a:ea typeface="PMingLiU"/>
                <a:cs typeface="Times New Roman"/>
              </a:rPr>
              <a:t> (C) </a:t>
            </a:r>
            <a:r>
              <a:rPr lang="zh-TW" altLang="zh-TW" sz="2400" dirty="0">
                <a:latin typeface="Arial"/>
                <a:ea typeface="PMingLiU"/>
                <a:cs typeface="Times New Roman"/>
              </a:rPr>
              <a:t>傳輸層</a:t>
            </a:r>
            <a:r>
              <a:rPr lang="en-US" altLang="zh-TW" sz="2400" dirty="0">
                <a:latin typeface="Arial"/>
                <a:ea typeface="PMingLiU"/>
                <a:cs typeface="Times New Roman"/>
              </a:rPr>
              <a:t> </a:t>
            </a:r>
            <a:r>
              <a:rPr lang="en-US" altLang="zh-TW" sz="2400" dirty="0">
                <a:solidFill>
                  <a:srgbClr val="FF0000"/>
                </a:solidFill>
                <a:latin typeface="Arial"/>
                <a:ea typeface="PMingLiU"/>
                <a:cs typeface="Times New Roman"/>
              </a:rPr>
              <a:t>(D) </a:t>
            </a:r>
            <a:r>
              <a:rPr lang="zh-TW" altLang="zh-TW" sz="2400" dirty="0">
                <a:solidFill>
                  <a:srgbClr val="FF0000"/>
                </a:solidFill>
                <a:latin typeface="Arial"/>
                <a:ea typeface="PMingLiU"/>
                <a:cs typeface="Times New Roman"/>
              </a:rPr>
              <a:t>網路層</a:t>
            </a:r>
            <a:endParaRPr lang="zh-TW" altLang="en-US" sz="2400" dirty="0">
              <a:solidFill>
                <a:srgbClr val="FF0000"/>
              </a:solidFill>
            </a:endParaRPr>
          </a:p>
        </p:txBody>
      </p:sp>
    </p:spTree>
    <p:extLst>
      <p:ext uri="{BB962C8B-B14F-4D97-AF65-F5344CB8AC3E}">
        <p14:creationId xmlns:p14="http://schemas.microsoft.com/office/powerpoint/2010/main" val="6803188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6"/>
          </a:xfrm>
        </p:spPr>
        <p:txBody>
          <a:bodyPr>
            <a:normAutofit/>
          </a:bodyPr>
          <a:lstStyle/>
          <a:p>
            <a:pPr marL="0" indent="0" algn="just" hangingPunct="0">
              <a:buNone/>
            </a:pPr>
            <a:r>
              <a:rPr lang="zh-TW" altLang="zh-TW" dirty="0"/>
              <a:t>有一種資安風險的描述為： 「因為開發者暴露了內部檔案、檔案夾、金鑰、或資料庫的紀錄，來作為</a:t>
            </a:r>
            <a:r>
              <a:rPr lang="en-US" altLang="zh-TW" dirty="0"/>
              <a:t> URL </a:t>
            </a:r>
            <a:r>
              <a:rPr lang="zh-TW" altLang="zh-TW" dirty="0"/>
              <a:t>或是</a:t>
            </a:r>
            <a:r>
              <a:rPr lang="en-US" altLang="zh-TW" dirty="0"/>
              <a:t> Form </a:t>
            </a:r>
            <a:r>
              <a:rPr lang="zh-TW" altLang="zh-TW" dirty="0"/>
              <a:t>的參數，使攻擊者可藉 由操作這些參數擅自進入其他</a:t>
            </a:r>
            <a:r>
              <a:rPr lang="en-US" altLang="zh-TW" dirty="0"/>
              <a:t> Objects </a:t>
            </a:r>
            <a:r>
              <a:rPr lang="zh-TW" altLang="zh-TW" dirty="0"/>
              <a:t>中」。此為下列何項風險的描述？</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跨站腳本攻擊（</a:t>
            </a:r>
            <a:r>
              <a:rPr lang="en-US" altLang="zh-TW" sz="2400" dirty="0"/>
              <a:t>Cross-Site Scripting</a:t>
            </a:r>
            <a:r>
              <a:rPr lang="zh-TW" altLang="zh-TW" sz="2400" dirty="0"/>
              <a:t>） </a:t>
            </a:r>
          </a:p>
          <a:p>
            <a:pPr marL="0" indent="0">
              <a:buNone/>
            </a:pPr>
            <a:r>
              <a:rPr lang="zh-TW" altLang="en-US" sz="2400" dirty="0"/>
              <a:t> </a:t>
            </a:r>
            <a:r>
              <a:rPr lang="en-US" altLang="zh-TW" sz="2400" dirty="0"/>
              <a:t>(B) API </a:t>
            </a:r>
            <a:r>
              <a:rPr lang="zh-TW" altLang="zh-TW" sz="2400" dirty="0"/>
              <a:t>未受防護（</a:t>
            </a:r>
            <a:r>
              <a:rPr lang="en-US" altLang="zh-TW" sz="2400" dirty="0" err="1"/>
              <a:t>Underprotected</a:t>
            </a:r>
            <a:r>
              <a:rPr lang="en-US" altLang="zh-TW" sz="2400" dirty="0"/>
              <a:t> APIs</a:t>
            </a:r>
            <a:r>
              <a:rPr lang="zh-TW" altLang="zh-TW" sz="2400" dirty="0"/>
              <a:t>）</a:t>
            </a:r>
          </a:p>
          <a:p>
            <a:pPr marL="0" indent="0">
              <a:buNone/>
            </a:pPr>
            <a:r>
              <a:rPr lang="zh-TW" altLang="en-US" sz="2400" dirty="0"/>
              <a:t> </a:t>
            </a:r>
            <a:r>
              <a:rPr lang="en-US" altLang="zh-TW" sz="2400" dirty="0"/>
              <a:t>(C) </a:t>
            </a:r>
            <a:r>
              <a:rPr lang="zh-TW" altLang="zh-TW" sz="2400" dirty="0"/>
              <a:t>注入攻擊（</a:t>
            </a:r>
            <a:r>
              <a:rPr lang="en-US" altLang="zh-TW" sz="2400" dirty="0"/>
              <a:t>Injection</a:t>
            </a:r>
            <a:r>
              <a:rPr lang="zh-TW" altLang="zh-TW" sz="2400" dirty="0"/>
              <a:t>）</a:t>
            </a:r>
          </a:p>
          <a:p>
            <a:pPr marL="0" indent="0">
              <a:buNone/>
            </a:pPr>
            <a:r>
              <a:rPr lang="zh-TW" altLang="en-US" sz="2400" dirty="0">
                <a:solidFill>
                  <a:srgbClr val="FF0000"/>
                </a:solidFill>
              </a:rPr>
              <a:t> </a:t>
            </a:r>
            <a:r>
              <a:rPr lang="en-US" altLang="zh-TW" sz="2400" dirty="0">
                <a:solidFill>
                  <a:srgbClr val="FF0000"/>
                </a:solidFill>
              </a:rPr>
              <a:t>(D) </a:t>
            </a:r>
            <a:r>
              <a:rPr lang="zh-TW" altLang="zh-TW" sz="2400" dirty="0">
                <a:solidFill>
                  <a:srgbClr val="FF0000"/>
                </a:solidFill>
              </a:rPr>
              <a:t>無效的存取控制（</a:t>
            </a:r>
            <a:r>
              <a:rPr lang="en-US" altLang="zh-TW" sz="2400" dirty="0">
                <a:solidFill>
                  <a:srgbClr val="FF0000"/>
                </a:solidFill>
              </a:rPr>
              <a:t>Broken Access Control</a:t>
            </a:r>
            <a:r>
              <a:rPr lang="zh-TW" altLang="zh-TW" sz="2400" dirty="0">
                <a:solidFill>
                  <a:srgbClr val="FF0000"/>
                </a:solidFill>
              </a:rPr>
              <a:t>）</a:t>
            </a:r>
          </a:p>
          <a:p>
            <a:pPr marL="0" indent="0">
              <a:buNone/>
            </a:pPr>
            <a:endParaRPr lang="zh-TW" altLang="en-US" dirty="0"/>
          </a:p>
        </p:txBody>
      </p:sp>
    </p:spTree>
    <p:extLst>
      <p:ext uri="{BB962C8B-B14F-4D97-AF65-F5344CB8AC3E}">
        <p14:creationId xmlns:p14="http://schemas.microsoft.com/office/powerpoint/2010/main" val="20134637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845023"/>
          </a:xfrm>
        </p:spPr>
        <p:txBody>
          <a:bodyPr>
            <a:normAutofit/>
          </a:bodyPr>
          <a:lstStyle/>
          <a:p>
            <a:pPr marL="0" indent="0">
              <a:buNone/>
            </a:pPr>
            <a:r>
              <a:rPr lang="zh-TW" altLang="zh-TW" dirty="0"/>
              <a:t>下列何者不是</a:t>
            </a:r>
            <a:r>
              <a:rPr lang="en-US" altLang="zh-TW" dirty="0"/>
              <a:t> Server-side Injection </a:t>
            </a:r>
            <a:r>
              <a:rPr lang="zh-TW" altLang="zh-TW" dirty="0"/>
              <a:t>攻擊手法？</a:t>
            </a:r>
            <a:r>
              <a:rPr lang="zh-TW" altLang="en-US" dirty="0"/>
              <a:t> </a:t>
            </a:r>
            <a:endParaRPr lang="en-US" altLang="zh-TW" dirty="0"/>
          </a:p>
          <a:p>
            <a:pPr marL="0" indent="0">
              <a:buNone/>
            </a:pPr>
            <a:endParaRPr lang="zh-TW" altLang="en-US" dirty="0"/>
          </a:p>
          <a:p>
            <a:pPr marL="0" indent="0" hangingPunct="0">
              <a:buNone/>
            </a:pPr>
            <a:r>
              <a:rPr lang="zh-TW" altLang="en-US" sz="2400" dirty="0"/>
              <a:t> </a:t>
            </a:r>
            <a:r>
              <a:rPr lang="en-US" altLang="zh-TW" sz="2400" dirty="0"/>
              <a:t>(A) Blind SQL Injection  </a:t>
            </a:r>
          </a:p>
          <a:p>
            <a:pPr marL="0" indent="0" hangingPunct="0">
              <a:buNone/>
            </a:pPr>
            <a:r>
              <a:rPr lang="en-US" altLang="zh-TW" sz="2400" dirty="0"/>
              <a:t> (B) Hibernate Injection </a:t>
            </a:r>
          </a:p>
          <a:p>
            <a:pPr marL="0" indent="0" hangingPunct="0">
              <a:buNone/>
            </a:pPr>
            <a:r>
              <a:rPr lang="en-US" altLang="zh-TW" sz="2400" dirty="0"/>
              <a:t> (C) Command Injection  </a:t>
            </a:r>
          </a:p>
          <a:p>
            <a:pPr marL="0" indent="0" hangingPunct="0">
              <a:buNone/>
            </a:pPr>
            <a:r>
              <a:rPr lang="en-US" altLang="zh-TW" sz="2400" dirty="0"/>
              <a:t> (D) XSS Injection</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845023"/>
          </a:xfrm>
        </p:spPr>
        <p:txBody>
          <a:bodyPr>
            <a:normAutofit/>
          </a:bodyPr>
          <a:lstStyle/>
          <a:p>
            <a:pPr marL="0" indent="0">
              <a:buNone/>
            </a:pPr>
            <a:r>
              <a:rPr lang="zh-TW" altLang="zh-TW" dirty="0"/>
              <a:t>下列何者不是</a:t>
            </a:r>
            <a:r>
              <a:rPr lang="en-US" altLang="zh-TW" dirty="0"/>
              <a:t> Server-side Injection </a:t>
            </a:r>
            <a:r>
              <a:rPr lang="zh-TW" altLang="zh-TW" dirty="0"/>
              <a:t>攻擊手法？</a:t>
            </a:r>
            <a:r>
              <a:rPr lang="zh-TW" altLang="en-US" dirty="0"/>
              <a:t> </a:t>
            </a:r>
            <a:endParaRPr lang="en-US" altLang="zh-TW" dirty="0"/>
          </a:p>
          <a:p>
            <a:pPr marL="0" indent="0">
              <a:buNone/>
            </a:pPr>
            <a:endParaRPr lang="zh-TW" altLang="en-US" dirty="0"/>
          </a:p>
          <a:p>
            <a:pPr marL="0" indent="0" hangingPunct="0">
              <a:buNone/>
            </a:pPr>
            <a:r>
              <a:rPr lang="zh-TW" altLang="en-US" sz="2400" dirty="0"/>
              <a:t> </a:t>
            </a:r>
            <a:r>
              <a:rPr lang="en-US" altLang="zh-TW" sz="2400" dirty="0"/>
              <a:t>(A) Blind SQL Injection  </a:t>
            </a:r>
          </a:p>
          <a:p>
            <a:pPr marL="0" indent="0" hangingPunct="0">
              <a:buNone/>
            </a:pPr>
            <a:r>
              <a:rPr lang="en-US" altLang="zh-TW" sz="2400" dirty="0"/>
              <a:t> (B) Hibernate Injection </a:t>
            </a:r>
          </a:p>
          <a:p>
            <a:pPr marL="0" indent="0" hangingPunct="0">
              <a:buNone/>
            </a:pPr>
            <a:r>
              <a:rPr lang="en-US" altLang="zh-TW" sz="2400" dirty="0"/>
              <a:t> (C) Command Injection  </a:t>
            </a:r>
          </a:p>
          <a:p>
            <a:pPr marL="0" indent="0" hangingPunct="0">
              <a:buNone/>
            </a:pPr>
            <a:r>
              <a:rPr lang="en-US" altLang="zh-TW" sz="2400" dirty="0">
                <a:solidFill>
                  <a:srgbClr val="FF0000"/>
                </a:solidFill>
              </a:rPr>
              <a:t> (D) XSS Injection</a:t>
            </a:r>
            <a:endParaRPr lang="zh-TW" altLang="zh-TW" sz="2400" dirty="0">
              <a:solidFill>
                <a:srgbClr val="FF0000"/>
              </a:solidFill>
            </a:endParaRPr>
          </a:p>
          <a:p>
            <a:endParaRPr lang="zh-TW" altLang="en-US" dirty="0"/>
          </a:p>
        </p:txBody>
      </p:sp>
    </p:spTree>
    <p:extLst>
      <p:ext uri="{BB962C8B-B14F-4D97-AF65-F5344CB8AC3E}">
        <p14:creationId xmlns:p14="http://schemas.microsoft.com/office/powerpoint/2010/main" val="27593952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4"/>
          </a:xfrm>
        </p:spPr>
        <p:txBody>
          <a:bodyPr>
            <a:normAutofit/>
          </a:bodyPr>
          <a:lstStyle/>
          <a:p>
            <a:pPr marL="0" indent="0" hangingPunct="0">
              <a:buNone/>
            </a:pPr>
            <a:r>
              <a:rPr lang="zh-TW" altLang="zh-TW" dirty="0"/>
              <a:t>攻擊者針對網站應用程式漏洞，將</a:t>
            </a:r>
            <a:r>
              <a:rPr lang="en-US" altLang="zh-TW" dirty="0"/>
              <a:t> HTML </a:t>
            </a:r>
            <a:r>
              <a:rPr lang="zh-TW" altLang="zh-TW" dirty="0"/>
              <a:t>或</a:t>
            </a:r>
            <a:r>
              <a:rPr lang="en-US" altLang="zh-TW" dirty="0"/>
              <a:t> Script </a:t>
            </a:r>
            <a:r>
              <a:rPr lang="zh-TW" altLang="zh-TW" dirty="0"/>
              <a:t>指令插入網頁中， 造成使用者瀏覽網頁時，執行攻擊者惡意製造的網頁程式。以上是說明哪一種攻擊手法？</a:t>
            </a:r>
            <a:endParaRPr lang="en-US" altLang="zh-TW" dirty="0"/>
          </a:p>
          <a:p>
            <a:pPr marL="0" indent="0">
              <a:buNone/>
            </a:pPr>
            <a:endParaRPr lang="zh-TW" altLang="en-US" dirty="0"/>
          </a:p>
          <a:p>
            <a:pPr marL="0" indent="0" hangingPunct="0">
              <a:buNone/>
            </a:pPr>
            <a:r>
              <a:rPr lang="zh-TW" altLang="en-US" sz="2000" dirty="0"/>
              <a:t> </a:t>
            </a:r>
            <a:r>
              <a:rPr lang="en-US" altLang="zh-TW" sz="2400" dirty="0"/>
              <a:t>(A) </a:t>
            </a:r>
            <a:r>
              <a:rPr lang="zh-TW" altLang="zh-TW" sz="2400" dirty="0"/>
              <a:t>資料隱碼攻擊（</a:t>
            </a:r>
            <a:r>
              <a:rPr lang="en-US" altLang="zh-TW" sz="2400" dirty="0"/>
              <a:t>SQL injection</a:t>
            </a:r>
            <a:r>
              <a:rPr lang="zh-TW" altLang="zh-TW" sz="2400" dirty="0"/>
              <a:t>） </a:t>
            </a:r>
          </a:p>
          <a:p>
            <a:pPr marL="0" indent="0" hangingPunct="0">
              <a:buNone/>
            </a:pPr>
            <a:r>
              <a:rPr lang="zh-TW" altLang="en-US" sz="2400" dirty="0"/>
              <a:t> </a:t>
            </a:r>
            <a:r>
              <a:rPr lang="en-US" altLang="zh-TW" sz="2400" dirty="0"/>
              <a:t>(B) </a:t>
            </a:r>
            <a:r>
              <a:rPr lang="zh-TW" altLang="zh-TW" sz="2400" dirty="0"/>
              <a:t>跨站請求偽照（</a:t>
            </a:r>
            <a:r>
              <a:rPr lang="en-US" altLang="zh-TW" sz="2400" dirty="0"/>
              <a:t>Cross-Site </a:t>
            </a:r>
            <a:r>
              <a:rPr lang="en-US" altLang="zh-TW" sz="2400" dirty="0" err="1"/>
              <a:t>RequestForgery</a:t>
            </a:r>
            <a:r>
              <a:rPr lang="en-US" altLang="zh-TW" sz="2400" dirty="0"/>
              <a:t>, CSRF</a:t>
            </a:r>
            <a:r>
              <a:rPr lang="zh-TW" altLang="zh-TW" sz="2400" dirty="0"/>
              <a:t>） </a:t>
            </a:r>
            <a:endParaRPr lang="en-US" altLang="zh-TW" sz="2400" dirty="0"/>
          </a:p>
          <a:p>
            <a:pPr marL="0" indent="0" hangingPunct="0">
              <a:buNone/>
            </a:pPr>
            <a:r>
              <a:rPr lang="en-US" altLang="zh-TW" sz="2400" dirty="0"/>
              <a:t> (C) </a:t>
            </a:r>
            <a:r>
              <a:rPr lang="zh-TW" altLang="zh-TW" sz="2400" dirty="0"/>
              <a:t>跨網站腳本攻擊（</a:t>
            </a:r>
            <a:r>
              <a:rPr lang="en-US" altLang="zh-TW" sz="2400" dirty="0"/>
              <a:t>Cross-Site Scripting, XSS</a:t>
            </a:r>
            <a:r>
              <a:rPr lang="zh-TW" altLang="zh-TW" sz="2400" dirty="0"/>
              <a:t>） </a:t>
            </a:r>
          </a:p>
          <a:p>
            <a:pPr marL="0" indent="0" hangingPunct="0">
              <a:buNone/>
            </a:pPr>
            <a:r>
              <a:rPr lang="zh-TW" altLang="en-US" sz="2400" dirty="0"/>
              <a:t> </a:t>
            </a:r>
            <a:r>
              <a:rPr lang="en-US" altLang="zh-TW" sz="2400" dirty="0"/>
              <a:t>(D) </a:t>
            </a:r>
            <a:r>
              <a:rPr lang="zh-TW" altLang="zh-TW" sz="2400" dirty="0"/>
              <a:t>搜尋引擎攻擊（</a:t>
            </a:r>
            <a:r>
              <a:rPr lang="en-US" altLang="zh-TW" sz="2400" dirty="0"/>
              <a:t>Google Hacking</a:t>
            </a:r>
            <a:r>
              <a:rPr lang="zh-TW" altLang="zh-TW" sz="2400" dirty="0"/>
              <a:t>）</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4"/>
          </a:xfrm>
        </p:spPr>
        <p:txBody>
          <a:bodyPr>
            <a:normAutofit/>
          </a:bodyPr>
          <a:lstStyle/>
          <a:p>
            <a:pPr marL="0" indent="0" hangingPunct="0">
              <a:buNone/>
            </a:pPr>
            <a:r>
              <a:rPr lang="zh-TW" altLang="zh-TW" dirty="0"/>
              <a:t>攻擊者針對網站應用程式漏洞，將</a:t>
            </a:r>
            <a:r>
              <a:rPr lang="en-US" altLang="zh-TW" dirty="0"/>
              <a:t> HTML </a:t>
            </a:r>
            <a:r>
              <a:rPr lang="zh-TW" altLang="zh-TW" dirty="0"/>
              <a:t>或</a:t>
            </a:r>
            <a:r>
              <a:rPr lang="en-US" altLang="zh-TW" dirty="0"/>
              <a:t> Script </a:t>
            </a:r>
            <a:r>
              <a:rPr lang="zh-TW" altLang="zh-TW" dirty="0"/>
              <a:t>指令插入網頁中， 造成使用者瀏覽網頁時，執行攻擊者惡意製造的網頁程式。以上是說明哪一種攻擊手法？</a:t>
            </a:r>
            <a:endParaRPr lang="en-US" altLang="zh-TW" dirty="0"/>
          </a:p>
          <a:p>
            <a:pPr marL="0" indent="0">
              <a:buNone/>
            </a:pPr>
            <a:endParaRPr lang="zh-TW" altLang="en-US" dirty="0"/>
          </a:p>
          <a:p>
            <a:pPr marL="0" indent="0" hangingPunct="0">
              <a:buNone/>
            </a:pPr>
            <a:r>
              <a:rPr lang="zh-TW" altLang="en-US" sz="2000" dirty="0"/>
              <a:t> </a:t>
            </a:r>
            <a:r>
              <a:rPr lang="en-US" altLang="zh-TW" sz="2400" dirty="0"/>
              <a:t>(A) </a:t>
            </a:r>
            <a:r>
              <a:rPr lang="zh-TW" altLang="zh-TW" sz="2400" dirty="0"/>
              <a:t>資料隱碼攻擊（</a:t>
            </a:r>
            <a:r>
              <a:rPr lang="en-US" altLang="zh-TW" sz="2400" dirty="0"/>
              <a:t>SQL injection</a:t>
            </a:r>
            <a:r>
              <a:rPr lang="zh-TW" altLang="zh-TW" sz="2400" dirty="0"/>
              <a:t>） </a:t>
            </a:r>
          </a:p>
          <a:p>
            <a:pPr marL="0" indent="0" hangingPunct="0">
              <a:buNone/>
            </a:pPr>
            <a:r>
              <a:rPr lang="zh-TW" altLang="en-US" sz="2400" dirty="0"/>
              <a:t> </a:t>
            </a:r>
            <a:r>
              <a:rPr lang="en-US" altLang="zh-TW" sz="2400" dirty="0"/>
              <a:t>(B) </a:t>
            </a:r>
            <a:r>
              <a:rPr lang="zh-TW" altLang="zh-TW" sz="2400" dirty="0"/>
              <a:t>跨站請求偽照（</a:t>
            </a:r>
            <a:r>
              <a:rPr lang="en-US" altLang="zh-TW" sz="2400" dirty="0"/>
              <a:t>Cross-Site </a:t>
            </a:r>
            <a:r>
              <a:rPr lang="en-US" altLang="zh-TW" sz="2400" dirty="0" err="1"/>
              <a:t>RequestForgery</a:t>
            </a:r>
            <a:r>
              <a:rPr lang="en-US" altLang="zh-TW" sz="2400" dirty="0"/>
              <a:t>, CSRF</a:t>
            </a:r>
            <a:r>
              <a:rPr lang="zh-TW" altLang="zh-TW" sz="2400" dirty="0"/>
              <a:t>） </a:t>
            </a:r>
            <a:endParaRPr lang="en-US" altLang="zh-TW" sz="2400" dirty="0"/>
          </a:p>
          <a:p>
            <a:pPr marL="0" indent="0" hangingPunct="0">
              <a:buNone/>
            </a:pPr>
            <a:r>
              <a:rPr lang="en-US" altLang="zh-TW" sz="2400" dirty="0"/>
              <a:t> </a:t>
            </a:r>
            <a:r>
              <a:rPr lang="en-US" altLang="zh-TW" sz="2400" dirty="0">
                <a:solidFill>
                  <a:srgbClr val="FF0000"/>
                </a:solidFill>
              </a:rPr>
              <a:t>(C) </a:t>
            </a:r>
            <a:r>
              <a:rPr lang="zh-TW" altLang="zh-TW" sz="2400" dirty="0">
                <a:solidFill>
                  <a:srgbClr val="FF0000"/>
                </a:solidFill>
              </a:rPr>
              <a:t>跨網站腳本攻擊（</a:t>
            </a:r>
            <a:r>
              <a:rPr lang="en-US" altLang="zh-TW" sz="2400" dirty="0">
                <a:solidFill>
                  <a:srgbClr val="FF0000"/>
                </a:solidFill>
              </a:rPr>
              <a:t>Cross-Site Scripting, XSS</a:t>
            </a:r>
            <a:r>
              <a:rPr lang="zh-TW" altLang="zh-TW" sz="2400" dirty="0">
                <a:solidFill>
                  <a:srgbClr val="FF0000"/>
                </a:solidFill>
              </a:rPr>
              <a:t>） </a:t>
            </a:r>
          </a:p>
          <a:p>
            <a:pPr marL="0" indent="0" hangingPunct="0">
              <a:buNone/>
            </a:pPr>
            <a:r>
              <a:rPr lang="zh-TW" altLang="en-US" sz="2400" dirty="0"/>
              <a:t> </a:t>
            </a:r>
            <a:r>
              <a:rPr lang="en-US" altLang="zh-TW" sz="2400" dirty="0"/>
              <a:t>(D) </a:t>
            </a:r>
            <a:r>
              <a:rPr lang="zh-TW" altLang="zh-TW" sz="2400" dirty="0"/>
              <a:t>搜尋引擎攻擊（</a:t>
            </a:r>
            <a:r>
              <a:rPr lang="en-US" altLang="zh-TW" sz="2400" dirty="0"/>
              <a:t>Google Hacking</a:t>
            </a:r>
            <a:r>
              <a:rPr lang="zh-TW" altLang="zh-TW" sz="2400" dirty="0"/>
              <a:t>）</a:t>
            </a:r>
          </a:p>
          <a:p>
            <a:endParaRPr lang="zh-TW" altLang="en-US" dirty="0"/>
          </a:p>
        </p:txBody>
      </p:sp>
    </p:spTree>
    <p:extLst>
      <p:ext uri="{BB962C8B-B14F-4D97-AF65-F5344CB8AC3E}">
        <p14:creationId xmlns:p14="http://schemas.microsoft.com/office/powerpoint/2010/main" val="40711922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我們都知道要防止</a:t>
            </a:r>
            <a:r>
              <a:rPr lang="en-US" altLang="zh-TW" dirty="0"/>
              <a:t> XSS </a:t>
            </a:r>
            <a:r>
              <a:rPr lang="zh-TW" altLang="zh-TW" dirty="0"/>
              <a:t>跨網站指令碼攻擊必須過濾特殊字元，請問下 列何者不是我們應該過濾的特殊字元？</a:t>
            </a:r>
            <a:endParaRPr lang="en-US" altLang="zh-TW" dirty="0"/>
          </a:p>
          <a:p>
            <a:pPr marL="0" indent="0">
              <a:buNone/>
            </a:pPr>
            <a:endParaRPr lang="zh-TW" altLang="en-US" dirty="0"/>
          </a:p>
          <a:p>
            <a:pPr marL="0" indent="0">
              <a:buNone/>
            </a:pPr>
            <a:r>
              <a:rPr lang="zh-TW" altLang="en-US" sz="2400" dirty="0"/>
              <a:t> </a:t>
            </a:r>
            <a:r>
              <a:rPr lang="en-US" altLang="zh-TW" sz="2400" dirty="0"/>
              <a:t>(A) # </a:t>
            </a:r>
          </a:p>
          <a:p>
            <a:pPr marL="0" indent="0">
              <a:buNone/>
            </a:pPr>
            <a:r>
              <a:rPr lang="en-US" altLang="zh-TW" sz="2400" dirty="0"/>
              <a:t> (B) &amp; </a:t>
            </a:r>
          </a:p>
          <a:p>
            <a:pPr marL="0" indent="0">
              <a:buNone/>
            </a:pPr>
            <a:r>
              <a:rPr lang="en-US" altLang="zh-TW" sz="2400" dirty="0"/>
              <a:t> (C) “ </a:t>
            </a:r>
          </a:p>
          <a:p>
            <a:pPr marL="0" indent="0">
              <a:buNone/>
            </a:pPr>
            <a:r>
              <a:rPr lang="en-US" altLang="zh-TW" sz="2400" dirty="0"/>
              <a:t> (D) ||</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我們都知道要防止</a:t>
            </a:r>
            <a:r>
              <a:rPr lang="en-US" altLang="zh-TW" dirty="0"/>
              <a:t> XSS </a:t>
            </a:r>
            <a:r>
              <a:rPr lang="zh-TW" altLang="zh-TW" dirty="0"/>
              <a:t>跨網站指令碼攻擊必須過濾特殊字元，請問下 列何者不是我們應該過濾的特殊字元？</a:t>
            </a:r>
            <a:endParaRPr lang="en-US" altLang="zh-TW" dirty="0"/>
          </a:p>
          <a:p>
            <a:pPr marL="0" indent="0">
              <a:buNone/>
            </a:pPr>
            <a:endParaRPr lang="zh-TW" altLang="en-US" dirty="0"/>
          </a:p>
          <a:p>
            <a:pPr marL="0" indent="0">
              <a:buNone/>
            </a:pPr>
            <a:r>
              <a:rPr lang="zh-TW" altLang="en-US" sz="2400" dirty="0"/>
              <a:t> </a:t>
            </a:r>
            <a:r>
              <a:rPr lang="en-US" altLang="zh-TW" sz="2400" dirty="0"/>
              <a:t>(A) # </a:t>
            </a:r>
          </a:p>
          <a:p>
            <a:pPr marL="0" indent="0">
              <a:buNone/>
            </a:pPr>
            <a:r>
              <a:rPr lang="en-US" altLang="zh-TW" sz="2400" dirty="0"/>
              <a:t> (B) &amp; </a:t>
            </a:r>
          </a:p>
          <a:p>
            <a:pPr marL="0" indent="0">
              <a:buNone/>
            </a:pPr>
            <a:r>
              <a:rPr lang="en-US" altLang="zh-TW" sz="2400" dirty="0"/>
              <a:t> (C) “ </a:t>
            </a:r>
          </a:p>
          <a:p>
            <a:pPr marL="0" indent="0">
              <a:buNone/>
            </a:pPr>
            <a:r>
              <a:rPr lang="en-US" altLang="zh-TW" sz="2400" dirty="0">
                <a:solidFill>
                  <a:srgbClr val="FF0000"/>
                </a:solidFill>
              </a:rPr>
              <a:t> (D) ||</a:t>
            </a:r>
            <a:endParaRPr lang="zh-TW" altLang="en-US" dirty="0">
              <a:solidFill>
                <a:srgbClr val="FF0000"/>
              </a:solidFill>
            </a:endParaRPr>
          </a:p>
        </p:txBody>
      </p:sp>
    </p:spTree>
    <p:extLst>
      <p:ext uri="{BB962C8B-B14F-4D97-AF65-F5344CB8AC3E}">
        <p14:creationId xmlns:p14="http://schemas.microsoft.com/office/powerpoint/2010/main" val="32606705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關於跨站請求偽造（</a:t>
            </a:r>
            <a:r>
              <a:rPr lang="en-US" altLang="zh-TW" dirty="0"/>
              <a:t>Cross-Site Request Forgery, CSRF</a:t>
            </a:r>
            <a:r>
              <a:rPr lang="zh-TW" altLang="zh-TW" dirty="0"/>
              <a:t>），下列何者是最佳的解決辦法？</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加入</a:t>
            </a:r>
            <a:r>
              <a:rPr lang="en-US" altLang="zh-TW" sz="2400" dirty="0" err="1"/>
              <a:t>HttpOnly</a:t>
            </a:r>
            <a:r>
              <a:rPr lang="en-US" altLang="zh-TW" sz="2400" dirty="0"/>
              <a:t>   </a:t>
            </a:r>
          </a:p>
          <a:p>
            <a:pPr marL="0" indent="0">
              <a:buNone/>
            </a:pPr>
            <a:r>
              <a:rPr lang="zh-TW" altLang="en-US" sz="2400" dirty="0"/>
              <a:t> </a:t>
            </a:r>
            <a:r>
              <a:rPr lang="en-US" altLang="zh-TW" sz="2400" dirty="0"/>
              <a:t>(B)</a:t>
            </a:r>
            <a:r>
              <a:rPr lang="zh-TW" altLang="zh-TW" sz="2400" dirty="0"/>
              <a:t>過濾不必要特殊字元</a:t>
            </a:r>
            <a:r>
              <a:rPr lang="en-US" altLang="zh-TW" sz="2400" dirty="0"/>
              <a:t>   </a:t>
            </a:r>
            <a:endParaRPr lang="zh-TW" altLang="zh-TW" sz="2400" dirty="0"/>
          </a:p>
          <a:p>
            <a:pPr marL="0" indent="0">
              <a:buNone/>
            </a:pPr>
            <a:r>
              <a:rPr lang="zh-TW" altLang="en-US" sz="2400" dirty="0"/>
              <a:t> </a:t>
            </a:r>
            <a:r>
              <a:rPr lang="en-US" altLang="zh-TW" sz="2400" dirty="0"/>
              <a:t>(C)</a:t>
            </a:r>
            <a:r>
              <a:rPr lang="zh-TW" altLang="zh-TW" sz="2400" dirty="0"/>
              <a:t>加入圖形驗證碼</a:t>
            </a:r>
            <a:r>
              <a:rPr lang="en-US" altLang="zh-TW" sz="2400" dirty="0"/>
              <a:t> </a:t>
            </a:r>
          </a:p>
          <a:p>
            <a:pPr marL="0" indent="0">
              <a:buNone/>
            </a:pPr>
            <a:r>
              <a:rPr lang="en-US" altLang="zh-TW" sz="2400" dirty="0"/>
              <a:t> (D)</a:t>
            </a:r>
            <a:r>
              <a:rPr lang="zh-TW" altLang="zh-TW" sz="2400" dirty="0"/>
              <a:t>使用</a:t>
            </a:r>
            <a:r>
              <a:rPr lang="en-US" altLang="zh-TW" sz="2400" dirty="0"/>
              <a:t> HTTPS</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關於跨站請求偽造（</a:t>
            </a:r>
            <a:r>
              <a:rPr lang="en-US" altLang="zh-TW" dirty="0"/>
              <a:t>Cross-Site Request Forgery, CSRF</a:t>
            </a:r>
            <a:r>
              <a:rPr lang="zh-TW" altLang="zh-TW" dirty="0"/>
              <a:t>），下列何者是最佳的解決辦法？</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a:t>
            </a:r>
            <a:r>
              <a:rPr lang="zh-TW" altLang="zh-TW" sz="2400" dirty="0"/>
              <a:t>加入</a:t>
            </a:r>
            <a:r>
              <a:rPr lang="en-US" altLang="zh-TW" sz="2400" dirty="0" err="1"/>
              <a:t>HttpOnly</a:t>
            </a:r>
            <a:r>
              <a:rPr lang="en-US" altLang="zh-TW" sz="2400" dirty="0"/>
              <a:t>   </a:t>
            </a:r>
          </a:p>
          <a:p>
            <a:pPr marL="0" indent="0">
              <a:buNone/>
            </a:pPr>
            <a:r>
              <a:rPr lang="zh-TW" altLang="en-US" sz="2400" dirty="0"/>
              <a:t> </a:t>
            </a:r>
            <a:r>
              <a:rPr lang="en-US" altLang="zh-TW" sz="2400" dirty="0"/>
              <a:t>(B)</a:t>
            </a:r>
            <a:r>
              <a:rPr lang="zh-TW" altLang="zh-TW" sz="2400" dirty="0"/>
              <a:t>過濾不必要特殊字元</a:t>
            </a:r>
            <a:r>
              <a:rPr lang="en-US" altLang="zh-TW" sz="2400" dirty="0"/>
              <a:t>   </a:t>
            </a:r>
            <a:endParaRPr lang="zh-TW" altLang="zh-TW" sz="2400" dirty="0"/>
          </a:p>
          <a:p>
            <a:pPr marL="0" indent="0">
              <a:buNone/>
            </a:pPr>
            <a:r>
              <a:rPr lang="zh-TW" altLang="en-US" sz="2400" dirty="0">
                <a:solidFill>
                  <a:srgbClr val="FF0000"/>
                </a:solidFill>
              </a:rPr>
              <a:t> </a:t>
            </a:r>
            <a:r>
              <a:rPr lang="en-US" altLang="zh-TW" sz="2400" dirty="0">
                <a:solidFill>
                  <a:srgbClr val="FF0000"/>
                </a:solidFill>
              </a:rPr>
              <a:t>(C)</a:t>
            </a:r>
            <a:r>
              <a:rPr lang="zh-TW" altLang="zh-TW" sz="2400" dirty="0">
                <a:solidFill>
                  <a:srgbClr val="FF0000"/>
                </a:solidFill>
              </a:rPr>
              <a:t>加入圖形驗證碼</a:t>
            </a:r>
            <a:r>
              <a:rPr lang="en-US" altLang="zh-TW" sz="2400" dirty="0">
                <a:solidFill>
                  <a:srgbClr val="FF0000"/>
                </a:solidFill>
              </a:rPr>
              <a:t> </a:t>
            </a:r>
          </a:p>
          <a:p>
            <a:pPr marL="0" indent="0">
              <a:buNone/>
            </a:pPr>
            <a:r>
              <a:rPr lang="en-US" altLang="zh-TW" sz="2400" dirty="0"/>
              <a:t> (D)</a:t>
            </a:r>
            <a:r>
              <a:rPr lang="zh-TW" altLang="zh-TW" sz="2400" dirty="0"/>
              <a:t>使用</a:t>
            </a:r>
            <a:r>
              <a:rPr lang="en-US" altLang="zh-TW" sz="2400" dirty="0"/>
              <a:t> HTTPS</a:t>
            </a:r>
            <a:endParaRPr lang="zh-TW" altLang="en-US" dirty="0"/>
          </a:p>
        </p:txBody>
      </p:sp>
    </p:spTree>
    <p:extLst>
      <p:ext uri="{BB962C8B-B14F-4D97-AF65-F5344CB8AC3E}">
        <p14:creationId xmlns:p14="http://schemas.microsoft.com/office/powerpoint/2010/main" val="4719074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4"/>
          </a:xfrm>
        </p:spPr>
        <p:txBody>
          <a:bodyPr>
            <a:normAutofit/>
          </a:bodyPr>
          <a:lstStyle/>
          <a:p>
            <a:pPr marL="0" indent="0">
              <a:buNone/>
            </a:pPr>
            <a:r>
              <a:rPr lang="zh-TW" altLang="zh-TW" dirty="0"/>
              <a:t>下列何者為防禦（</a:t>
            </a:r>
            <a:r>
              <a:rPr lang="en-US" altLang="zh-TW" dirty="0"/>
              <a:t>Cross-Site Scripting, XSS</a:t>
            </a:r>
            <a:r>
              <a:rPr lang="zh-TW" altLang="zh-TW" dirty="0"/>
              <a:t>）的最佳方式？</a:t>
            </a:r>
            <a:r>
              <a:rPr lang="en-US" altLang="zh-TW" dirty="0"/>
              <a:t> </a:t>
            </a:r>
          </a:p>
          <a:p>
            <a:pPr marL="0" indent="0">
              <a:buNone/>
            </a:pPr>
            <a:endParaRPr lang="en-US" altLang="zh-TW" dirty="0"/>
          </a:p>
          <a:p>
            <a:pPr marL="0" indent="0">
              <a:buNone/>
            </a:pPr>
            <a:r>
              <a:rPr lang="zh-TW" altLang="en-US" dirty="0"/>
              <a:t> </a:t>
            </a:r>
            <a:r>
              <a:rPr lang="en-US" altLang="zh-TW" sz="2400" dirty="0"/>
              <a:t>(A)</a:t>
            </a:r>
            <a:r>
              <a:rPr lang="zh-TW" altLang="en-US" sz="2400" dirty="0"/>
              <a:t> </a:t>
            </a:r>
            <a:r>
              <a:rPr lang="zh-TW" altLang="zh-TW" sz="2400" dirty="0"/>
              <a:t>輸入參數黑名單過濾</a:t>
            </a:r>
            <a:endParaRPr lang="en-US" altLang="zh-TW" sz="2400" dirty="0"/>
          </a:p>
          <a:p>
            <a:pPr marL="0" indent="0">
              <a:buNone/>
            </a:pPr>
            <a:r>
              <a:rPr lang="zh-TW" altLang="en-US" sz="2400" dirty="0"/>
              <a:t> </a:t>
            </a:r>
            <a:r>
              <a:rPr lang="en-US" altLang="zh-TW" sz="2400" dirty="0">
                <a:solidFill>
                  <a:srgbClr val="FF0000"/>
                </a:solidFill>
              </a:rPr>
              <a:t>(B) </a:t>
            </a:r>
            <a:r>
              <a:rPr lang="zh-TW" altLang="zh-TW" sz="2400" dirty="0">
                <a:solidFill>
                  <a:srgbClr val="FF0000"/>
                </a:solidFill>
              </a:rPr>
              <a:t>輸入參數白名單過濾</a:t>
            </a:r>
            <a:endParaRPr lang="en-US" altLang="zh-TW" sz="2400" dirty="0">
              <a:solidFill>
                <a:srgbClr val="FF0000"/>
              </a:solidFill>
            </a:endParaRPr>
          </a:p>
          <a:p>
            <a:pPr marL="0" indent="0">
              <a:buNone/>
            </a:pPr>
            <a:r>
              <a:rPr lang="zh-TW" altLang="en-US" sz="2400" dirty="0"/>
              <a:t> </a:t>
            </a:r>
            <a:r>
              <a:rPr lang="en-US" altLang="zh-TW" sz="2400" dirty="0"/>
              <a:t>(C) </a:t>
            </a:r>
            <a:r>
              <a:rPr lang="zh-TW" altLang="zh-TW" sz="2400" dirty="0"/>
              <a:t>輸入參數長度過濾</a:t>
            </a:r>
            <a:endParaRPr lang="en-US" altLang="zh-TW" sz="2400" dirty="0"/>
          </a:p>
          <a:p>
            <a:pPr marL="0" indent="0">
              <a:buNone/>
            </a:pPr>
            <a:r>
              <a:rPr lang="zh-TW" altLang="en-US" sz="2400" dirty="0"/>
              <a:t> </a:t>
            </a:r>
            <a:r>
              <a:rPr lang="en-US" altLang="zh-TW" sz="2400" dirty="0"/>
              <a:t>(D) </a:t>
            </a:r>
            <a:r>
              <a:rPr lang="zh-TW" altLang="zh-TW" sz="2400" dirty="0"/>
              <a:t>輸出頁面過濾</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SSH </a:t>
            </a:r>
            <a:r>
              <a:rPr lang="zh-TW" altLang="zh-TW" dirty="0"/>
              <a:t>常見的服務</a:t>
            </a:r>
            <a:r>
              <a:rPr lang="en-US" altLang="zh-TW" dirty="0"/>
              <a:t> Port </a:t>
            </a:r>
            <a:r>
              <a:rPr lang="zh-TW" altLang="zh-TW" dirty="0"/>
              <a:t>為？</a:t>
            </a:r>
            <a:endParaRPr lang="en-US" altLang="zh-TW" dirty="0"/>
          </a:p>
          <a:p>
            <a:pPr marL="0" indent="0">
              <a:buNone/>
            </a:pPr>
            <a:endParaRPr lang="zh-TW" altLang="en-US" dirty="0"/>
          </a:p>
          <a:p>
            <a:pPr marL="0" indent="0">
              <a:buNone/>
            </a:pPr>
            <a:r>
              <a:rPr lang="zh-TW" altLang="en-US" sz="2400" dirty="0"/>
              <a:t>   </a:t>
            </a:r>
            <a:r>
              <a:rPr lang="en-US" altLang="zh-TW" sz="2400" dirty="0"/>
              <a:t>(A) 22 (B) 23 (C) 24 (D) 25</a:t>
            </a:r>
            <a:endParaRPr lang="zh-TW" altLang="en-US" dirty="0"/>
          </a:p>
        </p:txBody>
      </p:sp>
    </p:spTree>
    <p:extLst>
      <p:ext uri="{BB962C8B-B14F-4D97-AF65-F5344CB8AC3E}">
        <p14:creationId xmlns:p14="http://schemas.microsoft.com/office/powerpoint/2010/main" val="37182090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1"/>
          </a:xfrm>
        </p:spPr>
        <p:txBody>
          <a:bodyPr>
            <a:normAutofit/>
          </a:bodyPr>
          <a:lstStyle/>
          <a:p>
            <a:pPr marL="0" indent="0">
              <a:buNone/>
            </a:pPr>
            <a:r>
              <a:rPr lang="en-US" altLang="zh-TW" dirty="0"/>
              <a:t>HTTP Cookie </a:t>
            </a:r>
            <a:r>
              <a:rPr lang="zh-TW" altLang="zh-TW" dirty="0"/>
              <a:t>的用途是？</a:t>
            </a:r>
            <a:endParaRPr lang="en-US" altLang="zh-TW" dirty="0"/>
          </a:p>
          <a:p>
            <a:pPr marL="0" indent="0">
              <a:buNone/>
            </a:pPr>
            <a:endParaRPr lang="zh-TW" altLang="en-US" dirty="0"/>
          </a:p>
          <a:p>
            <a:pPr marL="0" indent="0">
              <a:buNone/>
            </a:pPr>
            <a:r>
              <a:rPr lang="zh-TW" altLang="en-US" dirty="0"/>
              <a:t> </a:t>
            </a:r>
            <a:r>
              <a:rPr lang="en-US" altLang="zh-TW" sz="2400" dirty="0"/>
              <a:t>(A) </a:t>
            </a:r>
            <a:r>
              <a:rPr lang="zh-TW" altLang="zh-TW" sz="2400" dirty="0"/>
              <a:t>在瀏覽器中儲存資訊（如</a:t>
            </a:r>
            <a:r>
              <a:rPr lang="en-US" altLang="zh-TW" sz="2400" dirty="0"/>
              <a:t> Session ID </a:t>
            </a:r>
            <a:r>
              <a:rPr lang="zh-TW" altLang="zh-TW" sz="2400" dirty="0"/>
              <a:t>等） </a:t>
            </a:r>
            <a:endParaRPr lang="en-US" altLang="zh-TW" sz="2400" dirty="0"/>
          </a:p>
          <a:p>
            <a:pPr marL="0" indent="0">
              <a:buNone/>
            </a:pPr>
            <a:r>
              <a:rPr lang="zh-TW" altLang="en-US" sz="2400" dirty="0"/>
              <a:t> </a:t>
            </a:r>
            <a:r>
              <a:rPr lang="en-US" altLang="zh-TW" sz="2400" dirty="0"/>
              <a:t>(B) </a:t>
            </a:r>
            <a:r>
              <a:rPr lang="zh-TW" altLang="zh-TW" sz="2400" dirty="0"/>
              <a:t>瀏覽器的設定檔 </a:t>
            </a:r>
          </a:p>
          <a:p>
            <a:pPr marL="0" indent="0">
              <a:buNone/>
            </a:pPr>
            <a:r>
              <a:rPr lang="zh-TW" altLang="en-US" sz="2400" dirty="0"/>
              <a:t> </a:t>
            </a:r>
            <a:r>
              <a:rPr lang="en-US" altLang="zh-TW" sz="2400" dirty="0"/>
              <a:t>(C) </a:t>
            </a:r>
            <a:r>
              <a:rPr lang="zh-TW" altLang="zh-TW" sz="2400" dirty="0"/>
              <a:t>幫助防禦</a:t>
            </a:r>
            <a:r>
              <a:rPr lang="en-US" altLang="zh-TW" sz="2400" dirty="0"/>
              <a:t> XSS </a:t>
            </a:r>
            <a:r>
              <a:rPr lang="zh-TW" altLang="zh-TW" sz="2400" dirty="0"/>
              <a:t>攻擊 </a:t>
            </a:r>
            <a:r>
              <a:rPr lang="en-US" altLang="zh-TW" sz="2400" dirty="0"/>
              <a:t> </a:t>
            </a:r>
          </a:p>
          <a:p>
            <a:pPr marL="0" indent="0">
              <a:buNone/>
            </a:pPr>
            <a:r>
              <a:rPr lang="en-US" altLang="zh-TW" sz="2400" dirty="0"/>
              <a:t> (D) </a:t>
            </a:r>
            <a:r>
              <a:rPr lang="zh-TW" altLang="zh-TW" sz="2400" dirty="0"/>
              <a:t>幫助防禦</a:t>
            </a:r>
            <a:r>
              <a:rPr lang="en-US" altLang="zh-TW" sz="2400" dirty="0"/>
              <a:t> XML Injection </a:t>
            </a:r>
            <a:r>
              <a:rPr lang="zh-TW" altLang="zh-TW" sz="2400" dirty="0"/>
              <a:t>攻擊</a:t>
            </a:r>
            <a:endParaRPr lang="zh-TW" altLang="en-US" sz="2400" dirty="0"/>
          </a:p>
          <a:p>
            <a:pPr marL="0" indent="0">
              <a:buNone/>
            </a:pPr>
            <a:r>
              <a:rPr lang="zh-TW" altLang="en-US" dirty="0"/>
              <a:t> </a:t>
            </a:r>
            <a:endParaRPr lang="en-US" altLang="zh-TW" dirty="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1"/>
          </a:xfrm>
        </p:spPr>
        <p:txBody>
          <a:bodyPr>
            <a:normAutofit/>
          </a:bodyPr>
          <a:lstStyle/>
          <a:p>
            <a:pPr marL="0" indent="0">
              <a:buNone/>
            </a:pPr>
            <a:r>
              <a:rPr lang="en-US" altLang="zh-TW" dirty="0"/>
              <a:t>HTTP Cookie </a:t>
            </a:r>
            <a:r>
              <a:rPr lang="zh-TW" altLang="zh-TW" dirty="0"/>
              <a:t>的用途是？</a:t>
            </a:r>
            <a:endParaRPr lang="en-US" altLang="zh-TW" dirty="0"/>
          </a:p>
          <a:p>
            <a:pPr marL="0" indent="0">
              <a:buNone/>
            </a:pPr>
            <a:endParaRPr lang="zh-TW" altLang="en-US" dirty="0"/>
          </a:p>
          <a:p>
            <a:pPr marL="0" indent="0">
              <a:buNone/>
            </a:pPr>
            <a:r>
              <a:rPr lang="zh-TW" altLang="en-US" dirty="0"/>
              <a:t> </a:t>
            </a:r>
            <a:r>
              <a:rPr lang="en-US" altLang="zh-TW" sz="2400" dirty="0"/>
              <a:t>(A) </a:t>
            </a:r>
            <a:r>
              <a:rPr lang="zh-TW" altLang="zh-TW" sz="2400" dirty="0">
                <a:solidFill>
                  <a:srgbClr val="FF0000"/>
                </a:solidFill>
              </a:rPr>
              <a:t>在瀏覽器中儲存資訊（如</a:t>
            </a:r>
            <a:r>
              <a:rPr lang="en-US" altLang="zh-TW" sz="2400" dirty="0">
                <a:solidFill>
                  <a:srgbClr val="FF0000"/>
                </a:solidFill>
              </a:rPr>
              <a:t> Session ID </a:t>
            </a:r>
            <a:r>
              <a:rPr lang="zh-TW" altLang="zh-TW" sz="2400" dirty="0">
                <a:solidFill>
                  <a:srgbClr val="FF0000"/>
                </a:solidFill>
              </a:rPr>
              <a:t>等） </a:t>
            </a:r>
            <a:endParaRPr lang="en-US" altLang="zh-TW" sz="2400" dirty="0">
              <a:solidFill>
                <a:srgbClr val="FF0000"/>
              </a:solidFill>
            </a:endParaRPr>
          </a:p>
          <a:p>
            <a:pPr marL="0" indent="0">
              <a:buNone/>
            </a:pPr>
            <a:r>
              <a:rPr lang="zh-TW" altLang="en-US" sz="2400" dirty="0"/>
              <a:t> </a:t>
            </a:r>
            <a:r>
              <a:rPr lang="en-US" altLang="zh-TW" sz="2400" dirty="0"/>
              <a:t>(B) </a:t>
            </a:r>
            <a:r>
              <a:rPr lang="zh-TW" altLang="zh-TW" sz="2400" dirty="0"/>
              <a:t>瀏覽器的設定檔 </a:t>
            </a:r>
          </a:p>
          <a:p>
            <a:pPr marL="0" indent="0">
              <a:buNone/>
            </a:pPr>
            <a:r>
              <a:rPr lang="zh-TW" altLang="en-US" sz="2400" dirty="0"/>
              <a:t> </a:t>
            </a:r>
            <a:r>
              <a:rPr lang="en-US" altLang="zh-TW" sz="2400" dirty="0"/>
              <a:t>(C) </a:t>
            </a:r>
            <a:r>
              <a:rPr lang="zh-TW" altLang="zh-TW" sz="2400" dirty="0"/>
              <a:t>幫助防禦</a:t>
            </a:r>
            <a:r>
              <a:rPr lang="en-US" altLang="zh-TW" sz="2400" dirty="0"/>
              <a:t> XSS </a:t>
            </a:r>
            <a:r>
              <a:rPr lang="zh-TW" altLang="zh-TW" sz="2400" dirty="0"/>
              <a:t>攻擊 </a:t>
            </a:r>
            <a:r>
              <a:rPr lang="en-US" altLang="zh-TW" sz="2400" dirty="0"/>
              <a:t> </a:t>
            </a:r>
          </a:p>
          <a:p>
            <a:pPr marL="0" indent="0">
              <a:buNone/>
            </a:pPr>
            <a:r>
              <a:rPr lang="en-US" altLang="zh-TW" sz="2400" dirty="0"/>
              <a:t> (D) </a:t>
            </a:r>
            <a:r>
              <a:rPr lang="zh-TW" altLang="zh-TW" sz="2400" dirty="0"/>
              <a:t>幫助防禦</a:t>
            </a:r>
            <a:r>
              <a:rPr lang="en-US" altLang="zh-TW" sz="2400" dirty="0"/>
              <a:t> XML Injection </a:t>
            </a:r>
            <a:r>
              <a:rPr lang="zh-TW" altLang="zh-TW" sz="2400" dirty="0"/>
              <a:t>攻擊</a:t>
            </a:r>
            <a:endParaRPr lang="zh-TW" altLang="en-US" sz="2400" dirty="0"/>
          </a:p>
          <a:p>
            <a:pPr marL="0" indent="0">
              <a:buNone/>
            </a:pPr>
            <a:r>
              <a:rPr lang="zh-TW" altLang="en-US" dirty="0"/>
              <a:t> </a:t>
            </a:r>
            <a:endParaRPr lang="en-US" altLang="zh-TW" dirty="0"/>
          </a:p>
          <a:p>
            <a:endParaRPr lang="zh-TW" altLang="en-US" dirty="0"/>
          </a:p>
        </p:txBody>
      </p:sp>
    </p:spTree>
    <p:extLst>
      <p:ext uri="{BB962C8B-B14F-4D97-AF65-F5344CB8AC3E}">
        <p14:creationId xmlns:p14="http://schemas.microsoft.com/office/powerpoint/2010/main" val="15008768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a:bodyPr>
          <a:lstStyle/>
          <a:p>
            <a:pPr marL="0" indent="0">
              <a:buNone/>
            </a:pPr>
            <a:r>
              <a:rPr lang="zh-TW" altLang="zh-TW" dirty="0"/>
              <a:t>請問防禦</a:t>
            </a:r>
            <a:r>
              <a:rPr lang="en-US" altLang="zh-TW" dirty="0"/>
              <a:t> SQL Injection </a:t>
            </a:r>
            <a:r>
              <a:rPr lang="zh-TW" altLang="zh-TW" dirty="0"/>
              <a:t>的最佳方式為下列何者？</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黑名單過濾</a:t>
            </a:r>
            <a:endParaRPr lang="en-US" altLang="zh-TW" sz="2400" dirty="0"/>
          </a:p>
          <a:p>
            <a:pPr marL="0" indent="0">
              <a:buNone/>
            </a:pPr>
            <a:r>
              <a:rPr lang="en-US" altLang="zh-TW" sz="2400" dirty="0"/>
              <a:t> (B) </a:t>
            </a:r>
            <a:r>
              <a:rPr lang="zh-TW" altLang="zh-TW" sz="2400" dirty="0"/>
              <a:t>參數長度過濾</a:t>
            </a:r>
            <a:r>
              <a:rPr lang="en-US" altLang="zh-TW" sz="2400" dirty="0"/>
              <a:t> </a:t>
            </a:r>
          </a:p>
          <a:p>
            <a:pPr marL="0" indent="0">
              <a:buNone/>
            </a:pPr>
            <a:r>
              <a:rPr lang="zh-TW" altLang="en-US" sz="2400" dirty="0"/>
              <a:t> </a:t>
            </a:r>
            <a:r>
              <a:rPr lang="en-US" altLang="zh-TW" sz="2400" dirty="0"/>
              <a:t>(C) </a:t>
            </a:r>
            <a:r>
              <a:rPr lang="zh-TW" altLang="zh-TW" sz="2400" dirty="0"/>
              <a:t>輸出過濾</a:t>
            </a:r>
            <a:endParaRPr lang="en-US" altLang="zh-TW" sz="2400" dirty="0"/>
          </a:p>
          <a:p>
            <a:pPr marL="0" indent="0">
              <a:buNone/>
            </a:pPr>
            <a:r>
              <a:rPr lang="en-US" altLang="zh-TW" sz="2400" dirty="0"/>
              <a:t> (D) Prepared Statement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a:bodyPr>
          <a:lstStyle/>
          <a:p>
            <a:pPr marL="0" indent="0">
              <a:buNone/>
            </a:pPr>
            <a:r>
              <a:rPr lang="zh-TW" altLang="zh-TW" dirty="0"/>
              <a:t>請問防禦</a:t>
            </a:r>
            <a:r>
              <a:rPr lang="en-US" altLang="zh-TW" dirty="0"/>
              <a:t> SQL Injection </a:t>
            </a:r>
            <a:r>
              <a:rPr lang="zh-TW" altLang="zh-TW" dirty="0"/>
              <a:t>的最佳方式為下列何者？</a:t>
            </a:r>
            <a:endParaRPr lang="en-US" altLang="zh-TW" dirty="0"/>
          </a:p>
          <a:p>
            <a:pPr marL="0" indent="0">
              <a:buNone/>
            </a:pPr>
            <a:endParaRPr lang="zh-TW" altLang="en-US" dirty="0"/>
          </a:p>
          <a:p>
            <a:pPr marL="0" indent="0">
              <a:buNone/>
            </a:pPr>
            <a:r>
              <a:rPr lang="zh-TW" altLang="en-US" sz="2400" dirty="0"/>
              <a:t> </a:t>
            </a:r>
            <a:r>
              <a:rPr lang="en-US" altLang="zh-TW" sz="2400" dirty="0"/>
              <a:t>(A) </a:t>
            </a:r>
            <a:r>
              <a:rPr lang="zh-TW" altLang="zh-TW" sz="2400" dirty="0"/>
              <a:t>黑名單過濾</a:t>
            </a:r>
            <a:endParaRPr lang="en-US" altLang="zh-TW" sz="2400" dirty="0"/>
          </a:p>
          <a:p>
            <a:pPr marL="0" indent="0">
              <a:buNone/>
            </a:pPr>
            <a:r>
              <a:rPr lang="en-US" altLang="zh-TW" sz="2400" dirty="0"/>
              <a:t> (B) </a:t>
            </a:r>
            <a:r>
              <a:rPr lang="zh-TW" altLang="zh-TW" sz="2400" dirty="0"/>
              <a:t>參數長度過濾</a:t>
            </a:r>
            <a:r>
              <a:rPr lang="en-US" altLang="zh-TW" sz="2400" dirty="0"/>
              <a:t> </a:t>
            </a:r>
          </a:p>
          <a:p>
            <a:pPr marL="0" indent="0">
              <a:buNone/>
            </a:pPr>
            <a:r>
              <a:rPr lang="zh-TW" altLang="en-US" sz="2400" dirty="0"/>
              <a:t> </a:t>
            </a:r>
            <a:r>
              <a:rPr lang="en-US" altLang="zh-TW" sz="2400" dirty="0"/>
              <a:t>(C) </a:t>
            </a:r>
            <a:r>
              <a:rPr lang="zh-TW" altLang="zh-TW" sz="2400" dirty="0"/>
              <a:t>輸出過濾</a:t>
            </a:r>
            <a:endParaRPr lang="en-US" altLang="zh-TW" sz="2400" dirty="0"/>
          </a:p>
          <a:p>
            <a:pPr marL="0" indent="0">
              <a:buNone/>
            </a:pPr>
            <a:r>
              <a:rPr lang="en-US" altLang="zh-TW" sz="2400" dirty="0"/>
              <a:t> </a:t>
            </a:r>
            <a:r>
              <a:rPr lang="en-US" altLang="zh-TW" sz="2400" dirty="0">
                <a:solidFill>
                  <a:srgbClr val="FF0000"/>
                </a:solidFill>
              </a:rPr>
              <a:t>(D) Prepared Statement</a:t>
            </a:r>
            <a:endParaRPr lang="zh-TW" altLang="en-US" dirty="0">
              <a:solidFill>
                <a:srgbClr val="FF0000"/>
              </a:solidFill>
            </a:endParaRPr>
          </a:p>
        </p:txBody>
      </p:sp>
    </p:spTree>
    <p:extLst>
      <p:ext uri="{BB962C8B-B14F-4D97-AF65-F5344CB8AC3E}">
        <p14:creationId xmlns:p14="http://schemas.microsoft.com/office/powerpoint/2010/main" val="39637956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下列何者不是</a:t>
            </a:r>
            <a:r>
              <a:rPr lang="en-US" altLang="zh-TW" dirty="0"/>
              <a:t> Blind SQL Injection </a:t>
            </a:r>
            <a:r>
              <a:rPr lang="zh-TW" altLang="zh-TW" dirty="0"/>
              <a:t>的特性？</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t>(A) SQL </a:t>
            </a:r>
            <a:r>
              <a:rPr lang="zh-TW" altLang="zh-TW" sz="2400" dirty="0"/>
              <a:t>錯誤資訊會顯示在頁面中 </a:t>
            </a:r>
            <a:endParaRPr lang="en-US" altLang="zh-TW" sz="2400" dirty="0"/>
          </a:p>
          <a:p>
            <a:pPr marL="0" indent="0">
              <a:buNone/>
            </a:pPr>
            <a:r>
              <a:rPr lang="zh-TW" altLang="en-US" sz="2400" dirty="0"/>
              <a:t> </a:t>
            </a:r>
            <a:r>
              <a:rPr lang="en-US" altLang="zh-TW" sz="2400" dirty="0"/>
              <a:t>(B) SQL </a:t>
            </a:r>
            <a:r>
              <a:rPr lang="zh-TW" altLang="zh-TW" sz="2400" dirty="0"/>
              <a:t>錯誤資訊不會顯示在頁面中 </a:t>
            </a:r>
          </a:p>
          <a:p>
            <a:pPr marL="0" indent="0">
              <a:buNone/>
            </a:pPr>
            <a:r>
              <a:rPr lang="en-US" altLang="zh-TW" sz="2400" dirty="0"/>
              <a:t> (C)</a:t>
            </a:r>
            <a:r>
              <a:rPr lang="zh-TW" altLang="zh-TW" sz="2400" dirty="0"/>
              <a:t>常利用</a:t>
            </a:r>
            <a:r>
              <a:rPr lang="en-US" altLang="zh-TW" sz="2400" dirty="0"/>
              <a:t> wait for delay </a:t>
            </a:r>
            <a:r>
              <a:rPr lang="zh-TW" altLang="zh-TW" sz="2400" dirty="0"/>
              <a:t>語法來測試 </a:t>
            </a:r>
          </a:p>
          <a:p>
            <a:pPr marL="0" indent="0">
              <a:buNone/>
            </a:pPr>
            <a:r>
              <a:rPr lang="en-US" altLang="zh-TW" sz="2400" dirty="0"/>
              <a:t> (D)</a:t>
            </a:r>
            <a:r>
              <a:rPr lang="zh-TW" altLang="zh-TW" sz="2400" dirty="0"/>
              <a:t>常與</a:t>
            </a:r>
            <a:r>
              <a:rPr lang="en-US" altLang="zh-TW" sz="2400" dirty="0"/>
              <a:t> Time base SQL injection </a:t>
            </a:r>
            <a:r>
              <a:rPr lang="zh-TW" altLang="zh-TW" sz="2400" dirty="0"/>
              <a:t>一起發生</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下列何者不是</a:t>
            </a:r>
            <a:r>
              <a:rPr lang="en-US" altLang="zh-TW" dirty="0"/>
              <a:t> Blind SQL Injection </a:t>
            </a:r>
            <a:r>
              <a:rPr lang="zh-TW" altLang="zh-TW" dirty="0"/>
              <a:t>的特性？</a:t>
            </a:r>
            <a:r>
              <a:rPr lang="zh-TW" altLang="en-US" dirty="0"/>
              <a:t> </a:t>
            </a:r>
            <a:endParaRPr lang="en-US" altLang="zh-TW" dirty="0"/>
          </a:p>
          <a:p>
            <a:pPr marL="0" indent="0">
              <a:buNone/>
            </a:pPr>
            <a:endParaRPr lang="zh-TW" altLang="en-US" dirty="0"/>
          </a:p>
          <a:p>
            <a:pPr marL="0" indent="0">
              <a:buNone/>
            </a:pPr>
            <a:r>
              <a:rPr lang="zh-TW" altLang="en-US" sz="2400" dirty="0"/>
              <a:t> </a:t>
            </a:r>
            <a:r>
              <a:rPr lang="en-US" altLang="zh-TW" sz="2400" dirty="0">
                <a:solidFill>
                  <a:srgbClr val="FF0000"/>
                </a:solidFill>
              </a:rPr>
              <a:t>(A) SQL </a:t>
            </a:r>
            <a:r>
              <a:rPr lang="zh-TW" altLang="zh-TW" sz="2400" dirty="0">
                <a:solidFill>
                  <a:srgbClr val="FF0000"/>
                </a:solidFill>
              </a:rPr>
              <a:t>錯誤資訊會顯示在頁面中 </a:t>
            </a:r>
            <a:endParaRPr lang="en-US" altLang="zh-TW" sz="2400" dirty="0">
              <a:solidFill>
                <a:srgbClr val="FF0000"/>
              </a:solidFill>
            </a:endParaRPr>
          </a:p>
          <a:p>
            <a:pPr marL="0" indent="0">
              <a:buNone/>
            </a:pPr>
            <a:r>
              <a:rPr lang="zh-TW" altLang="en-US" sz="2400" dirty="0"/>
              <a:t> </a:t>
            </a:r>
            <a:r>
              <a:rPr lang="en-US" altLang="zh-TW" sz="2400" dirty="0"/>
              <a:t>(B) SQL </a:t>
            </a:r>
            <a:r>
              <a:rPr lang="zh-TW" altLang="zh-TW" sz="2400" dirty="0"/>
              <a:t>錯誤資訊不會顯示在頁面中 </a:t>
            </a:r>
          </a:p>
          <a:p>
            <a:pPr marL="0" indent="0">
              <a:buNone/>
            </a:pPr>
            <a:r>
              <a:rPr lang="en-US" altLang="zh-TW" sz="2400" dirty="0"/>
              <a:t> (C)</a:t>
            </a:r>
            <a:r>
              <a:rPr lang="zh-TW" altLang="zh-TW" sz="2400" dirty="0"/>
              <a:t>常利用</a:t>
            </a:r>
            <a:r>
              <a:rPr lang="en-US" altLang="zh-TW" sz="2400" dirty="0"/>
              <a:t> wait for delay </a:t>
            </a:r>
            <a:r>
              <a:rPr lang="zh-TW" altLang="zh-TW" sz="2400" dirty="0"/>
              <a:t>語法來測試 </a:t>
            </a:r>
          </a:p>
          <a:p>
            <a:pPr marL="0" indent="0">
              <a:buNone/>
            </a:pPr>
            <a:r>
              <a:rPr lang="en-US" altLang="zh-TW" sz="2400" dirty="0"/>
              <a:t> (D)</a:t>
            </a:r>
            <a:r>
              <a:rPr lang="zh-TW" altLang="zh-TW" sz="2400" dirty="0"/>
              <a:t>常與</a:t>
            </a:r>
            <a:r>
              <a:rPr lang="en-US" altLang="zh-TW" sz="2400" dirty="0"/>
              <a:t> Time base SQL injection </a:t>
            </a:r>
            <a:r>
              <a:rPr lang="zh-TW" altLang="zh-TW" sz="2400" dirty="0"/>
              <a:t>一起發生</a:t>
            </a:r>
            <a:endParaRPr lang="zh-TW" altLang="en-US" dirty="0"/>
          </a:p>
        </p:txBody>
      </p:sp>
    </p:spTree>
    <p:extLst>
      <p:ext uri="{BB962C8B-B14F-4D97-AF65-F5344CB8AC3E}">
        <p14:creationId xmlns:p14="http://schemas.microsoft.com/office/powerpoint/2010/main" val="28961426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下列哪種方法可讓開發人員發現其撰寫的網頁程式碼是否存有輸入驗證漏洞（</a:t>
            </a:r>
            <a:r>
              <a:rPr lang="en-US" altLang="zh-TW" dirty="0"/>
              <a:t>Input Validation Weaknesses</a:t>
            </a:r>
            <a:r>
              <a:rPr lang="zh-TW" altLang="zh-TW" dirty="0"/>
              <a:t>）？</a:t>
            </a:r>
            <a:endParaRPr lang="en-US" altLang="zh-TW" dirty="0"/>
          </a:p>
          <a:p>
            <a:pPr marL="0" indent="0">
              <a:buNone/>
            </a:pPr>
            <a:endParaRPr lang="zh-TW" altLang="en-US" dirty="0"/>
          </a:p>
          <a:p>
            <a:pPr marL="0" indent="0" hangingPunct="0">
              <a:buNone/>
            </a:pPr>
            <a:r>
              <a:rPr lang="zh-TW" altLang="en-US" sz="2400" dirty="0"/>
              <a:t> </a:t>
            </a:r>
            <a:r>
              <a:rPr lang="en-US" altLang="zh-TW" sz="2400" dirty="0"/>
              <a:t>(A)</a:t>
            </a:r>
            <a:r>
              <a:rPr lang="zh-TW" altLang="zh-TW" sz="2400" dirty="0"/>
              <a:t>反組譯應用程式執行碼</a:t>
            </a:r>
            <a:r>
              <a:rPr lang="en-US" altLang="zh-TW" sz="2400" dirty="0"/>
              <a:t>   </a:t>
            </a:r>
          </a:p>
          <a:p>
            <a:pPr marL="0" indent="0" hangingPunct="0">
              <a:buNone/>
            </a:pPr>
            <a:r>
              <a:rPr lang="en-US" altLang="zh-TW" sz="2400" dirty="0"/>
              <a:t> (B)</a:t>
            </a:r>
            <a:r>
              <a:rPr lang="zh-TW" altLang="zh-TW" sz="2400" dirty="0"/>
              <a:t>迴歸測試（</a:t>
            </a:r>
            <a:r>
              <a:rPr lang="en-US" altLang="zh-TW" sz="2400" dirty="0"/>
              <a:t>Regression Testing</a:t>
            </a:r>
            <a:r>
              <a:rPr lang="zh-TW" altLang="zh-TW" sz="2400" dirty="0"/>
              <a:t>） </a:t>
            </a:r>
          </a:p>
          <a:p>
            <a:pPr marL="0" indent="0" hangingPunct="0">
              <a:buNone/>
            </a:pPr>
            <a:r>
              <a:rPr lang="zh-TW" altLang="en-US" sz="2400" dirty="0"/>
              <a:t> </a:t>
            </a:r>
            <a:r>
              <a:rPr lang="en-US" altLang="zh-TW" sz="2400" dirty="0"/>
              <a:t>(C)</a:t>
            </a:r>
            <a:r>
              <a:rPr lang="zh-TW" altLang="zh-TW" sz="2400" dirty="0"/>
              <a:t>模糊測試（</a:t>
            </a:r>
            <a:r>
              <a:rPr lang="en-US" altLang="zh-TW" sz="2400" dirty="0"/>
              <a:t>Fuzz Testing</a:t>
            </a:r>
            <a:r>
              <a:rPr lang="zh-TW" altLang="zh-TW" sz="2400" dirty="0"/>
              <a:t>）</a:t>
            </a:r>
            <a:endParaRPr lang="en-US" altLang="zh-TW" sz="2400" dirty="0"/>
          </a:p>
          <a:p>
            <a:pPr marL="0" indent="0" hangingPunct="0">
              <a:buNone/>
            </a:pPr>
            <a:r>
              <a:rPr lang="en-US" altLang="zh-TW" sz="2400" dirty="0"/>
              <a:t> (D)</a:t>
            </a:r>
            <a:r>
              <a:rPr lang="zh-TW" altLang="zh-TW" sz="2400" dirty="0"/>
              <a:t>使用除錯器（</a:t>
            </a:r>
            <a:r>
              <a:rPr lang="en-US" altLang="zh-TW" sz="2400" dirty="0"/>
              <a:t>Debugger</a:t>
            </a:r>
            <a:r>
              <a:rPr lang="zh-TW" altLang="zh-TW" sz="2400" dirty="0"/>
              <a:t>）逐步執行檢視 </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下列哪種方法可讓開發人員發現其撰寫的網頁程式碼是否存有輸入驗證漏洞（</a:t>
            </a:r>
            <a:r>
              <a:rPr lang="en-US" altLang="zh-TW" dirty="0"/>
              <a:t>Input Validation Weaknesses</a:t>
            </a:r>
            <a:r>
              <a:rPr lang="zh-TW" altLang="zh-TW" dirty="0"/>
              <a:t>）？</a:t>
            </a:r>
            <a:endParaRPr lang="en-US" altLang="zh-TW" dirty="0"/>
          </a:p>
          <a:p>
            <a:pPr marL="0" indent="0">
              <a:buNone/>
            </a:pPr>
            <a:endParaRPr lang="zh-TW" altLang="en-US" dirty="0"/>
          </a:p>
          <a:p>
            <a:pPr marL="0" indent="0" hangingPunct="0">
              <a:buNone/>
            </a:pPr>
            <a:r>
              <a:rPr lang="zh-TW" altLang="en-US" sz="2400" dirty="0"/>
              <a:t> </a:t>
            </a:r>
            <a:r>
              <a:rPr lang="en-US" altLang="zh-TW" sz="2400" dirty="0"/>
              <a:t>(A)</a:t>
            </a:r>
            <a:r>
              <a:rPr lang="zh-TW" altLang="zh-TW" sz="2400" dirty="0"/>
              <a:t>反組譯應用程式執行碼</a:t>
            </a:r>
            <a:r>
              <a:rPr lang="en-US" altLang="zh-TW" sz="2400" dirty="0"/>
              <a:t>   </a:t>
            </a:r>
          </a:p>
          <a:p>
            <a:pPr marL="0" indent="0" hangingPunct="0">
              <a:buNone/>
            </a:pPr>
            <a:r>
              <a:rPr lang="en-US" altLang="zh-TW" sz="2400" dirty="0"/>
              <a:t> (B)</a:t>
            </a:r>
            <a:r>
              <a:rPr lang="zh-TW" altLang="zh-TW" sz="2400" dirty="0"/>
              <a:t>迴歸測試（</a:t>
            </a:r>
            <a:r>
              <a:rPr lang="en-US" altLang="zh-TW" sz="2400" dirty="0"/>
              <a:t>Regression Testing</a:t>
            </a:r>
            <a:r>
              <a:rPr lang="zh-TW" altLang="zh-TW" sz="2400" dirty="0"/>
              <a:t>） </a:t>
            </a:r>
          </a:p>
          <a:p>
            <a:pPr marL="0" indent="0" hangingPunct="0">
              <a:buNone/>
            </a:pPr>
            <a:r>
              <a:rPr lang="zh-TW" altLang="en-US" sz="2400" dirty="0">
                <a:solidFill>
                  <a:srgbClr val="FF0000"/>
                </a:solidFill>
              </a:rPr>
              <a:t> </a:t>
            </a:r>
            <a:r>
              <a:rPr lang="en-US" altLang="zh-TW" sz="2400" dirty="0">
                <a:solidFill>
                  <a:srgbClr val="FF0000"/>
                </a:solidFill>
              </a:rPr>
              <a:t>(C)</a:t>
            </a:r>
            <a:r>
              <a:rPr lang="zh-TW" altLang="zh-TW" sz="2400" dirty="0">
                <a:solidFill>
                  <a:srgbClr val="FF0000"/>
                </a:solidFill>
              </a:rPr>
              <a:t>模糊測試（</a:t>
            </a:r>
            <a:r>
              <a:rPr lang="en-US" altLang="zh-TW" sz="2400" dirty="0">
                <a:solidFill>
                  <a:srgbClr val="FF0000"/>
                </a:solidFill>
              </a:rPr>
              <a:t>Fuzz Testing</a:t>
            </a:r>
            <a:r>
              <a:rPr lang="zh-TW" altLang="zh-TW" sz="2400" dirty="0">
                <a:solidFill>
                  <a:srgbClr val="FF0000"/>
                </a:solidFill>
              </a:rPr>
              <a:t>）</a:t>
            </a:r>
            <a:endParaRPr lang="en-US" altLang="zh-TW" sz="2400" dirty="0">
              <a:solidFill>
                <a:srgbClr val="FF0000"/>
              </a:solidFill>
            </a:endParaRPr>
          </a:p>
          <a:p>
            <a:pPr marL="0" indent="0" hangingPunct="0">
              <a:buNone/>
            </a:pPr>
            <a:r>
              <a:rPr lang="en-US" altLang="zh-TW" sz="2400" dirty="0"/>
              <a:t> (D)</a:t>
            </a:r>
            <a:r>
              <a:rPr lang="zh-TW" altLang="zh-TW" sz="2400" dirty="0"/>
              <a:t>使用除錯器（</a:t>
            </a:r>
            <a:r>
              <a:rPr lang="en-US" altLang="zh-TW" sz="2400" dirty="0"/>
              <a:t>Debugger</a:t>
            </a:r>
            <a:r>
              <a:rPr lang="zh-TW" altLang="zh-TW" sz="2400" dirty="0"/>
              <a:t>）逐步執行檢視 </a:t>
            </a:r>
          </a:p>
          <a:p>
            <a:endParaRPr lang="zh-TW" altLang="en-US" dirty="0"/>
          </a:p>
        </p:txBody>
      </p:sp>
    </p:spTree>
    <p:extLst>
      <p:ext uri="{BB962C8B-B14F-4D97-AF65-F5344CB8AC3E}">
        <p14:creationId xmlns:p14="http://schemas.microsoft.com/office/powerpoint/2010/main" val="7196557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網頁中使用驗證碼</a:t>
            </a:r>
            <a:r>
              <a:rPr lang="en-US" altLang="zh-TW" dirty="0"/>
              <a:t>(CAPTCHA)</a:t>
            </a:r>
            <a:r>
              <a:rPr lang="zh-TW" altLang="zh-TW" dirty="0"/>
              <a:t>主要可防禦下列何種攻擊？</a:t>
            </a:r>
            <a:endParaRPr lang="en-US" altLang="zh-TW" dirty="0"/>
          </a:p>
          <a:p>
            <a:pPr marL="0" indent="0">
              <a:buNone/>
            </a:pPr>
            <a:endParaRPr lang="zh-TW" altLang="en-US" dirty="0"/>
          </a:p>
          <a:p>
            <a:pPr marL="0" indent="0">
              <a:buNone/>
            </a:pPr>
            <a:r>
              <a:rPr lang="zh-TW" altLang="en-US" sz="2400" dirty="0"/>
              <a:t> </a:t>
            </a:r>
            <a:r>
              <a:rPr lang="en-US" altLang="zh-TW" sz="2400" dirty="0"/>
              <a:t>(A) SQL </a:t>
            </a:r>
            <a:r>
              <a:rPr lang="zh-TW" altLang="zh-TW" sz="2400" dirty="0"/>
              <a:t>注入攻擊</a:t>
            </a:r>
            <a:r>
              <a:rPr lang="en-US" altLang="zh-TW" sz="2400" dirty="0"/>
              <a:t>(Injection)</a:t>
            </a:r>
            <a:r>
              <a:rPr lang="zh-TW" altLang="zh-TW" sz="2400" dirty="0"/>
              <a:t>。</a:t>
            </a:r>
            <a:r>
              <a:rPr lang="en-US" altLang="zh-TW" sz="2400" dirty="0"/>
              <a:t>   </a:t>
            </a:r>
          </a:p>
          <a:p>
            <a:pPr marL="0" indent="0">
              <a:buNone/>
            </a:pPr>
            <a:r>
              <a:rPr lang="en-US" altLang="zh-TW" sz="2400" dirty="0"/>
              <a:t> (B) </a:t>
            </a:r>
            <a:r>
              <a:rPr lang="zh-TW" altLang="zh-TW" sz="2400" dirty="0"/>
              <a:t>跨站腳本攻擊</a:t>
            </a:r>
            <a:r>
              <a:rPr lang="en-US" altLang="zh-TW" sz="2400" dirty="0"/>
              <a:t>(XSS)</a:t>
            </a:r>
            <a:r>
              <a:rPr lang="zh-TW" altLang="zh-TW" sz="2400" dirty="0"/>
              <a:t>。 </a:t>
            </a:r>
          </a:p>
          <a:p>
            <a:pPr marL="0" indent="0">
              <a:buNone/>
            </a:pPr>
            <a:r>
              <a:rPr lang="zh-TW" altLang="en-US" sz="2400" dirty="0"/>
              <a:t> </a:t>
            </a:r>
            <a:r>
              <a:rPr lang="en-US" altLang="zh-TW" sz="2400" dirty="0"/>
              <a:t>(C) </a:t>
            </a:r>
            <a:r>
              <a:rPr lang="zh-TW" altLang="zh-TW" sz="2400" dirty="0"/>
              <a:t>緩衝區易位攻擊</a:t>
            </a:r>
            <a:r>
              <a:rPr lang="en-US" altLang="zh-TW" sz="2400" dirty="0"/>
              <a:t>(Buffer Overflow)</a:t>
            </a:r>
            <a:r>
              <a:rPr lang="zh-TW" altLang="zh-TW" sz="2400" dirty="0"/>
              <a:t>。 </a:t>
            </a:r>
            <a:endParaRPr lang="en-US" altLang="zh-TW" sz="2400" dirty="0"/>
          </a:p>
          <a:p>
            <a:pPr marL="0" indent="0">
              <a:buNone/>
            </a:pPr>
            <a:r>
              <a:rPr lang="en-US" altLang="zh-TW" sz="2400" dirty="0"/>
              <a:t> (D) </a:t>
            </a:r>
            <a:r>
              <a:rPr lang="zh-TW" altLang="zh-TW" sz="2400" dirty="0"/>
              <a:t>跨站偽造請求攻擊</a:t>
            </a:r>
            <a:r>
              <a:rPr lang="en-US" altLang="zh-TW" sz="2400" dirty="0"/>
              <a:t>(CSRF)</a:t>
            </a:r>
            <a:r>
              <a:rPr lang="zh-TW" altLang="zh-TW" sz="2400" dirty="0"/>
              <a:t>。</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網頁中使用驗證碼</a:t>
            </a:r>
            <a:r>
              <a:rPr lang="en-US" altLang="zh-TW" dirty="0"/>
              <a:t>(CAPTCHA)</a:t>
            </a:r>
            <a:r>
              <a:rPr lang="zh-TW" altLang="zh-TW" dirty="0"/>
              <a:t>主要可防禦下列何種攻擊？</a:t>
            </a:r>
            <a:endParaRPr lang="en-US" altLang="zh-TW" dirty="0"/>
          </a:p>
          <a:p>
            <a:pPr marL="0" indent="0">
              <a:buNone/>
            </a:pPr>
            <a:endParaRPr lang="zh-TW" altLang="en-US" dirty="0"/>
          </a:p>
          <a:p>
            <a:pPr marL="0" indent="0">
              <a:buNone/>
            </a:pPr>
            <a:r>
              <a:rPr lang="zh-TW" altLang="en-US" sz="2400" dirty="0"/>
              <a:t> </a:t>
            </a:r>
            <a:r>
              <a:rPr lang="en-US" altLang="zh-TW" sz="2400" dirty="0"/>
              <a:t>(A) SQL </a:t>
            </a:r>
            <a:r>
              <a:rPr lang="zh-TW" altLang="zh-TW" sz="2400" dirty="0"/>
              <a:t>注入攻擊</a:t>
            </a:r>
            <a:r>
              <a:rPr lang="en-US" altLang="zh-TW" sz="2400" dirty="0"/>
              <a:t>(Injection)</a:t>
            </a:r>
            <a:r>
              <a:rPr lang="zh-TW" altLang="zh-TW" sz="2400" dirty="0"/>
              <a:t>。</a:t>
            </a:r>
            <a:r>
              <a:rPr lang="en-US" altLang="zh-TW" sz="2400" dirty="0"/>
              <a:t>   </a:t>
            </a:r>
          </a:p>
          <a:p>
            <a:pPr marL="0" indent="0">
              <a:buNone/>
            </a:pPr>
            <a:r>
              <a:rPr lang="en-US" altLang="zh-TW" sz="2400" dirty="0"/>
              <a:t> (B) </a:t>
            </a:r>
            <a:r>
              <a:rPr lang="zh-TW" altLang="zh-TW" sz="2400" dirty="0"/>
              <a:t>跨站腳本攻擊</a:t>
            </a:r>
            <a:r>
              <a:rPr lang="en-US" altLang="zh-TW" sz="2400" dirty="0"/>
              <a:t>(XSS)</a:t>
            </a:r>
            <a:r>
              <a:rPr lang="zh-TW" altLang="zh-TW" sz="2400" dirty="0"/>
              <a:t>。 </a:t>
            </a:r>
          </a:p>
          <a:p>
            <a:pPr marL="0" indent="0">
              <a:buNone/>
            </a:pPr>
            <a:r>
              <a:rPr lang="zh-TW" altLang="en-US" sz="2400" dirty="0"/>
              <a:t> </a:t>
            </a:r>
            <a:r>
              <a:rPr lang="en-US" altLang="zh-TW" sz="2400" dirty="0"/>
              <a:t>(C) </a:t>
            </a:r>
            <a:r>
              <a:rPr lang="zh-TW" altLang="zh-TW" sz="2400" dirty="0"/>
              <a:t>緩衝區易位攻擊</a:t>
            </a:r>
            <a:r>
              <a:rPr lang="en-US" altLang="zh-TW" sz="2400" dirty="0"/>
              <a:t>(Buffer Overflow)</a:t>
            </a:r>
            <a:r>
              <a:rPr lang="zh-TW" altLang="zh-TW" sz="2400" dirty="0"/>
              <a:t>。 </a:t>
            </a:r>
            <a:endParaRPr lang="en-US" altLang="zh-TW" sz="2400" dirty="0"/>
          </a:p>
          <a:p>
            <a:pPr marL="0" indent="0">
              <a:buNone/>
            </a:pPr>
            <a:r>
              <a:rPr lang="en-US" altLang="zh-TW" sz="2400" dirty="0"/>
              <a:t> </a:t>
            </a:r>
            <a:r>
              <a:rPr lang="en-US" altLang="zh-TW" sz="2400" dirty="0">
                <a:solidFill>
                  <a:srgbClr val="FF0000"/>
                </a:solidFill>
              </a:rPr>
              <a:t>(D) </a:t>
            </a:r>
            <a:r>
              <a:rPr lang="zh-TW" altLang="zh-TW" sz="2400" dirty="0">
                <a:solidFill>
                  <a:srgbClr val="FF0000"/>
                </a:solidFill>
              </a:rPr>
              <a:t>跨站偽造請求攻擊</a:t>
            </a:r>
            <a:r>
              <a:rPr lang="en-US" altLang="zh-TW" sz="2400" dirty="0">
                <a:solidFill>
                  <a:srgbClr val="FF0000"/>
                </a:solidFill>
              </a:rPr>
              <a:t>(CSRF)</a:t>
            </a:r>
            <a:r>
              <a:rPr lang="zh-TW" altLang="zh-TW" sz="2400" dirty="0">
                <a:solidFill>
                  <a:srgbClr val="FF0000"/>
                </a:solidFill>
              </a:rPr>
              <a:t>。</a:t>
            </a:r>
          </a:p>
          <a:p>
            <a:endParaRPr lang="zh-TW" altLang="en-US" dirty="0"/>
          </a:p>
        </p:txBody>
      </p:sp>
    </p:spTree>
    <p:extLst>
      <p:ext uri="{BB962C8B-B14F-4D97-AF65-F5344CB8AC3E}">
        <p14:creationId xmlns:p14="http://schemas.microsoft.com/office/powerpoint/2010/main" val="505112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12154</Words>
  <Application>Microsoft Office PowerPoint</Application>
  <PresentationFormat>如螢幕大小 (4:3)</PresentationFormat>
  <Paragraphs>1133</Paragraphs>
  <Slides>207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207</vt:i4>
      </vt:variant>
    </vt:vector>
  </HeadingPairs>
  <TitlesOfParts>
    <vt:vector size="213" baseType="lpstr">
      <vt:lpstr>PMingLiU</vt:lpstr>
      <vt:lpstr>PMingLiU</vt:lpstr>
      <vt:lpstr>Arial</vt:lpstr>
      <vt:lpstr>Calibri</vt:lpstr>
      <vt:lpstr>Times New Roman</vt:lpstr>
      <vt:lpstr>Office 佈景主題</vt:lpstr>
      <vt:lpstr>資訊安全技術</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資訊安全技術</dc:title>
  <dc:creator>TB</dc:creator>
  <cp:lastModifiedBy>User</cp:lastModifiedBy>
  <cp:revision>28</cp:revision>
  <dcterms:created xsi:type="dcterms:W3CDTF">2018-10-15T13:01:54Z</dcterms:created>
  <dcterms:modified xsi:type="dcterms:W3CDTF">2018-10-31T19:39:52Z</dcterms:modified>
</cp:coreProperties>
</file>