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5"/>
          <p:cNvSpPr>
            <a:spLocks noChangeArrowheads="1"/>
          </p:cNvSpPr>
          <p:nvPr/>
        </p:nvSpPr>
        <p:spPr bwMode="auto">
          <a:xfrm>
            <a:off x="38100" y="2274888"/>
            <a:ext cx="6280150" cy="453390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66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gray">
          <a:xfrm>
            <a:off x="50800" y="28575"/>
            <a:ext cx="6276975" cy="22574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66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" name="Rectangle 38" descr="M_CG38"/>
          <p:cNvSpPr>
            <a:spLocks noChangeArrowheads="1"/>
          </p:cNvSpPr>
          <p:nvPr/>
        </p:nvSpPr>
        <p:spPr bwMode="gray">
          <a:xfrm>
            <a:off x="50800" y="2257425"/>
            <a:ext cx="6343650" cy="45339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66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" name="Rectangle 39"/>
          <p:cNvSpPr>
            <a:spLocks noChangeArrowheads="1"/>
          </p:cNvSpPr>
          <p:nvPr/>
        </p:nvSpPr>
        <p:spPr bwMode="gray">
          <a:xfrm>
            <a:off x="6326188" y="2255838"/>
            <a:ext cx="2811462" cy="45608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66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" name="Rectangle 31"/>
          <p:cNvSpPr>
            <a:spLocks noChangeArrowheads="1"/>
          </p:cNvSpPr>
          <p:nvPr/>
        </p:nvSpPr>
        <p:spPr bwMode="gray">
          <a:xfrm>
            <a:off x="7010400" y="60960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FFFFFF"/>
                </a:solidFill>
                <a:latin typeface="Arial Black" charset="0"/>
                <a:ea typeface="宋体" charset="0"/>
                <a:cs typeface="宋体" charset="0"/>
              </a:rPr>
              <a:t>LOGO</a:t>
            </a:r>
          </a:p>
        </p:txBody>
      </p:sp>
      <p:sp>
        <p:nvSpPr>
          <p:cNvPr id="9" name="Rectangle 46"/>
          <p:cNvSpPr>
            <a:spLocks noChangeArrowheads="1"/>
          </p:cNvSpPr>
          <p:nvPr/>
        </p:nvSpPr>
        <p:spPr bwMode="gray">
          <a:xfrm>
            <a:off x="6324600" y="28575"/>
            <a:ext cx="2762250" cy="22288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66"/>
              </a:solidFill>
              <a:latin typeface="Arial" charset="0"/>
              <a:ea typeface="宋体" charset="0"/>
              <a:cs typeface="宋体" charset="0"/>
            </a:endParaRPr>
          </a:p>
        </p:txBody>
      </p:sp>
      <p:grpSp>
        <p:nvGrpSpPr>
          <p:cNvPr id="10" name="Group 18"/>
          <p:cNvGrpSpPr>
            <a:grpSpLocks/>
          </p:cNvGrpSpPr>
          <p:nvPr/>
        </p:nvGrpSpPr>
        <p:grpSpPr bwMode="auto">
          <a:xfrm>
            <a:off x="0" y="-1588"/>
            <a:ext cx="9166225" cy="6859588"/>
            <a:chOff x="0" y="0"/>
            <a:chExt cx="5764" cy="4321"/>
          </a:xfrm>
        </p:grpSpPr>
        <p:sp>
          <p:nvSpPr>
            <p:cNvPr id="11" name="AutoShape 19"/>
            <p:cNvSpPr>
              <a:spLocks noChangeArrowheads="1"/>
            </p:cNvSpPr>
            <p:nvPr/>
          </p:nvSpPr>
          <p:spPr bwMode="gray">
            <a:xfrm>
              <a:off x="27" y="24"/>
              <a:ext cx="5712" cy="4274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66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2" name="Freeform 20"/>
            <p:cNvSpPr>
              <a:spLocks/>
            </p:cNvSpPr>
            <p:nvPr/>
          </p:nvSpPr>
          <p:spPr bwMode="gray">
            <a:xfrm>
              <a:off x="0" y="0"/>
              <a:ext cx="288" cy="282"/>
            </a:xfrm>
            <a:custGeom>
              <a:avLst/>
              <a:gdLst>
                <a:gd name="T0" fmla="*/ 2 w 288"/>
                <a:gd name="T1" fmla="*/ 282 h 282"/>
                <a:gd name="T2" fmla="*/ 82 w 288"/>
                <a:gd name="T3" fmla="*/ 144 h 282"/>
                <a:gd name="T4" fmla="*/ 165 w 288"/>
                <a:gd name="T5" fmla="*/ 36 h 282"/>
                <a:gd name="T6" fmla="*/ 288 w 288"/>
                <a:gd name="T7" fmla="*/ 0 h 282"/>
                <a:gd name="T8" fmla="*/ 0 w 288"/>
                <a:gd name="T9" fmla="*/ 0 h 2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8" h="282">
                  <a:moveTo>
                    <a:pt x="2" y="282"/>
                  </a:moveTo>
                  <a:lnTo>
                    <a:pt x="82" y="144"/>
                  </a:lnTo>
                  <a:lnTo>
                    <a:pt x="165" y="36"/>
                  </a:ln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66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3" name="Freeform 21"/>
            <p:cNvSpPr>
              <a:spLocks/>
            </p:cNvSpPr>
            <p:nvPr/>
          </p:nvSpPr>
          <p:spPr bwMode="gray">
            <a:xfrm>
              <a:off x="5" y="3985"/>
              <a:ext cx="244" cy="336"/>
            </a:xfrm>
            <a:custGeom>
              <a:avLst/>
              <a:gdLst>
                <a:gd name="T0" fmla="*/ 244 w 243"/>
                <a:gd name="T1" fmla="*/ 335 h 336"/>
                <a:gd name="T2" fmla="*/ 123 w 243"/>
                <a:gd name="T3" fmla="*/ 239 h 336"/>
                <a:gd name="T4" fmla="*/ 30 w 243"/>
                <a:gd name="T5" fmla="*/ 144 h 336"/>
                <a:gd name="T6" fmla="*/ 0 w 243"/>
                <a:gd name="T7" fmla="*/ 0 h 336"/>
                <a:gd name="T8" fmla="*/ 1 w 243"/>
                <a:gd name="T9" fmla="*/ 336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3" h="336">
                  <a:moveTo>
                    <a:pt x="243" y="335"/>
                  </a:moveTo>
                  <a:lnTo>
                    <a:pt x="122" y="239"/>
                  </a:lnTo>
                  <a:lnTo>
                    <a:pt x="30" y="144"/>
                  </a:lnTo>
                  <a:lnTo>
                    <a:pt x="0" y="0"/>
                  </a:lnTo>
                  <a:lnTo>
                    <a:pt x="1" y="33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66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4" name="Freeform 22"/>
            <p:cNvSpPr>
              <a:spLocks/>
            </p:cNvSpPr>
            <p:nvPr/>
          </p:nvSpPr>
          <p:spPr bwMode="gray">
            <a:xfrm>
              <a:off x="5511" y="4029"/>
              <a:ext cx="253" cy="290"/>
            </a:xfrm>
            <a:custGeom>
              <a:avLst/>
              <a:gdLst>
                <a:gd name="T0" fmla="*/ 250 w 232"/>
                <a:gd name="T1" fmla="*/ 0 h 290"/>
                <a:gd name="T2" fmla="*/ 179 w 232"/>
                <a:gd name="T3" fmla="*/ 144 h 290"/>
                <a:gd name="T4" fmla="*/ 107 w 232"/>
                <a:gd name="T5" fmla="*/ 253 h 290"/>
                <a:gd name="T6" fmla="*/ 0 w 232"/>
                <a:gd name="T7" fmla="*/ 290 h 290"/>
                <a:gd name="T8" fmla="*/ 253 w 232"/>
                <a:gd name="T9" fmla="*/ 287 h 2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66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5" name="Freeform 23"/>
            <p:cNvSpPr>
              <a:spLocks/>
            </p:cNvSpPr>
            <p:nvPr/>
          </p:nvSpPr>
          <p:spPr bwMode="gray">
            <a:xfrm>
              <a:off x="5472" y="0"/>
              <a:ext cx="288" cy="288"/>
            </a:xfrm>
            <a:custGeom>
              <a:avLst/>
              <a:gdLst>
                <a:gd name="T0" fmla="*/ 0 w 288"/>
                <a:gd name="T1" fmla="*/ 0 h 288"/>
                <a:gd name="T2" fmla="*/ 144 w 288"/>
                <a:gd name="T3" fmla="*/ 82 h 288"/>
                <a:gd name="T4" fmla="*/ 252 w 288"/>
                <a:gd name="T5" fmla="*/ 165 h 288"/>
                <a:gd name="T6" fmla="*/ 288 w 288"/>
                <a:gd name="T7" fmla="*/ 288 h 288"/>
                <a:gd name="T8" fmla="*/ 288 w 28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8" h="288">
                  <a:moveTo>
                    <a:pt x="0" y="0"/>
                  </a:moveTo>
                  <a:lnTo>
                    <a:pt x="144" y="82"/>
                  </a:lnTo>
                  <a:lnTo>
                    <a:pt x="252" y="165"/>
                  </a:lnTo>
                  <a:lnTo>
                    <a:pt x="288" y="288"/>
                  </a:lnTo>
                  <a:lnTo>
                    <a:pt x="288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66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762000" y="457200"/>
            <a:ext cx="5334000" cy="8382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914400" y="1676400"/>
            <a:ext cx="5386388" cy="5334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6466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  <a:latin typeface="Verdana"/>
              </a:rPr>
              <a:t>www.themegallery.com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77626A-60ED-574F-8366-660F4132A130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34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1300" y="350838"/>
            <a:ext cx="2095500" cy="59642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350838"/>
            <a:ext cx="6134100" cy="59642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  <a:latin typeface="Verdana"/>
              </a:rPr>
              <a:t>www.themegallery.com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34015E-1E2B-4045-9B47-8CEFCE0047E9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658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  <a:latin typeface="Verdana"/>
              </a:rPr>
              <a:t>www.themegallery.com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C83999-A240-664A-B0A7-7F97F83EB0D8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719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  <a:latin typeface="Verdana"/>
              </a:rPr>
              <a:t>www.themegallery.com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649997-CF24-DC4A-BA28-85CC9F8E7979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6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66838"/>
            <a:ext cx="4038600" cy="4948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66838"/>
            <a:ext cx="4038600" cy="4948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  <a:latin typeface="Verdana"/>
              </a:rPr>
              <a:t>www.themegallery.com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FFB02B-5EED-D94E-89CB-E336FBE3B50C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21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  <a:latin typeface="Verdana"/>
              </a:rPr>
              <a:t>www.themegallery.com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7F6BC6-6AF8-0343-BDDE-28377238ED62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80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  <a:latin typeface="Verdana"/>
              </a:rPr>
              <a:t>www.themegallery.com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2BDF6F-F0F3-A744-BD33-187C6EE60D15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05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  <a:latin typeface="Verdana"/>
              </a:rPr>
              <a:t>www.themegallery.com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1A47A1-0030-3444-866C-7D6D5EB5A598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26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  <a:latin typeface="Verdana"/>
              </a:rPr>
              <a:t>www.themegallery.com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264BC-EFB7-EE4E-882A-9225BD8FA61A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77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  <a:latin typeface="Verdana"/>
              </a:rPr>
              <a:t>www.themegallery.com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EB2594-D686-1642-9498-9525AB077F60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01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Rectangle 25"/>
          <p:cNvSpPr>
            <a:spLocks noChangeArrowheads="1"/>
          </p:cNvSpPr>
          <p:nvPr/>
        </p:nvSpPr>
        <p:spPr bwMode="gray">
          <a:xfrm>
            <a:off x="0" y="11113"/>
            <a:ext cx="9064625" cy="1185862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66667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66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027" name="Rectangle 16"/>
          <p:cNvSpPr>
            <a:spLocks noChangeArrowheads="1"/>
          </p:cNvSpPr>
          <p:nvPr/>
        </p:nvSpPr>
        <p:spPr bwMode="ltGray">
          <a:xfrm>
            <a:off x="0" y="6453188"/>
            <a:ext cx="9129713" cy="40481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66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72200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bg1"/>
                </a:solidFill>
                <a:latin typeface="+mn-lt"/>
                <a:ea typeface="宋体" pitchFamily="2" charset="-122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FF"/>
                </a:solidFill>
                <a:latin typeface="Verdana"/>
              </a:rPr>
              <a:t>www.themegallery.com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09588" y="6443663"/>
            <a:ext cx="914400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bg1"/>
                </a:solidFill>
                <a:latin typeface="Verdana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3B50D44E-5910-4E49-9855-50EA72C96949}" type="slidenum">
              <a:rPr lang="zh-CN" altLang="en-US">
                <a:solidFill>
                  <a:srgbClr val="FFFFFF"/>
                </a:solidFill>
                <a:ea typeface="宋体" charset="0"/>
                <a:cs typeface="宋体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FFFFFF"/>
              </a:solidFill>
              <a:ea typeface="宋体" charset="0"/>
              <a:cs typeface="宋体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350838"/>
            <a:ext cx="83058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gray">
          <a:xfrm>
            <a:off x="100013" y="1198563"/>
            <a:ext cx="8948737" cy="10001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66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6838"/>
            <a:ext cx="8229600" cy="494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3" name="Rectangle 26"/>
          <p:cNvSpPr>
            <a:spLocks noChangeArrowheads="1"/>
          </p:cNvSpPr>
          <p:nvPr/>
        </p:nvSpPr>
        <p:spPr bwMode="gray">
          <a:xfrm>
            <a:off x="7086600" y="33338"/>
            <a:ext cx="2000250" cy="1150937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66"/>
              </a:solidFill>
              <a:latin typeface="Arial" charset="0"/>
              <a:ea typeface="宋体" charset="0"/>
              <a:cs typeface="宋体" charset="0"/>
            </a:endParaRPr>
          </a:p>
        </p:txBody>
      </p:sp>
      <p:grpSp>
        <p:nvGrpSpPr>
          <p:cNvPr id="1034" name="Group 17"/>
          <p:cNvGrpSpPr>
            <a:grpSpLocks/>
          </p:cNvGrpSpPr>
          <p:nvPr/>
        </p:nvGrpSpPr>
        <p:grpSpPr bwMode="auto">
          <a:xfrm>
            <a:off x="-15875" y="0"/>
            <a:ext cx="9166225" cy="6859588"/>
            <a:chOff x="0" y="0"/>
            <a:chExt cx="5764" cy="4321"/>
          </a:xfrm>
        </p:grpSpPr>
        <p:sp>
          <p:nvSpPr>
            <p:cNvPr id="1035" name="AutoShape 18"/>
            <p:cNvSpPr>
              <a:spLocks noChangeArrowheads="1"/>
            </p:cNvSpPr>
            <p:nvPr/>
          </p:nvSpPr>
          <p:spPr bwMode="gray">
            <a:xfrm>
              <a:off x="27" y="24"/>
              <a:ext cx="5712" cy="4274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66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036" name="Freeform 19"/>
            <p:cNvSpPr>
              <a:spLocks/>
            </p:cNvSpPr>
            <p:nvPr/>
          </p:nvSpPr>
          <p:spPr bwMode="gray">
            <a:xfrm>
              <a:off x="0" y="0"/>
              <a:ext cx="288" cy="282"/>
            </a:xfrm>
            <a:custGeom>
              <a:avLst/>
              <a:gdLst>
                <a:gd name="T0" fmla="*/ 2 w 288"/>
                <a:gd name="T1" fmla="*/ 282 h 282"/>
                <a:gd name="T2" fmla="*/ 82 w 288"/>
                <a:gd name="T3" fmla="*/ 144 h 282"/>
                <a:gd name="T4" fmla="*/ 165 w 288"/>
                <a:gd name="T5" fmla="*/ 36 h 282"/>
                <a:gd name="T6" fmla="*/ 288 w 288"/>
                <a:gd name="T7" fmla="*/ 0 h 282"/>
                <a:gd name="T8" fmla="*/ 0 w 288"/>
                <a:gd name="T9" fmla="*/ 0 h 2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8" h="282">
                  <a:moveTo>
                    <a:pt x="2" y="282"/>
                  </a:moveTo>
                  <a:lnTo>
                    <a:pt x="82" y="144"/>
                  </a:lnTo>
                  <a:lnTo>
                    <a:pt x="165" y="36"/>
                  </a:ln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66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037" name="Freeform 20"/>
            <p:cNvSpPr>
              <a:spLocks/>
            </p:cNvSpPr>
            <p:nvPr/>
          </p:nvSpPr>
          <p:spPr bwMode="gray">
            <a:xfrm>
              <a:off x="5" y="3985"/>
              <a:ext cx="244" cy="336"/>
            </a:xfrm>
            <a:custGeom>
              <a:avLst/>
              <a:gdLst>
                <a:gd name="T0" fmla="*/ 244 w 243"/>
                <a:gd name="T1" fmla="*/ 335 h 336"/>
                <a:gd name="T2" fmla="*/ 123 w 243"/>
                <a:gd name="T3" fmla="*/ 239 h 336"/>
                <a:gd name="T4" fmla="*/ 30 w 243"/>
                <a:gd name="T5" fmla="*/ 144 h 336"/>
                <a:gd name="T6" fmla="*/ 0 w 243"/>
                <a:gd name="T7" fmla="*/ 0 h 336"/>
                <a:gd name="T8" fmla="*/ 1 w 243"/>
                <a:gd name="T9" fmla="*/ 336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3" h="336">
                  <a:moveTo>
                    <a:pt x="243" y="335"/>
                  </a:moveTo>
                  <a:lnTo>
                    <a:pt x="122" y="239"/>
                  </a:lnTo>
                  <a:lnTo>
                    <a:pt x="30" y="144"/>
                  </a:lnTo>
                  <a:lnTo>
                    <a:pt x="0" y="0"/>
                  </a:lnTo>
                  <a:lnTo>
                    <a:pt x="1" y="33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66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038" name="Freeform 21"/>
            <p:cNvSpPr>
              <a:spLocks/>
            </p:cNvSpPr>
            <p:nvPr/>
          </p:nvSpPr>
          <p:spPr bwMode="gray">
            <a:xfrm>
              <a:off x="5511" y="4029"/>
              <a:ext cx="253" cy="290"/>
            </a:xfrm>
            <a:custGeom>
              <a:avLst/>
              <a:gdLst>
                <a:gd name="T0" fmla="*/ 250 w 232"/>
                <a:gd name="T1" fmla="*/ 0 h 290"/>
                <a:gd name="T2" fmla="*/ 179 w 232"/>
                <a:gd name="T3" fmla="*/ 144 h 290"/>
                <a:gd name="T4" fmla="*/ 107 w 232"/>
                <a:gd name="T5" fmla="*/ 253 h 290"/>
                <a:gd name="T6" fmla="*/ 0 w 232"/>
                <a:gd name="T7" fmla="*/ 290 h 290"/>
                <a:gd name="T8" fmla="*/ 253 w 232"/>
                <a:gd name="T9" fmla="*/ 287 h 2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66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039" name="Freeform 22"/>
            <p:cNvSpPr>
              <a:spLocks/>
            </p:cNvSpPr>
            <p:nvPr/>
          </p:nvSpPr>
          <p:spPr bwMode="gray">
            <a:xfrm>
              <a:off x="5472" y="0"/>
              <a:ext cx="288" cy="288"/>
            </a:xfrm>
            <a:custGeom>
              <a:avLst/>
              <a:gdLst>
                <a:gd name="T0" fmla="*/ 0 w 288"/>
                <a:gd name="T1" fmla="*/ 0 h 288"/>
                <a:gd name="T2" fmla="*/ 144 w 288"/>
                <a:gd name="T3" fmla="*/ 82 h 288"/>
                <a:gd name="T4" fmla="*/ 252 w 288"/>
                <a:gd name="T5" fmla="*/ 165 h 288"/>
                <a:gd name="T6" fmla="*/ 288 w 288"/>
                <a:gd name="T7" fmla="*/ 288 h 288"/>
                <a:gd name="T8" fmla="*/ 288 w 28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8" h="288">
                  <a:moveTo>
                    <a:pt x="0" y="0"/>
                  </a:moveTo>
                  <a:lnTo>
                    <a:pt x="144" y="82"/>
                  </a:lnTo>
                  <a:lnTo>
                    <a:pt x="252" y="165"/>
                  </a:lnTo>
                  <a:lnTo>
                    <a:pt x="288" y="288"/>
                  </a:lnTo>
                  <a:lnTo>
                    <a:pt x="288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66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226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宋体" charset="0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宋体" charset="0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charset="0"/>
        <a:buChar char="v"/>
        <a:defRPr sz="2800" b="1">
          <a:solidFill>
            <a:schemeClr val="tx2"/>
          </a:solidFill>
          <a:latin typeface="+mn-lt"/>
          <a:ea typeface="宋体" charset="0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charset="0"/>
        <a:buChar char="§"/>
        <a:defRPr kumimoji="1" sz="2800">
          <a:solidFill>
            <a:schemeClr val="tx1"/>
          </a:solidFill>
          <a:latin typeface="+mj-lt"/>
          <a:ea typeface="宋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400">
          <a:solidFill>
            <a:schemeClr val="tx1"/>
          </a:solidFill>
          <a:latin typeface="+mj-lt"/>
          <a:ea typeface="宋体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ea typeface="宋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宋体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23850" y="6461125"/>
            <a:ext cx="8743950" cy="320675"/>
          </a:xfrm>
        </p:spPr>
        <p:txBody>
          <a:bodyPr/>
          <a:lstStyle/>
          <a:p>
            <a:pPr algn="r">
              <a:defRPr/>
            </a:pPr>
            <a:r>
              <a:rPr lang="zh-CN" altLang="en-US" dirty="0" smtClean="0">
                <a:solidFill>
                  <a:srgbClr val="FFFFFF"/>
                </a:solidFill>
                <a:latin typeface="Verdana"/>
              </a:rPr>
              <a:t>                              </a:t>
            </a:r>
            <a:r>
              <a:rPr lang="en-US" altLang="zh-CN" sz="1600" dirty="0" smtClean="0">
                <a:solidFill>
                  <a:srgbClr val="FFFFFF"/>
                </a:solidFill>
              </a:rPr>
              <a:t>SUNY University at Buffalo</a:t>
            </a:r>
            <a:r>
              <a:rPr lang="zh-CN" altLang="en-US" sz="1600" dirty="0" smtClean="0">
                <a:solidFill>
                  <a:srgbClr val="FFFFFF"/>
                </a:solidFill>
              </a:rPr>
              <a:t>            </a:t>
            </a:r>
            <a:r>
              <a:rPr lang="en-US" altLang="zh-CN" sz="1600" dirty="0" smtClean="0">
                <a:solidFill>
                  <a:srgbClr val="FFFFFF"/>
                </a:solidFill>
                <a:latin typeface="Verdana"/>
              </a:rPr>
              <a:t>1</a:t>
            </a:r>
            <a:endParaRPr lang="en-US" altLang="zh-CN" sz="160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4000" dirty="0" smtClean="0">
                <a:latin typeface="Arial" charset="0"/>
              </a:rPr>
              <a:t>Week summary</a:t>
            </a:r>
            <a:endParaRPr lang="en-US" altLang="zh-CN" sz="4000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5083" y="1464842"/>
            <a:ext cx="73404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Familiar with original documents.</a:t>
            </a:r>
          </a:p>
          <a:p>
            <a:pPr marL="342900" indent="-342900">
              <a:buAutoNum type="arabicPeriod"/>
            </a:pPr>
            <a:r>
              <a:rPr lang="en-US" dirty="0" smtClean="0"/>
              <a:t>Find some relative code and documents about this project.</a:t>
            </a:r>
          </a:p>
          <a:p>
            <a:r>
              <a:rPr lang="en-US" dirty="0" smtClean="0"/>
              <a:t>3.  Use smartphone to test the correctness of code</a:t>
            </a:r>
          </a:p>
          <a:p>
            <a:pPr marL="342900" indent="-342900">
              <a:buAutoNum type="arabicPeriod" startAt="2"/>
            </a:pPr>
            <a:endParaRPr lang="en-US" dirty="0"/>
          </a:p>
        </p:txBody>
      </p:sp>
      <p:pic>
        <p:nvPicPr>
          <p:cNvPr id="3" name="图片 2" descr="屏幕快照 2013-06-11 上午1.48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385" y="3180307"/>
            <a:ext cx="1992954" cy="2570712"/>
          </a:xfrm>
          <a:prstGeom prst="rect">
            <a:avLst/>
          </a:prstGeom>
        </p:spPr>
      </p:pic>
      <p:pic>
        <p:nvPicPr>
          <p:cNvPr id="5" name="图片 4" descr="屏幕快照 2013-06-11 上午1.48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01" y="3180307"/>
            <a:ext cx="2169667" cy="25707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78995" y="5874506"/>
            <a:ext cx="1556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FSK version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308" y="5874594"/>
            <a:ext cx="182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ASK version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86555" y="3180307"/>
            <a:ext cx="29563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Frequency shift keying (FSK) is a frequency modulation scheme in which digital information is transmitted through discrete frequency changes of a carrier wave. Normally, the transmitted audio alternates between two tones: one , the "mark", represents a binary one, the other, the "space", represents a binary zero.</a:t>
            </a:r>
          </a:p>
        </p:txBody>
      </p:sp>
    </p:spTree>
    <p:extLst>
      <p:ext uri="{BB962C8B-B14F-4D97-AF65-F5344CB8AC3E}">
        <p14:creationId xmlns:p14="http://schemas.microsoft.com/office/powerpoint/2010/main" val="4106708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FFFFFF"/>
                </a:solidFill>
                <a:latin typeface="Verdana"/>
              </a:rPr>
              <a:t>www.themegallery.com</a:t>
            </a:r>
            <a:endParaRPr lang="en-US" altLang="zh-CN">
              <a:solidFill>
                <a:srgbClr val="FFFFFF"/>
              </a:solidFill>
              <a:latin typeface="Verdana"/>
            </a:endParaRPr>
          </a:p>
        </p:txBody>
      </p:sp>
      <p:pic>
        <p:nvPicPr>
          <p:cNvPr id="5" name="图片 4" descr="屏幕快照 2013-06-11 上午1.49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018" y="1907104"/>
            <a:ext cx="4870899" cy="32051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03333" y="5300132"/>
            <a:ext cx="152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Minimodem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1066" y="1923699"/>
            <a:ext cx="32128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/>
              <a:t>Understand and study the detail information of FSK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Using </a:t>
            </a:r>
            <a:r>
              <a:rPr lang="en-US" dirty="0" smtClean="0"/>
              <a:t>minimodem to test further on smartphone.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 will integrate this software with </a:t>
            </a:r>
            <a:r>
              <a:rPr lang="en-US" dirty="0" smtClean="0"/>
              <a:t>server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47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屏幕快照 2013-06-11 上午9.56.0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84" b="13784"/>
          <a:stretch>
            <a:fillRect/>
          </a:stretch>
        </p:blipFill>
        <p:spPr>
          <a:xfrm>
            <a:off x="1449305" y="1651000"/>
            <a:ext cx="5697619" cy="34258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FFFFFF"/>
                </a:solidFill>
                <a:latin typeface="Verdana"/>
              </a:rPr>
              <a:t>www.themegallery.com</a:t>
            </a:r>
            <a:endParaRPr lang="en-US" altLang="zh-CN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7125" y="5560457"/>
            <a:ext cx="334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Define the project 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957770"/>
      </p:ext>
    </p:extLst>
  </p:cSld>
  <p:clrMapOvr>
    <a:masterClrMapping/>
  </p:clrMapOvr>
</p:sld>
</file>

<file path=ppt/theme/theme1.xml><?xml version="1.0" encoding="utf-8"?>
<a:theme xmlns:a="http://schemas.openxmlformats.org/drawingml/2006/main" name="143TGp_happy_light_v2_e">
  <a:themeElements>
    <a:clrScheme name="143TGp_happy_light_v2_e 1">
      <a:dk1>
        <a:srgbClr val="000066"/>
      </a:dk1>
      <a:lt1>
        <a:srgbClr val="FFFFFF"/>
      </a:lt1>
      <a:dk2>
        <a:srgbClr val="1D7ACF"/>
      </a:dk2>
      <a:lt2>
        <a:srgbClr val="C0C0C0"/>
      </a:lt2>
      <a:accent1>
        <a:srgbClr val="189E8E"/>
      </a:accent1>
      <a:accent2>
        <a:srgbClr val="E0BB20"/>
      </a:accent2>
      <a:accent3>
        <a:srgbClr val="FFFFFF"/>
      </a:accent3>
      <a:accent4>
        <a:srgbClr val="000056"/>
      </a:accent4>
      <a:accent5>
        <a:srgbClr val="ABCCC6"/>
      </a:accent5>
      <a:accent6>
        <a:srgbClr val="CBA91C"/>
      </a:accent6>
      <a:hlink>
        <a:srgbClr val="5AA5DE"/>
      </a:hlink>
      <a:folHlink>
        <a:srgbClr val="9885A3"/>
      </a:folHlink>
    </a:clrScheme>
    <a:fontScheme name="143TGp_happy_light_v2_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43TGp_happy_light_v2_e 1">
        <a:dk1>
          <a:srgbClr val="000066"/>
        </a:dk1>
        <a:lt1>
          <a:srgbClr val="FFFFFF"/>
        </a:lt1>
        <a:dk2>
          <a:srgbClr val="1D7ACF"/>
        </a:dk2>
        <a:lt2>
          <a:srgbClr val="C0C0C0"/>
        </a:lt2>
        <a:accent1>
          <a:srgbClr val="189E8E"/>
        </a:accent1>
        <a:accent2>
          <a:srgbClr val="E0BB20"/>
        </a:accent2>
        <a:accent3>
          <a:srgbClr val="FFFFFF"/>
        </a:accent3>
        <a:accent4>
          <a:srgbClr val="000056"/>
        </a:accent4>
        <a:accent5>
          <a:srgbClr val="ABCCC6"/>
        </a:accent5>
        <a:accent6>
          <a:srgbClr val="CBA91C"/>
        </a:accent6>
        <a:hlink>
          <a:srgbClr val="5AA5DE"/>
        </a:hlink>
        <a:folHlink>
          <a:srgbClr val="9885A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3TGp_happy_light_v2_e 2">
        <a:dk1>
          <a:srgbClr val="000066"/>
        </a:dk1>
        <a:lt1>
          <a:srgbClr val="FFFFFF"/>
        </a:lt1>
        <a:dk2>
          <a:srgbClr val="238D3F"/>
        </a:dk2>
        <a:lt2>
          <a:srgbClr val="DDDDDD"/>
        </a:lt2>
        <a:accent1>
          <a:srgbClr val="808080"/>
        </a:accent1>
        <a:accent2>
          <a:srgbClr val="CC9900"/>
        </a:accent2>
        <a:accent3>
          <a:srgbClr val="FFFFFF"/>
        </a:accent3>
        <a:accent4>
          <a:srgbClr val="000056"/>
        </a:accent4>
        <a:accent5>
          <a:srgbClr val="C0C0C0"/>
        </a:accent5>
        <a:accent6>
          <a:srgbClr val="B98A00"/>
        </a:accent6>
        <a:hlink>
          <a:srgbClr val="D9C741"/>
        </a:hlink>
        <a:folHlink>
          <a:srgbClr val="33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3TGp_happy_light_v2_e 3">
        <a:dk1>
          <a:srgbClr val="000066"/>
        </a:dk1>
        <a:lt1>
          <a:srgbClr val="FFFFFF"/>
        </a:lt1>
        <a:dk2>
          <a:srgbClr val="D75F1D"/>
        </a:dk2>
        <a:lt2>
          <a:srgbClr val="DDDDDD"/>
        </a:lt2>
        <a:accent1>
          <a:srgbClr val="3885A0"/>
        </a:accent1>
        <a:accent2>
          <a:srgbClr val="3399FF"/>
        </a:accent2>
        <a:accent3>
          <a:srgbClr val="FFFFFF"/>
        </a:accent3>
        <a:accent4>
          <a:srgbClr val="000056"/>
        </a:accent4>
        <a:accent5>
          <a:srgbClr val="AEC2CD"/>
        </a:accent5>
        <a:accent6>
          <a:srgbClr val="2D8AE7"/>
        </a:accent6>
        <a:hlink>
          <a:srgbClr val="4B67B7"/>
        </a:hlink>
        <a:folHlink>
          <a:srgbClr val="7B6A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</TotalTime>
  <Words>128</Words>
  <Application>Microsoft Macintosh PowerPoint</Application>
  <PresentationFormat>屏幕所见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143TGp_happy_light_v2_e</vt:lpstr>
      <vt:lpstr>Week summary</vt:lpstr>
      <vt:lpstr>PowerPoint Presentation</vt:lpstr>
      <vt:lpstr>PowerPoint Presentation</vt:lpstr>
    </vt:vector>
  </TitlesOfParts>
  <Company>UB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summary</dc:title>
  <dc:creator>yujin tu</dc:creator>
  <cp:lastModifiedBy>yujin tu</cp:lastModifiedBy>
  <cp:revision>9</cp:revision>
  <dcterms:created xsi:type="dcterms:W3CDTF">2013-06-11T05:41:00Z</dcterms:created>
  <dcterms:modified xsi:type="dcterms:W3CDTF">2013-06-12T17:52:53Z</dcterms:modified>
</cp:coreProperties>
</file>