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52" r:id="rId2"/>
  </p:sldMasterIdLst>
  <p:notesMasterIdLst>
    <p:notesMasterId r:id="rId22"/>
  </p:notesMasterIdLst>
  <p:sldIdLst>
    <p:sldId id="256" r:id="rId3"/>
    <p:sldId id="260" r:id="rId4"/>
    <p:sldId id="280" r:id="rId5"/>
    <p:sldId id="257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2" r:id="rId16"/>
    <p:sldId id="274" r:id="rId17"/>
    <p:sldId id="275" r:id="rId18"/>
    <p:sldId id="278" r:id="rId19"/>
    <p:sldId id="279" r:id="rId20"/>
    <p:sldId id="277" r:id="rId21"/>
  </p:sldIdLst>
  <p:sldSz cx="9359900" cy="58674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>
          <p15:clr>
            <a:srgbClr val="A4A3A4"/>
          </p15:clr>
        </p15:guide>
        <p15:guide id="2" pos="294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75B6DF"/>
    <a:srgbClr val="A0C6EA"/>
    <a:srgbClr val="92D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198" autoAdjust="0"/>
  </p:normalViewPr>
  <p:slideViewPr>
    <p:cSldViewPr snapToObjects="1">
      <p:cViewPr varScale="1">
        <p:scale>
          <a:sx n="60" d="100"/>
          <a:sy n="60" d="100"/>
        </p:scale>
        <p:origin x="1614" y="42"/>
      </p:cViewPr>
      <p:guideLst>
        <p:guide orient="horz" pos="1848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A6EEC-ED81-4D0A-AB7E-8EC383F554A4}" type="datetimeFigureOut">
              <a:rPr lang="zh-CN" altLang="en-US" smtClean="0"/>
              <a:t>2013/6/27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143000"/>
            <a:ext cx="492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2784A-04F6-4F54-BDD9-6019BE8D3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2784A-04F6-4F54-BDD9-6019BE8D3F2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87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2784A-04F6-4F54-BDD9-6019BE8D3F2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02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2784A-04F6-4F54-BDD9-6019BE8D3F2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221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2784A-04F6-4F54-BDD9-6019BE8D3F2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048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2784A-04F6-4F54-BDD9-6019BE8D3F2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339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2784A-04F6-4F54-BDD9-6019BE8D3F2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482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2784A-04F6-4F54-BDD9-6019BE8D3F2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96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2784A-04F6-4F54-BDD9-6019BE8D3F2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494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2784A-04F6-4F54-BDD9-6019BE8D3F2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47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ater_5-wallpaper-2560x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359900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03263" y="2717800"/>
            <a:ext cx="7954962" cy="955675"/>
          </a:xfrm>
        </p:spPr>
        <p:txBody>
          <a:bodyPr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79838"/>
            <a:ext cx="6553200" cy="377825"/>
          </a:xfrm>
        </p:spPr>
        <p:txBody>
          <a:bodyPr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8D04D13-1B44-4D75-9799-6627DEA1A8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9447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FFF2F-E8FD-4EF8-A43C-8575EC04468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609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6563" y="234950"/>
            <a:ext cx="2105025" cy="3779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34950"/>
            <a:ext cx="6165850" cy="3779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6B78F-B14E-4E45-879E-554A2052C22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9456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9988" y="960438"/>
            <a:ext cx="7019925" cy="204311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69988" y="3081338"/>
            <a:ext cx="7019925" cy="14176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601FB-41C3-4E37-A7BC-4BFBD61764F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82600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5C582-09E8-45D2-923F-2AF7E2E237C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2843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175" y="1462088"/>
            <a:ext cx="8074025" cy="2441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8175" y="3925888"/>
            <a:ext cx="8074025" cy="12842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8C2D8-86F4-4AB6-AE52-6B55EC6B3EA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75676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16125" y="1368425"/>
            <a:ext cx="3362325" cy="3873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0850" y="1368425"/>
            <a:ext cx="3362325" cy="3873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A34A8-8B79-43D1-92BC-1A1BA227BCC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4052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525" y="312738"/>
            <a:ext cx="8072438" cy="1133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4525" y="1438275"/>
            <a:ext cx="395922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4525" y="2143125"/>
            <a:ext cx="3959225" cy="3152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38688" y="1438275"/>
            <a:ext cx="39782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38688" y="2143125"/>
            <a:ext cx="3978275" cy="3152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AE00D-C3EE-47F0-8CF6-7B17563D51C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711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CC083-A3C2-49E6-A34C-F74B69CA691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92047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73891-75BD-4FFC-A3CD-4450C8A9AF5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8015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525" y="390525"/>
            <a:ext cx="3019425" cy="13700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9863" y="844550"/>
            <a:ext cx="4737100" cy="4170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4525" y="1760538"/>
            <a:ext cx="3019425" cy="32607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7098D-AACA-409D-A05A-C1B61D15432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1436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EB591-38FF-45BC-B95B-F008615413F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14513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525" y="390525"/>
            <a:ext cx="3019425" cy="13700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79863" y="844550"/>
            <a:ext cx="4737100" cy="41703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4525" y="1760538"/>
            <a:ext cx="3019425" cy="32607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F85FF-BB45-461F-A1F0-3705C15A6D1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54516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1188D-7FB9-4A1F-9909-B5BEF77D9C6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54660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73913" y="234950"/>
            <a:ext cx="1719262" cy="5006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16125" y="234950"/>
            <a:ext cx="5005388" cy="5006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4AB25-4132-4062-BB1A-FF31067CA90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8573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175" y="1462088"/>
            <a:ext cx="8074025" cy="2441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8175" y="3925888"/>
            <a:ext cx="8074025" cy="12842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D700D-2B11-4D56-9B19-47BE1F0B863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215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370013"/>
            <a:ext cx="4135437" cy="264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70013"/>
            <a:ext cx="4135438" cy="264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DAA55-E1FE-4F8B-AEB8-AE81A04B1A9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340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525" y="312738"/>
            <a:ext cx="8072438" cy="1133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4525" y="1438275"/>
            <a:ext cx="395922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4525" y="2143125"/>
            <a:ext cx="3959225" cy="3152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38688" y="1438275"/>
            <a:ext cx="39782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38688" y="2143125"/>
            <a:ext cx="3978275" cy="3152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3F79D-3886-4980-A962-868B4B58090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4702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574EB-5DAA-4C09-96D1-5DB1B127F11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570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C1B4B-992B-45E6-BB54-1890FB83697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251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525" y="390525"/>
            <a:ext cx="3019425" cy="13700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9863" y="844550"/>
            <a:ext cx="4737100" cy="4170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4525" y="1760538"/>
            <a:ext cx="3019425" cy="32607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BA333-E692-4E61-B22C-EC0256070F6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0337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525" y="390525"/>
            <a:ext cx="3019425" cy="13700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79863" y="844550"/>
            <a:ext cx="4737100" cy="41703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4525" y="1760538"/>
            <a:ext cx="3019425" cy="32607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079B4-303F-43ED-BADB-6E9AE2C09C9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0064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0" y="-6350"/>
            <a:ext cx="9359900" cy="42354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92DDE8">
                  <a:alpha val="2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27" name="Picture 3" descr="water_5-wallpaper-2560x160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9100"/>
            <a:ext cx="93599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34950"/>
            <a:ext cx="842327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724" tIns="40363" rIns="80724" bIns="403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70013"/>
            <a:ext cx="8423275" cy="264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724" tIns="40363" rIns="80724" bIns="403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5343525"/>
            <a:ext cx="218281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724" tIns="40363" rIns="80724" bIns="403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00" smtClean="0">
                <a:solidFill>
                  <a:srgbClr val="3399FF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97225" y="5343525"/>
            <a:ext cx="296545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724" tIns="40363" rIns="80724" bIns="40363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00" smtClean="0">
                <a:solidFill>
                  <a:srgbClr val="3399FF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8775" y="5343525"/>
            <a:ext cx="21828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724" tIns="40363" rIns="80724" bIns="403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00" smtClean="0">
                <a:solidFill>
                  <a:srgbClr val="3399FF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BC07A08C-6090-4075-B090-EF6062C3D33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80645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A0C6EA"/>
          </a:solidFill>
          <a:latin typeface="+mj-lt"/>
          <a:ea typeface="+mj-ea"/>
          <a:cs typeface="+mj-cs"/>
        </a:defRPr>
      </a:lvl1pPr>
      <a:lvl2pPr algn="l" defTabSz="806450" rtl="0" eaLnBrk="0" fontAlgn="base" hangingPunct="0">
        <a:spcBef>
          <a:spcPct val="0"/>
        </a:spcBef>
        <a:spcAft>
          <a:spcPct val="0"/>
        </a:spcAft>
        <a:defRPr sz="2400">
          <a:solidFill>
            <a:srgbClr val="A0C6EA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806450" rtl="0" eaLnBrk="0" fontAlgn="base" hangingPunct="0">
        <a:spcBef>
          <a:spcPct val="0"/>
        </a:spcBef>
        <a:spcAft>
          <a:spcPct val="0"/>
        </a:spcAft>
        <a:defRPr sz="2400">
          <a:solidFill>
            <a:srgbClr val="A0C6EA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806450" rtl="0" eaLnBrk="0" fontAlgn="base" hangingPunct="0">
        <a:spcBef>
          <a:spcPct val="0"/>
        </a:spcBef>
        <a:spcAft>
          <a:spcPct val="0"/>
        </a:spcAft>
        <a:defRPr sz="2400">
          <a:solidFill>
            <a:srgbClr val="A0C6EA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806450" rtl="0" eaLnBrk="0" fontAlgn="base" hangingPunct="0">
        <a:spcBef>
          <a:spcPct val="0"/>
        </a:spcBef>
        <a:spcAft>
          <a:spcPct val="0"/>
        </a:spcAft>
        <a:defRPr sz="2400">
          <a:solidFill>
            <a:srgbClr val="A0C6EA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806450" rtl="0" fontAlgn="base">
        <a:spcBef>
          <a:spcPct val="0"/>
        </a:spcBef>
        <a:spcAft>
          <a:spcPct val="0"/>
        </a:spcAft>
        <a:defRPr sz="2400">
          <a:solidFill>
            <a:srgbClr val="A0C6EA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806450" rtl="0" fontAlgn="base">
        <a:spcBef>
          <a:spcPct val="0"/>
        </a:spcBef>
        <a:spcAft>
          <a:spcPct val="0"/>
        </a:spcAft>
        <a:defRPr sz="2400">
          <a:solidFill>
            <a:srgbClr val="A0C6EA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806450" rtl="0" fontAlgn="base">
        <a:spcBef>
          <a:spcPct val="0"/>
        </a:spcBef>
        <a:spcAft>
          <a:spcPct val="0"/>
        </a:spcAft>
        <a:defRPr sz="2400">
          <a:solidFill>
            <a:srgbClr val="A0C6EA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806450" rtl="0" fontAlgn="base">
        <a:spcBef>
          <a:spcPct val="0"/>
        </a:spcBef>
        <a:spcAft>
          <a:spcPct val="0"/>
        </a:spcAft>
        <a:defRPr sz="2400">
          <a:solidFill>
            <a:srgbClr val="A0C6EA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01625" indent="-301625" algn="l" defTabSz="806450" rtl="0" eaLnBrk="0" fontAlgn="base" hangingPunct="0">
        <a:spcBef>
          <a:spcPct val="20000"/>
        </a:spcBef>
        <a:spcAft>
          <a:spcPct val="0"/>
        </a:spcAft>
        <a:buChar char="•"/>
        <a:defRPr sz="1500" kern="1200">
          <a:solidFill>
            <a:srgbClr val="A0C6EA"/>
          </a:solidFill>
          <a:latin typeface="+mn-lt"/>
          <a:ea typeface="+mn-ea"/>
          <a:cs typeface="+mn-cs"/>
        </a:defRPr>
      </a:lvl1pPr>
      <a:lvl2pPr marL="655638" indent="-252413" algn="l" defTabSz="806450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A0C6EA"/>
          </a:solidFill>
          <a:latin typeface="+mn-lt"/>
          <a:ea typeface="+mn-ea"/>
          <a:cs typeface="+mn-cs"/>
        </a:defRPr>
      </a:lvl2pPr>
      <a:lvl3pPr marL="1009650" indent="-203200" algn="l" defTabSz="806450" rtl="0" eaLnBrk="0" fontAlgn="base" hangingPunct="0">
        <a:spcBef>
          <a:spcPct val="20000"/>
        </a:spcBef>
        <a:spcAft>
          <a:spcPct val="0"/>
        </a:spcAft>
        <a:buChar char="•"/>
        <a:defRPr sz="1200" kern="1200">
          <a:solidFill>
            <a:srgbClr val="A0C6EA"/>
          </a:solidFill>
          <a:latin typeface="+mn-lt"/>
          <a:ea typeface="+mn-ea"/>
          <a:cs typeface="+mn-cs"/>
        </a:defRPr>
      </a:lvl3pPr>
      <a:lvl4pPr marL="1412875" indent="-203200" algn="l" defTabSz="806450" rtl="0" eaLnBrk="0" fontAlgn="base" hangingPunct="0">
        <a:spcBef>
          <a:spcPct val="20000"/>
        </a:spcBef>
        <a:spcAft>
          <a:spcPct val="0"/>
        </a:spcAft>
        <a:buChar char="–"/>
        <a:defRPr sz="1000" kern="1200">
          <a:solidFill>
            <a:srgbClr val="A0C6EA"/>
          </a:solidFill>
          <a:latin typeface="+mn-lt"/>
          <a:ea typeface="+mn-ea"/>
          <a:cs typeface="+mn-cs"/>
        </a:defRPr>
      </a:lvl4pPr>
      <a:lvl5pPr marL="1816100" indent="-201613" algn="l" defTabSz="806450" rtl="0" eaLnBrk="0" fontAlgn="base" hangingPunct="0">
        <a:spcBef>
          <a:spcPct val="20000"/>
        </a:spcBef>
        <a:spcAft>
          <a:spcPct val="0"/>
        </a:spcAft>
        <a:buChar char="»"/>
        <a:defRPr sz="1000" kern="1200">
          <a:solidFill>
            <a:srgbClr val="A0C6E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 userDrawn="1"/>
        </p:nvSpPr>
        <p:spPr bwMode="auto">
          <a:xfrm>
            <a:off x="1628775" y="-4763"/>
            <a:ext cx="7731125" cy="5862638"/>
          </a:xfrm>
          <a:prstGeom prst="rect">
            <a:avLst/>
          </a:prstGeom>
          <a:gradFill rotWithShape="0">
            <a:gsLst>
              <a:gs pos="0">
                <a:srgbClr val="92DDE8">
                  <a:alpha val="29999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051" name="Picture 3" descr="water_5-wallpaper-2560x160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1628775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016125" y="234950"/>
            <a:ext cx="6875463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16125" y="1368425"/>
            <a:ext cx="6877050" cy="387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5343525"/>
            <a:ext cx="218281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 smtClean="0">
                <a:solidFill>
                  <a:srgbClr val="A0C6EA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97225" y="5343525"/>
            <a:ext cx="296545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 smtClean="0">
                <a:solidFill>
                  <a:srgbClr val="A0C6EA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8775" y="5343525"/>
            <a:ext cx="21828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rgbClr val="A0C6EA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54ACC4B9-8FF0-4095-9170-B2AECEE6129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A0C6E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A0C6EA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A0C6EA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A0C6EA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A0C6EA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A0C6EA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A0C6EA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A0C6EA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A0C6EA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rgbClr val="A0C6E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rgbClr val="A0C6EA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A0C6EA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A0C6EA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rgbClr val="A0C6E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oop-invariant_code_motion" TargetMode="External"/><Relationship Id="rId2" Type="http://schemas.openxmlformats.org/officeDocument/2006/relationships/hyperlink" Target="http://wingolog.org/archives/2011/08/02/a-closer-look-at-crankshaft-v8s-optimizing-compiler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en.wikipedia.org/wiki/Inlining" TargetMode="External"/><Relationship Id="rId4" Type="http://schemas.openxmlformats.org/officeDocument/2006/relationships/hyperlink" Target="http://en.wikipedia.org/wiki/Register_allocat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3263" y="3006725"/>
            <a:ext cx="7954962" cy="955675"/>
          </a:xfrm>
        </p:spPr>
        <p:txBody>
          <a:bodyPr/>
          <a:lstStyle/>
          <a:p>
            <a:pPr eaLnBrk="1" hangingPunct="1"/>
            <a:r>
              <a:rPr lang="zh-CN" altLang="en-US" sz="4000" b="0" dirty="0" smtClean="0">
                <a:latin typeface="微软雅黑" panose="020B0503020204020204" pitchFamily="34" charset="-122"/>
              </a:rPr>
              <a:t>通过了解V8引擎加速js代码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23566" y="4301852"/>
            <a:ext cx="6553200" cy="377825"/>
          </a:xfrm>
        </p:spPr>
        <p:txBody>
          <a:bodyPr/>
          <a:lstStyle/>
          <a:p>
            <a:pPr algn="r" eaLnBrk="1" hangingPunct="1"/>
            <a:endParaRPr lang="zh-CN" altLang="en-US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399FF"/>
                </a:solidFill>
              </a:rPr>
              <a:t>数组初始化过程</a:t>
            </a:r>
            <a:endParaRPr lang="zh-CN" altLang="en-US" dirty="0">
              <a:solidFill>
                <a:srgbClr val="3399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3399FF"/>
                </a:solidFill>
              </a:rPr>
              <a:t>var a = new Array();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99FF"/>
                </a:solidFill>
              </a:rPr>
              <a:t>a[0] = 77;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99FF"/>
                </a:solidFill>
              </a:rPr>
              <a:t>a[1] = 88;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99FF"/>
                </a:solidFill>
              </a:rPr>
              <a:t>a[2] = 0.5;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99FF"/>
                </a:solidFill>
              </a:rPr>
              <a:t>a[3] = true;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99FF"/>
                </a:solidFill>
              </a:rPr>
              <a:t/>
            </a:r>
            <a:br>
              <a:rPr lang="en-US" altLang="zh-CN" dirty="0" smtClean="0">
                <a:solidFill>
                  <a:srgbClr val="3399FF"/>
                </a:solidFill>
              </a:rPr>
            </a:br>
            <a:endParaRPr lang="en-US" altLang="zh-CN" dirty="0" smtClean="0">
              <a:solidFill>
                <a:srgbClr val="3399FF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3399FF"/>
                </a:solidFill>
              </a:rPr>
              <a:t>解决方案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99FF"/>
                </a:solidFill>
              </a:rPr>
              <a:t>var a = [77, 88, 0.5, true];</a:t>
            </a:r>
          </a:p>
          <a:p>
            <a:endParaRPr lang="zh-CN" altLang="en-US" dirty="0">
              <a:solidFill>
                <a:srgbClr val="3399FF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142" y="1061492"/>
            <a:ext cx="7826620" cy="5869963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100" y="1061492"/>
            <a:ext cx="7823200" cy="5867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62" y="1058929"/>
            <a:ext cx="7823200" cy="5867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982" y="1058929"/>
            <a:ext cx="7823200" cy="5867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982" y="1053803"/>
            <a:ext cx="7823200" cy="5867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38" y="1048677"/>
            <a:ext cx="7823200" cy="5867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62" y="1056366"/>
            <a:ext cx="7823200" cy="5867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38" y="1056366"/>
            <a:ext cx="78232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4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99FF"/>
                </a:solidFill>
              </a:rPr>
              <a:t>inline </a:t>
            </a:r>
            <a:r>
              <a:rPr lang="en-US" altLang="zh-CN" dirty="0" smtClean="0">
                <a:solidFill>
                  <a:srgbClr val="3399FF"/>
                </a:solidFill>
              </a:rPr>
              <a:t>Caching </a:t>
            </a:r>
            <a:endParaRPr lang="zh-CN" altLang="en-US" dirty="0">
              <a:solidFill>
                <a:srgbClr val="3399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1332" y="1368425"/>
            <a:ext cx="6877050" cy="3873500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3399FF"/>
                </a:solidFill>
              </a:rPr>
              <a:t>this.isPrime</a:t>
            </a:r>
            <a:r>
              <a:rPr lang="en-US" altLang="zh-CN" dirty="0" err="1">
                <a:solidFill>
                  <a:srgbClr val="3399FF"/>
                </a:solidFill>
              </a:rPr>
              <a:t>Divisible</a:t>
            </a:r>
            <a:r>
              <a:rPr lang="en-US" altLang="zh-CN" dirty="0" smtClean="0">
                <a:solidFill>
                  <a:srgbClr val="3399FF"/>
                </a:solidFill>
              </a:rPr>
              <a:t> </a:t>
            </a:r>
            <a:r>
              <a:rPr lang="en-US" altLang="zh-CN" dirty="0">
                <a:solidFill>
                  <a:srgbClr val="3399FF"/>
                </a:solidFill>
              </a:rPr>
              <a:t>= function(candidate) 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99FF"/>
                </a:solidFill>
              </a:rPr>
              <a:t>   for </a:t>
            </a:r>
            <a:r>
              <a:rPr lang="en-US" altLang="zh-CN" dirty="0">
                <a:solidFill>
                  <a:srgbClr val="3399FF"/>
                </a:solidFill>
              </a:rPr>
              <a:t>(</a:t>
            </a:r>
            <a:r>
              <a:rPr lang="en-US" altLang="zh-CN" dirty="0" err="1">
                <a:solidFill>
                  <a:srgbClr val="3399FF"/>
                </a:solidFill>
              </a:rPr>
              <a:t>var</a:t>
            </a:r>
            <a:r>
              <a:rPr lang="en-US" altLang="zh-CN" dirty="0">
                <a:solidFill>
                  <a:srgbClr val="3399FF"/>
                </a:solidFill>
              </a:rPr>
              <a:t> </a:t>
            </a:r>
            <a:r>
              <a:rPr lang="en-US" altLang="zh-CN" dirty="0" err="1">
                <a:solidFill>
                  <a:srgbClr val="3399FF"/>
                </a:solidFill>
              </a:rPr>
              <a:t>i</a:t>
            </a:r>
            <a:r>
              <a:rPr lang="en-US" altLang="zh-CN" dirty="0">
                <a:solidFill>
                  <a:srgbClr val="3399FF"/>
                </a:solidFill>
              </a:rPr>
              <a:t> = 1; </a:t>
            </a:r>
            <a:r>
              <a:rPr lang="en-US" altLang="zh-CN" dirty="0" err="1">
                <a:solidFill>
                  <a:srgbClr val="3399FF"/>
                </a:solidFill>
              </a:rPr>
              <a:t>i</a:t>
            </a:r>
            <a:r>
              <a:rPr lang="en-US" altLang="zh-CN" dirty="0">
                <a:solidFill>
                  <a:srgbClr val="3399FF"/>
                </a:solidFill>
              </a:rPr>
              <a:t> &lt;= </a:t>
            </a:r>
            <a:r>
              <a:rPr lang="en-US" altLang="zh-CN" dirty="0" err="1">
                <a:solidFill>
                  <a:srgbClr val="3399FF"/>
                </a:solidFill>
              </a:rPr>
              <a:t>this.prime_count</a:t>
            </a:r>
            <a:r>
              <a:rPr lang="en-US" altLang="zh-CN" dirty="0">
                <a:solidFill>
                  <a:srgbClr val="3399FF"/>
                </a:solidFill>
              </a:rPr>
              <a:t>; ++</a:t>
            </a:r>
            <a:r>
              <a:rPr lang="en-US" altLang="zh-CN" dirty="0" err="1">
                <a:solidFill>
                  <a:srgbClr val="3399FF"/>
                </a:solidFill>
              </a:rPr>
              <a:t>i</a:t>
            </a:r>
            <a:r>
              <a:rPr lang="en-US" altLang="zh-CN" dirty="0">
                <a:solidFill>
                  <a:srgbClr val="3399FF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99FF"/>
                </a:solidFill>
              </a:rPr>
              <a:t>      if </a:t>
            </a:r>
            <a:r>
              <a:rPr lang="en-US" altLang="zh-CN" dirty="0">
                <a:solidFill>
                  <a:srgbClr val="3399FF"/>
                </a:solidFill>
              </a:rPr>
              <a:t>(</a:t>
            </a:r>
            <a:r>
              <a:rPr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candidate</a:t>
            </a:r>
            <a:r>
              <a:rPr lang="en-US" altLang="zh-CN" dirty="0">
                <a:solidFill>
                  <a:srgbClr val="33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>
                <a:solidFill>
                  <a:srgbClr val="3399FF"/>
                </a:solidFill>
              </a:rPr>
              <a:t>%</a:t>
            </a:r>
            <a:r>
              <a:rPr lang="en-US" altLang="zh-CN" dirty="0">
                <a:solidFill>
                  <a:srgbClr val="33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this.primes</a:t>
            </a:r>
            <a:r>
              <a:rPr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CN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altLang="zh-CN" dirty="0">
                <a:solidFill>
                  <a:srgbClr val="3399FF"/>
                </a:solidFill>
              </a:rPr>
              <a:t> == 0) </a:t>
            </a:r>
            <a:r>
              <a:rPr lang="en-US" altLang="zh-CN" dirty="0" smtClean="0">
                <a:solidFill>
                  <a:srgbClr val="3399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99FF"/>
                </a:solidFill>
              </a:rPr>
              <a:t>         return </a:t>
            </a:r>
            <a:r>
              <a:rPr lang="en-US" altLang="zh-CN" dirty="0">
                <a:solidFill>
                  <a:srgbClr val="3399FF"/>
                </a:solidFill>
              </a:rPr>
              <a:t>true</a:t>
            </a:r>
            <a:r>
              <a:rPr lang="en-US" altLang="zh-CN" dirty="0" smtClean="0">
                <a:solidFill>
                  <a:srgbClr val="3399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99FF"/>
                </a:solidFill>
              </a:rPr>
              <a:t>      }</a:t>
            </a:r>
            <a:endParaRPr lang="en-US" altLang="zh-CN" dirty="0">
              <a:solidFill>
                <a:srgbClr val="3399FF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99FF"/>
                </a:solidFill>
              </a:rPr>
              <a:t>   }</a:t>
            </a:r>
            <a:endParaRPr lang="en-US" altLang="zh-CN" dirty="0">
              <a:solidFill>
                <a:srgbClr val="3399FF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99FF"/>
                </a:solidFill>
              </a:rPr>
              <a:t>   return </a:t>
            </a:r>
            <a:r>
              <a:rPr lang="en-US" altLang="zh-CN" dirty="0">
                <a:solidFill>
                  <a:srgbClr val="3399FF"/>
                </a:solidFill>
              </a:rPr>
              <a:t>false</a:t>
            </a:r>
            <a:r>
              <a:rPr lang="en-US" altLang="zh-CN" dirty="0" smtClean="0">
                <a:solidFill>
                  <a:srgbClr val="3399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99FF"/>
                </a:solidFill>
              </a:rPr>
              <a:t>}</a:t>
            </a:r>
            <a:endParaRPr lang="en-US" altLang="zh-CN" dirty="0">
              <a:solidFill>
                <a:srgbClr val="3399FF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93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99FF"/>
                </a:solidFill>
              </a:rPr>
              <a:t>Inline Caches at Runtime</a:t>
            </a:r>
            <a:endParaRPr lang="zh-CN" altLang="en-US" dirty="0">
              <a:solidFill>
                <a:srgbClr val="3399FF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15" y="1595095"/>
            <a:ext cx="7704286" cy="3908984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308" b="-28001"/>
          <a:stretch/>
        </p:blipFill>
        <p:spPr>
          <a:xfrm>
            <a:off x="1087120" y="2429644"/>
            <a:ext cx="379892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1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99FF"/>
                </a:solidFill>
              </a:rPr>
              <a:t>Monomorphic </a:t>
            </a:r>
            <a:r>
              <a:rPr lang="zh-CN" altLang="en-US" dirty="0">
                <a:solidFill>
                  <a:srgbClr val="3399FF"/>
                </a:solidFill>
              </a:rPr>
              <a:t>和 </a:t>
            </a:r>
            <a:r>
              <a:rPr lang="en-US" altLang="zh-CN" dirty="0" smtClean="0">
                <a:solidFill>
                  <a:srgbClr val="3399FF"/>
                </a:solidFill>
              </a:rPr>
              <a:t>Polymorphic</a:t>
            </a:r>
            <a:endParaRPr lang="zh-CN" altLang="en-US" dirty="0">
              <a:solidFill>
                <a:srgbClr val="3399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3399FF"/>
                </a:solidFill>
              </a:rPr>
              <a:t>function add(x, y) 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3399FF"/>
                </a:solidFill>
              </a:rPr>
              <a:t> </a:t>
            </a:r>
            <a:r>
              <a:rPr lang="en-US" altLang="zh-CN" sz="2400" dirty="0" smtClean="0">
                <a:solidFill>
                  <a:srgbClr val="3399FF"/>
                </a:solidFill>
              </a:rPr>
              <a:t>  return </a:t>
            </a:r>
            <a:r>
              <a:rPr lang="en-US" altLang="zh-CN" sz="2400" dirty="0">
                <a:solidFill>
                  <a:srgbClr val="3399FF"/>
                </a:solidFill>
              </a:rPr>
              <a:t>x + y;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3399F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3399FF"/>
                </a:solidFill>
              </a:rPr>
              <a:t/>
            </a:r>
            <a:br>
              <a:rPr lang="en-US" altLang="zh-CN" sz="2400" dirty="0" smtClean="0">
                <a:solidFill>
                  <a:srgbClr val="3399FF"/>
                </a:solidFill>
              </a:rPr>
            </a:br>
            <a:endParaRPr lang="en-US" altLang="zh-CN" sz="2400" dirty="0" smtClean="0">
              <a:solidFill>
                <a:srgbClr val="3399FF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3399FF"/>
                </a:solidFill>
              </a:rPr>
              <a:t>add(1</a:t>
            </a:r>
            <a:r>
              <a:rPr lang="en-US" altLang="zh-CN" sz="2400" dirty="0">
                <a:solidFill>
                  <a:srgbClr val="3399FF"/>
                </a:solidFill>
              </a:rPr>
              <a:t>, 2); // + in add is monomorphic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3399FF"/>
                </a:solidFill>
              </a:rPr>
              <a:t>add("a", "b"); // + in add becomes polymorphic</a:t>
            </a:r>
          </a:p>
          <a:p>
            <a:endParaRPr lang="zh-CN" altLang="en-US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99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3399FF"/>
                </a:solidFill>
              </a:rPr>
              <a:t>optimizing compiler</a:t>
            </a:r>
            <a:endParaRPr lang="zh-CN" altLang="en-US" dirty="0" smtClean="0">
              <a:solidFill>
                <a:srgbClr val="3399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3399FF"/>
                </a:solidFill>
                <a:hlinkClick r:id="rId2"/>
              </a:rPr>
              <a:t>a </a:t>
            </a:r>
            <a:r>
              <a:rPr lang="en-US" altLang="zh-CN" sz="2400" dirty="0">
                <a:solidFill>
                  <a:srgbClr val="3399FF"/>
                </a:solidFill>
                <a:hlinkClick r:id="rId2"/>
              </a:rPr>
              <a:t>closer look at crankshaft, v8's optimizing </a:t>
            </a:r>
            <a:r>
              <a:rPr lang="en-US" altLang="zh-CN" sz="2400" dirty="0" smtClean="0">
                <a:solidFill>
                  <a:srgbClr val="3399FF"/>
                </a:solidFill>
                <a:hlinkClick r:id="rId2"/>
              </a:rPr>
              <a:t>compiler</a:t>
            </a:r>
            <a:endParaRPr lang="en-US" altLang="zh-CN" sz="2400" dirty="0" smtClean="0">
              <a:solidFill>
                <a:srgbClr val="3399FF"/>
              </a:solidFill>
            </a:endParaRPr>
          </a:p>
          <a:p>
            <a:r>
              <a:rPr lang="en-US" altLang="zh-CN" sz="2400" dirty="0">
                <a:solidFill>
                  <a:srgbClr val="3399FF"/>
                </a:solidFill>
                <a:hlinkClick r:id="rId3"/>
              </a:rPr>
              <a:t>Loop-invariant code motion</a:t>
            </a:r>
            <a:endParaRPr lang="en-US" altLang="zh-CN" sz="2400" dirty="0">
              <a:solidFill>
                <a:srgbClr val="3399FF"/>
              </a:solidFill>
            </a:endParaRPr>
          </a:p>
          <a:p>
            <a:r>
              <a:rPr lang="en-US" altLang="zh-CN" sz="2400" dirty="0">
                <a:solidFill>
                  <a:srgbClr val="3399FF"/>
                </a:solidFill>
                <a:hlinkClick r:id="rId4"/>
              </a:rPr>
              <a:t>Register </a:t>
            </a:r>
            <a:r>
              <a:rPr lang="en-US" altLang="zh-CN" sz="2400" dirty="0" smtClean="0">
                <a:solidFill>
                  <a:srgbClr val="3399FF"/>
                </a:solidFill>
                <a:hlinkClick r:id="rId4"/>
              </a:rPr>
              <a:t>allocation</a:t>
            </a:r>
            <a:endParaRPr lang="en-US" altLang="zh-CN" sz="2400" dirty="0">
              <a:solidFill>
                <a:srgbClr val="3399FF"/>
              </a:solidFill>
            </a:endParaRPr>
          </a:p>
          <a:p>
            <a:r>
              <a:rPr lang="en-US" altLang="zh-CN" sz="2400" dirty="0">
                <a:solidFill>
                  <a:srgbClr val="3399FF"/>
                </a:solidFill>
                <a:hlinkClick r:id="rId5"/>
              </a:rPr>
              <a:t>Inlining</a:t>
            </a:r>
            <a:endParaRPr lang="en-US" altLang="zh-CN" sz="2400" dirty="0">
              <a:solidFill>
                <a:srgbClr val="3399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3399FF"/>
                </a:solidFill>
              </a:rPr>
              <a:t>数据对比</a:t>
            </a:r>
            <a:endParaRPr lang="zh-CN" altLang="en-US" dirty="0" smtClean="0">
              <a:solidFill>
                <a:srgbClr val="3399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14" y="1212850"/>
            <a:ext cx="7416824" cy="448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399FF"/>
                </a:solidFill>
              </a:rPr>
              <a:t>避免在闭包中保存无用的大数据</a:t>
            </a:r>
            <a:endParaRPr lang="zh-CN" altLang="en-US" dirty="0">
              <a:solidFill>
                <a:srgbClr val="3399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9630" y="1133500"/>
            <a:ext cx="6805042" cy="41764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3399FF"/>
                </a:solidFill>
              </a:rPr>
              <a:t>f</a:t>
            </a:r>
            <a:r>
              <a:rPr lang="en-US" altLang="zh-CN" dirty="0" smtClean="0">
                <a:solidFill>
                  <a:srgbClr val="3399FF"/>
                </a:solidFill>
              </a:rPr>
              <a:t>unction </a:t>
            </a:r>
            <a:r>
              <a:rPr lang="en-US" altLang="zh-CN" dirty="0" err="1" smtClean="0">
                <a:solidFill>
                  <a:srgbClr val="3399FF"/>
                </a:solidFill>
              </a:rPr>
              <a:t>makeClosure</a:t>
            </a:r>
            <a:r>
              <a:rPr lang="en-US" altLang="zh-CN" dirty="0" smtClean="0">
                <a:solidFill>
                  <a:srgbClr val="3399FF"/>
                </a:solidFill>
              </a:rPr>
              <a:t>(size){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99FF"/>
                </a:solidFill>
              </a:rPr>
              <a:t>   </a:t>
            </a:r>
            <a:r>
              <a:rPr lang="en-US" altLang="zh-CN" dirty="0" err="1" smtClean="0">
                <a:solidFill>
                  <a:srgbClr val="3399FF"/>
                </a:solidFill>
              </a:rPr>
              <a:t>var</a:t>
            </a:r>
            <a:r>
              <a:rPr lang="en-US" altLang="zh-CN" dirty="0" smtClean="0">
                <a:solidFill>
                  <a:srgbClr val="3399FF"/>
                </a:solidFill>
              </a:rPr>
              <a:t> </a:t>
            </a:r>
            <a:r>
              <a:rPr lang="en-US" altLang="zh-CN" dirty="0" err="1" smtClean="0">
                <a:solidFill>
                  <a:srgbClr val="3399FF"/>
                </a:solidFill>
              </a:rPr>
              <a:t>largeValue</a:t>
            </a:r>
            <a:r>
              <a:rPr lang="en-US" altLang="zh-CN" dirty="0" smtClean="0">
                <a:solidFill>
                  <a:srgbClr val="3399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3399FF"/>
                </a:solidFill>
              </a:rPr>
              <a:t> </a:t>
            </a:r>
            <a:r>
              <a:rPr lang="en-US" altLang="zh-CN" dirty="0" smtClean="0">
                <a:solidFill>
                  <a:srgbClr val="3399FF"/>
                </a:solidFill>
              </a:rPr>
              <a:t>  </a:t>
            </a:r>
            <a:r>
              <a:rPr lang="en-US" altLang="zh-CN" dirty="0" err="1" smtClean="0">
                <a:solidFill>
                  <a:srgbClr val="3399FF"/>
                </a:solidFill>
              </a:rPr>
              <a:t>var</a:t>
            </a:r>
            <a:r>
              <a:rPr lang="en-US" altLang="zh-CN" dirty="0" smtClean="0">
                <a:solidFill>
                  <a:srgbClr val="3399FF"/>
                </a:solidFill>
              </a:rPr>
              <a:t> </a:t>
            </a:r>
            <a:r>
              <a:rPr lang="en-US" altLang="zh-CN" dirty="0" err="1" smtClean="0">
                <a:solidFill>
                  <a:srgbClr val="3399FF"/>
                </a:solidFill>
              </a:rPr>
              <a:t>smallValue</a:t>
            </a:r>
            <a:r>
              <a:rPr lang="en-US" altLang="zh-CN" dirty="0" smtClean="0">
                <a:solidFill>
                  <a:srgbClr val="3399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3399FF"/>
                </a:solidFill>
              </a:rPr>
              <a:t> </a:t>
            </a:r>
            <a:r>
              <a:rPr lang="en-US" altLang="zh-CN" dirty="0" smtClean="0">
                <a:solidFill>
                  <a:srgbClr val="3399FF"/>
                </a:solidFill>
              </a:rPr>
              <a:t>  function </a:t>
            </a:r>
            <a:r>
              <a:rPr lang="en-US" altLang="zh-CN" dirty="0" err="1" smtClean="0">
                <a:solidFill>
                  <a:srgbClr val="3399FF"/>
                </a:solidFill>
              </a:rPr>
              <a:t>init</a:t>
            </a:r>
            <a:r>
              <a:rPr lang="en-US" altLang="zh-CN" dirty="0" smtClean="0">
                <a:solidFill>
                  <a:srgbClr val="3399FF"/>
                </a:solidFill>
              </a:rPr>
              <a:t>(){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3399FF"/>
                </a:solidFill>
              </a:rPr>
              <a:t> </a:t>
            </a:r>
            <a:r>
              <a:rPr lang="en-US" altLang="zh-CN" dirty="0" smtClean="0">
                <a:solidFill>
                  <a:srgbClr val="3399FF"/>
                </a:solidFill>
              </a:rPr>
              <a:t>     </a:t>
            </a:r>
            <a:r>
              <a:rPr lang="en-US" altLang="zh-CN" dirty="0" err="1" smtClean="0">
                <a:solidFill>
                  <a:srgbClr val="3399FF"/>
                </a:solidFill>
              </a:rPr>
              <a:t>largeValue</a:t>
            </a:r>
            <a:r>
              <a:rPr lang="en-US" altLang="zh-CN" dirty="0" smtClean="0">
                <a:solidFill>
                  <a:srgbClr val="3399FF"/>
                </a:solidFill>
              </a:rPr>
              <a:t>=</a:t>
            </a:r>
            <a:r>
              <a:rPr lang="en-US" altLang="zh-CN" dirty="0" err="1" smtClean="0">
                <a:solidFill>
                  <a:srgbClr val="3399FF"/>
                </a:solidFill>
              </a:rPr>
              <a:t>getLargeValue</a:t>
            </a:r>
            <a:r>
              <a:rPr lang="en-US" altLang="zh-CN" dirty="0" smtClean="0">
                <a:solidFill>
                  <a:srgbClr val="3399FF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99FF"/>
                </a:solidFill>
              </a:rPr>
              <a:t>      </a:t>
            </a:r>
            <a:r>
              <a:rPr lang="en-US" altLang="zh-CN" dirty="0" err="1" smtClean="0">
                <a:solidFill>
                  <a:srgbClr val="3399FF"/>
                </a:solidFill>
              </a:rPr>
              <a:t>smallValue</a:t>
            </a:r>
            <a:r>
              <a:rPr lang="en-US" altLang="zh-CN" dirty="0" smtClean="0">
                <a:solidFill>
                  <a:srgbClr val="3399FF"/>
                </a:solidFill>
              </a:rPr>
              <a:t>=xx(</a:t>
            </a:r>
            <a:r>
              <a:rPr lang="en-US" altLang="zh-CN" dirty="0" err="1" smtClean="0">
                <a:solidFill>
                  <a:srgbClr val="3399FF"/>
                </a:solidFill>
              </a:rPr>
              <a:t>largeValue</a:t>
            </a:r>
            <a:r>
              <a:rPr lang="en-US" altLang="zh-CN" dirty="0" smtClean="0">
                <a:solidFill>
                  <a:srgbClr val="3399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99FF"/>
                </a:solidFill>
              </a:rPr>
              <a:t>   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3399FF"/>
                </a:solidFill>
              </a:rPr>
              <a:t> </a:t>
            </a:r>
            <a:r>
              <a:rPr lang="en-US" altLang="zh-CN" dirty="0" smtClean="0">
                <a:solidFill>
                  <a:srgbClr val="3399FF"/>
                </a:solidFill>
              </a:rPr>
              <a:t>  function closure(x){…}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3399FF"/>
                </a:solidFill>
              </a:rPr>
              <a:t> </a:t>
            </a:r>
            <a:r>
              <a:rPr lang="en-US" altLang="zh-CN" dirty="0" smtClean="0">
                <a:solidFill>
                  <a:srgbClr val="3399FF"/>
                </a:solidFill>
              </a:rPr>
              <a:t>  </a:t>
            </a:r>
            <a:r>
              <a:rPr lang="en-US" altLang="zh-CN" dirty="0" err="1" smtClean="0">
                <a:solidFill>
                  <a:srgbClr val="3399FF"/>
                </a:solidFill>
              </a:rPr>
              <a:t>init</a:t>
            </a:r>
            <a:r>
              <a:rPr lang="en-US" altLang="zh-CN" dirty="0" smtClean="0">
                <a:solidFill>
                  <a:srgbClr val="3399FF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3399FF"/>
                </a:solidFill>
              </a:rPr>
              <a:t> </a:t>
            </a:r>
            <a:r>
              <a:rPr lang="en-US" altLang="zh-CN" dirty="0" smtClean="0">
                <a:solidFill>
                  <a:srgbClr val="3399FF"/>
                </a:solidFill>
              </a:rPr>
              <a:t>  return closure;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99F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3399FF"/>
                </a:solidFill>
              </a:rPr>
              <a:t>var</a:t>
            </a:r>
            <a:r>
              <a:rPr lang="en-US" altLang="zh-CN" dirty="0" smtClean="0">
                <a:solidFill>
                  <a:srgbClr val="3399FF"/>
                </a:solidFill>
              </a:rPr>
              <a:t> f=</a:t>
            </a:r>
            <a:r>
              <a:rPr lang="en-US" altLang="zh-CN" dirty="0" err="1" smtClean="0">
                <a:solidFill>
                  <a:srgbClr val="3399FF"/>
                </a:solidFill>
              </a:rPr>
              <a:t>makeClosure</a:t>
            </a:r>
            <a:r>
              <a:rPr lang="en-US" altLang="zh-CN" dirty="0" smtClean="0">
                <a:solidFill>
                  <a:srgbClr val="3399FF"/>
                </a:solidFill>
              </a:rPr>
              <a:t>(N);</a:t>
            </a:r>
            <a:endParaRPr lang="zh-CN" altLang="en-US" dirty="0">
              <a:solidFill>
                <a:srgbClr val="3399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0110" y="1493540"/>
            <a:ext cx="2664296" cy="29523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0110" y="1493868"/>
            <a:ext cx="3096344" cy="2952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57890" y="2598054"/>
            <a:ext cx="3934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99FF"/>
                </a:solidFill>
              </a:rPr>
              <a:t> </a:t>
            </a:r>
            <a:r>
              <a:rPr lang="en-US" altLang="zh-CN" sz="2000" dirty="0" err="1" smtClean="0">
                <a:solidFill>
                  <a:srgbClr val="3399FF"/>
                </a:solidFill>
              </a:rPr>
              <a:t>var</a:t>
            </a:r>
            <a:r>
              <a:rPr lang="en-US" altLang="zh-CN" sz="2000" dirty="0" smtClean="0">
                <a:solidFill>
                  <a:srgbClr val="3399FF"/>
                </a:solidFill>
              </a:rPr>
              <a:t> </a:t>
            </a:r>
            <a:r>
              <a:rPr lang="en-US" altLang="zh-CN" sz="2000" dirty="0" err="1">
                <a:solidFill>
                  <a:srgbClr val="3399FF"/>
                </a:solidFill>
              </a:rPr>
              <a:t>largeValue</a:t>
            </a:r>
            <a:r>
              <a:rPr lang="en-US" altLang="zh-CN" sz="2000" dirty="0">
                <a:solidFill>
                  <a:srgbClr val="3399FF"/>
                </a:solidFill>
              </a:rPr>
              <a:t>=</a:t>
            </a:r>
            <a:r>
              <a:rPr lang="en-US" altLang="zh-CN" sz="2000" dirty="0" err="1">
                <a:solidFill>
                  <a:srgbClr val="3399FF"/>
                </a:solidFill>
              </a:rPr>
              <a:t>getLargeValue</a:t>
            </a:r>
            <a:r>
              <a:rPr lang="en-US" altLang="zh-CN" sz="2000" dirty="0">
                <a:solidFill>
                  <a:srgbClr val="3399FF"/>
                </a:solidFill>
              </a:rPr>
              <a:t>();</a:t>
            </a:r>
            <a:endParaRPr lang="zh-CN" altLang="en-US" sz="2000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0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399FF"/>
                </a:solidFill>
              </a:rPr>
              <a:t>范例演示</a:t>
            </a:r>
            <a:r>
              <a:rPr lang="zh-CN" altLang="en-US" dirty="0">
                <a:solidFill>
                  <a:srgbClr val="3399FF"/>
                </a:solidFill>
              </a:rPr>
              <a:t>优化</a:t>
            </a:r>
            <a:r>
              <a:rPr lang="zh-CN" altLang="en-US" dirty="0" smtClean="0">
                <a:solidFill>
                  <a:srgbClr val="3399FF"/>
                </a:solidFill>
              </a:rPr>
              <a:t>结果</a:t>
            </a:r>
            <a:endParaRPr lang="zh-CN" altLang="en-US" dirty="0">
              <a:solidFill>
                <a:srgbClr val="3399FF"/>
              </a:solidFill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25" y="1349524"/>
            <a:ext cx="4263866" cy="1850537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25" y="3336735"/>
            <a:ext cx="3743325" cy="1228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25" y="1349523"/>
            <a:ext cx="4263866" cy="18246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708" y="3342744"/>
            <a:ext cx="3752850" cy="11525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708" y="1349522"/>
            <a:ext cx="4695825" cy="27813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206" y="4267494"/>
            <a:ext cx="37528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4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5614" y="234950"/>
            <a:ext cx="7416823" cy="9779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3399FF"/>
                </a:solidFill>
              </a:rPr>
              <a:t>演示</a:t>
            </a:r>
            <a:r>
              <a:rPr lang="en-US" altLang="zh-CN" dirty="0">
                <a:solidFill>
                  <a:srgbClr val="3399FF"/>
                </a:solidFill>
              </a:rPr>
              <a:t>inline Cache </a:t>
            </a:r>
            <a:r>
              <a:rPr lang="en-US" altLang="zh-CN" dirty="0" smtClean="0">
                <a:solidFill>
                  <a:srgbClr val="3399FF"/>
                </a:solidFill>
              </a:rPr>
              <a:t>/</a:t>
            </a:r>
            <a:r>
              <a:rPr lang="en-US" altLang="zh-CN" dirty="0">
                <a:solidFill>
                  <a:srgbClr val="3399FF"/>
                </a:solidFill>
              </a:rPr>
              <a:t> </a:t>
            </a:r>
            <a:r>
              <a:rPr lang="en-US" altLang="zh-CN" dirty="0" smtClean="0">
                <a:solidFill>
                  <a:srgbClr val="3399FF"/>
                </a:solidFill>
              </a:rPr>
              <a:t>Optimizing compiler</a:t>
            </a:r>
            <a:r>
              <a:rPr lang="zh-CN" altLang="en-US" dirty="0">
                <a:solidFill>
                  <a:srgbClr val="3399FF"/>
                </a:solidFill>
              </a:rPr>
              <a:t/>
            </a:r>
            <a:br>
              <a:rPr lang="zh-CN" altLang="en-US" dirty="0">
                <a:solidFill>
                  <a:srgbClr val="3399FF"/>
                </a:solidFill>
              </a:rPr>
            </a:br>
            <a:endParaRPr lang="zh-CN" altLang="en-US" dirty="0">
              <a:solidFill>
                <a:srgbClr val="3399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14" y="2695575"/>
            <a:ext cx="7704286" cy="31718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36" y="1230630"/>
            <a:ext cx="3771900" cy="11525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50" y="1236345"/>
            <a:ext cx="37528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2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34950"/>
            <a:ext cx="8423275" cy="3058790"/>
          </a:xfrm>
        </p:spPr>
        <p:txBody>
          <a:bodyPr/>
          <a:lstStyle/>
          <a:p>
            <a:pPr algn="ctr"/>
            <a:r>
              <a:rPr lang="zh-CN" altLang="en-US" sz="9600" dirty="0" smtClean="0">
                <a:solidFill>
                  <a:srgbClr val="3399FF"/>
                </a:solidFill>
              </a:rPr>
              <a:t>谢谢</a:t>
            </a:r>
            <a:endParaRPr lang="zh-CN" altLang="en-US" sz="9600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5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rgbClr val="3399FF"/>
                </a:solidFill>
              </a:rPr>
              <a:t>V8 引擎的优点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>
                <a:solidFill>
                  <a:srgbClr val="3399FF"/>
                </a:solidFill>
              </a:rPr>
              <a:t>Hidden Classes</a:t>
            </a:r>
          </a:p>
          <a:p>
            <a:pPr eaLnBrk="1" hangingPunct="1"/>
            <a:r>
              <a:rPr lang="zh-CN" altLang="en-US" sz="3200" dirty="0" smtClean="0">
                <a:solidFill>
                  <a:srgbClr val="3399FF"/>
                </a:solidFill>
              </a:rPr>
              <a:t>Inline </a:t>
            </a:r>
            <a:r>
              <a:rPr lang="en-US" altLang="zh-CN" sz="3200" dirty="0">
                <a:solidFill>
                  <a:srgbClr val="3399FF"/>
                </a:solidFill>
              </a:rPr>
              <a:t>Caching </a:t>
            </a:r>
            <a:endParaRPr lang="en-US" altLang="zh-CN" sz="3200" dirty="0" smtClean="0">
              <a:solidFill>
                <a:srgbClr val="3399FF"/>
              </a:solidFill>
            </a:endParaRPr>
          </a:p>
          <a:p>
            <a:pPr eaLnBrk="1" hangingPunct="1"/>
            <a:r>
              <a:rPr lang="en-US" altLang="zh-CN" sz="3200" dirty="0" smtClean="0">
                <a:solidFill>
                  <a:srgbClr val="3399FF"/>
                </a:solidFill>
              </a:rPr>
              <a:t>Optimizing </a:t>
            </a:r>
            <a:r>
              <a:rPr lang="en-US" altLang="zh-CN" sz="3200" dirty="0">
                <a:solidFill>
                  <a:srgbClr val="3399FF"/>
                </a:solidFill>
              </a:rPr>
              <a:t>C</a:t>
            </a:r>
            <a:r>
              <a:rPr lang="en-US" altLang="zh-CN" sz="3200" dirty="0" smtClean="0">
                <a:solidFill>
                  <a:srgbClr val="3399FF"/>
                </a:solidFill>
              </a:rPr>
              <a:t>ompiler</a:t>
            </a:r>
            <a:endParaRPr lang="zh-CN" altLang="en-US" sz="3200" dirty="0" smtClean="0">
              <a:solidFill>
                <a:srgbClr val="3399FF"/>
              </a:solidFill>
            </a:endParaRPr>
          </a:p>
          <a:p>
            <a:pPr eaLnBrk="1" hangingPunct="1"/>
            <a:r>
              <a:rPr lang="en-US" altLang="zh-CN" sz="3200" dirty="0" smtClean="0">
                <a:solidFill>
                  <a:srgbClr val="3399FF"/>
                </a:solidFill>
              </a:rPr>
              <a:t>New GC/Memory Manager</a:t>
            </a:r>
          </a:p>
          <a:p>
            <a:pPr eaLnBrk="1" hangingPunct="1"/>
            <a:r>
              <a:rPr lang="en-US" altLang="zh-CN" sz="3200" dirty="0">
                <a:solidFill>
                  <a:srgbClr val="3399FF"/>
                </a:solidFill>
              </a:rPr>
              <a:t>S</a:t>
            </a:r>
            <a:r>
              <a:rPr lang="en-US" altLang="zh-CN" sz="3200" dirty="0" smtClean="0">
                <a:solidFill>
                  <a:srgbClr val="3399FF"/>
                </a:solidFill>
              </a:rPr>
              <a:t>napshot</a:t>
            </a:r>
            <a:endParaRPr lang="zh-CN" altLang="en-US" sz="3200" dirty="0" smtClean="0">
              <a:solidFill>
                <a:srgbClr val="3399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rgbClr val="3399FF"/>
                </a:solidFill>
              </a:rPr>
              <a:t>Hidden Classes</a:t>
            </a:r>
            <a:endParaRPr lang="zh-CN" altLang="en-US" sz="4000" dirty="0" smtClean="0">
              <a:solidFill>
                <a:srgbClr val="3399FF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>
                <a:solidFill>
                  <a:srgbClr val="3399FF"/>
                </a:solidFill>
              </a:rPr>
              <a:t>传统</a:t>
            </a:r>
            <a:r>
              <a:rPr lang="en-US" altLang="zh-CN" sz="3200" dirty="0" smtClean="0">
                <a:solidFill>
                  <a:srgbClr val="3399FF"/>
                </a:solidFill>
              </a:rPr>
              <a:t>OO</a:t>
            </a:r>
            <a:r>
              <a:rPr lang="zh-CN" altLang="en-US" sz="3200" dirty="0" smtClean="0">
                <a:solidFill>
                  <a:srgbClr val="3399FF"/>
                </a:solidFill>
              </a:rPr>
              <a:t>语言有明确的对象属性，对象实例可以通过固定的偏移量找到具体的某个属性。</a:t>
            </a:r>
            <a:endParaRPr lang="en-US" altLang="zh-CN" sz="3200" dirty="0" smtClean="0">
              <a:solidFill>
                <a:srgbClr val="3399FF"/>
              </a:solidFill>
            </a:endParaRPr>
          </a:p>
          <a:p>
            <a:pPr eaLnBrk="1" hangingPunct="1"/>
            <a:r>
              <a:rPr lang="zh-CN" altLang="en-US" sz="3200" dirty="0" smtClean="0">
                <a:solidFill>
                  <a:srgbClr val="3399FF"/>
                </a:solidFill>
              </a:rPr>
              <a:t>在</a:t>
            </a:r>
            <a:r>
              <a:rPr lang="en-US" altLang="zh-CN" sz="3200" dirty="0" err="1" smtClean="0">
                <a:solidFill>
                  <a:srgbClr val="3399FF"/>
                </a:solidFill>
              </a:rPr>
              <a:t>js</a:t>
            </a:r>
            <a:r>
              <a:rPr lang="zh-CN" altLang="en-US" sz="3200" dirty="0" smtClean="0">
                <a:solidFill>
                  <a:srgbClr val="3399FF"/>
                </a:solidFill>
              </a:rPr>
              <a:t>中没有</a:t>
            </a:r>
            <a:r>
              <a:rPr lang="en-US" altLang="zh-CN" sz="3200" dirty="0" smtClean="0">
                <a:solidFill>
                  <a:srgbClr val="3399FF"/>
                </a:solidFill>
              </a:rPr>
              <a:t>classes</a:t>
            </a:r>
            <a:r>
              <a:rPr lang="zh-CN" altLang="en-US" sz="3200" dirty="0" smtClean="0">
                <a:solidFill>
                  <a:srgbClr val="3399FF"/>
                </a:solidFill>
              </a:rPr>
              <a:t>，对象属性在运行时可变。</a:t>
            </a:r>
          </a:p>
        </p:txBody>
      </p:sp>
    </p:spTree>
    <p:extLst>
      <p:ext uri="{BB962C8B-B14F-4D97-AF65-F5344CB8AC3E}">
        <p14:creationId xmlns:p14="http://schemas.microsoft.com/office/powerpoint/2010/main" val="254170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5494" y="45179"/>
            <a:ext cx="7991227" cy="977900"/>
          </a:xfrm>
        </p:spPr>
        <p:txBody>
          <a:bodyPr/>
          <a:lstStyle/>
          <a:p>
            <a:pPr eaLnBrk="1" hangingPunct="1"/>
            <a:r>
              <a:rPr lang="zh-CN" altLang="en-US" sz="4400" dirty="0" smtClean="0">
                <a:solidFill>
                  <a:srgbClr val="3399FF"/>
                </a:solidFill>
              </a:rPr>
              <a:t>对象构建过程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2774" y="1212850"/>
            <a:ext cx="4133850" cy="2931839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 smtClean="0">
                <a:solidFill>
                  <a:srgbClr val="3399FF"/>
                </a:solidFill>
              </a:rPr>
              <a:t>function Point(x, y)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 smtClean="0">
                <a:solidFill>
                  <a:srgbClr val="3399FF"/>
                </a:solidFill>
              </a:rPr>
              <a:t>  this.x = 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 smtClean="0">
                <a:solidFill>
                  <a:srgbClr val="3399FF"/>
                </a:solidFill>
              </a:rPr>
              <a:t>  this.y = 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 smtClean="0">
                <a:solidFill>
                  <a:srgbClr val="3399FF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dirty="0" smtClean="0">
              <a:solidFill>
                <a:srgbClr val="3399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 smtClean="0">
                <a:solidFill>
                  <a:srgbClr val="3399FF"/>
                </a:solidFill>
              </a:rPr>
              <a:t>var p1 = new Point(11, 22);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 smtClean="0">
                <a:solidFill>
                  <a:srgbClr val="3399FF"/>
                </a:solidFill>
              </a:rPr>
              <a:t>var p2 = new Point(33, 44);</a:t>
            </a:r>
            <a:endParaRPr lang="en-US" altLang="zh-CN" sz="2400" dirty="0" smtClean="0">
              <a:solidFill>
                <a:srgbClr val="3399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solidFill>
                  <a:srgbClr val="3399FF"/>
                </a:solidFill>
              </a:rPr>
              <a:t>p2.z=55;</a:t>
            </a:r>
            <a:endParaRPr lang="zh-CN" altLang="en-US" sz="2400" dirty="0" smtClean="0">
              <a:solidFill>
                <a:srgbClr val="3399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022" y="522987"/>
            <a:ext cx="2428810" cy="18722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022" y="532757"/>
            <a:ext cx="2901079" cy="18722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476" y="532757"/>
            <a:ext cx="2895931" cy="29296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896" y="526546"/>
            <a:ext cx="2886273" cy="29198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022" y="522987"/>
            <a:ext cx="2909889" cy="2943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022" y="534129"/>
            <a:ext cx="2909889" cy="29437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966" y="534129"/>
            <a:ext cx="2897511" cy="472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750" autoRev="1" fill="remove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14" dur="750" autoRev="1" fill="remove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" dur="750" autoRev="1" fill="remove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autoRev="1" fill="remove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750" autoRev="1" fill="remove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3" dur="750" autoRev="1" fill="remove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" dur="750" autoRev="1" fill="remove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750" autoRev="1" fill="remove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750" autoRev="1" fill="remove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38" dur="750" autoRev="1" fill="remove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9" dur="750" autoRev="1" fill="remove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750" autoRev="1" fill="remove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750" autoRev="1" fill="remove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750" autoRev="1" fill="remove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8" dur="750" autoRev="1" fill="remove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750" autoRev="1" fill="remove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  <p:bldP spid="8195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42612" y="234950"/>
            <a:ext cx="6780663" cy="9779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3399FF"/>
                </a:solidFill>
              </a:rPr>
              <a:t>解决方案</a:t>
            </a:r>
            <a:r>
              <a:rPr lang="en-US" altLang="zh-CN" dirty="0" smtClean="0">
                <a:solidFill>
                  <a:srgbClr val="3399FF"/>
                </a:solidFill>
              </a:rPr>
              <a:t> 1</a:t>
            </a:r>
            <a:endParaRPr lang="zh-CN" altLang="en-US" dirty="0" smtClean="0">
              <a:solidFill>
                <a:srgbClr val="3399FF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42612" y="1061492"/>
            <a:ext cx="4932363" cy="360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3399FF"/>
                </a:solidFill>
              </a:rPr>
              <a:t>function Point(x, y) 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3399FF"/>
                </a:solidFill>
              </a:rPr>
              <a:t>   </a:t>
            </a:r>
            <a:r>
              <a:rPr lang="en-US" altLang="zh-CN" sz="2400" dirty="0" err="1">
                <a:solidFill>
                  <a:srgbClr val="3399FF"/>
                </a:solidFill>
              </a:rPr>
              <a:t>this.x</a:t>
            </a:r>
            <a:r>
              <a:rPr lang="en-US" altLang="zh-CN" sz="2400" dirty="0">
                <a:solidFill>
                  <a:srgbClr val="3399FF"/>
                </a:solidFill>
              </a:rPr>
              <a:t> = x;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3399FF"/>
                </a:solidFill>
              </a:rPr>
              <a:t>   </a:t>
            </a:r>
            <a:r>
              <a:rPr lang="en-US" altLang="zh-CN" sz="2400" dirty="0" err="1">
                <a:solidFill>
                  <a:srgbClr val="3399FF"/>
                </a:solidFill>
              </a:rPr>
              <a:t>this.y</a:t>
            </a:r>
            <a:r>
              <a:rPr lang="en-US" altLang="zh-CN" sz="2400" dirty="0">
                <a:solidFill>
                  <a:srgbClr val="3399FF"/>
                </a:solidFill>
              </a:rPr>
              <a:t> = y;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3399FF"/>
                </a:solidFill>
              </a:rPr>
              <a:t>   </a:t>
            </a:r>
            <a:r>
              <a:rPr lang="en-US" altLang="zh-CN" sz="2400" dirty="0" err="1">
                <a:solidFill>
                  <a:srgbClr val="3399FF"/>
                </a:solidFill>
              </a:rPr>
              <a:t>this.z</a:t>
            </a:r>
            <a:r>
              <a:rPr lang="en-US" altLang="zh-CN" sz="2400" dirty="0">
                <a:solidFill>
                  <a:srgbClr val="3399FF"/>
                </a:solidFill>
              </a:rPr>
              <a:t> = z;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3399F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3399FF"/>
                </a:solidFill>
              </a:rPr>
              <a:t>var</a:t>
            </a:r>
            <a:r>
              <a:rPr lang="en-US" altLang="zh-CN" sz="2400" dirty="0">
                <a:solidFill>
                  <a:srgbClr val="3399FF"/>
                </a:solidFill>
              </a:rPr>
              <a:t> p1 = new Point(11, 22);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3399FF"/>
                </a:solidFill>
              </a:rPr>
              <a:t>var</a:t>
            </a:r>
            <a:r>
              <a:rPr lang="en-US" altLang="zh-CN" sz="2400" dirty="0">
                <a:solidFill>
                  <a:srgbClr val="3399FF"/>
                </a:solidFill>
              </a:rPr>
              <a:t> p2 = new Point(33, 44, 55);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862" y="1447799"/>
            <a:ext cx="1622066" cy="39343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35611" y="228562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6450">
              <a:spcBef>
                <a:spcPct val="20000"/>
              </a:spcBef>
            </a:pPr>
            <a:r>
              <a:rPr lang="zh-CN" altLang="en-US" sz="2400" dirty="0">
                <a:solidFill>
                  <a:srgbClr val="A0C6EA"/>
                </a:solidFill>
                <a:latin typeface="+mn-lt"/>
                <a:ea typeface="+mn-ea"/>
              </a:rPr>
              <a:t>有什么问题吗？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425" y="1561868"/>
            <a:ext cx="2721689" cy="209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08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42612" y="234950"/>
            <a:ext cx="6780663" cy="9779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3399FF"/>
                </a:solidFill>
              </a:rPr>
              <a:t>解决方案</a:t>
            </a:r>
            <a:r>
              <a:rPr lang="en-US" altLang="zh-CN" dirty="0" smtClean="0">
                <a:solidFill>
                  <a:srgbClr val="3399FF"/>
                </a:solidFill>
              </a:rPr>
              <a:t> 2</a:t>
            </a:r>
            <a:endParaRPr lang="zh-CN" altLang="en-US" dirty="0" smtClean="0">
              <a:solidFill>
                <a:srgbClr val="3399FF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42612" y="1061492"/>
            <a:ext cx="4932363" cy="48059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3399FF"/>
                </a:solidFill>
              </a:rPr>
              <a:t>function Point1(x, y)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3399FF"/>
                </a:solidFill>
              </a:rPr>
              <a:t>   </a:t>
            </a:r>
            <a:r>
              <a:rPr lang="en-US" altLang="zh-CN" dirty="0" err="1">
                <a:solidFill>
                  <a:srgbClr val="3399FF"/>
                </a:solidFill>
              </a:rPr>
              <a:t>this.x</a:t>
            </a:r>
            <a:r>
              <a:rPr lang="en-US" altLang="zh-CN" dirty="0">
                <a:solidFill>
                  <a:srgbClr val="3399FF"/>
                </a:solidFill>
              </a:rPr>
              <a:t> = x; </a:t>
            </a:r>
            <a:endParaRPr lang="en-US" altLang="zh-CN" dirty="0" smtClean="0">
              <a:solidFill>
                <a:srgbClr val="3399FF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3399FF"/>
                </a:solidFill>
              </a:rPr>
              <a:t> </a:t>
            </a:r>
            <a:r>
              <a:rPr lang="en-US" altLang="zh-CN" dirty="0" smtClean="0">
                <a:solidFill>
                  <a:srgbClr val="3399FF"/>
                </a:solidFill>
              </a:rPr>
              <a:t>  </a:t>
            </a:r>
            <a:r>
              <a:rPr lang="en-US" altLang="zh-CN" dirty="0" err="1" smtClean="0">
                <a:solidFill>
                  <a:srgbClr val="3399FF"/>
                </a:solidFill>
              </a:rPr>
              <a:t>this.y</a:t>
            </a:r>
            <a:r>
              <a:rPr lang="en-US" altLang="zh-CN" dirty="0" smtClean="0">
                <a:solidFill>
                  <a:srgbClr val="3399FF"/>
                </a:solidFill>
              </a:rPr>
              <a:t> </a:t>
            </a:r>
            <a:r>
              <a:rPr lang="en-US" altLang="zh-CN" dirty="0">
                <a:solidFill>
                  <a:srgbClr val="3399FF"/>
                </a:solidFill>
              </a:rPr>
              <a:t>= y;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3399F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3399FF"/>
                </a:solidFill>
              </a:rPr>
              <a:t>function Point2(x, y, z)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3399FF"/>
                </a:solidFill>
              </a:rPr>
              <a:t>   </a:t>
            </a:r>
            <a:r>
              <a:rPr lang="en-US" altLang="zh-CN" dirty="0" err="1">
                <a:solidFill>
                  <a:srgbClr val="3399FF"/>
                </a:solidFill>
              </a:rPr>
              <a:t>this.x</a:t>
            </a:r>
            <a:r>
              <a:rPr lang="en-US" altLang="zh-CN" dirty="0">
                <a:solidFill>
                  <a:srgbClr val="3399FF"/>
                </a:solidFill>
              </a:rPr>
              <a:t> = x; </a:t>
            </a:r>
            <a:endParaRPr lang="en-US" altLang="zh-CN" dirty="0" smtClean="0">
              <a:solidFill>
                <a:srgbClr val="3399FF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3399FF"/>
                </a:solidFill>
              </a:rPr>
              <a:t> </a:t>
            </a:r>
            <a:r>
              <a:rPr lang="en-US" altLang="zh-CN" dirty="0" smtClean="0">
                <a:solidFill>
                  <a:srgbClr val="3399FF"/>
                </a:solidFill>
              </a:rPr>
              <a:t>  </a:t>
            </a:r>
            <a:r>
              <a:rPr lang="en-US" altLang="zh-CN" dirty="0" err="1" smtClean="0">
                <a:solidFill>
                  <a:srgbClr val="3399FF"/>
                </a:solidFill>
              </a:rPr>
              <a:t>this.y</a:t>
            </a:r>
            <a:r>
              <a:rPr lang="en-US" altLang="zh-CN" dirty="0" smtClean="0">
                <a:solidFill>
                  <a:srgbClr val="3399FF"/>
                </a:solidFill>
              </a:rPr>
              <a:t> </a:t>
            </a:r>
            <a:r>
              <a:rPr lang="en-US" altLang="zh-CN" dirty="0">
                <a:solidFill>
                  <a:srgbClr val="3399FF"/>
                </a:solidFill>
              </a:rPr>
              <a:t>= y; </a:t>
            </a:r>
            <a:endParaRPr lang="en-US" altLang="zh-CN" dirty="0" smtClean="0">
              <a:solidFill>
                <a:srgbClr val="3399FF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3399FF"/>
                </a:solidFill>
              </a:rPr>
              <a:t> </a:t>
            </a:r>
            <a:r>
              <a:rPr lang="en-US" altLang="zh-CN" dirty="0" smtClean="0">
                <a:solidFill>
                  <a:srgbClr val="3399FF"/>
                </a:solidFill>
              </a:rPr>
              <a:t>  </a:t>
            </a:r>
            <a:r>
              <a:rPr lang="en-US" altLang="zh-CN" dirty="0" err="1" smtClean="0">
                <a:solidFill>
                  <a:srgbClr val="3399FF"/>
                </a:solidFill>
              </a:rPr>
              <a:t>this.z</a:t>
            </a:r>
            <a:r>
              <a:rPr lang="en-US" altLang="zh-CN" dirty="0" smtClean="0">
                <a:solidFill>
                  <a:srgbClr val="3399FF"/>
                </a:solidFill>
              </a:rPr>
              <a:t> </a:t>
            </a:r>
            <a:r>
              <a:rPr lang="en-US" altLang="zh-CN" dirty="0">
                <a:solidFill>
                  <a:srgbClr val="3399FF"/>
                </a:solidFill>
              </a:rPr>
              <a:t>= z;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3399F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3399FF"/>
                </a:solidFill>
              </a:rPr>
              <a:t>var</a:t>
            </a:r>
            <a:r>
              <a:rPr lang="en-US" altLang="zh-CN" dirty="0">
                <a:solidFill>
                  <a:srgbClr val="3399FF"/>
                </a:solidFill>
              </a:rPr>
              <a:t> p1 = new Point1(11, 22);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3399FF"/>
                </a:solidFill>
              </a:rPr>
              <a:t>var</a:t>
            </a:r>
            <a:r>
              <a:rPr lang="en-US" altLang="zh-CN" dirty="0">
                <a:solidFill>
                  <a:srgbClr val="3399FF"/>
                </a:solidFill>
              </a:rPr>
              <a:t> p2 = new Point2(33, 44, 55);</a:t>
            </a:r>
            <a:endParaRPr lang="en-US" altLang="zh-CN" sz="2400" dirty="0">
              <a:solidFill>
                <a:srgbClr val="3399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862" y="1447799"/>
            <a:ext cx="1622066" cy="39343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35611" y="228562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6450">
              <a:spcBef>
                <a:spcPct val="20000"/>
              </a:spcBef>
            </a:pPr>
            <a:r>
              <a:rPr lang="zh-CN" altLang="en-US" sz="2400" dirty="0">
                <a:solidFill>
                  <a:srgbClr val="A0C6EA"/>
                </a:solidFill>
                <a:latin typeface="+mn-lt"/>
                <a:ea typeface="+mn-ea"/>
              </a:rPr>
              <a:t>有什么问题吗？</a:t>
            </a:r>
          </a:p>
        </p:txBody>
      </p:sp>
    </p:spTree>
    <p:extLst>
      <p:ext uri="{BB962C8B-B14F-4D97-AF65-F5344CB8AC3E}">
        <p14:creationId xmlns:p14="http://schemas.microsoft.com/office/powerpoint/2010/main" val="1345284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dirty="0">
                <a:solidFill>
                  <a:srgbClr val="3399FF"/>
                </a:solidFill>
              </a:rPr>
              <a:t>解决方案总结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616" y="2231911"/>
            <a:ext cx="8423275" cy="843607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4800" dirty="0">
                <a:solidFill>
                  <a:srgbClr val="3399FF"/>
                </a:solidFill>
              </a:rPr>
              <a:t>没有最 </a:t>
            </a:r>
            <a:r>
              <a:rPr lang="zh-CN" altLang="en-US" sz="4800" b="1" dirty="0">
                <a:solidFill>
                  <a:srgbClr val="3399FF"/>
                </a:solidFill>
              </a:rPr>
              <a:t>优</a:t>
            </a:r>
            <a:r>
              <a:rPr lang="zh-CN" altLang="en-US" sz="4800" dirty="0">
                <a:solidFill>
                  <a:srgbClr val="3399FF"/>
                </a:solidFill>
              </a:rPr>
              <a:t> 的，只有更 </a:t>
            </a:r>
            <a:r>
              <a:rPr lang="zh-CN" altLang="en-US" sz="4800" b="1" dirty="0">
                <a:solidFill>
                  <a:srgbClr val="3399FF"/>
                </a:solidFill>
              </a:rPr>
              <a:t>合适</a:t>
            </a:r>
            <a:r>
              <a:rPr lang="zh-CN" altLang="en-US" sz="4800" dirty="0">
                <a:solidFill>
                  <a:srgbClr val="3399FF"/>
                </a:solidFill>
              </a:rPr>
              <a:t> 的</a:t>
            </a:r>
          </a:p>
        </p:txBody>
      </p:sp>
    </p:spTree>
    <p:extLst>
      <p:ext uri="{BB962C8B-B14F-4D97-AF65-F5344CB8AC3E}">
        <p14:creationId xmlns:p14="http://schemas.microsoft.com/office/powerpoint/2010/main" val="34674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99FF"/>
                </a:solidFill>
              </a:rPr>
              <a:t>使用数组注意的地方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399FF"/>
                </a:solidFill>
              </a:rPr>
              <a:t>数组</a:t>
            </a:r>
            <a:r>
              <a:rPr lang="zh-CN" altLang="en-US" dirty="0">
                <a:solidFill>
                  <a:srgbClr val="3399FF"/>
                </a:solidFill>
              </a:rPr>
              <a:t>下标从</a:t>
            </a:r>
            <a:r>
              <a:rPr lang="en-US" altLang="zh-CN" dirty="0">
                <a:solidFill>
                  <a:srgbClr val="3399FF"/>
                </a:solidFill>
              </a:rPr>
              <a:t>0</a:t>
            </a:r>
            <a:r>
              <a:rPr lang="zh-CN" altLang="en-US" dirty="0">
                <a:solidFill>
                  <a:srgbClr val="3399FF"/>
                </a:solidFill>
              </a:rPr>
              <a:t>开始</a:t>
            </a:r>
          </a:p>
          <a:p>
            <a:r>
              <a:rPr lang="zh-CN" altLang="en-US" dirty="0">
                <a:solidFill>
                  <a:srgbClr val="3399FF"/>
                </a:solidFill>
              </a:rPr>
              <a:t>不要初始化一个太长的数组</a:t>
            </a:r>
          </a:p>
          <a:p>
            <a:r>
              <a:rPr lang="zh-CN" altLang="en-US" dirty="0">
                <a:solidFill>
                  <a:srgbClr val="3399FF"/>
                </a:solidFill>
              </a:rPr>
              <a:t>尽量不要删除数组元素的</a:t>
            </a:r>
            <a:r>
              <a:rPr lang="zh-CN" altLang="en-US" dirty="0" smtClean="0">
                <a:solidFill>
                  <a:srgbClr val="3399FF"/>
                </a:solidFill>
              </a:rPr>
              <a:t>内容</a:t>
            </a:r>
            <a:endParaRPr lang="en-US" altLang="zh-CN" dirty="0" smtClean="0">
              <a:solidFill>
                <a:srgbClr val="3399FF"/>
              </a:solidFill>
            </a:endParaRPr>
          </a:p>
          <a:p>
            <a:r>
              <a:rPr lang="zh-CN" altLang="en-US" dirty="0" smtClean="0">
                <a:solidFill>
                  <a:srgbClr val="3399FF"/>
                </a:solidFill>
              </a:rPr>
              <a:t>使用</a:t>
            </a:r>
            <a:r>
              <a:rPr lang="en-US" altLang="zh-CN" dirty="0" smtClean="0">
                <a:solidFill>
                  <a:srgbClr val="3399FF"/>
                </a:solidFill>
              </a:rPr>
              <a:t>typed array</a:t>
            </a:r>
            <a:endParaRPr lang="zh-CN" altLang="en-US" dirty="0">
              <a:solidFill>
                <a:srgbClr val="3399FF"/>
              </a:solidFill>
            </a:endParaRPr>
          </a:p>
          <a:p>
            <a:r>
              <a:rPr lang="zh-CN" altLang="en-US" dirty="0">
                <a:solidFill>
                  <a:srgbClr val="3399FF"/>
                </a:solidFill>
              </a:rPr>
              <a:t>不要使用未初始化的数组</a:t>
            </a:r>
          </a:p>
          <a:p>
            <a:endParaRPr lang="zh-CN" altLang="en-US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82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99FF"/>
                </a:solidFill>
              </a:rPr>
              <a:t>不要使用未初始化的数组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3399FF"/>
                </a:solidFill>
              </a:rPr>
              <a:t>v</a:t>
            </a:r>
            <a:r>
              <a:rPr lang="en-US" altLang="zh-CN" dirty="0" err="1" smtClean="0">
                <a:solidFill>
                  <a:srgbClr val="3399FF"/>
                </a:solidFill>
              </a:rPr>
              <a:t>ar</a:t>
            </a:r>
            <a:r>
              <a:rPr lang="en-US" altLang="zh-CN" dirty="0" smtClean="0">
                <a:solidFill>
                  <a:srgbClr val="3399FF"/>
                </a:solidFill>
              </a:rPr>
              <a:t> a </a:t>
            </a:r>
            <a:r>
              <a:rPr lang="en-US" altLang="zh-CN" dirty="0">
                <a:solidFill>
                  <a:srgbClr val="3399FF"/>
                </a:solidFill>
              </a:rPr>
              <a:t>= new Array();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3399FF"/>
                </a:solidFill>
              </a:rPr>
              <a:t>for (</a:t>
            </a:r>
            <a:r>
              <a:rPr lang="en-US" altLang="zh-CN" dirty="0" err="1">
                <a:solidFill>
                  <a:srgbClr val="3399FF"/>
                </a:solidFill>
              </a:rPr>
              <a:t>var</a:t>
            </a:r>
            <a:r>
              <a:rPr lang="en-US" altLang="zh-CN" dirty="0">
                <a:solidFill>
                  <a:srgbClr val="3399FF"/>
                </a:solidFill>
              </a:rPr>
              <a:t> b = 0; b &lt; 10; b++) 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99FF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a[0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|= b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99FF"/>
                </a:solidFill>
              </a:rPr>
              <a:t>}</a:t>
            </a:r>
            <a:endParaRPr lang="en-US" altLang="zh-CN" dirty="0">
              <a:solidFill>
                <a:srgbClr val="3399FF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3399FF"/>
                </a:solidFill>
              </a:rPr>
              <a:t/>
            </a:r>
            <a:br>
              <a:rPr lang="en-US" altLang="zh-CN" dirty="0">
                <a:solidFill>
                  <a:srgbClr val="3399FF"/>
                </a:solidFill>
              </a:rPr>
            </a:br>
            <a:endParaRPr lang="en-US" altLang="zh-CN" dirty="0">
              <a:solidFill>
                <a:srgbClr val="3399FF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3399FF"/>
                </a:solidFill>
              </a:rPr>
              <a:t>var</a:t>
            </a:r>
            <a:r>
              <a:rPr lang="en-US" altLang="zh-CN" dirty="0">
                <a:solidFill>
                  <a:srgbClr val="3399FF"/>
                </a:solidFill>
              </a:rPr>
              <a:t> </a:t>
            </a:r>
            <a:r>
              <a:rPr lang="en-US" altLang="zh-CN" dirty="0" smtClean="0">
                <a:solidFill>
                  <a:srgbClr val="3399FF"/>
                </a:solidFill>
              </a:rPr>
              <a:t>a </a:t>
            </a:r>
            <a:r>
              <a:rPr lang="en-US" altLang="zh-CN" dirty="0">
                <a:solidFill>
                  <a:srgbClr val="3399FF"/>
                </a:solidFill>
              </a:rPr>
              <a:t>= [0];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3399FF"/>
                </a:solidFill>
              </a:rPr>
              <a:t>for (</a:t>
            </a:r>
            <a:r>
              <a:rPr lang="en-US" altLang="zh-CN" dirty="0" err="1">
                <a:solidFill>
                  <a:srgbClr val="3399FF"/>
                </a:solidFill>
              </a:rPr>
              <a:t>var</a:t>
            </a:r>
            <a:r>
              <a:rPr lang="en-US" altLang="zh-CN" dirty="0">
                <a:solidFill>
                  <a:srgbClr val="3399FF"/>
                </a:solidFill>
              </a:rPr>
              <a:t> b = 0; b &lt; 10; b++) 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99FF"/>
                </a:solidFill>
              </a:rPr>
              <a:t>   </a:t>
            </a:r>
            <a:r>
              <a:rPr lang="en-US" altLang="zh-CN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a[0</a:t>
            </a:r>
            <a:r>
              <a:rPr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|= b</a:t>
            </a:r>
            <a:r>
              <a:rPr lang="en-US" altLang="zh-CN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99FF"/>
                </a:solidFill>
              </a:rPr>
              <a:t>}</a:t>
            </a:r>
            <a:endParaRPr lang="en-US" altLang="zh-CN" dirty="0">
              <a:solidFill>
                <a:srgbClr val="3399FF"/>
              </a:solidFill>
            </a:endParaRPr>
          </a:p>
          <a:p>
            <a:endParaRPr lang="zh-CN" altLang="en-US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14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469</Words>
  <Characters>0</Characters>
  <Application>Microsoft Office PowerPoint</Application>
  <DocSecurity>0</DocSecurity>
  <PresentationFormat>自定义</PresentationFormat>
  <Lines>0</Lines>
  <Paragraphs>118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默认设计模板</vt:lpstr>
      <vt:lpstr>自定义设计方案</vt:lpstr>
      <vt:lpstr>通过了解V8引擎加速js代码</vt:lpstr>
      <vt:lpstr>V8 引擎的优点</vt:lpstr>
      <vt:lpstr>Hidden Classes</vt:lpstr>
      <vt:lpstr>对象构建过程</vt:lpstr>
      <vt:lpstr>解决方案 1</vt:lpstr>
      <vt:lpstr>解决方案 2</vt:lpstr>
      <vt:lpstr>解决方案总结</vt:lpstr>
      <vt:lpstr>使用数组注意的地方</vt:lpstr>
      <vt:lpstr>不要使用未初始化的数组</vt:lpstr>
      <vt:lpstr>数组初始化过程</vt:lpstr>
      <vt:lpstr>inline Caching </vt:lpstr>
      <vt:lpstr>Inline Caches at Runtime</vt:lpstr>
      <vt:lpstr>Monomorphic 和 Polymorphic</vt:lpstr>
      <vt:lpstr>optimizing compiler</vt:lpstr>
      <vt:lpstr>数据对比</vt:lpstr>
      <vt:lpstr>避免在闭包中保存无用的大数据</vt:lpstr>
      <vt:lpstr>范例演示优化结果</vt:lpstr>
      <vt:lpstr>演示inline Cache / Optimizing compiler </vt:lpstr>
      <vt:lpstr>谢谢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2013-06-27T09:53:34Z</dcterms:created>
  <dcterms:modified xsi:type="dcterms:W3CDTF">2013-06-27T09:53:45Z</dcterms:modified>
  <cp:category/>
</cp:coreProperties>
</file>