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4"/>
  </p:notesMasterIdLst>
  <p:sldIdLst>
    <p:sldId id="256" r:id="rId4"/>
    <p:sldId id="257" r:id="rId5"/>
    <p:sldId id="258" r:id="rId6"/>
    <p:sldId id="260" r:id="rId7"/>
    <p:sldId id="261" r:id="rId8"/>
    <p:sldId id="262" r:id="rId9"/>
    <p:sldId id="263" r:id="rId10"/>
    <p:sldId id="267" r:id="rId11"/>
    <p:sldId id="264" r:id="rId12"/>
    <p:sldId id="265" r:id="rId13"/>
    <p:sldId id="268" r:id="rId15"/>
    <p:sldId id="280" r:id="rId16"/>
    <p:sldId id="275" r:id="rId17"/>
    <p:sldId id="276" r:id="rId18"/>
    <p:sldId id="277" r:id="rId19"/>
    <p:sldId id="278" r:id="rId20"/>
    <p:sldId id="279" r:id="rId21"/>
    <p:sldId id="259" r:id="rId2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emf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emf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emf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emf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2025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夏季开源操作系统训练营</a:t>
            </a: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结营</a:t>
            </a: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个人报告</a:t>
            </a:r>
            <a:endParaRPr lang="zh-CN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/>
          <a:p>
            <a:pPr defTabSz="914400">
              <a:buClrTx/>
              <a:buSzTx/>
              <a:buFontTx/>
            </a:pPr>
            <a:r>
              <a:rPr lang="zh-CN" sz="3200" kern="1200" baseline="0">
                <a:latin typeface="Arial" panose="020B0604020202020204" pitchFamily="34" charset="0"/>
                <a:ea typeface="宋体" panose="02010600030101010101" pitchFamily="2" charset="-122"/>
              </a:rPr>
              <a:t>汇报人：曹辰宇</a:t>
            </a:r>
            <a:endParaRPr lang="zh-CN" sz="32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32740"/>
            <a:ext cx="5941060" cy="2028190"/>
          </a:xfrm>
          <a:prstGeom prst="rect">
            <a:avLst/>
          </a:prstGeom>
        </p:spPr>
      </p:pic>
      <p:pic>
        <p:nvPicPr>
          <p:cNvPr id="7" name="内容占位符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93010"/>
            <a:ext cx="5123180" cy="40151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457200" y="288000"/>
            <a:ext cx="8229600" cy="4525963"/>
          </a:xfrm>
        </p:spPr>
        <p:txBody>
          <a:bodyPr/>
          <a:p>
            <a:pPr marL="0" indent="0">
              <a:buNone/>
            </a:pPr>
            <a:r>
              <a:rPr lang="zh-CN" altLang="en-US" sz="2000"/>
              <a:t>而这一切这么做的原因，是为了向更上一层即</a:t>
            </a:r>
            <a:r>
              <a:rPr lang="en-US" altLang="zh-CN" sz="2000"/>
              <a:t>arceos</a:t>
            </a:r>
            <a:r>
              <a:rPr lang="zh-CN" altLang="en-US" sz="2000"/>
              <a:t>的网络模块实现</a:t>
            </a:r>
            <a:r>
              <a:rPr lang="en-US" altLang="zh-CN" sz="2000"/>
              <a:t>ax_tcp_accept()</a:t>
            </a:r>
            <a:r>
              <a:rPr lang="zh-CN" altLang="en-US" sz="2000"/>
              <a:t>。实现一个</a:t>
            </a:r>
            <a:r>
              <a:rPr lang="en-US" altLang="zh-CN" sz="2000"/>
              <a:t>POSIX accept() </a:t>
            </a:r>
            <a:r>
              <a:rPr lang="zh-CN" altLang="en-US" sz="2000"/>
              <a:t>模型。原先的</a:t>
            </a:r>
            <a:r>
              <a:rPr lang="en-US" altLang="zh-CN" sz="2000"/>
              <a:t>smoltcp</a:t>
            </a:r>
            <a:r>
              <a:rPr lang="zh-CN" altLang="en-US" sz="2000"/>
              <a:t>没有这个，我们这里是必要的实现</a:t>
            </a:r>
            <a:endParaRPr lang="zh-CN" altLang="en-US" sz="2000"/>
          </a:p>
          <a:p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(</a:t>
            </a:r>
            <a:r>
              <a:rPr lang="zh-CN" altLang="en-US" sz="2000"/>
              <a:t>本来我以为这个</a:t>
            </a:r>
            <a:r>
              <a:rPr lang="en-US" altLang="zh-CN" sz="2000"/>
              <a:t>poll</a:t>
            </a:r>
            <a:r>
              <a:rPr lang="zh-CN" altLang="en-US" sz="2000"/>
              <a:t>轮询在</a:t>
            </a:r>
            <a:r>
              <a:rPr lang="en-US" altLang="zh-CN" sz="2000"/>
              <a:t>socket</a:t>
            </a:r>
            <a:r>
              <a:rPr lang="zh-CN" altLang="en-US" sz="2000"/>
              <a:t>层，后来发现</a:t>
            </a:r>
            <a:r>
              <a:rPr lang="en-US" altLang="zh-CN" sz="2000"/>
              <a:t>socket</a:t>
            </a:r>
            <a:r>
              <a:rPr lang="zh-CN" altLang="en-US" sz="2000"/>
              <a:t>层轮询调用的还是</a:t>
            </a:r>
            <a:r>
              <a:rPr lang="en-US" altLang="zh-CN" sz="2000"/>
              <a:t>iface</a:t>
            </a:r>
            <a:r>
              <a:rPr lang="zh-CN" altLang="en-US" sz="2000"/>
              <a:t>层的</a:t>
            </a:r>
            <a:r>
              <a:rPr lang="en-US" altLang="zh-CN" sz="2000"/>
              <a:t>poll</a:t>
            </a:r>
            <a:r>
              <a:rPr lang="zh-CN" altLang="en-US" sz="2000"/>
              <a:t>，再通过这个</a:t>
            </a:r>
            <a:r>
              <a:rPr lang="en-US" altLang="zh-CN" sz="2000"/>
              <a:t>poll</a:t>
            </a:r>
            <a:r>
              <a:rPr lang="zh-CN" altLang="en-US" sz="2000"/>
              <a:t>，拆分更细化的不同协议的包。</a:t>
            </a:r>
            <a:r>
              <a:rPr lang="en-US" altLang="zh-CN" sz="2000"/>
              <a:t> </a:t>
            </a:r>
            <a:r>
              <a:rPr lang="zh-CN" altLang="en-US" sz="2000"/>
              <a:t>我本来想着在</a:t>
            </a:r>
            <a:r>
              <a:rPr lang="en-US" altLang="zh-CN" sz="2000"/>
              <a:t>smoltcp</a:t>
            </a:r>
            <a:r>
              <a:rPr lang="zh-CN" altLang="en-US" sz="2000"/>
              <a:t>的调用中查看有没有能不修改就可以实现这里</a:t>
            </a:r>
            <a:r>
              <a:rPr lang="en-US" altLang="zh-CN" sz="2000"/>
              <a:t>snoop</a:t>
            </a:r>
            <a:r>
              <a:rPr lang="zh-CN" altLang="en-US" sz="2000"/>
              <a:t>或者</a:t>
            </a:r>
            <a:r>
              <a:rPr lang="en-US" altLang="zh-CN" sz="2000"/>
              <a:t>listen_table</a:t>
            </a:r>
            <a:r>
              <a:rPr lang="zh-CN" altLang="en-US" sz="2000"/>
              <a:t>，可惜</a:t>
            </a:r>
            <a:r>
              <a:rPr lang="en-US" altLang="zh-CN" sz="2000"/>
              <a:t>smoltcp</a:t>
            </a:r>
            <a:r>
              <a:rPr lang="zh-CN" altLang="en-US" sz="2000"/>
              <a:t>首先没有给额外处理的位置，内部高度封闭</a:t>
            </a:r>
            <a:r>
              <a:rPr lang="en-US" altLang="zh-CN" sz="2000"/>
              <a:t> </a:t>
            </a:r>
            <a:r>
              <a:rPr lang="zh-CN" altLang="en-US" sz="2000"/>
              <a:t>还有就是这种</a:t>
            </a:r>
            <a:r>
              <a:rPr lang="en-US" altLang="zh-CN" sz="2000"/>
              <a:t>posix </a:t>
            </a:r>
            <a:r>
              <a:rPr lang="zh-CN" altLang="en-US" sz="2000"/>
              <a:t>的</a:t>
            </a:r>
            <a:r>
              <a:rPr lang="en-US" altLang="zh-CN" sz="2000"/>
              <a:t>accept()</a:t>
            </a:r>
            <a:r>
              <a:rPr lang="zh-CN" altLang="en-US" sz="2000"/>
              <a:t>语义的队列不在</a:t>
            </a:r>
            <a:r>
              <a:rPr lang="en-US" altLang="zh-CN" sz="2000"/>
              <a:t>smoltcp</a:t>
            </a:r>
            <a:r>
              <a:rPr lang="zh-CN" altLang="en-US" sz="2000"/>
              <a:t>的考虑中，可能这就是为什么当初构建系统时我们编写了</a:t>
            </a:r>
            <a:r>
              <a:rPr lang="en-US" altLang="zh-CN" sz="2000"/>
              <a:t>listen_table.rs</a:t>
            </a:r>
            <a:r>
              <a:rPr lang="zh-CN" altLang="en-US" sz="2000"/>
              <a:t>的原因吧。</a:t>
            </a:r>
            <a:r>
              <a:rPr lang="en-US" altLang="zh-CN" sz="2000"/>
              <a:t> )</a:t>
            </a:r>
            <a:endParaRPr lang="en-US" altLang="zh-CN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8775"/>
            <a:ext cx="7662545" cy="12217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325880"/>
            <a:ext cx="8229600" cy="3893185"/>
          </a:xfrm>
        </p:spPr>
        <p:txBody>
          <a:bodyPr/>
          <a:p>
            <a:pPr marL="0" indent="0">
              <a:buNone/>
            </a:pPr>
            <a:endParaRPr lang="zh-CN" altLang="en-US" sz="2000"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+mn-ea"/>
                <a:cs typeface="+mn-ea"/>
              </a:rPr>
              <a:t>rust</a:t>
            </a:r>
            <a:r>
              <a:rPr lang="zh-CN" altLang="en-US" sz="2000">
                <a:latin typeface="+mn-ea"/>
                <a:cs typeface="+mn-ea"/>
              </a:rPr>
              <a:t>对于异步的语法糖确实用的十分</a:t>
            </a:r>
            <a:r>
              <a:rPr lang="zh-CN" altLang="en-US" sz="2000">
                <a:latin typeface="+mn-ea"/>
                <a:cs typeface="+mn-ea"/>
              </a:rPr>
              <a:t>舒服</a:t>
            </a:r>
            <a:endParaRPr lang="zh-CN" altLang="en-US" sz="2000">
              <a:latin typeface="+mn-ea"/>
              <a:cs typeface="+mn-ea"/>
            </a:endParaRPr>
          </a:p>
          <a:p>
            <a:pPr marL="0" indent="0">
              <a:buNone/>
            </a:pPr>
            <a:endParaRPr lang="zh-CN" altLang="en-US" sz="20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+mn-ea"/>
                <a:cs typeface="+mn-ea"/>
              </a:rPr>
              <a:t>首先要异步的量需要实现</a:t>
            </a:r>
            <a:r>
              <a:rPr lang="en-US" altLang="zh-CN" sz="2000">
                <a:latin typeface="+mn-ea"/>
                <a:cs typeface="+mn-ea"/>
              </a:rPr>
              <a:t>future trait</a:t>
            </a:r>
            <a:r>
              <a:rPr lang="zh-CN" altLang="en-US" sz="2000">
                <a:latin typeface="+mn-ea"/>
                <a:cs typeface="+mn-ea"/>
              </a:rPr>
              <a:t>，</a:t>
            </a:r>
            <a:endParaRPr lang="zh-CN" altLang="en-US" sz="2000">
              <a:latin typeface="+mn-ea"/>
              <a:cs typeface="+mn-ea"/>
            </a:endParaRPr>
          </a:p>
          <a:p>
            <a:pPr marL="0" indent="0">
              <a:buNone/>
            </a:pPr>
            <a:endParaRPr lang="zh-CN" altLang="en-US" sz="20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+mn-ea"/>
                <a:cs typeface="+mn-ea"/>
              </a:rPr>
              <a:t>然后我们构造一个执行器，接受任务，一个创建器，发送</a:t>
            </a:r>
            <a:r>
              <a:rPr lang="zh-CN" altLang="en-US" sz="2000">
                <a:latin typeface="+mn-ea"/>
                <a:cs typeface="+mn-ea"/>
              </a:rPr>
              <a:t>任务</a:t>
            </a:r>
            <a:endParaRPr lang="zh-CN" altLang="en-US" sz="2000">
              <a:latin typeface="+mn-ea"/>
              <a:cs typeface="+mn-ea"/>
            </a:endParaRPr>
          </a:p>
          <a:p>
            <a:pPr marL="0" indent="0">
              <a:buNone/>
            </a:pPr>
            <a:endParaRPr lang="zh-CN" altLang="en-US" sz="20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+mn-ea"/>
                <a:cs typeface="+mn-ea"/>
              </a:rPr>
              <a:t>一个任务，要有实现</a:t>
            </a:r>
            <a:r>
              <a:rPr lang="en-US" altLang="zh-CN" sz="2000">
                <a:latin typeface="+mn-ea"/>
                <a:cs typeface="+mn-ea"/>
              </a:rPr>
              <a:t>waker</a:t>
            </a:r>
            <a:r>
              <a:rPr lang="zh-CN" altLang="en-US" sz="2000">
                <a:latin typeface="+mn-ea"/>
                <a:cs typeface="+mn-ea"/>
              </a:rPr>
              <a:t>，可以让自己重新被</a:t>
            </a:r>
            <a:r>
              <a:rPr lang="zh-CN" altLang="en-US" sz="2000">
                <a:latin typeface="+mn-ea"/>
                <a:cs typeface="+mn-ea"/>
              </a:rPr>
              <a:t>执行</a:t>
            </a:r>
            <a:endParaRPr lang="zh-CN" altLang="en-US" sz="2000">
              <a:latin typeface="+mn-ea"/>
              <a:cs typeface="+mn-ea"/>
            </a:endParaRPr>
          </a:p>
          <a:p>
            <a:pPr marL="0" indent="0">
              <a:buNone/>
            </a:pPr>
            <a:endParaRPr lang="zh-CN" altLang="en-US" sz="20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+mn-ea"/>
                <a:cs typeface="+mn-ea"/>
              </a:rPr>
              <a:t>使用一个适合的消息队列接收任务（我这里使用的是内存消息队列，各个系统有对此的高效</a:t>
            </a:r>
            <a:r>
              <a:rPr lang="zh-CN" altLang="en-US" sz="2000">
                <a:latin typeface="+mn-ea"/>
                <a:cs typeface="+mn-ea"/>
              </a:rPr>
              <a:t>实现）</a:t>
            </a:r>
            <a:endParaRPr lang="zh-CN" altLang="en-US" sz="2000">
              <a:latin typeface="+mn-ea"/>
              <a:cs typeface="+mn-ea"/>
            </a:endParaRPr>
          </a:p>
          <a:p>
            <a:pPr marL="0" indent="0">
              <a:buNone/>
            </a:pPr>
            <a:endParaRPr lang="zh-CN" altLang="en-US" sz="20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+mn-ea"/>
                <a:cs typeface="+mn-ea"/>
              </a:rPr>
              <a:t>然后单线程实现的话，在主线程</a:t>
            </a:r>
            <a:r>
              <a:rPr lang="en-US" altLang="zh-CN" sz="2000">
                <a:latin typeface="+mn-ea"/>
                <a:cs typeface="+mn-ea"/>
              </a:rPr>
              <a:t>run</a:t>
            </a:r>
            <a:r>
              <a:rPr lang="zh-CN" altLang="en-US" sz="2000">
                <a:latin typeface="+mn-ea"/>
                <a:cs typeface="+mn-ea"/>
              </a:rPr>
              <a:t>执行器就可以了</a:t>
            </a:r>
            <a:endParaRPr lang="zh-CN" altLang="en-US" sz="2000">
              <a:latin typeface="+mn-ea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505" y="549275"/>
            <a:ext cx="45313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rust</a:t>
            </a:r>
            <a:r>
              <a:rPr lang="zh-CN" altLang="en-US" sz="4000"/>
              <a:t>异步</a:t>
            </a:r>
            <a:r>
              <a:rPr lang="zh-CN" altLang="en-US" sz="4000"/>
              <a:t>运行时</a:t>
            </a:r>
            <a:endParaRPr lang="zh-CN" altLang="en-US"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457200" y="288000"/>
            <a:ext cx="8229600" cy="4525963"/>
          </a:xfrm>
        </p:spPr>
        <p:txBody>
          <a:bodyPr/>
          <a:p>
            <a:pPr marL="0" indent="0">
              <a:buNone/>
            </a:pPr>
            <a:r>
              <a:rPr lang="zh-CN" altLang="en-US" sz="2000" b="1"/>
              <a:t>至于</a:t>
            </a:r>
            <a:r>
              <a:rPr lang="zh-CN" altLang="en-US" sz="2000" b="1"/>
              <a:t>多线程？</a:t>
            </a:r>
            <a:endParaRPr lang="zh-CN" altLang="en-US" sz="2000" b="1"/>
          </a:p>
          <a:p>
            <a:pPr marL="0" indent="0">
              <a:buNone/>
            </a:pPr>
            <a:endParaRPr lang="zh-CN" altLang="en-US" sz="2000" b="1"/>
          </a:p>
          <a:p>
            <a:pPr marL="0" indent="0">
              <a:buNone/>
            </a:pPr>
            <a:r>
              <a:rPr lang="zh-CN" altLang="en-US" sz="2000"/>
              <a:t>区别在执行器在的位置和</a:t>
            </a:r>
            <a:r>
              <a:rPr lang="zh-CN" altLang="en-US" sz="2000"/>
              <a:t>数量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同时消息队列的层次</a:t>
            </a:r>
            <a:r>
              <a:rPr lang="zh-CN" altLang="en-US" sz="2000"/>
              <a:t>不同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就目前这个实现，</a:t>
            </a:r>
            <a:r>
              <a:rPr lang="zh-CN" altLang="en-US" sz="2000"/>
              <a:t>还差：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多线程的、支持工作窃取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内置了高效</a:t>
            </a:r>
            <a:r>
              <a:rPr lang="en-US" altLang="zh-CN" sz="2000"/>
              <a:t> I/O </a:t>
            </a:r>
            <a:r>
              <a:rPr lang="zh-CN" altLang="en-US" sz="2000"/>
              <a:t>处理（</a:t>
            </a:r>
            <a:r>
              <a:rPr lang="en-US" altLang="zh-CN" sz="2000"/>
              <a:t>Reactor</a:t>
            </a:r>
            <a:r>
              <a:rPr lang="zh-CN" altLang="en-US" sz="2000"/>
              <a:t>）</a:t>
            </a:r>
            <a:endParaRPr lang="zh-CN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457200" y="288000"/>
            <a:ext cx="8229600" cy="4525963"/>
          </a:xfrm>
        </p:spPr>
        <p:txBody>
          <a:bodyPr/>
          <a:p>
            <a:endParaRPr lang="zh-CN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457200" y="288000"/>
            <a:ext cx="8229600" cy="4525963"/>
          </a:xfrm>
        </p:spPr>
        <p:txBody>
          <a:bodyPr/>
          <a:p>
            <a:endParaRPr lang="zh-CN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457200" y="288000"/>
            <a:ext cx="8229600" cy="4525963"/>
          </a:xfrm>
        </p:spPr>
        <p:txBody>
          <a:bodyPr/>
          <a:p>
            <a:endParaRPr lang="zh-CN" alt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457200" y="288000"/>
            <a:ext cx="8229600" cy="4525963"/>
          </a:xfrm>
        </p:spPr>
        <p:txBody>
          <a:bodyPr/>
          <a:p>
            <a:endParaRPr lang="zh-CN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457200" y="288000"/>
            <a:ext cx="8229600" cy="4525963"/>
          </a:xfrm>
        </p:spPr>
        <p:txBody>
          <a:bodyPr/>
          <a:p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764540"/>
            <a:ext cx="8229600" cy="4525963"/>
          </a:xfrm>
        </p:spPr>
        <p:txBody>
          <a:bodyPr/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总的来说是对</a:t>
            </a:r>
            <a:r>
              <a:rPr lang="en-US" altLang="zh-CN" sz="2400"/>
              <a:t>axnet</a:t>
            </a:r>
            <a:r>
              <a:rPr lang="zh-CN" altLang="en-US" sz="2400"/>
              <a:t>进行了编写文档，升级维护，同时自己简单实现了一个异步运行时</a:t>
            </a:r>
            <a:endParaRPr lang="zh-CN" altLang="en-US" sz="2400"/>
          </a:p>
          <a:p>
            <a:endParaRPr lang="en-US" altLang="zh-CN" sz="2400"/>
          </a:p>
          <a:p>
            <a:pPr marL="0" indent="0"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325880"/>
            <a:ext cx="8229600" cy="3893185"/>
          </a:xfrm>
        </p:spPr>
        <p:txBody>
          <a:bodyPr/>
          <a:p>
            <a:pPr marL="0" indent="0">
              <a:buNone/>
            </a:pPr>
            <a:endParaRPr lang="zh-CN" altLang="en-US" sz="2000"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+mn-ea"/>
                <a:cs typeface="+mn-ea"/>
                <a:sym typeface="+mn-ea"/>
              </a:rPr>
              <a:t>关于文档，直接查看即可，本来是贴了很多代码块的，</a:t>
            </a:r>
            <a:r>
              <a:rPr lang="en-US" altLang="zh-CN" sz="2000">
                <a:latin typeface="+mn-ea"/>
                <a:cs typeface="+mn-ea"/>
                <a:sym typeface="+mn-ea"/>
              </a:rPr>
              <a:t> </a:t>
            </a:r>
            <a:r>
              <a:rPr lang="zh-CN" altLang="en-US" sz="2000">
                <a:latin typeface="+mn-ea"/>
                <a:cs typeface="+mn-ea"/>
                <a:sym typeface="+mn-ea"/>
              </a:rPr>
              <a:t>开周会时听从老师和学长的建议，后面改成了链接，并且链接锁定了版本，不用担心内容对不上代码</a:t>
            </a:r>
            <a:endParaRPr lang="zh-CN" altLang="en-US" sz="2000">
              <a:latin typeface="+mn-ea"/>
              <a:cs typeface="+mn-ea"/>
            </a:endParaRPr>
          </a:p>
          <a:p>
            <a:endParaRPr lang="en-US" altLang="zh-CN" sz="20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+mn-ea"/>
                <a:cs typeface="+mn-ea"/>
                <a:sym typeface="+mn-ea"/>
              </a:rPr>
              <a:t>arceos</a:t>
            </a:r>
            <a:r>
              <a:rPr lang="zh-CN" altLang="en-US" sz="2000">
                <a:latin typeface="+mn-ea"/>
                <a:cs typeface="+mn-ea"/>
                <a:sym typeface="+mn-ea"/>
              </a:rPr>
              <a:t>的</a:t>
            </a:r>
            <a:r>
              <a:rPr lang="en-US" altLang="zh-CN" sz="2000">
                <a:latin typeface="+mn-ea"/>
                <a:cs typeface="+mn-ea"/>
                <a:sym typeface="+mn-ea"/>
              </a:rPr>
              <a:t>axnet</a:t>
            </a:r>
            <a:r>
              <a:rPr lang="zh-CN" altLang="en-US" sz="2000">
                <a:latin typeface="+mn-ea"/>
                <a:cs typeface="+mn-ea"/>
                <a:sym typeface="+mn-ea"/>
              </a:rPr>
              <a:t>库已经有好久没有更新了，依赖的版本甚至可以追溯到好几年以前。</a:t>
            </a:r>
            <a:endParaRPr lang="zh-CN" altLang="en-US" sz="2000">
              <a:latin typeface="+mn-ea"/>
              <a:cs typeface="+mn-ea"/>
            </a:endParaRPr>
          </a:p>
          <a:p>
            <a:endParaRPr lang="en-US" altLang="zh-CN" sz="20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+mn-ea"/>
                <a:cs typeface="+mn-ea"/>
                <a:sym typeface="+mn-ea"/>
              </a:rPr>
              <a:t>同时在对</a:t>
            </a:r>
            <a:r>
              <a:rPr lang="en-US" altLang="zh-CN" sz="2000">
                <a:latin typeface="+mn-ea"/>
                <a:cs typeface="+mn-ea"/>
                <a:sym typeface="+mn-ea"/>
              </a:rPr>
              <a:t>axnet</a:t>
            </a:r>
            <a:r>
              <a:rPr lang="zh-CN" altLang="en-US" sz="2000">
                <a:latin typeface="+mn-ea"/>
                <a:cs typeface="+mn-ea"/>
                <a:sym typeface="+mn-ea"/>
              </a:rPr>
              <a:t>库进行升级时我发现，</a:t>
            </a:r>
            <a:r>
              <a:rPr lang="en-US" altLang="zh-CN" sz="2000">
                <a:latin typeface="+mn-ea"/>
                <a:cs typeface="+mn-ea"/>
                <a:sym typeface="+mn-ea"/>
              </a:rPr>
              <a:t>axnet</a:t>
            </a:r>
            <a:r>
              <a:rPr lang="zh-CN" altLang="en-US" sz="2000">
                <a:latin typeface="+mn-ea"/>
                <a:cs typeface="+mn-ea"/>
                <a:sym typeface="+mn-ea"/>
              </a:rPr>
              <a:t>库依赖的是训练营自己克隆下来并改造的</a:t>
            </a:r>
            <a:r>
              <a:rPr lang="en-US" altLang="zh-CN" sz="2000">
                <a:latin typeface="+mn-ea"/>
                <a:cs typeface="+mn-ea"/>
                <a:sym typeface="+mn-ea"/>
              </a:rPr>
              <a:t>smoltcp</a:t>
            </a:r>
            <a:r>
              <a:rPr lang="zh-CN" altLang="en-US" sz="2000">
                <a:latin typeface="+mn-ea"/>
                <a:cs typeface="+mn-ea"/>
                <a:sym typeface="+mn-ea"/>
              </a:rPr>
              <a:t>，而并非</a:t>
            </a:r>
            <a:r>
              <a:rPr lang="en-US" altLang="zh-CN" sz="2000">
                <a:latin typeface="+mn-ea"/>
                <a:cs typeface="+mn-ea"/>
                <a:sym typeface="+mn-ea"/>
              </a:rPr>
              <a:t>smoltcp</a:t>
            </a:r>
            <a:r>
              <a:rPr lang="zh-CN" altLang="en-US" sz="2000">
                <a:latin typeface="+mn-ea"/>
                <a:cs typeface="+mn-ea"/>
                <a:sym typeface="+mn-ea"/>
              </a:rPr>
              <a:t>的官方源。</a:t>
            </a:r>
            <a:endParaRPr lang="zh-CN" altLang="en-US" sz="2000">
              <a:latin typeface="+mn-ea"/>
              <a:cs typeface="+mn-ea"/>
            </a:endParaRPr>
          </a:p>
          <a:p>
            <a:endParaRPr lang="zh-CN" altLang="en-US" sz="2000">
              <a:latin typeface="+mn-ea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505" y="549275"/>
            <a:ext cx="45313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axnet:</a:t>
            </a:r>
            <a:endParaRPr lang="zh-CN" altLang="en-US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8000"/>
            <a:ext cx="8229600" cy="1143000"/>
          </a:xfrm>
        </p:spPr>
        <p:txBody>
          <a:bodyPr/>
          <a:p>
            <a:pPr algn="l"/>
            <a:r>
              <a:rPr lang="en-US" altLang="zh-CN" sz="2400"/>
              <a:t>1.</a:t>
            </a:r>
            <a:r>
              <a:rPr lang="zh-CN" altLang="en-US" sz="2400"/>
              <a:t>对于</a:t>
            </a:r>
            <a:r>
              <a:rPr lang="en-US" altLang="zh-CN" sz="2400"/>
              <a:t>smoltcp</a:t>
            </a:r>
            <a:r>
              <a:rPr lang="zh-CN" altLang="en-US" sz="2400"/>
              <a:t>库，拉取官方源的更新，增加新的特性。</a:t>
            </a:r>
            <a:r>
              <a:rPr lang="en-US" altLang="zh-CN" sz="2400"/>
              <a:t>(</a:t>
            </a:r>
            <a:r>
              <a:rPr lang="zh-CN" altLang="en-US" sz="2400"/>
              <a:t>其实时间上这个步骤是后面才做的，具体原因在另一步里</a:t>
            </a:r>
            <a:r>
              <a:rPr lang="en-US" altLang="zh-CN" sz="2400"/>
              <a:t>)</a:t>
            </a:r>
            <a:endParaRPr lang="en-US" altLang="zh-CN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>
                <a:latin typeface="+mn-ea"/>
                <a:cs typeface="+mn-ea"/>
              </a:rPr>
              <a:t>更新后发现</a:t>
            </a:r>
            <a:r>
              <a:rPr lang="en-US" altLang="zh-CN" sz="2000">
                <a:latin typeface="+mn-ea"/>
                <a:cs typeface="+mn-ea"/>
              </a:rPr>
              <a:t>ci</a:t>
            </a:r>
            <a:r>
              <a:rPr lang="zh-CN" altLang="en-US" sz="2000">
                <a:latin typeface="+mn-ea"/>
                <a:cs typeface="+mn-ea"/>
              </a:rPr>
              <a:t>测例比之前多了不少，同时还有就是对于一个函数的适配</a:t>
            </a:r>
            <a:endParaRPr lang="zh-CN" altLang="en-US" sz="2000">
              <a:latin typeface="+mn-ea"/>
              <a:cs typeface="+mn-ea"/>
            </a:endParaRPr>
          </a:p>
          <a:p>
            <a:endParaRPr lang="en-US" altLang="zh-CN" sz="2000">
              <a:latin typeface="+mn-ea"/>
              <a:cs typeface="+mn-ea"/>
            </a:endParaRPr>
          </a:p>
          <a:p>
            <a:pPr marL="0" indent="0">
              <a:buNone/>
            </a:pPr>
            <a:endParaRPr lang="en-US" altLang="zh-CN" sz="2000">
              <a:latin typeface="+mn-ea"/>
              <a:cs typeface="+mn-ea"/>
            </a:endParaRPr>
          </a:p>
          <a:p>
            <a:pPr marL="0" indent="0">
              <a:buNone/>
            </a:pPr>
            <a:endParaRPr lang="en-US" altLang="zh-CN" sz="2000">
              <a:latin typeface="+mn-ea"/>
              <a:cs typeface="+mn-ea"/>
            </a:endParaRPr>
          </a:p>
          <a:p>
            <a:pPr marL="0" indent="0">
              <a:buNone/>
            </a:pPr>
            <a:endParaRPr lang="en-US" altLang="zh-CN" sz="2000">
              <a:latin typeface="+mn-ea"/>
              <a:cs typeface="+mn-ea"/>
            </a:endParaRPr>
          </a:p>
          <a:p>
            <a:pPr marL="0" indent="0">
              <a:buNone/>
            </a:pPr>
            <a:endParaRPr lang="en-US" altLang="zh-CN" sz="2000">
              <a:latin typeface="+mn-ea"/>
              <a:cs typeface="+mn-ea"/>
            </a:endParaRPr>
          </a:p>
          <a:p>
            <a:pPr marL="0" indent="0">
              <a:buNone/>
            </a:pPr>
            <a:endParaRPr lang="en-US" altLang="zh-CN" sz="2000">
              <a:latin typeface="+mn-ea"/>
              <a:cs typeface="+mn-ea"/>
            </a:endParaRPr>
          </a:p>
          <a:p>
            <a:pPr marL="0" indent="0">
              <a:buNone/>
            </a:pPr>
            <a:endParaRPr lang="en-US" altLang="zh-CN" sz="2000">
              <a:latin typeface="+mn-ea"/>
              <a:cs typeface="+mn-ea"/>
            </a:endParaRPr>
          </a:p>
          <a:p>
            <a:pPr marL="0" indent="0">
              <a:buNone/>
            </a:pPr>
            <a:endParaRPr lang="en-US" altLang="zh-CN" sz="2000">
              <a:latin typeface="+mn-ea"/>
              <a:cs typeface="+mn-ea"/>
            </a:endParaRPr>
          </a:p>
          <a:p>
            <a:pPr marL="0" indent="0">
              <a:buNone/>
            </a:pPr>
            <a:endParaRPr lang="en-US" altLang="zh-CN" sz="2000">
              <a:latin typeface="+mn-ea"/>
              <a:cs typeface="+mn-ea"/>
            </a:endParaRPr>
          </a:p>
          <a:p>
            <a:pPr marL="0" indent="0">
              <a:buNone/>
            </a:pPr>
            <a:endParaRPr lang="en-US" altLang="zh-CN" sz="20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+mn-ea"/>
                <a:cs typeface="+mn-ea"/>
              </a:rPr>
              <a:t>这个函数是我后面要讨论的核心，在更新</a:t>
            </a:r>
            <a:r>
              <a:rPr lang="en-US" altLang="zh-CN" sz="2000">
                <a:latin typeface="+mn-ea"/>
                <a:cs typeface="+mn-ea"/>
              </a:rPr>
              <a:t>smoltcp</a:t>
            </a:r>
            <a:r>
              <a:rPr lang="zh-CN" altLang="en-US" sz="2000">
                <a:latin typeface="+mn-ea"/>
                <a:cs typeface="+mn-ea"/>
              </a:rPr>
              <a:t>库时是已经决定要留下它，所以进行了一些微小修改</a:t>
            </a:r>
            <a:endParaRPr lang="zh-CN" altLang="en-US" sz="200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4720"/>
            <a:ext cx="6245860" cy="29946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8000"/>
            <a:ext cx="8229600" cy="5568315"/>
          </a:xfrm>
        </p:spPr>
        <p:txBody>
          <a:bodyPr/>
          <a:p>
            <a:pPr marL="0" indent="0">
              <a:buNone/>
            </a:pPr>
            <a:r>
              <a:rPr lang="zh-CN" altLang="en-US" sz="2000"/>
              <a:t>依赖的</a:t>
            </a:r>
            <a:r>
              <a:rPr lang="en-US" altLang="zh-CN" sz="2000"/>
              <a:t>trait</a:t>
            </a:r>
            <a:r>
              <a:rPr lang="zh-CN" altLang="en-US" sz="2000"/>
              <a:t>：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遇到了</a:t>
            </a:r>
            <a:r>
              <a:rPr lang="en-US" altLang="zh-CN" sz="2000"/>
              <a:t>bug</a:t>
            </a:r>
            <a:r>
              <a:rPr lang="zh-CN" altLang="en-US" sz="2000"/>
              <a:t>：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930" y="288290"/>
            <a:ext cx="4906645" cy="30333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930" y="3644900"/>
            <a:ext cx="4874895" cy="2600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8000"/>
            <a:ext cx="8229600" cy="4525963"/>
          </a:xfrm>
        </p:spPr>
        <p:txBody>
          <a:bodyPr/>
          <a:p>
            <a:pPr marL="0" indent="0">
              <a:buNone/>
            </a:pPr>
            <a:r>
              <a:rPr lang="zh-CN" altLang="en-US" sz="2000"/>
              <a:t>由于要维持</a:t>
            </a:r>
            <a:r>
              <a:rPr lang="en-US" altLang="zh-CN" sz="2000"/>
              <a:t>preprocess(</a:t>
            </a:r>
            <a:r>
              <a:rPr lang="zh-CN" altLang="en-US" sz="2000"/>
              <a:t>本来</a:t>
            </a:r>
            <a:r>
              <a:rPr lang="en-US" altLang="zh-CN" sz="2000"/>
              <a:t>smoltcp</a:t>
            </a:r>
            <a:r>
              <a:rPr lang="zh-CN" altLang="en-US" sz="2000"/>
              <a:t>是没有这个函数的</a:t>
            </a:r>
            <a:r>
              <a:rPr lang="en-US" altLang="zh-CN" sz="2000"/>
              <a:t>)</a:t>
            </a:r>
            <a:r>
              <a:rPr lang="zh-CN" altLang="en-US" sz="2000"/>
              <a:t>，所以使得</a:t>
            </a:r>
            <a:r>
              <a:rPr lang="en-US" altLang="zh-CN" sz="2000"/>
              <a:t>phy</a:t>
            </a:r>
            <a:r>
              <a:rPr lang="zh-CN" altLang="en-US" sz="2000"/>
              <a:t>依赖了</a:t>
            </a:r>
            <a:r>
              <a:rPr lang="en-US" altLang="zh-CN" sz="2000"/>
              <a:t>iface</a:t>
            </a:r>
            <a:r>
              <a:rPr lang="zh-CN" altLang="en-US" sz="2000"/>
              <a:t>，这里</a:t>
            </a:r>
            <a:r>
              <a:rPr lang="en-US" altLang="zh-CN" sz="2000"/>
              <a:t>iface</a:t>
            </a:r>
            <a:r>
              <a:rPr lang="zh-CN" altLang="en-US" sz="2000"/>
              <a:t>条件编译</a:t>
            </a:r>
            <a:endParaRPr lang="zh-CN" altLang="en-US" sz="2000"/>
          </a:p>
          <a:p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修改了测试的编译</a:t>
            </a:r>
            <a:r>
              <a:rPr lang="en-US" altLang="zh-CN" sz="2000"/>
              <a:t>feature</a:t>
            </a:r>
            <a:r>
              <a:rPr lang="zh-CN" altLang="en-US" sz="2000"/>
              <a:t>启用，让</a:t>
            </a:r>
            <a:r>
              <a:rPr lang="en-US" altLang="zh-CN" sz="2000"/>
              <a:t>iface</a:t>
            </a:r>
            <a:r>
              <a:rPr lang="zh-CN" altLang="en-US" sz="2000"/>
              <a:t>编译。这是</a:t>
            </a:r>
            <a:r>
              <a:rPr lang="en-US" altLang="zh-CN" sz="2000"/>
              <a:t>smoltcp</a:t>
            </a:r>
            <a:r>
              <a:rPr lang="zh-CN" altLang="en-US" sz="2000"/>
              <a:t>根目录的</a:t>
            </a:r>
            <a:r>
              <a:rPr lang="en-US" altLang="zh-CN" sz="2000"/>
              <a:t>ci.sh</a:t>
            </a:r>
            <a:r>
              <a:rPr lang="zh-CN" altLang="en-US" sz="2000"/>
              <a:t>，测试的脚本</a:t>
            </a:r>
            <a:endParaRPr lang="zh-CN" altLang="en-US" sz="2000"/>
          </a:p>
          <a:p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其他还有类似的版本的不对应之类的，一一修改。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2132965"/>
            <a:ext cx="8053705" cy="2073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8000"/>
            <a:ext cx="8229600" cy="4525963"/>
          </a:xfrm>
        </p:spPr>
        <p:txBody>
          <a:bodyPr/>
          <a:p>
            <a:pPr marL="0" indent="0">
              <a:buNone/>
            </a:pPr>
            <a:r>
              <a:rPr lang="zh-CN" altLang="en-US" sz="2000"/>
              <a:t>最后，测试全部通过，提交</a:t>
            </a:r>
            <a:endParaRPr lang="zh-CN" altLang="en-US" sz="2000"/>
          </a:p>
          <a:p>
            <a:endParaRPr lang="en-US" altLang="zh-CN" sz="2000"/>
          </a:p>
          <a:p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pr</a:t>
            </a:r>
            <a:r>
              <a:rPr lang="zh-CN" altLang="en-US" sz="2000"/>
              <a:t>提交待通过</a:t>
            </a: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80440"/>
            <a:ext cx="7599680" cy="42576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8000"/>
            <a:ext cx="8229600" cy="1143000"/>
          </a:xfrm>
        </p:spPr>
        <p:txBody>
          <a:bodyPr/>
          <a:p>
            <a:pPr algn="l"/>
            <a:r>
              <a:rPr lang="en-US" altLang="zh-CN" sz="2400"/>
              <a:t>2.</a:t>
            </a:r>
            <a:r>
              <a:rPr lang="zh-CN" altLang="en-US" sz="2400"/>
              <a:t>更新</a:t>
            </a:r>
            <a:r>
              <a:rPr lang="en-US" altLang="zh-CN" sz="2400"/>
              <a:t>axnet</a:t>
            </a:r>
            <a:endParaRPr lang="en-US" altLang="zh-CN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120"/>
            <a:ext cx="8229600" cy="4525963"/>
          </a:xfrm>
        </p:spPr>
        <p:txBody>
          <a:bodyPr/>
          <a:p>
            <a:pPr marL="0" indent="0">
              <a:buNone/>
            </a:pPr>
            <a:r>
              <a:rPr lang="zh-CN" altLang="en-US" sz="2000">
                <a:latin typeface="+mn-ea"/>
                <a:cs typeface="+mn-ea"/>
              </a:rPr>
              <a:t>最开始我对</a:t>
            </a:r>
            <a:r>
              <a:rPr lang="en-US" altLang="zh-CN" sz="2000">
                <a:latin typeface="+mn-ea"/>
                <a:cs typeface="+mn-ea"/>
              </a:rPr>
              <a:t>axnet</a:t>
            </a:r>
            <a:r>
              <a:rPr lang="zh-CN" altLang="en-US" sz="2000">
                <a:latin typeface="+mn-ea"/>
                <a:cs typeface="+mn-ea"/>
              </a:rPr>
              <a:t>编写了文档，然后发现对于</a:t>
            </a:r>
            <a:r>
              <a:rPr lang="en-US" altLang="zh-CN" sz="2000">
                <a:latin typeface="+mn-ea"/>
                <a:cs typeface="+mn-ea"/>
              </a:rPr>
              <a:t>IPV6</a:t>
            </a:r>
            <a:r>
              <a:rPr lang="zh-CN" altLang="en-US" sz="2000">
                <a:latin typeface="+mn-ea"/>
                <a:cs typeface="+mn-ea"/>
              </a:rPr>
              <a:t>都没有支持，发现依赖的</a:t>
            </a:r>
            <a:r>
              <a:rPr lang="en-US" altLang="zh-CN" sz="2000">
                <a:latin typeface="+mn-ea"/>
                <a:cs typeface="+mn-ea"/>
              </a:rPr>
              <a:t>smoltcp</a:t>
            </a:r>
            <a:r>
              <a:rPr lang="zh-CN" altLang="en-US" sz="2000">
                <a:latin typeface="+mn-ea"/>
                <a:cs typeface="+mn-ea"/>
              </a:rPr>
              <a:t>太过老旧</a:t>
            </a:r>
            <a:r>
              <a:rPr lang="en-US" altLang="zh-CN" sz="2000">
                <a:latin typeface="+mn-ea"/>
                <a:cs typeface="+mn-ea"/>
              </a:rPr>
              <a:t>(</a:t>
            </a:r>
            <a:r>
              <a:rPr lang="zh-CN" altLang="en-US" sz="2000">
                <a:latin typeface="+mn-ea"/>
                <a:cs typeface="+mn-ea"/>
              </a:rPr>
              <a:t>上文已经提及</a:t>
            </a:r>
            <a:r>
              <a:rPr lang="en-US" altLang="zh-CN" sz="2000">
                <a:latin typeface="+mn-ea"/>
                <a:cs typeface="+mn-ea"/>
              </a:rPr>
              <a:t>)</a:t>
            </a:r>
            <a:r>
              <a:rPr lang="zh-CN" altLang="en-US" sz="2000">
                <a:latin typeface="+mn-ea"/>
                <a:cs typeface="+mn-ea"/>
              </a:rPr>
              <a:t>，</a:t>
            </a:r>
            <a:endParaRPr lang="zh-CN" altLang="en-US" sz="2000">
              <a:latin typeface="+mn-ea"/>
              <a:cs typeface="+mn-ea"/>
            </a:endParaRPr>
          </a:p>
          <a:p>
            <a:pPr marL="0" indent="0">
              <a:buNone/>
            </a:pPr>
            <a:endParaRPr lang="en-US" altLang="zh-CN" sz="20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+mn-ea"/>
                <a:cs typeface="+mn-ea"/>
              </a:rPr>
              <a:t>首先我想尝试直接使用官方的</a:t>
            </a:r>
            <a:r>
              <a:rPr lang="en-US" altLang="zh-CN" sz="2000">
                <a:latin typeface="+mn-ea"/>
                <a:cs typeface="+mn-ea"/>
              </a:rPr>
              <a:t>v12.0</a:t>
            </a:r>
            <a:r>
              <a:rPr lang="zh-CN" altLang="en-US" sz="2000">
                <a:latin typeface="+mn-ea"/>
                <a:cs typeface="+mn-ea"/>
              </a:rPr>
              <a:t>稳定版，</a:t>
            </a:r>
            <a:r>
              <a:rPr lang="en-US" altLang="zh-CN" sz="2000">
                <a:latin typeface="+mn-ea"/>
                <a:cs typeface="+mn-ea"/>
              </a:rPr>
              <a:t>IPV6</a:t>
            </a:r>
            <a:r>
              <a:rPr lang="zh-CN" altLang="en-US" sz="2000">
                <a:latin typeface="+mn-ea"/>
                <a:cs typeface="+mn-ea"/>
              </a:rPr>
              <a:t>有了，甚至地址转化的逻辑都化简了，一些转换显得没必要了，最后最后，就是卡在了这个</a:t>
            </a:r>
            <a:r>
              <a:rPr lang="en-US" altLang="zh-CN" sz="2000">
                <a:latin typeface="+mn-ea"/>
                <a:cs typeface="+mn-ea"/>
              </a:rPr>
              <a:t>snoop</a:t>
            </a:r>
            <a:r>
              <a:rPr lang="zh-CN" altLang="en-US" sz="2000">
                <a:latin typeface="+mn-ea"/>
                <a:cs typeface="+mn-ea"/>
              </a:rPr>
              <a:t>函数这。（其实我第一次是想删了的，但是在第一次</a:t>
            </a:r>
            <a:r>
              <a:rPr lang="en-US" altLang="zh-CN" sz="2000">
                <a:latin typeface="+mn-ea"/>
                <a:cs typeface="+mn-ea"/>
              </a:rPr>
              <a:t>pr</a:t>
            </a:r>
            <a:r>
              <a:rPr lang="zh-CN" altLang="en-US" sz="2000">
                <a:latin typeface="+mn-ea"/>
                <a:cs typeface="+mn-ea"/>
              </a:rPr>
              <a:t>时老师说不能删我才开始</a:t>
            </a:r>
            <a:r>
              <a:rPr lang="zh-CN" altLang="en-US" sz="2000">
                <a:latin typeface="+mn-ea"/>
                <a:cs typeface="+mn-ea"/>
              </a:rPr>
              <a:t>仔细思考）</a:t>
            </a:r>
            <a:endParaRPr lang="zh-CN" altLang="en-US" sz="2000">
              <a:latin typeface="+mn-ea"/>
              <a:cs typeface="+mn-ea"/>
            </a:endParaRPr>
          </a:p>
          <a:p>
            <a:pPr marL="0" indent="0">
              <a:buNone/>
            </a:pPr>
            <a:endParaRPr lang="en-US" altLang="zh-CN" sz="2000">
              <a:latin typeface="+mn-ea"/>
              <a:cs typeface="+mn-ea"/>
            </a:endParaRPr>
          </a:p>
          <a:p>
            <a:pPr marL="0" indent="0">
              <a:buNone/>
            </a:pPr>
            <a:endParaRPr lang="en-US" altLang="zh-CN" sz="2000">
              <a:latin typeface="+mn-ea"/>
              <a:cs typeface="+mn-ea"/>
            </a:endParaRPr>
          </a:p>
          <a:p>
            <a:pPr marL="0" indent="0">
              <a:buNone/>
            </a:pPr>
            <a:endParaRPr lang="en-US" altLang="zh-CN" sz="2000">
              <a:latin typeface="+mn-ea"/>
              <a:cs typeface="+mn-ea"/>
            </a:endParaRPr>
          </a:p>
          <a:p>
            <a:pPr marL="0" indent="0">
              <a:buNone/>
            </a:pPr>
            <a:endParaRPr lang="en-US" altLang="zh-CN" sz="2000">
              <a:latin typeface="+mn-ea"/>
              <a:cs typeface="+mn-ea"/>
            </a:endParaRPr>
          </a:p>
          <a:p>
            <a:pPr marL="0" indent="0">
              <a:buNone/>
            </a:pPr>
            <a:endParaRPr lang="en-US" altLang="zh-CN" sz="2000">
              <a:latin typeface="+mn-ea"/>
              <a:cs typeface="+mn-ea"/>
            </a:endParaRPr>
          </a:p>
          <a:p>
            <a:pPr marL="0" indent="0">
              <a:buNone/>
            </a:pPr>
            <a:endParaRPr lang="zh-CN" altLang="en-US" sz="20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+mn-ea"/>
                <a:cs typeface="+mn-ea"/>
              </a:rPr>
              <a:t>这个东西依赖的</a:t>
            </a:r>
            <a:r>
              <a:rPr lang="en-US" altLang="zh-CN" sz="2000">
                <a:latin typeface="+mn-ea"/>
                <a:cs typeface="+mn-ea"/>
              </a:rPr>
              <a:t>RxToken trait</a:t>
            </a:r>
            <a:r>
              <a:rPr lang="zh-CN" altLang="en-US" sz="2000">
                <a:latin typeface="+mn-ea"/>
                <a:cs typeface="+mn-ea"/>
              </a:rPr>
              <a:t>里的</a:t>
            </a:r>
            <a:r>
              <a:rPr lang="en-US" altLang="zh-CN" sz="2000">
                <a:latin typeface="+mn-ea"/>
                <a:cs typeface="+mn-ea"/>
              </a:rPr>
              <a:t>preprocess</a:t>
            </a:r>
            <a:r>
              <a:rPr lang="zh-CN" altLang="en-US" sz="2000">
                <a:latin typeface="+mn-ea"/>
                <a:cs typeface="+mn-ea"/>
              </a:rPr>
              <a:t>官方库是没有的，它的作用就是在地址到达前进行一个预处理，提前在</a:t>
            </a:r>
            <a:r>
              <a:rPr lang="en-US" altLang="zh-CN" sz="2000">
                <a:latin typeface="+mn-ea"/>
                <a:cs typeface="+mn-ea"/>
              </a:rPr>
              <a:t>SocketSet</a:t>
            </a:r>
            <a:r>
              <a:rPr lang="zh-CN" altLang="en-US" sz="2000">
                <a:latin typeface="+mn-ea"/>
                <a:cs typeface="+mn-ea"/>
              </a:rPr>
              <a:t>中生成数据套接字</a:t>
            </a:r>
            <a:endParaRPr lang="zh-CN" altLang="en-US" sz="2000">
              <a:latin typeface="+mn-ea"/>
              <a:cs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789045"/>
            <a:ext cx="5667375" cy="19348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8000"/>
            <a:ext cx="8229600" cy="4525963"/>
          </a:xfrm>
        </p:spPr>
        <p:txBody>
          <a:bodyPr/>
          <a:p>
            <a:pPr marL="0" indent="0">
              <a:buNone/>
            </a:pPr>
            <a:r>
              <a:rPr lang="zh-CN" altLang="en-US" sz="2000"/>
              <a:t>这里需要说名</a:t>
            </a:r>
            <a:r>
              <a:rPr lang="en-US" altLang="zh-CN" sz="2000"/>
              <a:t>smoltcp</a:t>
            </a:r>
            <a:r>
              <a:rPr lang="zh-CN" altLang="en-US" sz="2000"/>
              <a:t>的消息收发原理：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smoltcp</a:t>
            </a:r>
            <a:r>
              <a:rPr lang="zh-CN" altLang="en-US" sz="2000"/>
              <a:t>整体框架分为</a:t>
            </a:r>
            <a:r>
              <a:rPr lang="en-US" altLang="zh-CN" sz="2000"/>
              <a:t>5</a:t>
            </a:r>
            <a:r>
              <a:rPr lang="zh-CN" altLang="en-US" sz="2000"/>
              <a:t>个模块，并不是完全的类似</a:t>
            </a:r>
            <a:r>
              <a:rPr lang="en-US" altLang="zh-CN" sz="2000"/>
              <a:t>osi</a:t>
            </a:r>
            <a:r>
              <a:rPr lang="zh-CN" altLang="en-US" sz="2000"/>
              <a:t>模型的上下级关系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socket</a:t>
            </a:r>
            <a:r>
              <a:rPr lang="zh-CN" altLang="en-US" sz="2000"/>
              <a:t>：最顶层与应用对接，负责提供不同协议的统一接口，如</a:t>
            </a:r>
            <a:r>
              <a:rPr lang="en-US" altLang="zh-CN" sz="2000"/>
              <a:t>tcp,udp,icmp,dns</a:t>
            </a:r>
            <a:r>
              <a:rPr lang="zh-CN" altLang="en-US" sz="2000"/>
              <a:t>等，这里封装的是高层的细节，而</a:t>
            </a:r>
            <a:r>
              <a:rPr lang="en-US" altLang="zh-CN" sz="2000"/>
              <a:t>wire</a:t>
            </a:r>
            <a:r>
              <a:rPr lang="zh-CN" altLang="en-US" sz="2000"/>
              <a:t>负责较底层的数据包产生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iface:</a:t>
            </a:r>
            <a:r>
              <a:rPr lang="zh-CN" altLang="en-US" sz="2000"/>
              <a:t>直接与网络设备交互的接口层</a:t>
            </a:r>
            <a:r>
              <a:rPr lang="en-US" altLang="zh-CN" sz="2000"/>
              <a:t>,</a:t>
            </a:r>
            <a:r>
              <a:rPr lang="zh-CN" altLang="en-US" sz="2000"/>
              <a:t>整合</a:t>
            </a:r>
            <a:r>
              <a:rPr lang="en-US" altLang="zh-CN" sz="2000"/>
              <a:t>wire</a:t>
            </a:r>
            <a:r>
              <a:rPr lang="zh-CN" altLang="en-US" sz="2000"/>
              <a:t>和</a:t>
            </a:r>
            <a:r>
              <a:rPr lang="en-US" altLang="zh-CN" sz="2000"/>
              <a:t>socket</a:t>
            </a:r>
            <a:r>
              <a:rPr lang="zh-CN" altLang="en-US" sz="2000"/>
              <a:t>模块中函数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storage</a:t>
            </a:r>
            <a:r>
              <a:rPr lang="zh-CN" altLang="en-US" sz="2000"/>
              <a:t>：静态的缓冲区实现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wire</a:t>
            </a:r>
            <a:r>
              <a:rPr lang="zh-CN" altLang="en-US" sz="2000"/>
              <a:t>：负责各个协议的底层数据包产生，以及接受时候的解析</a:t>
            </a:r>
            <a:r>
              <a:rPr lang="en-US" altLang="zh-CN" sz="2000"/>
              <a:t>,</a:t>
            </a:r>
            <a:r>
              <a:rPr lang="zh-CN" altLang="en-US" sz="2000"/>
              <a:t>主要是负责数据报封装的接口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phy</a:t>
            </a:r>
            <a:r>
              <a:rPr lang="zh-CN" altLang="en-US" sz="2000"/>
              <a:t>：负责最底层的虚拟设备传输，如</a:t>
            </a:r>
            <a:r>
              <a:rPr lang="en-US" altLang="zh-CN" sz="2000"/>
              <a:t>loopback,rawsocket,</a:t>
            </a:r>
            <a:r>
              <a:rPr lang="zh-CN" altLang="en-US" sz="2000"/>
              <a:t>和</a:t>
            </a:r>
            <a:r>
              <a:rPr lang="en-US" altLang="zh-CN" sz="2000"/>
              <a:t>tuntap</a:t>
            </a:r>
            <a:r>
              <a:rPr lang="zh-CN" altLang="en-US" sz="2000"/>
              <a:t>传输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我们的</a:t>
            </a:r>
            <a:r>
              <a:rPr lang="en-US" altLang="zh-CN" sz="2000"/>
              <a:t>preprocess</a:t>
            </a:r>
            <a:r>
              <a:rPr lang="zh-CN" altLang="en-US" sz="2000"/>
              <a:t>就是在</a:t>
            </a:r>
            <a:r>
              <a:rPr lang="en-US" altLang="zh-CN" sz="2000"/>
              <a:t>iface</a:t>
            </a:r>
            <a:r>
              <a:rPr lang="zh-CN" altLang="en-US" sz="2000"/>
              <a:t>层的</a:t>
            </a:r>
            <a:r>
              <a:rPr lang="en-US" altLang="zh-CN" sz="2000"/>
              <a:t>socket_ingress</a:t>
            </a:r>
            <a:r>
              <a:rPr lang="zh-CN" altLang="en-US" sz="2000"/>
              <a:t>里面，这个函数负责的是数据包的接收，他和另一个函数共同组成了</a:t>
            </a:r>
            <a:r>
              <a:rPr lang="en-US" altLang="zh-CN" sz="2000"/>
              <a:t>poll</a:t>
            </a:r>
            <a:r>
              <a:rPr lang="zh-CN" altLang="en-US" sz="2000"/>
              <a:t>。直接调用</a:t>
            </a:r>
            <a:r>
              <a:rPr lang="en-US" altLang="zh-CN" sz="2000"/>
              <a:t>poll</a:t>
            </a:r>
            <a:r>
              <a:rPr lang="zh-CN" altLang="en-US" sz="2000"/>
              <a:t>就是依次执行这两个函数</a:t>
            </a:r>
            <a:r>
              <a:rPr lang="en-US" altLang="zh-CN" sz="2000"/>
              <a:t>(</a:t>
            </a:r>
            <a:r>
              <a:rPr lang="zh-CN" altLang="en-US" sz="2000"/>
              <a:t>有位戴学长的异步方案起点就是把这两个函数拆分两个线程</a:t>
            </a:r>
            <a:r>
              <a:rPr lang="en-US" altLang="zh-CN" sz="2000"/>
              <a:t>),</a:t>
            </a:r>
            <a:r>
              <a:rPr lang="zh-CN" altLang="en-US" sz="2000"/>
              <a:t>这个函数存在就是为了给更精细化的操作留下接口。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如果没有这个，原先的设计是按照协议层层分发，最后会到</a:t>
            </a:r>
            <a:r>
              <a:rPr lang="en-US" altLang="zh-CN" sz="2000"/>
              <a:t>tcp</a:t>
            </a:r>
            <a:r>
              <a:rPr lang="zh-CN" altLang="en-US" sz="2000"/>
              <a:t>这里</a:t>
            </a:r>
            <a:endParaRPr lang="zh-CN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1851</Words>
  <Application>WPS 演示</Application>
  <PresentationFormat/>
  <Paragraphs>139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Arial Unicode MS</vt:lpstr>
      <vt:lpstr>Calibri</vt:lpstr>
      <vt:lpstr>JetBrains Mono</vt:lpstr>
      <vt:lpstr>Courier New</vt:lpstr>
      <vt:lpstr>Segoe Print</vt:lpstr>
      <vt:lpstr>华文宋体</vt:lpstr>
      <vt:lpstr>仿宋</vt:lpstr>
      <vt:lpstr>华文中宋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1.对于smoltcp库，拉取官方源的更新，增加新的特性。(其实时间上这个步骤是后面才做的，具体原因在另一步里)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2025夏季开源操作系统训练营结营个人报告</dc:title>
  <dc:creator>曹辰宇</dc:creator>
  <cp:lastModifiedBy>执</cp:lastModifiedBy>
  <cp:revision>5</cp:revision>
  <dcterms:created xsi:type="dcterms:W3CDTF">2025-06-21T04:32:31Z</dcterms:created>
  <dcterms:modified xsi:type="dcterms:W3CDTF">2025-06-21T07:09:55Z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334548AFB1A54CC4B097246080BCDE89_13</vt:lpwstr>
  </property>
</Properties>
</file>