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7" r:id="rId9"/>
    <p:sldId id="268" r:id="rId10"/>
    <p:sldId id="269" r:id="rId11"/>
    <p:sldId id="262" r:id="rId12"/>
    <p:sldId id="263"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3A7A58-274D-FA4A-BE7B-FC4712660BC8}">
          <p14:sldIdLst>
            <p14:sldId id="256"/>
            <p14:sldId id="257"/>
            <p14:sldId id="258"/>
            <p14:sldId id="259"/>
            <p14:sldId id="260"/>
            <p14:sldId id="261"/>
            <p14:sldId id="264"/>
            <p14:sldId id="267"/>
            <p14:sldId id="268"/>
            <p14:sldId id="269"/>
          </p14:sldIdLst>
        </p14:section>
        <p14:section name="Appendix" id="{A21F7C7C-4322-EA47-AC5C-AA75FB9ED20E}">
          <p14:sldIdLst>
            <p14:sldId id="262"/>
            <p14:sldId id="263"/>
            <p14:sldId id="265"/>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9"/>
    <p:restoredTop sz="95238"/>
  </p:normalViewPr>
  <p:slideViewPr>
    <p:cSldViewPr snapToGrid="0" snapToObjects="1" showGuides="1">
      <p:cViewPr>
        <p:scale>
          <a:sx n="80" d="100"/>
          <a:sy n="80" d="100"/>
        </p:scale>
        <p:origin x="696"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11/19/20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88CA-49A9-B345-BFDA-89641A8E079A}"/>
              </a:ext>
            </a:extLst>
          </p:cNvPr>
          <p:cNvSpPr>
            <a:spLocks noGrp="1"/>
          </p:cNvSpPr>
          <p:nvPr>
            <p:ph type="ctrTitle"/>
          </p:nvPr>
        </p:nvSpPr>
        <p:spPr/>
        <p:txBody>
          <a:bodyPr/>
          <a:lstStyle/>
          <a:p>
            <a:r>
              <a:rPr lang="en-US" dirty="0"/>
              <a:t>New Vulnerability Score Prediction</a:t>
            </a:r>
          </a:p>
        </p:txBody>
      </p:sp>
      <p:sp>
        <p:nvSpPr>
          <p:cNvPr id="3" name="Subtitle 2">
            <a:extLst>
              <a:ext uri="{FF2B5EF4-FFF2-40B4-BE49-F238E27FC236}">
                <a16:creationId xmlns:a16="http://schemas.microsoft.com/office/drawing/2014/main" id="{FAA8D93D-2BF2-CD41-864B-3A8241811578}"/>
              </a:ext>
            </a:extLst>
          </p:cNvPr>
          <p:cNvSpPr>
            <a:spLocks noGrp="1"/>
          </p:cNvSpPr>
          <p:nvPr>
            <p:ph type="subTitle" idx="1"/>
          </p:nvPr>
        </p:nvSpPr>
        <p:spPr/>
        <p:txBody>
          <a:bodyPr/>
          <a:lstStyle/>
          <a:p>
            <a:r>
              <a:rPr lang="en-US" dirty="0"/>
              <a:t>Machine Learning</a:t>
            </a:r>
          </a:p>
        </p:txBody>
      </p:sp>
    </p:spTree>
    <p:extLst>
      <p:ext uri="{BB962C8B-B14F-4D97-AF65-F5344CB8AC3E}">
        <p14:creationId xmlns:p14="http://schemas.microsoft.com/office/powerpoint/2010/main" val="3304006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CBE4-D1CD-1A43-974D-FFB9C82C7AC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CAB97AF-C3E5-C34A-8795-0423F6F867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0331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66D-6D82-1B4C-9BDA-D53483EEDD53}"/>
              </a:ext>
            </a:extLst>
          </p:cNvPr>
          <p:cNvSpPr>
            <a:spLocks noGrp="1"/>
          </p:cNvSpPr>
          <p:nvPr>
            <p:ph type="title"/>
          </p:nvPr>
        </p:nvSpPr>
        <p:spPr/>
        <p:txBody>
          <a:bodyPr>
            <a:normAutofit/>
          </a:bodyPr>
          <a:lstStyle/>
          <a:p>
            <a:r>
              <a:rPr lang="en-US" dirty="0"/>
              <a:t>Model Evaluation: Prediction Comparisons (CVSS V2.0)</a:t>
            </a:r>
          </a:p>
        </p:txBody>
      </p:sp>
      <p:pic>
        <p:nvPicPr>
          <p:cNvPr id="31" name="Picture 30">
            <a:extLst>
              <a:ext uri="{FF2B5EF4-FFF2-40B4-BE49-F238E27FC236}">
                <a16:creationId xmlns:a16="http://schemas.microsoft.com/office/drawing/2014/main" id="{11D810CE-BE1A-1448-B8F9-514954B96D36}"/>
              </a:ext>
            </a:extLst>
          </p:cNvPr>
          <p:cNvPicPr>
            <a:picLocks noChangeAspect="1"/>
          </p:cNvPicPr>
          <p:nvPr/>
        </p:nvPicPr>
        <p:blipFill>
          <a:blip r:embed="rId2"/>
          <a:stretch>
            <a:fillRect/>
          </a:stretch>
        </p:blipFill>
        <p:spPr>
          <a:xfrm>
            <a:off x="312488" y="1905000"/>
            <a:ext cx="5667375" cy="1828800"/>
          </a:xfrm>
          <a:prstGeom prst="rect">
            <a:avLst/>
          </a:prstGeom>
        </p:spPr>
      </p:pic>
      <p:cxnSp>
        <p:nvCxnSpPr>
          <p:cNvPr id="32" name="Straight Connector 31">
            <a:extLst>
              <a:ext uri="{FF2B5EF4-FFF2-40B4-BE49-F238E27FC236}">
                <a16:creationId xmlns:a16="http://schemas.microsoft.com/office/drawing/2014/main" id="{A21F8FB2-A478-7A47-BB0D-B629B8931933}"/>
              </a:ext>
            </a:extLst>
          </p:cNvPr>
          <p:cNvCxnSpPr/>
          <p:nvPr/>
        </p:nvCxnSpPr>
        <p:spPr>
          <a:xfrm>
            <a:off x="657727" y="2085472"/>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D25F9C22-BD08-9644-AD71-F1889F17641E}"/>
              </a:ext>
            </a:extLst>
          </p:cNvPr>
          <p:cNvPicPr>
            <a:picLocks noChangeAspect="1"/>
          </p:cNvPicPr>
          <p:nvPr/>
        </p:nvPicPr>
        <p:blipFill>
          <a:blip r:embed="rId3"/>
          <a:stretch>
            <a:fillRect/>
          </a:stretch>
        </p:blipFill>
        <p:spPr>
          <a:xfrm>
            <a:off x="6325102" y="1905000"/>
            <a:ext cx="5560666" cy="1828800"/>
          </a:xfrm>
          <a:prstGeom prst="rect">
            <a:avLst/>
          </a:prstGeom>
        </p:spPr>
      </p:pic>
      <p:cxnSp>
        <p:nvCxnSpPr>
          <p:cNvPr id="35" name="Straight Connector 34">
            <a:extLst>
              <a:ext uri="{FF2B5EF4-FFF2-40B4-BE49-F238E27FC236}">
                <a16:creationId xmlns:a16="http://schemas.microsoft.com/office/drawing/2014/main" id="{E193C56E-1E02-8A4D-8892-6FAA59244CEB}"/>
              </a:ext>
            </a:extLst>
          </p:cNvPr>
          <p:cNvCxnSpPr/>
          <p:nvPr/>
        </p:nvCxnSpPr>
        <p:spPr>
          <a:xfrm>
            <a:off x="6697578" y="2077452"/>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6481246F-B4B2-394D-B879-E2221ADBCAB1}"/>
              </a:ext>
            </a:extLst>
          </p:cNvPr>
          <p:cNvPicPr>
            <a:picLocks noChangeAspect="1"/>
          </p:cNvPicPr>
          <p:nvPr/>
        </p:nvPicPr>
        <p:blipFill>
          <a:blip r:embed="rId4"/>
          <a:stretch>
            <a:fillRect/>
          </a:stretch>
        </p:blipFill>
        <p:spPr>
          <a:xfrm>
            <a:off x="312488" y="4292266"/>
            <a:ext cx="5655212" cy="1828800"/>
          </a:xfrm>
          <a:prstGeom prst="rect">
            <a:avLst/>
          </a:prstGeom>
        </p:spPr>
      </p:pic>
      <p:cxnSp>
        <p:nvCxnSpPr>
          <p:cNvPr id="38" name="Straight Connector 37">
            <a:extLst>
              <a:ext uri="{FF2B5EF4-FFF2-40B4-BE49-F238E27FC236}">
                <a16:creationId xmlns:a16="http://schemas.microsoft.com/office/drawing/2014/main" id="{8E94F47E-DBA8-D547-B684-3E3F2C00D70F}"/>
              </a:ext>
            </a:extLst>
          </p:cNvPr>
          <p:cNvCxnSpPr/>
          <p:nvPr/>
        </p:nvCxnSpPr>
        <p:spPr>
          <a:xfrm>
            <a:off x="665749" y="4483767"/>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A0D6E213-07F2-8846-AAF3-964B9E2E6BC0}"/>
              </a:ext>
            </a:extLst>
          </p:cNvPr>
          <p:cNvPicPr>
            <a:picLocks noChangeAspect="1"/>
          </p:cNvPicPr>
          <p:nvPr/>
        </p:nvPicPr>
        <p:blipFill>
          <a:blip r:embed="rId5"/>
          <a:stretch>
            <a:fillRect/>
          </a:stretch>
        </p:blipFill>
        <p:spPr>
          <a:xfrm>
            <a:off x="6320961" y="4292266"/>
            <a:ext cx="5514109" cy="1828800"/>
          </a:xfrm>
          <a:prstGeom prst="rect">
            <a:avLst/>
          </a:prstGeom>
        </p:spPr>
      </p:pic>
      <p:cxnSp>
        <p:nvCxnSpPr>
          <p:cNvPr id="41" name="Straight Connector 40">
            <a:extLst>
              <a:ext uri="{FF2B5EF4-FFF2-40B4-BE49-F238E27FC236}">
                <a16:creationId xmlns:a16="http://schemas.microsoft.com/office/drawing/2014/main" id="{9086B12B-C393-BD4A-9CF9-C81E5F060433}"/>
              </a:ext>
            </a:extLst>
          </p:cNvPr>
          <p:cNvCxnSpPr/>
          <p:nvPr/>
        </p:nvCxnSpPr>
        <p:spPr>
          <a:xfrm>
            <a:off x="6673516" y="4459705"/>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82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66D-6D82-1B4C-9BDA-D53483EEDD53}"/>
              </a:ext>
            </a:extLst>
          </p:cNvPr>
          <p:cNvSpPr>
            <a:spLocks noGrp="1"/>
          </p:cNvSpPr>
          <p:nvPr>
            <p:ph type="title"/>
          </p:nvPr>
        </p:nvSpPr>
        <p:spPr/>
        <p:txBody>
          <a:bodyPr>
            <a:normAutofit/>
          </a:bodyPr>
          <a:lstStyle/>
          <a:p>
            <a:r>
              <a:rPr lang="en-US" dirty="0"/>
              <a:t>Model Evaluation: Prediction Comparisons (CVSS V2.0)</a:t>
            </a:r>
          </a:p>
        </p:txBody>
      </p:sp>
      <p:pic>
        <p:nvPicPr>
          <p:cNvPr id="10" name="Picture 9">
            <a:extLst>
              <a:ext uri="{FF2B5EF4-FFF2-40B4-BE49-F238E27FC236}">
                <a16:creationId xmlns:a16="http://schemas.microsoft.com/office/drawing/2014/main" id="{1AC8C875-1562-7C41-A88A-154DA447C469}"/>
              </a:ext>
            </a:extLst>
          </p:cNvPr>
          <p:cNvPicPr>
            <a:picLocks noChangeAspect="1"/>
          </p:cNvPicPr>
          <p:nvPr/>
        </p:nvPicPr>
        <p:blipFill>
          <a:blip r:embed="rId2"/>
          <a:stretch>
            <a:fillRect/>
          </a:stretch>
        </p:blipFill>
        <p:spPr>
          <a:xfrm>
            <a:off x="303129" y="2142958"/>
            <a:ext cx="5477256" cy="1828800"/>
          </a:xfrm>
          <a:prstGeom prst="rect">
            <a:avLst/>
          </a:prstGeom>
        </p:spPr>
      </p:pic>
      <p:cxnSp>
        <p:nvCxnSpPr>
          <p:cNvPr id="18" name="Straight Connector 17">
            <a:extLst>
              <a:ext uri="{FF2B5EF4-FFF2-40B4-BE49-F238E27FC236}">
                <a16:creationId xmlns:a16="http://schemas.microsoft.com/office/drawing/2014/main" id="{E91709A6-BD25-7C41-9694-F796297E9229}"/>
              </a:ext>
            </a:extLst>
          </p:cNvPr>
          <p:cNvCxnSpPr/>
          <p:nvPr/>
        </p:nvCxnSpPr>
        <p:spPr>
          <a:xfrm>
            <a:off x="641685" y="2326102"/>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27E26A6-C21F-4F4B-B464-D8AEAF23F532}"/>
              </a:ext>
            </a:extLst>
          </p:cNvPr>
          <p:cNvPicPr>
            <a:picLocks noChangeAspect="1"/>
          </p:cNvPicPr>
          <p:nvPr/>
        </p:nvPicPr>
        <p:blipFill>
          <a:blip r:embed="rId3"/>
          <a:stretch>
            <a:fillRect/>
          </a:stretch>
        </p:blipFill>
        <p:spPr>
          <a:xfrm>
            <a:off x="6357353" y="2142958"/>
            <a:ext cx="5579706" cy="1828800"/>
          </a:xfrm>
          <a:prstGeom prst="rect">
            <a:avLst/>
          </a:prstGeom>
        </p:spPr>
      </p:pic>
      <p:cxnSp>
        <p:nvCxnSpPr>
          <p:cNvPr id="21" name="Straight Connector 20">
            <a:extLst>
              <a:ext uri="{FF2B5EF4-FFF2-40B4-BE49-F238E27FC236}">
                <a16:creationId xmlns:a16="http://schemas.microsoft.com/office/drawing/2014/main" id="{9EC3E216-A3FE-904F-8BAA-6685943AAE9C}"/>
              </a:ext>
            </a:extLst>
          </p:cNvPr>
          <p:cNvCxnSpPr/>
          <p:nvPr/>
        </p:nvCxnSpPr>
        <p:spPr>
          <a:xfrm>
            <a:off x="6713620" y="2334124"/>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85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5A2E-D7C4-E04D-B1A2-572E2FF3404F}"/>
              </a:ext>
            </a:extLst>
          </p:cNvPr>
          <p:cNvSpPr>
            <a:spLocks noGrp="1"/>
          </p:cNvSpPr>
          <p:nvPr>
            <p:ph type="title"/>
          </p:nvPr>
        </p:nvSpPr>
        <p:spPr/>
        <p:txBody>
          <a:bodyPr/>
          <a:lstStyle/>
          <a:p>
            <a:r>
              <a:rPr lang="en-US" dirty="0"/>
              <a:t>Model Evaluation: Prediction Comparisons (CVSS V3.0)</a:t>
            </a:r>
          </a:p>
        </p:txBody>
      </p:sp>
      <p:pic>
        <p:nvPicPr>
          <p:cNvPr id="17" name="Picture 16">
            <a:extLst>
              <a:ext uri="{FF2B5EF4-FFF2-40B4-BE49-F238E27FC236}">
                <a16:creationId xmlns:a16="http://schemas.microsoft.com/office/drawing/2014/main" id="{C1FC7DA8-2E6F-874D-9AAA-66901401ED13}"/>
              </a:ext>
            </a:extLst>
          </p:cNvPr>
          <p:cNvPicPr>
            <a:picLocks noChangeAspect="1"/>
          </p:cNvPicPr>
          <p:nvPr/>
        </p:nvPicPr>
        <p:blipFill>
          <a:blip r:embed="rId2"/>
          <a:stretch>
            <a:fillRect/>
          </a:stretch>
        </p:blipFill>
        <p:spPr>
          <a:xfrm>
            <a:off x="315829" y="1905000"/>
            <a:ext cx="5627802" cy="1828800"/>
          </a:xfrm>
          <a:prstGeom prst="rect">
            <a:avLst/>
          </a:prstGeom>
        </p:spPr>
      </p:pic>
      <p:cxnSp>
        <p:nvCxnSpPr>
          <p:cNvPr id="18" name="Straight Connector 17">
            <a:extLst>
              <a:ext uri="{FF2B5EF4-FFF2-40B4-BE49-F238E27FC236}">
                <a16:creationId xmlns:a16="http://schemas.microsoft.com/office/drawing/2014/main" id="{FF793733-15BC-004D-A0AB-FA9D2735046B}"/>
              </a:ext>
            </a:extLst>
          </p:cNvPr>
          <p:cNvCxnSpPr/>
          <p:nvPr/>
        </p:nvCxnSpPr>
        <p:spPr>
          <a:xfrm>
            <a:off x="673769" y="2069430"/>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1DCF30C7-8CA7-EC43-B484-0A4BCCE38C20}"/>
              </a:ext>
            </a:extLst>
          </p:cNvPr>
          <p:cNvPicPr>
            <a:picLocks noChangeAspect="1"/>
          </p:cNvPicPr>
          <p:nvPr/>
        </p:nvPicPr>
        <p:blipFill>
          <a:blip r:embed="rId3"/>
          <a:stretch>
            <a:fillRect/>
          </a:stretch>
        </p:blipFill>
        <p:spPr>
          <a:xfrm>
            <a:off x="6301571" y="1905000"/>
            <a:ext cx="5608320" cy="1828800"/>
          </a:xfrm>
          <a:prstGeom prst="rect">
            <a:avLst/>
          </a:prstGeom>
        </p:spPr>
      </p:pic>
      <p:cxnSp>
        <p:nvCxnSpPr>
          <p:cNvPr id="21" name="Straight Connector 20">
            <a:extLst>
              <a:ext uri="{FF2B5EF4-FFF2-40B4-BE49-F238E27FC236}">
                <a16:creationId xmlns:a16="http://schemas.microsoft.com/office/drawing/2014/main" id="{1D1C5483-A90E-DA43-BE45-7C954882A990}"/>
              </a:ext>
            </a:extLst>
          </p:cNvPr>
          <p:cNvCxnSpPr/>
          <p:nvPr/>
        </p:nvCxnSpPr>
        <p:spPr>
          <a:xfrm>
            <a:off x="6681534" y="2093494"/>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E100B183-C71C-2446-BA06-9E1ACB92730D}"/>
              </a:ext>
            </a:extLst>
          </p:cNvPr>
          <p:cNvPicPr>
            <a:picLocks noChangeAspect="1"/>
          </p:cNvPicPr>
          <p:nvPr/>
        </p:nvPicPr>
        <p:blipFill>
          <a:blip r:embed="rId4"/>
          <a:stretch>
            <a:fillRect/>
          </a:stretch>
        </p:blipFill>
        <p:spPr>
          <a:xfrm>
            <a:off x="315829" y="4382169"/>
            <a:ext cx="5579706" cy="1828800"/>
          </a:xfrm>
          <a:prstGeom prst="rect">
            <a:avLst/>
          </a:prstGeom>
        </p:spPr>
      </p:pic>
      <p:cxnSp>
        <p:nvCxnSpPr>
          <p:cNvPr id="24" name="Straight Connector 23">
            <a:extLst>
              <a:ext uri="{FF2B5EF4-FFF2-40B4-BE49-F238E27FC236}">
                <a16:creationId xmlns:a16="http://schemas.microsoft.com/office/drawing/2014/main" id="{087447A5-8339-9B43-9F0F-EF527C0194DD}"/>
              </a:ext>
            </a:extLst>
          </p:cNvPr>
          <p:cNvCxnSpPr/>
          <p:nvPr/>
        </p:nvCxnSpPr>
        <p:spPr>
          <a:xfrm>
            <a:off x="649707" y="4563978"/>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6BC1DC0C-4D6A-9F47-A71C-9151D8F97FCB}"/>
              </a:ext>
            </a:extLst>
          </p:cNvPr>
          <p:cNvPicPr>
            <a:picLocks noChangeAspect="1"/>
          </p:cNvPicPr>
          <p:nvPr/>
        </p:nvPicPr>
        <p:blipFill>
          <a:blip r:embed="rId5"/>
          <a:stretch>
            <a:fillRect/>
          </a:stretch>
        </p:blipFill>
        <p:spPr>
          <a:xfrm>
            <a:off x="6301571" y="4382169"/>
            <a:ext cx="5495636" cy="1828800"/>
          </a:xfrm>
          <a:prstGeom prst="rect">
            <a:avLst/>
          </a:prstGeom>
        </p:spPr>
      </p:pic>
      <p:cxnSp>
        <p:nvCxnSpPr>
          <p:cNvPr id="27" name="Straight Connector 26">
            <a:extLst>
              <a:ext uri="{FF2B5EF4-FFF2-40B4-BE49-F238E27FC236}">
                <a16:creationId xmlns:a16="http://schemas.microsoft.com/office/drawing/2014/main" id="{DA6B0782-43AA-6046-9E31-0A4FDF584F26}"/>
              </a:ext>
            </a:extLst>
          </p:cNvPr>
          <p:cNvCxnSpPr/>
          <p:nvPr/>
        </p:nvCxnSpPr>
        <p:spPr>
          <a:xfrm>
            <a:off x="6641430" y="4555959"/>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83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5A2E-D7C4-E04D-B1A2-572E2FF3404F}"/>
              </a:ext>
            </a:extLst>
          </p:cNvPr>
          <p:cNvSpPr>
            <a:spLocks noGrp="1"/>
          </p:cNvSpPr>
          <p:nvPr>
            <p:ph type="title"/>
          </p:nvPr>
        </p:nvSpPr>
        <p:spPr/>
        <p:txBody>
          <a:bodyPr/>
          <a:lstStyle/>
          <a:p>
            <a:r>
              <a:rPr lang="en-US" dirty="0"/>
              <a:t>Model Evaluation: Prediction Comparisons (CVSS V3.0)</a:t>
            </a:r>
          </a:p>
        </p:txBody>
      </p:sp>
      <p:pic>
        <p:nvPicPr>
          <p:cNvPr id="20" name="Picture 19">
            <a:extLst>
              <a:ext uri="{FF2B5EF4-FFF2-40B4-BE49-F238E27FC236}">
                <a16:creationId xmlns:a16="http://schemas.microsoft.com/office/drawing/2014/main" id="{574C8FED-17F4-C343-B1F0-6E128C277658}"/>
              </a:ext>
            </a:extLst>
          </p:cNvPr>
          <p:cNvPicPr>
            <a:picLocks noChangeAspect="1"/>
          </p:cNvPicPr>
          <p:nvPr/>
        </p:nvPicPr>
        <p:blipFill>
          <a:blip r:embed="rId2"/>
          <a:stretch>
            <a:fillRect/>
          </a:stretch>
        </p:blipFill>
        <p:spPr>
          <a:xfrm>
            <a:off x="359343" y="2065420"/>
            <a:ext cx="5736657" cy="1828800"/>
          </a:xfrm>
          <a:prstGeom prst="rect">
            <a:avLst/>
          </a:prstGeom>
        </p:spPr>
      </p:pic>
      <p:cxnSp>
        <p:nvCxnSpPr>
          <p:cNvPr id="21" name="Straight Connector 20">
            <a:extLst>
              <a:ext uri="{FF2B5EF4-FFF2-40B4-BE49-F238E27FC236}">
                <a16:creationId xmlns:a16="http://schemas.microsoft.com/office/drawing/2014/main" id="{FC3F97D7-0EAB-7443-9517-2CB8905D79EC}"/>
              </a:ext>
            </a:extLst>
          </p:cNvPr>
          <p:cNvCxnSpPr/>
          <p:nvPr/>
        </p:nvCxnSpPr>
        <p:spPr>
          <a:xfrm>
            <a:off x="721895" y="2261934"/>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5B00E70E-1D39-2546-981D-C08F32A1ED9F}"/>
              </a:ext>
            </a:extLst>
          </p:cNvPr>
          <p:cNvPicPr>
            <a:picLocks noChangeAspect="1"/>
          </p:cNvPicPr>
          <p:nvPr/>
        </p:nvPicPr>
        <p:blipFill>
          <a:blip r:embed="rId3"/>
          <a:stretch>
            <a:fillRect/>
          </a:stretch>
        </p:blipFill>
        <p:spPr>
          <a:xfrm>
            <a:off x="6315576" y="2065420"/>
            <a:ext cx="5598942" cy="1828800"/>
          </a:xfrm>
          <a:prstGeom prst="rect">
            <a:avLst/>
          </a:prstGeom>
        </p:spPr>
      </p:pic>
      <p:cxnSp>
        <p:nvCxnSpPr>
          <p:cNvPr id="24" name="Straight Connector 23">
            <a:extLst>
              <a:ext uri="{FF2B5EF4-FFF2-40B4-BE49-F238E27FC236}">
                <a16:creationId xmlns:a16="http://schemas.microsoft.com/office/drawing/2014/main" id="{C5A0736E-75F7-D643-AAA4-F7270C5193FE}"/>
              </a:ext>
            </a:extLst>
          </p:cNvPr>
          <p:cNvCxnSpPr/>
          <p:nvPr/>
        </p:nvCxnSpPr>
        <p:spPr>
          <a:xfrm>
            <a:off x="6681537" y="2237872"/>
            <a:ext cx="256673" cy="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66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8659-9FC6-7847-9713-E2A11E816E0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BC944A2-3A07-3940-B9AD-DD0DEBC77E01}"/>
              </a:ext>
            </a:extLst>
          </p:cNvPr>
          <p:cNvSpPr>
            <a:spLocks noGrp="1"/>
          </p:cNvSpPr>
          <p:nvPr>
            <p:ph idx="1"/>
          </p:nvPr>
        </p:nvSpPr>
        <p:spPr/>
        <p:txBody>
          <a:bodyPr/>
          <a:lstStyle/>
          <a:p>
            <a:r>
              <a:rPr lang="en-US" b="1" dirty="0"/>
              <a:t>Predict CVSS score for new CVEs</a:t>
            </a:r>
            <a:endParaRPr lang="en-US" dirty="0"/>
          </a:p>
          <a:p>
            <a:r>
              <a:rPr lang="en-US" dirty="0"/>
              <a:t>Predictor (X): CVE Summary text </a:t>
            </a:r>
          </a:p>
          <a:p>
            <a:r>
              <a:rPr lang="en-US" dirty="0"/>
              <a:t>Target (y): CVSS Score</a:t>
            </a:r>
          </a:p>
          <a:p>
            <a:r>
              <a:rPr lang="en-US" dirty="0"/>
              <a:t>Data Source: Kaggle (NVD Data)</a:t>
            </a:r>
          </a:p>
          <a:p>
            <a:pPr lvl="1"/>
            <a:r>
              <a:rPr lang="en-US" dirty="0"/>
              <a:t>Total Number of records: 89,660</a:t>
            </a:r>
          </a:p>
          <a:p>
            <a:pPr lvl="1"/>
            <a:r>
              <a:rPr lang="en-US" dirty="0"/>
              <a:t>Published between: Jan, 1999 and Nov, 2019</a:t>
            </a:r>
          </a:p>
          <a:p>
            <a:pPr lvl="1"/>
            <a:r>
              <a:rPr lang="en-US" dirty="0"/>
              <a:t>Data Elements Used: </a:t>
            </a:r>
            <a:r>
              <a:rPr lang="en-US" dirty="0" err="1"/>
              <a:t>cvss</a:t>
            </a:r>
            <a:r>
              <a:rPr lang="en-US" dirty="0"/>
              <a:t>, and summary</a:t>
            </a:r>
          </a:p>
          <a:p>
            <a:endParaRPr lang="en-US" dirty="0"/>
          </a:p>
        </p:txBody>
      </p:sp>
      <p:pic>
        <p:nvPicPr>
          <p:cNvPr id="5" name="Picture 4">
            <a:extLst>
              <a:ext uri="{FF2B5EF4-FFF2-40B4-BE49-F238E27FC236}">
                <a16:creationId xmlns:a16="http://schemas.microsoft.com/office/drawing/2014/main" id="{3243C0FB-DEC6-8A43-A879-6FB3A0869B05}"/>
              </a:ext>
            </a:extLst>
          </p:cNvPr>
          <p:cNvPicPr>
            <a:picLocks noChangeAspect="1"/>
          </p:cNvPicPr>
          <p:nvPr/>
        </p:nvPicPr>
        <p:blipFill>
          <a:blip r:embed="rId2"/>
          <a:stretch>
            <a:fillRect/>
          </a:stretch>
        </p:blipFill>
        <p:spPr>
          <a:xfrm>
            <a:off x="414340" y="5199538"/>
            <a:ext cx="11372851" cy="1215550"/>
          </a:xfrm>
          <a:prstGeom prst="rect">
            <a:avLst/>
          </a:prstGeom>
        </p:spPr>
      </p:pic>
    </p:spTree>
    <p:extLst>
      <p:ext uri="{BB962C8B-B14F-4D97-AF65-F5344CB8AC3E}">
        <p14:creationId xmlns:p14="http://schemas.microsoft.com/office/powerpoint/2010/main" val="135372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1AF-1E76-4541-8182-23AEF63A4DD2}"/>
              </a:ext>
            </a:extLst>
          </p:cNvPr>
          <p:cNvSpPr>
            <a:spLocks noGrp="1"/>
          </p:cNvSpPr>
          <p:nvPr>
            <p:ph type="title"/>
          </p:nvPr>
        </p:nvSpPr>
        <p:spPr/>
        <p:txBody>
          <a:bodyPr/>
          <a:lstStyle/>
          <a:p>
            <a:r>
              <a:rPr lang="en-US" dirty="0"/>
              <a:t>Model Training: Pre-processing</a:t>
            </a:r>
          </a:p>
        </p:txBody>
      </p:sp>
      <p:sp>
        <p:nvSpPr>
          <p:cNvPr id="3" name="Content Placeholder 2">
            <a:extLst>
              <a:ext uri="{FF2B5EF4-FFF2-40B4-BE49-F238E27FC236}">
                <a16:creationId xmlns:a16="http://schemas.microsoft.com/office/drawing/2014/main" id="{12FC13EA-B1EC-1B4C-8F68-1FB8766C11A2}"/>
              </a:ext>
            </a:extLst>
          </p:cNvPr>
          <p:cNvSpPr>
            <a:spLocks noGrp="1"/>
          </p:cNvSpPr>
          <p:nvPr>
            <p:ph idx="1"/>
          </p:nvPr>
        </p:nvSpPr>
        <p:spPr/>
        <p:txBody>
          <a:bodyPr/>
          <a:lstStyle/>
          <a:p>
            <a:r>
              <a:rPr lang="en-US" dirty="0"/>
              <a:t>Multi Variate Linear Regression</a:t>
            </a:r>
          </a:p>
          <a:p>
            <a:pPr lvl="1"/>
            <a:r>
              <a:rPr lang="en-US" dirty="0"/>
              <a:t>Number of Training Records: 62,761</a:t>
            </a:r>
          </a:p>
          <a:p>
            <a:pPr lvl="1"/>
            <a:r>
              <a:rPr lang="en-US" dirty="0"/>
              <a:t>Number of Test Records: 26, 899</a:t>
            </a:r>
          </a:p>
          <a:p>
            <a:pPr lvl="1"/>
            <a:r>
              <a:rPr lang="en-US" dirty="0"/>
              <a:t>Method used for Feature Selection: </a:t>
            </a:r>
            <a:r>
              <a:rPr lang="en-US" dirty="0" err="1"/>
              <a:t>sklearn</a:t>
            </a:r>
            <a:r>
              <a:rPr lang="en-US" dirty="0"/>
              <a:t> </a:t>
            </a:r>
            <a:r>
              <a:rPr lang="en-US" dirty="0" err="1"/>
              <a:t>SelectKBest</a:t>
            </a:r>
            <a:r>
              <a:rPr lang="en-US" dirty="0"/>
              <a:t> </a:t>
            </a:r>
            <a:r>
              <a:rPr lang="en-US" dirty="0" err="1"/>
              <a:t>f_regression</a:t>
            </a:r>
            <a:r>
              <a:rPr lang="en-US" dirty="0"/>
              <a:t> </a:t>
            </a:r>
          </a:p>
          <a:p>
            <a:pPr marL="457200" lvl="1" indent="0" algn="r">
              <a:buNone/>
            </a:pPr>
            <a:r>
              <a:rPr lang="en-US" dirty="0"/>
              <a:t>(Linear model for testing the individual effect of each of many regressors. This is a scoring function to be used in a feature selection procedure)</a:t>
            </a:r>
          </a:p>
          <a:p>
            <a:pPr lvl="1"/>
            <a:r>
              <a:rPr lang="en-US" dirty="0"/>
              <a:t>Number of features used: [all (82934), 500, 400, 300, 200, 100]</a:t>
            </a:r>
          </a:p>
          <a:p>
            <a:pPr lvl="1"/>
            <a:endParaRPr lang="en-US" dirty="0"/>
          </a:p>
          <a:p>
            <a:pPr lvl="1"/>
            <a:endParaRPr lang="en-US" dirty="0"/>
          </a:p>
        </p:txBody>
      </p:sp>
    </p:spTree>
    <p:extLst>
      <p:ext uri="{BB962C8B-B14F-4D97-AF65-F5344CB8AC3E}">
        <p14:creationId xmlns:p14="http://schemas.microsoft.com/office/powerpoint/2010/main" val="390868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31AF-1E76-4541-8182-23AEF63A4DD2}"/>
              </a:ext>
            </a:extLst>
          </p:cNvPr>
          <p:cNvSpPr>
            <a:spLocks noGrp="1"/>
          </p:cNvSpPr>
          <p:nvPr>
            <p:ph type="title"/>
          </p:nvPr>
        </p:nvSpPr>
        <p:spPr/>
        <p:txBody>
          <a:bodyPr/>
          <a:lstStyle/>
          <a:p>
            <a:r>
              <a:rPr lang="en-US" dirty="0"/>
              <a:t>Model Training</a:t>
            </a:r>
          </a:p>
        </p:txBody>
      </p:sp>
      <p:pic>
        <p:nvPicPr>
          <p:cNvPr id="7" name="Content Placeholder 6">
            <a:extLst>
              <a:ext uri="{FF2B5EF4-FFF2-40B4-BE49-F238E27FC236}">
                <a16:creationId xmlns:a16="http://schemas.microsoft.com/office/drawing/2014/main" id="{E789E70A-EB31-BD40-8BE6-2DD2F4168BCA}"/>
              </a:ext>
            </a:extLst>
          </p:cNvPr>
          <p:cNvPicPr>
            <a:picLocks noGrp="1" noChangeAspect="1"/>
          </p:cNvPicPr>
          <p:nvPr>
            <p:ph idx="1"/>
          </p:nvPr>
        </p:nvPicPr>
        <p:blipFill>
          <a:blip r:embed="rId2"/>
          <a:stretch>
            <a:fillRect/>
          </a:stretch>
        </p:blipFill>
        <p:spPr>
          <a:xfrm>
            <a:off x="276963" y="1905000"/>
            <a:ext cx="2821310" cy="1828800"/>
          </a:xfrm>
        </p:spPr>
      </p:pic>
      <p:sp>
        <p:nvSpPr>
          <p:cNvPr id="8" name="TextBox 7">
            <a:extLst>
              <a:ext uri="{FF2B5EF4-FFF2-40B4-BE49-F238E27FC236}">
                <a16:creationId xmlns:a16="http://schemas.microsoft.com/office/drawing/2014/main" id="{B61B199E-D3EA-484E-B000-4117E34AA1A3}"/>
              </a:ext>
            </a:extLst>
          </p:cNvPr>
          <p:cNvSpPr txBox="1"/>
          <p:nvPr/>
        </p:nvSpPr>
        <p:spPr>
          <a:xfrm>
            <a:off x="272184" y="1414462"/>
            <a:ext cx="2821310" cy="492443"/>
          </a:xfrm>
          <a:prstGeom prst="rect">
            <a:avLst/>
          </a:prstGeom>
          <a:noFill/>
        </p:spPr>
        <p:txBody>
          <a:bodyPr wrap="square" rtlCol="0">
            <a:spAutoFit/>
          </a:bodyPr>
          <a:lstStyle/>
          <a:p>
            <a:pPr algn="ctr"/>
            <a:r>
              <a:rPr lang="en-US" sz="1400" b="1" dirty="0">
                <a:solidFill>
                  <a:srgbClr val="0432FF"/>
                </a:solidFill>
              </a:rPr>
              <a:t>All Features</a:t>
            </a:r>
          </a:p>
          <a:p>
            <a:pPr algn="ctr"/>
            <a:r>
              <a:rPr lang="en-US" sz="1200" b="1" dirty="0">
                <a:solidFill>
                  <a:srgbClr val="0432FF"/>
                </a:solidFill>
              </a:rPr>
              <a:t>X-axis: actual, y-axis: prediction</a:t>
            </a:r>
            <a:endParaRPr lang="en-US" sz="1400" b="1" dirty="0">
              <a:solidFill>
                <a:srgbClr val="0432FF"/>
              </a:solidFill>
            </a:endParaRPr>
          </a:p>
        </p:txBody>
      </p:sp>
      <p:pic>
        <p:nvPicPr>
          <p:cNvPr id="10" name="Picture 9">
            <a:extLst>
              <a:ext uri="{FF2B5EF4-FFF2-40B4-BE49-F238E27FC236}">
                <a16:creationId xmlns:a16="http://schemas.microsoft.com/office/drawing/2014/main" id="{27F89E9D-7D8D-ED47-8F9F-74C41A557E2F}"/>
              </a:ext>
            </a:extLst>
          </p:cNvPr>
          <p:cNvPicPr>
            <a:picLocks noChangeAspect="1"/>
          </p:cNvPicPr>
          <p:nvPr/>
        </p:nvPicPr>
        <p:blipFill>
          <a:blip r:embed="rId3"/>
          <a:stretch>
            <a:fillRect/>
          </a:stretch>
        </p:blipFill>
        <p:spPr>
          <a:xfrm>
            <a:off x="3226555" y="1905000"/>
            <a:ext cx="2802194" cy="1828800"/>
          </a:xfrm>
          <a:prstGeom prst="rect">
            <a:avLst/>
          </a:prstGeom>
        </p:spPr>
      </p:pic>
      <p:sp>
        <p:nvSpPr>
          <p:cNvPr id="11" name="TextBox 10">
            <a:extLst>
              <a:ext uri="{FF2B5EF4-FFF2-40B4-BE49-F238E27FC236}">
                <a16:creationId xmlns:a16="http://schemas.microsoft.com/office/drawing/2014/main" id="{98D14088-34EC-B545-A024-2198BD54E552}"/>
              </a:ext>
            </a:extLst>
          </p:cNvPr>
          <p:cNvSpPr txBox="1"/>
          <p:nvPr/>
        </p:nvSpPr>
        <p:spPr>
          <a:xfrm>
            <a:off x="3226555" y="1414462"/>
            <a:ext cx="2821310" cy="492443"/>
          </a:xfrm>
          <a:prstGeom prst="rect">
            <a:avLst/>
          </a:prstGeom>
          <a:noFill/>
        </p:spPr>
        <p:txBody>
          <a:bodyPr wrap="square" rtlCol="0">
            <a:spAutoFit/>
          </a:bodyPr>
          <a:lstStyle>
            <a:defPPr>
              <a:defRPr lang="en-US"/>
            </a:defPPr>
            <a:lvl1pPr algn="ctr">
              <a:defRPr sz="1400" b="1">
                <a:solidFill>
                  <a:srgbClr val="0432FF"/>
                </a:solidFill>
              </a:defRPr>
            </a:lvl1pPr>
          </a:lstStyle>
          <a:p>
            <a:r>
              <a:rPr lang="en-US" dirty="0"/>
              <a:t>100 Features</a:t>
            </a:r>
          </a:p>
          <a:p>
            <a:r>
              <a:rPr lang="en-US" sz="1200" dirty="0"/>
              <a:t>X-axis: actual, y-axis: prediction</a:t>
            </a:r>
            <a:endParaRPr lang="en-US" dirty="0"/>
          </a:p>
        </p:txBody>
      </p:sp>
      <p:pic>
        <p:nvPicPr>
          <p:cNvPr id="13" name="Picture 12">
            <a:extLst>
              <a:ext uri="{FF2B5EF4-FFF2-40B4-BE49-F238E27FC236}">
                <a16:creationId xmlns:a16="http://schemas.microsoft.com/office/drawing/2014/main" id="{A0389FFF-D70F-8A47-B593-085800867314}"/>
              </a:ext>
            </a:extLst>
          </p:cNvPr>
          <p:cNvPicPr>
            <a:picLocks noChangeAspect="1"/>
          </p:cNvPicPr>
          <p:nvPr/>
        </p:nvPicPr>
        <p:blipFill>
          <a:blip r:embed="rId4"/>
          <a:stretch>
            <a:fillRect/>
          </a:stretch>
        </p:blipFill>
        <p:spPr>
          <a:xfrm>
            <a:off x="6152252" y="1905000"/>
            <a:ext cx="2790940" cy="1828800"/>
          </a:xfrm>
          <a:prstGeom prst="rect">
            <a:avLst/>
          </a:prstGeom>
        </p:spPr>
      </p:pic>
      <p:sp>
        <p:nvSpPr>
          <p:cNvPr id="14" name="TextBox 13">
            <a:extLst>
              <a:ext uri="{FF2B5EF4-FFF2-40B4-BE49-F238E27FC236}">
                <a16:creationId xmlns:a16="http://schemas.microsoft.com/office/drawing/2014/main" id="{EC696464-8498-6A4B-B60F-DABD681A0FE7}"/>
              </a:ext>
            </a:extLst>
          </p:cNvPr>
          <p:cNvSpPr txBox="1"/>
          <p:nvPr/>
        </p:nvSpPr>
        <p:spPr>
          <a:xfrm>
            <a:off x="6171368" y="1414462"/>
            <a:ext cx="2821310" cy="492443"/>
          </a:xfrm>
          <a:prstGeom prst="rect">
            <a:avLst/>
          </a:prstGeom>
          <a:noFill/>
        </p:spPr>
        <p:txBody>
          <a:bodyPr wrap="square" rtlCol="0">
            <a:spAutoFit/>
          </a:bodyPr>
          <a:lstStyle/>
          <a:p>
            <a:pPr algn="ctr"/>
            <a:r>
              <a:rPr lang="en-US" sz="1400" b="1" dirty="0">
                <a:solidFill>
                  <a:srgbClr val="0432FF"/>
                </a:solidFill>
              </a:rPr>
              <a:t>200 Features</a:t>
            </a:r>
          </a:p>
          <a:p>
            <a:pPr algn="ctr"/>
            <a:r>
              <a:rPr lang="en-US" sz="1200" b="1" dirty="0">
                <a:solidFill>
                  <a:srgbClr val="0432FF"/>
                </a:solidFill>
              </a:rPr>
              <a:t>X-axis: actual, y-axis: prediction</a:t>
            </a:r>
            <a:endParaRPr lang="en-US" sz="1400" b="1" dirty="0">
              <a:solidFill>
                <a:srgbClr val="0432FF"/>
              </a:solidFill>
            </a:endParaRPr>
          </a:p>
        </p:txBody>
      </p:sp>
      <p:pic>
        <p:nvPicPr>
          <p:cNvPr id="16" name="Picture 15">
            <a:extLst>
              <a:ext uri="{FF2B5EF4-FFF2-40B4-BE49-F238E27FC236}">
                <a16:creationId xmlns:a16="http://schemas.microsoft.com/office/drawing/2014/main" id="{42798C99-A4B8-5246-BBA3-C9C1D76AFF23}"/>
              </a:ext>
            </a:extLst>
          </p:cNvPr>
          <p:cNvPicPr>
            <a:picLocks noChangeAspect="1"/>
          </p:cNvPicPr>
          <p:nvPr/>
        </p:nvPicPr>
        <p:blipFill>
          <a:blip r:embed="rId5"/>
          <a:stretch>
            <a:fillRect/>
          </a:stretch>
        </p:blipFill>
        <p:spPr>
          <a:xfrm>
            <a:off x="9116181" y="1905000"/>
            <a:ext cx="2802194" cy="1828800"/>
          </a:xfrm>
          <a:prstGeom prst="rect">
            <a:avLst/>
          </a:prstGeom>
        </p:spPr>
      </p:pic>
      <p:sp>
        <p:nvSpPr>
          <p:cNvPr id="17" name="TextBox 16">
            <a:extLst>
              <a:ext uri="{FF2B5EF4-FFF2-40B4-BE49-F238E27FC236}">
                <a16:creationId xmlns:a16="http://schemas.microsoft.com/office/drawing/2014/main" id="{0D6B92DD-8380-D24D-9C97-E64F24756936}"/>
              </a:ext>
            </a:extLst>
          </p:cNvPr>
          <p:cNvSpPr txBox="1"/>
          <p:nvPr/>
        </p:nvSpPr>
        <p:spPr>
          <a:xfrm>
            <a:off x="9116181" y="1412557"/>
            <a:ext cx="2821310" cy="492443"/>
          </a:xfrm>
          <a:prstGeom prst="rect">
            <a:avLst/>
          </a:prstGeom>
          <a:noFill/>
        </p:spPr>
        <p:txBody>
          <a:bodyPr wrap="square" rtlCol="0">
            <a:spAutoFit/>
          </a:bodyPr>
          <a:lstStyle/>
          <a:p>
            <a:pPr algn="ctr"/>
            <a:r>
              <a:rPr lang="en-US" sz="1400" b="1" dirty="0">
                <a:solidFill>
                  <a:srgbClr val="0432FF"/>
                </a:solidFill>
              </a:rPr>
              <a:t>300 Features</a:t>
            </a:r>
          </a:p>
          <a:p>
            <a:pPr algn="ctr"/>
            <a:r>
              <a:rPr lang="en-US" sz="1200" b="1" dirty="0">
                <a:solidFill>
                  <a:srgbClr val="0432FF"/>
                </a:solidFill>
              </a:rPr>
              <a:t>X-axis: actual, y-axis: prediction</a:t>
            </a:r>
            <a:endParaRPr lang="en-US" sz="1400" b="1" dirty="0">
              <a:solidFill>
                <a:srgbClr val="0432FF"/>
              </a:solidFill>
            </a:endParaRPr>
          </a:p>
        </p:txBody>
      </p:sp>
      <p:pic>
        <p:nvPicPr>
          <p:cNvPr id="19" name="Picture 18">
            <a:extLst>
              <a:ext uri="{FF2B5EF4-FFF2-40B4-BE49-F238E27FC236}">
                <a16:creationId xmlns:a16="http://schemas.microsoft.com/office/drawing/2014/main" id="{8F007E74-766E-AE4D-AA10-AD52AE4369C6}"/>
              </a:ext>
            </a:extLst>
          </p:cNvPr>
          <p:cNvPicPr>
            <a:picLocks noChangeAspect="1"/>
          </p:cNvPicPr>
          <p:nvPr/>
        </p:nvPicPr>
        <p:blipFill>
          <a:blip r:embed="rId6"/>
          <a:stretch>
            <a:fillRect/>
          </a:stretch>
        </p:blipFill>
        <p:spPr>
          <a:xfrm>
            <a:off x="286521" y="4449880"/>
            <a:ext cx="2802194" cy="1828800"/>
          </a:xfrm>
          <a:prstGeom prst="rect">
            <a:avLst/>
          </a:prstGeom>
        </p:spPr>
      </p:pic>
      <p:sp>
        <p:nvSpPr>
          <p:cNvPr id="20" name="TextBox 19">
            <a:extLst>
              <a:ext uri="{FF2B5EF4-FFF2-40B4-BE49-F238E27FC236}">
                <a16:creationId xmlns:a16="http://schemas.microsoft.com/office/drawing/2014/main" id="{B21AFDFE-3C2B-9644-897C-0B2713091A7D}"/>
              </a:ext>
            </a:extLst>
          </p:cNvPr>
          <p:cNvSpPr txBox="1"/>
          <p:nvPr/>
        </p:nvSpPr>
        <p:spPr>
          <a:xfrm>
            <a:off x="272184" y="3957437"/>
            <a:ext cx="2821310" cy="492443"/>
          </a:xfrm>
          <a:prstGeom prst="rect">
            <a:avLst/>
          </a:prstGeom>
          <a:noFill/>
        </p:spPr>
        <p:txBody>
          <a:bodyPr wrap="square" rtlCol="0">
            <a:spAutoFit/>
          </a:bodyPr>
          <a:lstStyle/>
          <a:p>
            <a:pPr algn="ctr"/>
            <a:r>
              <a:rPr lang="en-US" sz="1400" b="1" dirty="0">
                <a:solidFill>
                  <a:srgbClr val="0432FF"/>
                </a:solidFill>
              </a:rPr>
              <a:t>400 Features</a:t>
            </a:r>
          </a:p>
          <a:p>
            <a:pPr algn="ctr"/>
            <a:r>
              <a:rPr lang="en-US" sz="1200" b="1" dirty="0">
                <a:solidFill>
                  <a:srgbClr val="0432FF"/>
                </a:solidFill>
              </a:rPr>
              <a:t>X-axis: actual, y-axis: prediction</a:t>
            </a:r>
            <a:endParaRPr lang="en-US" sz="1400" b="1" dirty="0">
              <a:solidFill>
                <a:srgbClr val="0432FF"/>
              </a:solidFill>
            </a:endParaRPr>
          </a:p>
        </p:txBody>
      </p:sp>
      <p:pic>
        <p:nvPicPr>
          <p:cNvPr id="22" name="Picture 21">
            <a:extLst>
              <a:ext uri="{FF2B5EF4-FFF2-40B4-BE49-F238E27FC236}">
                <a16:creationId xmlns:a16="http://schemas.microsoft.com/office/drawing/2014/main" id="{2E57F3C9-D25B-E94B-AA8B-BBF20B5FACB4}"/>
              </a:ext>
            </a:extLst>
          </p:cNvPr>
          <p:cNvPicPr>
            <a:picLocks noChangeAspect="1"/>
          </p:cNvPicPr>
          <p:nvPr/>
        </p:nvPicPr>
        <p:blipFill>
          <a:blip r:embed="rId7"/>
          <a:stretch>
            <a:fillRect/>
          </a:stretch>
        </p:blipFill>
        <p:spPr>
          <a:xfrm>
            <a:off x="3270801" y="4449880"/>
            <a:ext cx="2713703" cy="1828800"/>
          </a:xfrm>
          <a:prstGeom prst="rect">
            <a:avLst/>
          </a:prstGeom>
        </p:spPr>
      </p:pic>
      <p:sp>
        <p:nvSpPr>
          <p:cNvPr id="23" name="TextBox 22">
            <a:extLst>
              <a:ext uri="{FF2B5EF4-FFF2-40B4-BE49-F238E27FC236}">
                <a16:creationId xmlns:a16="http://schemas.microsoft.com/office/drawing/2014/main" id="{8FE88A97-4044-1741-BBE9-49B2DD13F69F}"/>
              </a:ext>
            </a:extLst>
          </p:cNvPr>
          <p:cNvSpPr txBox="1"/>
          <p:nvPr/>
        </p:nvSpPr>
        <p:spPr>
          <a:xfrm>
            <a:off x="3226555" y="3957436"/>
            <a:ext cx="2821310" cy="492443"/>
          </a:xfrm>
          <a:prstGeom prst="rect">
            <a:avLst/>
          </a:prstGeom>
          <a:noFill/>
        </p:spPr>
        <p:txBody>
          <a:bodyPr wrap="square" rtlCol="0">
            <a:spAutoFit/>
          </a:bodyPr>
          <a:lstStyle/>
          <a:p>
            <a:pPr algn="ctr"/>
            <a:r>
              <a:rPr lang="en-US" sz="1400" b="1" dirty="0">
                <a:solidFill>
                  <a:srgbClr val="0432FF"/>
                </a:solidFill>
              </a:rPr>
              <a:t>500 Features</a:t>
            </a:r>
          </a:p>
          <a:p>
            <a:pPr algn="ctr"/>
            <a:r>
              <a:rPr lang="en-US" sz="1200" b="1" dirty="0">
                <a:solidFill>
                  <a:srgbClr val="0432FF"/>
                </a:solidFill>
              </a:rPr>
              <a:t>X-axis: actual, y-axis: prediction</a:t>
            </a:r>
            <a:endParaRPr lang="en-US" sz="1400" b="1" dirty="0">
              <a:solidFill>
                <a:srgbClr val="0432FF"/>
              </a:solidFill>
            </a:endParaRPr>
          </a:p>
        </p:txBody>
      </p:sp>
      <p:graphicFrame>
        <p:nvGraphicFramePr>
          <p:cNvPr id="25" name="Table 24">
            <a:extLst>
              <a:ext uri="{FF2B5EF4-FFF2-40B4-BE49-F238E27FC236}">
                <a16:creationId xmlns:a16="http://schemas.microsoft.com/office/drawing/2014/main" id="{FFA2DFB2-36BB-0345-B989-40F796BA012F}"/>
              </a:ext>
            </a:extLst>
          </p:cNvPr>
          <p:cNvGraphicFramePr>
            <a:graphicFrameLocks noGrp="1"/>
          </p:cNvGraphicFramePr>
          <p:nvPr>
            <p:extLst>
              <p:ext uri="{D42A27DB-BD31-4B8C-83A1-F6EECF244321}">
                <p14:modId xmlns:p14="http://schemas.microsoft.com/office/powerpoint/2010/main" val="1348489981"/>
              </p:ext>
            </p:extLst>
          </p:nvPr>
        </p:nvGraphicFramePr>
        <p:xfrm>
          <a:off x="6225172" y="4099360"/>
          <a:ext cx="3983790" cy="2529840"/>
        </p:xfrm>
        <a:graphic>
          <a:graphicData uri="http://schemas.openxmlformats.org/drawingml/2006/table">
            <a:tbl>
              <a:tblPr firstRow="1" bandRow="1">
                <a:tableStyleId>{5C22544A-7EE6-4342-B048-85BDC9FD1C3A}</a:tableStyleId>
              </a:tblPr>
              <a:tblGrid>
                <a:gridCol w="1327930">
                  <a:extLst>
                    <a:ext uri="{9D8B030D-6E8A-4147-A177-3AD203B41FA5}">
                      <a16:colId xmlns:a16="http://schemas.microsoft.com/office/drawing/2014/main" val="1356264539"/>
                    </a:ext>
                  </a:extLst>
                </a:gridCol>
                <a:gridCol w="1327930">
                  <a:extLst>
                    <a:ext uri="{9D8B030D-6E8A-4147-A177-3AD203B41FA5}">
                      <a16:colId xmlns:a16="http://schemas.microsoft.com/office/drawing/2014/main" val="1622510588"/>
                    </a:ext>
                  </a:extLst>
                </a:gridCol>
                <a:gridCol w="1327930">
                  <a:extLst>
                    <a:ext uri="{9D8B030D-6E8A-4147-A177-3AD203B41FA5}">
                      <a16:colId xmlns:a16="http://schemas.microsoft.com/office/drawing/2014/main" val="3143595535"/>
                    </a:ext>
                  </a:extLst>
                </a:gridCol>
              </a:tblGrid>
              <a:tr h="0">
                <a:tc>
                  <a:txBody>
                    <a:bodyPr/>
                    <a:lstStyle/>
                    <a:p>
                      <a:r>
                        <a:rPr lang="en-US" sz="1400" dirty="0"/>
                        <a:t># of Features</a:t>
                      </a:r>
                    </a:p>
                  </a:txBody>
                  <a:tcPr/>
                </a:tc>
                <a:tc>
                  <a:txBody>
                    <a:bodyPr/>
                    <a:lstStyle/>
                    <a:p>
                      <a:r>
                        <a:rPr lang="en-US" sz="1400" dirty="0"/>
                        <a:t>RMSE</a:t>
                      </a:r>
                      <a:r>
                        <a:rPr lang="en-US" sz="1400" baseline="30000" dirty="0"/>
                        <a:t>1  </a:t>
                      </a:r>
                      <a:r>
                        <a:rPr lang="en-US" sz="2000" baseline="30000" dirty="0"/>
                        <a:t>▼</a:t>
                      </a:r>
                      <a:endParaRPr lang="en-US" sz="1400" baseline="30000" dirty="0"/>
                    </a:p>
                  </a:txBody>
                  <a:tcPr/>
                </a:tc>
                <a:tc>
                  <a:txBody>
                    <a:bodyPr/>
                    <a:lstStyle/>
                    <a:p>
                      <a:r>
                        <a:rPr lang="en-US" sz="1400" dirty="0"/>
                        <a:t>R-Squared</a:t>
                      </a:r>
                      <a:r>
                        <a:rPr lang="en-US" sz="1400" baseline="30000" dirty="0"/>
                        <a:t>2</a:t>
                      </a:r>
                    </a:p>
                  </a:txBody>
                  <a:tcPr/>
                </a:tc>
                <a:extLst>
                  <a:ext uri="{0D108BD9-81ED-4DB2-BD59-A6C34878D82A}">
                    <a16:rowId xmlns:a16="http://schemas.microsoft.com/office/drawing/2014/main" val="3806745516"/>
                  </a:ext>
                </a:extLst>
              </a:tr>
              <a:tr h="370840">
                <a:tc>
                  <a:txBody>
                    <a:bodyPr/>
                    <a:lstStyle/>
                    <a:p>
                      <a:pPr algn="ctr"/>
                      <a:r>
                        <a:rPr lang="en-US" sz="1400" dirty="0">
                          <a:effectLst/>
                          <a:latin typeface=".AppleSystemUIFont"/>
                        </a:rPr>
                        <a:t>300</a:t>
                      </a:r>
                    </a:p>
                  </a:txBody>
                  <a:tcPr marL="47625" marR="47625" marT="9525" marB="9525" anchor="ctr">
                    <a:solidFill>
                      <a:srgbClr val="FFFF00"/>
                    </a:solidFill>
                  </a:tcPr>
                </a:tc>
                <a:tc>
                  <a:txBody>
                    <a:bodyPr/>
                    <a:lstStyle/>
                    <a:p>
                      <a:pPr algn="ctr"/>
                      <a:r>
                        <a:rPr lang="en-US" sz="1400" dirty="0">
                          <a:effectLst/>
                          <a:latin typeface=".AppleSystemUIFont"/>
                        </a:rPr>
                        <a:t>1.3285</a:t>
                      </a:r>
                    </a:p>
                  </a:txBody>
                  <a:tcPr marL="47625" marR="47625" marT="9525" marB="9525" anchor="ctr">
                    <a:solidFill>
                      <a:srgbClr val="FFFF00"/>
                    </a:solidFill>
                  </a:tcPr>
                </a:tc>
                <a:tc>
                  <a:txBody>
                    <a:bodyPr/>
                    <a:lstStyle/>
                    <a:p>
                      <a:pPr algn="ctr"/>
                      <a:r>
                        <a:rPr lang="en-US" sz="1400" dirty="0">
                          <a:effectLst/>
                          <a:latin typeface=".AppleSystemUIFont"/>
                        </a:rPr>
                        <a:t>0.5387</a:t>
                      </a:r>
                    </a:p>
                  </a:txBody>
                  <a:tcPr marL="47625" marR="47625" marT="9525" marB="9525" anchor="ctr">
                    <a:solidFill>
                      <a:srgbClr val="FFFF00"/>
                    </a:solidFill>
                  </a:tcPr>
                </a:tc>
                <a:extLst>
                  <a:ext uri="{0D108BD9-81ED-4DB2-BD59-A6C34878D82A}">
                    <a16:rowId xmlns:a16="http://schemas.microsoft.com/office/drawing/2014/main" val="64659432"/>
                  </a:ext>
                </a:extLst>
              </a:tr>
              <a:tr h="370840">
                <a:tc>
                  <a:txBody>
                    <a:bodyPr/>
                    <a:lstStyle/>
                    <a:p>
                      <a:pPr algn="ctr"/>
                      <a:r>
                        <a:rPr lang="en-US" sz="1400" dirty="0">
                          <a:effectLst/>
                          <a:latin typeface=".AppleSystemUIFont"/>
                        </a:rPr>
                        <a:t>500</a:t>
                      </a:r>
                    </a:p>
                  </a:txBody>
                  <a:tcPr marL="47625" marR="47625" marT="9525" marB="9525" anchor="ctr"/>
                </a:tc>
                <a:tc>
                  <a:txBody>
                    <a:bodyPr/>
                    <a:lstStyle/>
                    <a:p>
                      <a:pPr algn="ctr"/>
                      <a:r>
                        <a:rPr lang="en-US" sz="1400" dirty="0">
                          <a:effectLst/>
                          <a:latin typeface=".AppleSystemUIFont"/>
                        </a:rPr>
                        <a:t>1.3309</a:t>
                      </a:r>
                    </a:p>
                  </a:txBody>
                  <a:tcPr marL="47625" marR="47625" marT="9525" marB="9525" anchor="ctr"/>
                </a:tc>
                <a:tc>
                  <a:txBody>
                    <a:bodyPr/>
                    <a:lstStyle/>
                    <a:p>
                      <a:pPr algn="ctr"/>
                      <a:r>
                        <a:rPr lang="en-US" sz="1400">
                          <a:effectLst/>
                          <a:latin typeface=".AppleSystemUIFont"/>
                        </a:rPr>
                        <a:t>0.5371</a:t>
                      </a:r>
                    </a:p>
                  </a:txBody>
                  <a:tcPr marL="47625" marR="47625" marT="9525" marB="9525" anchor="ctr"/>
                </a:tc>
                <a:extLst>
                  <a:ext uri="{0D108BD9-81ED-4DB2-BD59-A6C34878D82A}">
                    <a16:rowId xmlns:a16="http://schemas.microsoft.com/office/drawing/2014/main" val="2119780883"/>
                  </a:ext>
                </a:extLst>
              </a:tr>
              <a:tr h="370840">
                <a:tc>
                  <a:txBody>
                    <a:bodyPr/>
                    <a:lstStyle/>
                    <a:p>
                      <a:pPr algn="ctr"/>
                      <a:r>
                        <a:rPr lang="en-US" sz="1400" dirty="0">
                          <a:effectLst/>
                          <a:latin typeface=".AppleSystemUIFont"/>
                        </a:rPr>
                        <a:t>400</a:t>
                      </a:r>
                    </a:p>
                  </a:txBody>
                  <a:tcPr marL="47625" marR="47625" marT="9525" marB="9525" anchor="ctr"/>
                </a:tc>
                <a:tc>
                  <a:txBody>
                    <a:bodyPr/>
                    <a:lstStyle/>
                    <a:p>
                      <a:pPr algn="ctr"/>
                      <a:r>
                        <a:rPr lang="en-US" sz="1400" dirty="0">
                          <a:effectLst/>
                          <a:latin typeface=".AppleSystemUIFont"/>
                        </a:rPr>
                        <a:t>1.3403</a:t>
                      </a:r>
                    </a:p>
                  </a:txBody>
                  <a:tcPr marL="47625" marR="47625" marT="9525" marB="9525" anchor="ctr"/>
                </a:tc>
                <a:tc>
                  <a:txBody>
                    <a:bodyPr/>
                    <a:lstStyle/>
                    <a:p>
                      <a:pPr algn="ctr"/>
                      <a:r>
                        <a:rPr lang="en-US" sz="1400" dirty="0">
                          <a:effectLst/>
                          <a:latin typeface=".AppleSystemUIFont"/>
                        </a:rPr>
                        <a:t>0.5305</a:t>
                      </a:r>
                    </a:p>
                  </a:txBody>
                  <a:tcPr marL="47625" marR="47625" marT="9525" marB="9525" anchor="ctr"/>
                </a:tc>
                <a:extLst>
                  <a:ext uri="{0D108BD9-81ED-4DB2-BD59-A6C34878D82A}">
                    <a16:rowId xmlns:a16="http://schemas.microsoft.com/office/drawing/2014/main" val="2574437731"/>
                  </a:ext>
                </a:extLst>
              </a:tr>
              <a:tr h="370840">
                <a:tc>
                  <a:txBody>
                    <a:bodyPr/>
                    <a:lstStyle/>
                    <a:p>
                      <a:pPr algn="ctr"/>
                      <a:r>
                        <a:rPr lang="en-US" sz="1400" dirty="0">
                          <a:effectLst/>
                          <a:latin typeface=".AppleSystemUIFont"/>
                        </a:rPr>
                        <a:t>200</a:t>
                      </a:r>
                    </a:p>
                  </a:txBody>
                  <a:tcPr marL="47625" marR="47625" marT="9525" marB="9525" anchor="ctr"/>
                </a:tc>
                <a:tc>
                  <a:txBody>
                    <a:bodyPr/>
                    <a:lstStyle/>
                    <a:p>
                      <a:pPr algn="ctr"/>
                      <a:r>
                        <a:rPr lang="en-US" sz="1400">
                          <a:effectLst/>
                          <a:latin typeface=".AppleSystemUIFont"/>
                        </a:rPr>
                        <a:t>1.3474</a:t>
                      </a:r>
                    </a:p>
                  </a:txBody>
                  <a:tcPr marL="47625" marR="47625" marT="9525" marB="9525" anchor="ctr"/>
                </a:tc>
                <a:tc>
                  <a:txBody>
                    <a:bodyPr/>
                    <a:lstStyle/>
                    <a:p>
                      <a:pPr algn="ctr"/>
                      <a:r>
                        <a:rPr lang="en-US" sz="1400" dirty="0">
                          <a:effectLst/>
                          <a:latin typeface=".AppleSystemUIFont"/>
                        </a:rPr>
                        <a:t>0.5255</a:t>
                      </a:r>
                    </a:p>
                  </a:txBody>
                  <a:tcPr marL="47625" marR="47625" marT="9525" marB="9525" anchor="ctr"/>
                </a:tc>
                <a:extLst>
                  <a:ext uri="{0D108BD9-81ED-4DB2-BD59-A6C34878D82A}">
                    <a16:rowId xmlns:a16="http://schemas.microsoft.com/office/drawing/2014/main" val="390370922"/>
                  </a:ext>
                </a:extLst>
              </a:tr>
              <a:tr h="370840">
                <a:tc>
                  <a:txBody>
                    <a:bodyPr/>
                    <a:lstStyle/>
                    <a:p>
                      <a:pPr algn="ctr"/>
                      <a:r>
                        <a:rPr lang="en-US" sz="1400">
                          <a:effectLst/>
                          <a:latin typeface=".AppleSystemUIFont"/>
                        </a:rPr>
                        <a:t>100</a:t>
                      </a:r>
                    </a:p>
                  </a:txBody>
                  <a:tcPr marL="47625" marR="47625" marT="9525" marB="9525" anchor="ctr"/>
                </a:tc>
                <a:tc>
                  <a:txBody>
                    <a:bodyPr/>
                    <a:lstStyle/>
                    <a:p>
                      <a:pPr algn="ctr"/>
                      <a:r>
                        <a:rPr lang="en-US" sz="1400">
                          <a:effectLst/>
                          <a:latin typeface=".AppleSystemUIFont"/>
                        </a:rPr>
                        <a:t>1.3659</a:t>
                      </a:r>
                    </a:p>
                  </a:txBody>
                  <a:tcPr marL="47625" marR="47625" marT="9525" marB="9525" anchor="ctr"/>
                </a:tc>
                <a:tc>
                  <a:txBody>
                    <a:bodyPr/>
                    <a:lstStyle/>
                    <a:p>
                      <a:pPr algn="ctr"/>
                      <a:r>
                        <a:rPr lang="en-US" sz="1400" dirty="0">
                          <a:effectLst/>
                          <a:latin typeface=".AppleSystemUIFont"/>
                        </a:rPr>
                        <a:t>0.5124</a:t>
                      </a:r>
                    </a:p>
                  </a:txBody>
                  <a:tcPr marL="47625" marR="47625" marT="9525" marB="9525" anchor="ctr"/>
                </a:tc>
                <a:extLst>
                  <a:ext uri="{0D108BD9-81ED-4DB2-BD59-A6C34878D82A}">
                    <a16:rowId xmlns:a16="http://schemas.microsoft.com/office/drawing/2014/main" val="3533708612"/>
                  </a:ext>
                </a:extLst>
              </a:tr>
              <a:tr h="370840">
                <a:tc>
                  <a:txBody>
                    <a:bodyPr/>
                    <a:lstStyle/>
                    <a:p>
                      <a:pPr algn="ctr"/>
                      <a:r>
                        <a:rPr lang="en-US" sz="1400">
                          <a:effectLst/>
                          <a:latin typeface=".AppleSystemUIFont"/>
                        </a:rPr>
                        <a:t>all</a:t>
                      </a:r>
                    </a:p>
                  </a:txBody>
                  <a:tcPr marL="47625" marR="47625" marT="9525" marB="9525" anchor="ctr"/>
                </a:tc>
                <a:tc>
                  <a:txBody>
                    <a:bodyPr/>
                    <a:lstStyle/>
                    <a:p>
                      <a:pPr algn="ctr"/>
                      <a:r>
                        <a:rPr lang="en-US" sz="1400">
                          <a:effectLst/>
                          <a:latin typeface=".AppleSystemUIFont"/>
                        </a:rPr>
                        <a:t>3.3321</a:t>
                      </a:r>
                    </a:p>
                  </a:txBody>
                  <a:tcPr marL="47625" marR="47625" marT="9525" marB="9525" anchor="ctr"/>
                </a:tc>
                <a:tc>
                  <a:txBody>
                    <a:bodyPr/>
                    <a:lstStyle/>
                    <a:p>
                      <a:pPr algn="ctr"/>
                      <a:r>
                        <a:rPr lang="en-US" sz="1400" dirty="0">
                          <a:effectLst/>
                          <a:latin typeface=".AppleSystemUIFont"/>
                        </a:rPr>
                        <a:t>-1.9018</a:t>
                      </a:r>
                    </a:p>
                  </a:txBody>
                  <a:tcPr marL="47625" marR="47625" marT="9525" marB="9525" anchor="ctr"/>
                </a:tc>
                <a:extLst>
                  <a:ext uri="{0D108BD9-81ED-4DB2-BD59-A6C34878D82A}">
                    <a16:rowId xmlns:a16="http://schemas.microsoft.com/office/drawing/2014/main" val="100981028"/>
                  </a:ext>
                </a:extLst>
              </a:tr>
            </a:tbl>
          </a:graphicData>
        </a:graphic>
      </p:graphicFrame>
      <p:sp>
        <p:nvSpPr>
          <p:cNvPr id="26" name="Rectangle 25">
            <a:extLst>
              <a:ext uri="{FF2B5EF4-FFF2-40B4-BE49-F238E27FC236}">
                <a16:creationId xmlns:a16="http://schemas.microsoft.com/office/drawing/2014/main" id="{4F7A7DA0-6E2C-BD40-8001-312BAB736A58}"/>
              </a:ext>
            </a:extLst>
          </p:cNvPr>
          <p:cNvSpPr/>
          <p:nvPr/>
        </p:nvSpPr>
        <p:spPr>
          <a:xfrm>
            <a:off x="272184" y="6270004"/>
            <a:ext cx="6096000" cy="461665"/>
          </a:xfrm>
          <a:prstGeom prst="rect">
            <a:avLst/>
          </a:prstGeom>
        </p:spPr>
        <p:txBody>
          <a:bodyPr>
            <a:spAutoFit/>
          </a:bodyPr>
          <a:lstStyle/>
          <a:p>
            <a:r>
              <a:rPr lang="en-US" sz="1200" b="1" baseline="30000" dirty="0">
                <a:latin typeface="Helvetica Neue" panose="02000503000000020004" pitchFamily="2" charset="0"/>
              </a:rPr>
              <a:t>1</a:t>
            </a:r>
            <a:r>
              <a:rPr lang="en-US" sz="1200" b="1" dirty="0">
                <a:latin typeface="Helvetica Neue" panose="02000503000000020004" pitchFamily="2" charset="0"/>
              </a:rPr>
              <a:t>Root Mean Squared Error (RMSE)</a:t>
            </a:r>
            <a:r>
              <a:rPr lang="en-US" sz="1200" dirty="0">
                <a:latin typeface="Helvetica Neue" panose="02000503000000020004" pitchFamily="2" charset="0"/>
              </a:rPr>
              <a:t>: The </a:t>
            </a:r>
            <a:r>
              <a:rPr lang="en-US" sz="1200" b="1" dirty="0">
                <a:latin typeface="Helvetica Neue" panose="02000503000000020004" pitchFamily="2" charset="0"/>
              </a:rPr>
              <a:t>mean squared error</a:t>
            </a:r>
            <a:r>
              <a:rPr lang="en-US" sz="1200" dirty="0">
                <a:latin typeface="Helvetica Neue" panose="02000503000000020004" pitchFamily="2" charset="0"/>
              </a:rPr>
              <a:t> tells you how close a regression line is to a set of points. The lower is better.</a:t>
            </a:r>
            <a:endParaRPr lang="en-US" sz="1200" dirty="0">
              <a:effectLst/>
              <a:latin typeface="Helvetica Neue" panose="02000503000000020004" pitchFamily="2" charset="0"/>
            </a:endParaRPr>
          </a:p>
        </p:txBody>
      </p:sp>
      <p:sp>
        <p:nvSpPr>
          <p:cNvPr id="27" name="Rectangle 26">
            <a:extLst>
              <a:ext uri="{FF2B5EF4-FFF2-40B4-BE49-F238E27FC236}">
                <a16:creationId xmlns:a16="http://schemas.microsoft.com/office/drawing/2014/main" id="{89A1A79C-0248-5D41-94E1-F6419868CF12}"/>
              </a:ext>
            </a:extLst>
          </p:cNvPr>
          <p:cNvSpPr/>
          <p:nvPr/>
        </p:nvSpPr>
        <p:spPr>
          <a:xfrm>
            <a:off x="10350929" y="4199018"/>
            <a:ext cx="1571283" cy="2400657"/>
          </a:xfrm>
          <a:prstGeom prst="rect">
            <a:avLst/>
          </a:prstGeom>
        </p:spPr>
        <p:txBody>
          <a:bodyPr wrap="square">
            <a:spAutoFit/>
          </a:bodyPr>
          <a:lstStyle/>
          <a:p>
            <a:r>
              <a:rPr lang="en-US" sz="1000" b="1" baseline="30000" dirty="0">
                <a:latin typeface="Helvetica Neue" panose="02000503000000020004" pitchFamily="2" charset="0"/>
              </a:rPr>
              <a:t>2</a:t>
            </a:r>
            <a:r>
              <a:rPr lang="en-US" sz="1000" b="1" dirty="0">
                <a:latin typeface="Helvetica Neue" panose="02000503000000020004" pitchFamily="2" charset="0"/>
              </a:rPr>
              <a:t>Coefficient Determination (R-squared)</a:t>
            </a:r>
            <a:r>
              <a:rPr lang="en-US" sz="1000" dirty="0">
                <a:latin typeface="Helvetica Neue" panose="02000503000000020004" pitchFamily="2" charset="0"/>
              </a:rPr>
              <a:t>: The coefficient of determination effectively compares the variance in the data to the variance in the residual. The residual is the difference between the predicted and observed value and its variance is the sum of squares of this difference. The closer to 1 is better.</a:t>
            </a:r>
            <a:endParaRPr lang="en-US" sz="1000" dirty="0">
              <a:effectLst/>
              <a:latin typeface="Helvetica Neue" panose="02000503000000020004" pitchFamily="2" charset="0"/>
            </a:endParaRPr>
          </a:p>
        </p:txBody>
      </p:sp>
    </p:spTree>
    <p:extLst>
      <p:ext uri="{BB962C8B-B14F-4D97-AF65-F5344CB8AC3E}">
        <p14:creationId xmlns:p14="http://schemas.microsoft.com/office/powerpoint/2010/main" val="319726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66D-6D82-1B4C-9BDA-D53483EEDD53}"/>
              </a:ext>
            </a:extLst>
          </p:cNvPr>
          <p:cNvSpPr>
            <a:spLocks noGrp="1"/>
          </p:cNvSpPr>
          <p:nvPr>
            <p:ph type="title"/>
          </p:nvPr>
        </p:nvSpPr>
        <p:spPr/>
        <p:txBody>
          <a:bodyPr>
            <a:normAutofit/>
          </a:bodyPr>
          <a:lstStyle/>
          <a:p>
            <a:r>
              <a:rPr lang="en-US" dirty="0"/>
              <a:t>Model Evaluation: Prediction Comparisons</a:t>
            </a:r>
          </a:p>
        </p:txBody>
      </p:sp>
      <p:sp>
        <p:nvSpPr>
          <p:cNvPr id="3" name="Content Placeholder 2">
            <a:extLst>
              <a:ext uri="{FF2B5EF4-FFF2-40B4-BE49-F238E27FC236}">
                <a16:creationId xmlns:a16="http://schemas.microsoft.com/office/drawing/2014/main" id="{1A08E1A4-1D8D-F848-BF2D-9C5B5B7F1A8A}"/>
              </a:ext>
            </a:extLst>
          </p:cNvPr>
          <p:cNvSpPr>
            <a:spLocks noGrp="1"/>
          </p:cNvSpPr>
          <p:nvPr>
            <p:ph idx="1"/>
          </p:nvPr>
        </p:nvSpPr>
        <p:spPr/>
        <p:txBody>
          <a:bodyPr/>
          <a:lstStyle/>
          <a:p>
            <a:r>
              <a:rPr lang="en-US" dirty="0"/>
              <a:t>21 New CVEs</a:t>
            </a:r>
          </a:p>
          <a:p>
            <a:pPr lvl="1"/>
            <a:r>
              <a:rPr lang="en-US" dirty="0"/>
              <a:t>(Last 20 Scored Vulnerability IDs &amp; Summaries on 11/18/2020)</a:t>
            </a:r>
          </a:p>
          <a:p>
            <a:pPr lvl="1"/>
            <a:endParaRPr lang="en-US" dirty="0"/>
          </a:p>
        </p:txBody>
      </p:sp>
    </p:spTree>
    <p:extLst>
      <p:ext uri="{BB962C8B-B14F-4D97-AF65-F5344CB8AC3E}">
        <p14:creationId xmlns:p14="http://schemas.microsoft.com/office/powerpoint/2010/main" val="245996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66D-6D82-1B4C-9BDA-D53483EEDD53}"/>
              </a:ext>
            </a:extLst>
          </p:cNvPr>
          <p:cNvSpPr>
            <a:spLocks noGrp="1"/>
          </p:cNvSpPr>
          <p:nvPr>
            <p:ph type="title"/>
          </p:nvPr>
        </p:nvSpPr>
        <p:spPr/>
        <p:txBody>
          <a:bodyPr>
            <a:normAutofit/>
          </a:bodyPr>
          <a:lstStyle/>
          <a:p>
            <a:r>
              <a:rPr lang="en-US" dirty="0"/>
              <a:t>Model Evaluation: Prediction Comparisons (CVSS V2.0)</a:t>
            </a:r>
          </a:p>
        </p:txBody>
      </p:sp>
      <p:sp>
        <p:nvSpPr>
          <p:cNvPr id="8" name="TextBox 7">
            <a:extLst>
              <a:ext uri="{FF2B5EF4-FFF2-40B4-BE49-F238E27FC236}">
                <a16:creationId xmlns:a16="http://schemas.microsoft.com/office/drawing/2014/main" id="{07C4815C-C4E0-D64E-9287-8E230916D527}"/>
              </a:ext>
            </a:extLst>
          </p:cNvPr>
          <p:cNvSpPr txBox="1"/>
          <p:nvPr/>
        </p:nvSpPr>
        <p:spPr>
          <a:xfrm>
            <a:off x="227264" y="1883366"/>
            <a:ext cx="2772697" cy="492443"/>
          </a:xfrm>
          <a:prstGeom prst="rect">
            <a:avLst/>
          </a:prstGeom>
          <a:noFill/>
        </p:spPr>
        <p:txBody>
          <a:bodyPr wrap="square" rtlCol="0">
            <a:spAutoFit/>
          </a:bodyPr>
          <a:lstStyle/>
          <a:p>
            <a:pPr algn="ctr"/>
            <a:r>
              <a:rPr lang="en-US" sz="1400" b="1" dirty="0">
                <a:solidFill>
                  <a:srgbClr val="0432FF"/>
                </a:solidFill>
              </a:rPr>
              <a:t>All Features</a:t>
            </a:r>
          </a:p>
          <a:p>
            <a:pPr algn="ctr"/>
            <a:r>
              <a:rPr lang="en-US" sz="1200" b="1" dirty="0">
                <a:solidFill>
                  <a:srgbClr val="0432FF"/>
                </a:solidFill>
              </a:rPr>
              <a:t>X-axis: diff, y-axis: frequency</a:t>
            </a:r>
            <a:endParaRPr lang="en-US" sz="1400" b="1" dirty="0">
              <a:solidFill>
                <a:srgbClr val="0432FF"/>
              </a:solidFill>
            </a:endParaRPr>
          </a:p>
        </p:txBody>
      </p:sp>
      <p:sp>
        <p:nvSpPr>
          <p:cNvPr id="9" name="TextBox 8">
            <a:extLst>
              <a:ext uri="{FF2B5EF4-FFF2-40B4-BE49-F238E27FC236}">
                <a16:creationId xmlns:a16="http://schemas.microsoft.com/office/drawing/2014/main" id="{E678DD1B-0860-B94E-AF82-BA356C8CB9AB}"/>
              </a:ext>
            </a:extLst>
          </p:cNvPr>
          <p:cNvSpPr txBox="1"/>
          <p:nvPr/>
        </p:nvSpPr>
        <p:spPr>
          <a:xfrm>
            <a:off x="7903412" y="1597223"/>
            <a:ext cx="2772697" cy="307777"/>
          </a:xfrm>
          <a:prstGeom prst="rect">
            <a:avLst/>
          </a:prstGeom>
          <a:noFill/>
        </p:spPr>
        <p:txBody>
          <a:bodyPr wrap="square" rtlCol="0">
            <a:spAutoFit/>
          </a:bodyPr>
          <a:lstStyle/>
          <a:p>
            <a:pPr algn="ctr"/>
            <a:r>
              <a:rPr lang="en-US" sz="1400" b="1" dirty="0">
                <a:solidFill>
                  <a:srgbClr val="0432FF"/>
                </a:solidFill>
              </a:rPr>
              <a:t>diff = prediction - actual</a:t>
            </a:r>
          </a:p>
        </p:txBody>
      </p:sp>
      <p:sp>
        <p:nvSpPr>
          <p:cNvPr id="12" name="TextBox 11">
            <a:extLst>
              <a:ext uri="{FF2B5EF4-FFF2-40B4-BE49-F238E27FC236}">
                <a16:creationId xmlns:a16="http://schemas.microsoft.com/office/drawing/2014/main" id="{06E3F0A8-9844-EA4D-A42E-5E91C200CA81}"/>
              </a:ext>
            </a:extLst>
          </p:cNvPr>
          <p:cNvSpPr txBox="1"/>
          <p:nvPr/>
        </p:nvSpPr>
        <p:spPr>
          <a:xfrm>
            <a:off x="2999961" y="1883365"/>
            <a:ext cx="2772697" cy="492443"/>
          </a:xfrm>
          <a:prstGeom prst="rect">
            <a:avLst/>
          </a:prstGeom>
          <a:noFill/>
        </p:spPr>
        <p:txBody>
          <a:bodyPr wrap="square" rtlCol="0">
            <a:spAutoFit/>
          </a:bodyPr>
          <a:lstStyle/>
          <a:p>
            <a:pPr algn="ctr"/>
            <a:r>
              <a:rPr lang="en-US" sz="1400" b="1" dirty="0">
                <a:solidFill>
                  <a:srgbClr val="0432FF"/>
                </a:solidFill>
              </a:rPr>
              <a:t>100 Features</a:t>
            </a:r>
          </a:p>
          <a:p>
            <a:pPr algn="ctr"/>
            <a:r>
              <a:rPr lang="en-US" sz="1200" b="1" dirty="0">
                <a:solidFill>
                  <a:srgbClr val="0432FF"/>
                </a:solidFill>
              </a:rPr>
              <a:t>X-axis: diff, y-axis: frequency</a:t>
            </a:r>
            <a:endParaRPr lang="en-US" sz="1400" b="1" dirty="0">
              <a:solidFill>
                <a:srgbClr val="0432FF"/>
              </a:solidFill>
            </a:endParaRPr>
          </a:p>
        </p:txBody>
      </p:sp>
      <p:sp>
        <p:nvSpPr>
          <p:cNvPr id="15" name="TextBox 14">
            <a:extLst>
              <a:ext uri="{FF2B5EF4-FFF2-40B4-BE49-F238E27FC236}">
                <a16:creationId xmlns:a16="http://schemas.microsoft.com/office/drawing/2014/main" id="{1396C0D8-67AE-0048-BD64-7185FD395B4D}"/>
              </a:ext>
            </a:extLst>
          </p:cNvPr>
          <p:cNvSpPr txBox="1"/>
          <p:nvPr/>
        </p:nvSpPr>
        <p:spPr>
          <a:xfrm>
            <a:off x="5772657" y="1905000"/>
            <a:ext cx="2772697" cy="492443"/>
          </a:xfrm>
          <a:prstGeom prst="rect">
            <a:avLst/>
          </a:prstGeom>
          <a:noFill/>
        </p:spPr>
        <p:txBody>
          <a:bodyPr wrap="square" rtlCol="0">
            <a:spAutoFit/>
          </a:bodyPr>
          <a:lstStyle/>
          <a:p>
            <a:pPr algn="ctr"/>
            <a:r>
              <a:rPr lang="en-US" sz="1400" b="1" dirty="0">
                <a:solidFill>
                  <a:srgbClr val="0432FF"/>
                </a:solidFill>
              </a:rPr>
              <a:t>200 Features</a:t>
            </a:r>
          </a:p>
          <a:p>
            <a:pPr algn="ctr"/>
            <a:r>
              <a:rPr lang="en-US" sz="1200" b="1" dirty="0">
                <a:solidFill>
                  <a:srgbClr val="0432FF"/>
                </a:solidFill>
              </a:rPr>
              <a:t>X-axis: diff, y-axis: frequency</a:t>
            </a:r>
            <a:endParaRPr lang="en-US" sz="1400" b="1" dirty="0">
              <a:solidFill>
                <a:srgbClr val="0432FF"/>
              </a:solidFill>
            </a:endParaRPr>
          </a:p>
        </p:txBody>
      </p:sp>
      <p:sp>
        <p:nvSpPr>
          <p:cNvPr id="18" name="TextBox 17">
            <a:extLst>
              <a:ext uri="{FF2B5EF4-FFF2-40B4-BE49-F238E27FC236}">
                <a16:creationId xmlns:a16="http://schemas.microsoft.com/office/drawing/2014/main" id="{BF2E5713-4F75-F048-9C18-33DBEACD783B}"/>
              </a:ext>
            </a:extLst>
          </p:cNvPr>
          <p:cNvSpPr txBox="1"/>
          <p:nvPr/>
        </p:nvSpPr>
        <p:spPr>
          <a:xfrm>
            <a:off x="8545353" y="1912654"/>
            <a:ext cx="2772697" cy="492443"/>
          </a:xfrm>
          <a:prstGeom prst="rect">
            <a:avLst/>
          </a:prstGeom>
          <a:solidFill>
            <a:srgbClr val="FFFF00"/>
          </a:solidFill>
        </p:spPr>
        <p:txBody>
          <a:bodyPr wrap="square" rtlCol="0">
            <a:spAutoFit/>
          </a:bodyPr>
          <a:lstStyle/>
          <a:p>
            <a:pPr algn="ctr"/>
            <a:r>
              <a:rPr lang="en-US" sz="1400" b="1" dirty="0">
                <a:solidFill>
                  <a:srgbClr val="0432FF"/>
                </a:solidFill>
              </a:rPr>
              <a:t>300 Features</a:t>
            </a:r>
          </a:p>
          <a:p>
            <a:pPr algn="ctr"/>
            <a:r>
              <a:rPr lang="en-US" sz="1200" b="1" dirty="0">
                <a:solidFill>
                  <a:srgbClr val="0432FF"/>
                </a:solidFill>
              </a:rPr>
              <a:t>X-axis: diff, y-axis: frequency</a:t>
            </a:r>
            <a:endParaRPr lang="en-US" sz="1400" b="1" dirty="0">
              <a:solidFill>
                <a:srgbClr val="0432FF"/>
              </a:solidFill>
            </a:endParaRPr>
          </a:p>
        </p:txBody>
      </p:sp>
      <p:sp>
        <p:nvSpPr>
          <p:cNvPr id="21" name="TextBox 20">
            <a:extLst>
              <a:ext uri="{FF2B5EF4-FFF2-40B4-BE49-F238E27FC236}">
                <a16:creationId xmlns:a16="http://schemas.microsoft.com/office/drawing/2014/main" id="{59BAB9D7-21A7-E44F-94F5-C6725B388CC9}"/>
              </a:ext>
            </a:extLst>
          </p:cNvPr>
          <p:cNvSpPr txBox="1"/>
          <p:nvPr/>
        </p:nvSpPr>
        <p:spPr>
          <a:xfrm>
            <a:off x="227263" y="4425674"/>
            <a:ext cx="2772697" cy="492443"/>
          </a:xfrm>
          <a:prstGeom prst="rect">
            <a:avLst/>
          </a:prstGeom>
          <a:noFill/>
        </p:spPr>
        <p:txBody>
          <a:bodyPr wrap="square" rtlCol="0">
            <a:spAutoFit/>
          </a:bodyPr>
          <a:lstStyle/>
          <a:p>
            <a:pPr algn="ctr"/>
            <a:r>
              <a:rPr lang="en-US" sz="1400" b="1" dirty="0">
                <a:solidFill>
                  <a:srgbClr val="0432FF"/>
                </a:solidFill>
              </a:rPr>
              <a:t>400 Features</a:t>
            </a:r>
          </a:p>
          <a:p>
            <a:pPr algn="ctr"/>
            <a:r>
              <a:rPr lang="en-US" sz="1200" b="1" dirty="0">
                <a:solidFill>
                  <a:srgbClr val="0432FF"/>
                </a:solidFill>
              </a:rPr>
              <a:t>X-axis: diff, y-axis: frequency</a:t>
            </a:r>
            <a:endParaRPr lang="en-US" sz="1400" b="1" dirty="0">
              <a:solidFill>
                <a:srgbClr val="0432FF"/>
              </a:solidFill>
            </a:endParaRPr>
          </a:p>
        </p:txBody>
      </p:sp>
      <p:sp>
        <p:nvSpPr>
          <p:cNvPr id="24" name="TextBox 23">
            <a:extLst>
              <a:ext uri="{FF2B5EF4-FFF2-40B4-BE49-F238E27FC236}">
                <a16:creationId xmlns:a16="http://schemas.microsoft.com/office/drawing/2014/main" id="{733974C0-6185-6F4C-B0C1-32622D621913}"/>
              </a:ext>
            </a:extLst>
          </p:cNvPr>
          <p:cNvSpPr txBox="1"/>
          <p:nvPr/>
        </p:nvSpPr>
        <p:spPr>
          <a:xfrm>
            <a:off x="2999960" y="4425674"/>
            <a:ext cx="2772697" cy="492443"/>
          </a:xfrm>
          <a:prstGeom prst="rect">
            <a:avLst/>
          </a:prstGeom>
          <a:noFill/>
        </p:spPr>
        <p:txBody>
          <a:bodyPr wrap="square" rtlCol="0">
            <a:spAutoFit/>
          </a:bodyPr>
          <a:lstStyle/>
          <a:p>
            <a:pPr algn="ctr"/>
            <a:r>
              <a:rPr lang="en-US" sz="1400" b="1" dirty="0">
                <a:solidFill>
                  <a:srgbClr val="0432FF"/>
                </a:solidFill>
              </a:rPr>
              <a:t>500 Features</a:t>
            </a:r>
          </a:p>
          <a:p>
            <a:pPr algn="ctr"/>
            <a:r>
              <a:rPr lang="en-US" sz="1200" b="1" dirty="0">
                <a:solidFill>
                  <a:srgbClr val="0432FF"/>
                </a:solidFill>
              </a:rPr>
              <a:t>X-axis: diff, y-axis: frequency</a:t>
            </a:r>
            <a:endParaRPr lang="en-US" sz="1400" b="1" dirty="0">
              <a:solidFill>
                <a:srgbClr val="0432FF"/>
              </a:solidFill>
            </a:endParaRPr>
          </a:p>
        </p:txBody>
      </p:sp>
      <p:pic>
        <p:nvPicPr>
          <p:cNvPr id="26" name="Picture 25">
            <a:extLst>
              <a:ext uri="{FF2B5EF4-FFF2-40B4-BE49-F238E27FC236}">
                <a16:creationId xmlns:a16="http://schemas.microsoft.com/office/drawing/2014/main" id="{BE3A1DD2-C18A-944F-A1F7-5EBC4654CD59}"/>
              </a:ext>
            </a:extLst>
          </p:cNvPr>
          <p:cNvPicPr>
            <a:picLocks noChangeAspect="1"/>
          </p:cNvPicPr>
          <p:nvPr/>
        </p:nvPicPr>
        <p:blipFill>
          <a:blip r:embed="rId2"/>
          <a:stretch>
            <a:fillRect/>
          </a:stretch>
        </p:blipFill>
        <p:spPr>
          <a:xfrm>
            <a:off x="227262" y="2375808"/>
            <a:ext cx="2772697" cy="1828800"/>
          </a:xfrm>
          <a:prstGeom prst="rect">
            <a:avLst/>
          </a:prstGeom>
        </p:spPr>
      </p:pic>
      <p:pic>
        <p:nvPicPr>
          <p:cNvPr id="28" name="Picture 27">
            <a:extLst>
              <a:ext uri="{FF2B5EF4-FFF2-40B4-BE49-F238E27FC236}">
                <a16:creationId xmlns:a16="http://schemas.microsoft.com/office/drawing/2014/main" id="{C8EEDD00-768B-304E-9D75-45EC1E4D88BA}"/>
              </a:ext>
            </a:extLst>
          </p:cNvPr>
          <p:cNvPicPr>
            <a:picLocks noChangeAspect="1"/>
          </p:cNvPicPr>
          <p:nvPr/>
        </p:nvPicPr>
        <p:blipFill>
          <a:blip r:embed="rId3"/>
          <a:stretch>
            <a:fillRect/>
          </a:stretch>
        </p:blipFill>
        <p:spPr>
          <a:xfrm>
            <a:off x="2999960" y="2375808"/>
            <a:ext cx="2772697" cy="1828800"/>
          </a:xfrm>
          <a:prstGeom prst="rect">
            <a:avLst/>
          </a:prstGeom>
        </p:spPr>
      </p:pic>
      <p:pic>
        <p:nvPicPr>
          <p:cNvPr id="30" name="Picture 29">
            <a:extLst>
              <a:ext uri="{FF2B5EF4-FFF2-40B4-BE49-F238E27FC236}">
                <a16:creationId xmlns:a16="http://schemas.microsoft.com/office/drawing/2014/main" id="{3ABE2319-06C4-674E-810A-4E44B7E1218C}"/>
              </a:ext>
            </a:extLst>
          </p:cNvPr>
          <p:cNvPicPr>
            <a:picLocks noChangeAspect="1"/>
          </p:cNvPicPr>
          <p:nvPr/>
        </p:nvPicPr>
        <p:blipFill>
          <a:blip r:embed="rId4"/>
          <a:stretch>
            <a:fillRect/>
          </a:stretch>
        </p:blipFill>
        <p:spPr>
          <a:xfrm>
            <a:off x="5772656" y="2397443"/>
            <a:ext cx="2772697" cy="1828800"/>
          </a:xfrm>
          <a:prstGeom prst="rect">
            <a:avLst/>
          </a:prstGeom>
        </p:spPr>
      </p:pic>
      <p:pic>
        <p:nvPicPr>
          <p:cNvPr id="32" name="Picture 31">
            <a:extLst>
              <a:ext uri="{FF2B5EF4-FFF2-40B4-BE49-F238E27FC236}">
                <a16:creationId xmlns:a16="http://schemas.microsoft.com/office/drawing/2014/main" id="{F8E50B0B-0EC3-D442-8CAB-6BA5532C141F}"/>
              </a:ext>
            </a:extLst>
          </p:cNvPr>
          <p:cNvPicPr>
            <a:picLocks noChangeAspect="1"/>
          </p:cNvPicPr>
          <p:nvPr/>
        </p:nvPicPr>
        <p:blipFill>
          <a:blip r:embed="rId5"/>
          <a:stretch>
            <a:fillRect/>
          </a:stretch>
        </p:blipFill>
        <p:spPr>
          <a:xfrm>
            <a:off x="8545353" y="2401270"/>
            <a:ext cx="2772697" cy="1828800"/>
          </a:xfrm>
          <a:prstGeom prst="rect">
            <a:avLst/>
          </a:prstGeom>
        </p:spPr>
      </p:pic>
      <p:pic>
        <p:nvPicPr>
          <p:cNvPr id="34" name="Picture 33">
            <a:extLst>
              <a:ext uri="{FF2B5EF4-FFF2-40B4-BE49-F238E27FC236}">
                <a16:creationId xmlns:a16="http://schemas.microsoft.com/office/drawing/2014/main" id="{5E20BDB1-F193-1D4A-B711-35E2A7AA38D3}"/>
              </a:ext>
            </a:extLst>
          </p:cNvPr>
          <p:cNvPicPr>
            <a:picLocks noChangeAspect="1"/>
          </p:cNvPicPr>
          <p:nvPr/>
        </p:nvPicPr>
        <p:blipFill>
          <a:blip r:embed="rId6"/>
          <a:stretch>
            <a:fillRect/>
          </a:stretch>
        </p:blipFill>
        <p:spPr>
          <a:xfrm>
            <a:off x="224759" y="4918117"/>
            <a:ext cx="2772697" cy="1828800"/>
          </a:xfrm>
          <a:prstGeom prst="rect">
            <a:avLst/>
          </a:prstGeom>
        </p:spPr>
      </p:pic>
      <p:pic>
        <p:nvPicPr>
          <p:cNvPr id="36" name="Picture 35">
            <a:extLst>
              <a:ext uri="{FF2B5EF4-FFF2-40B4-BE49-F238E27FC236}">
                <a16:creationId xmlns:a16="http://schemas.microsoft.com/office/drawing/2014/main" id="{6E1AEFE5-46D3-9C4C-8B57-01876EEC0EF7}"/>
              </a:ext>
            </a:extLst>
          </p:cNvPr>
          <p:cNvPicPr>
            <a:picLocks noChangeAspect="1"/>
          </p:cNvPicPr>
          <p:nvPr/>
        </p:nvPicPr>
        <p:blipFill>
          <a:blip r:embed="rId7"/>
          <a:stretch>
            <a:fillRect/>
          </a:stretch>
        </p:blipFill>
        <p:spPr>
          <a:xfrm>
            <a:off x="2997456" y="4918117"/>
            <a:ext cx="2772697" cy="1828800"/>
          </a:xfrm>
          <a:prstGeom prst="rect">
            <a:avLst/>
          </a:prstGeom>
        </p:spPr>
      </p:pic>
    </p:spTree>
    <p:extLst>
      <p:ext uri="{BB962C8B-B14F-4D97-AF65-F5344CB8AC3E}">
        <p14:creationId xmlns:p14="http://schemas.microsoft.com/office/powerpoint/2010/main" val="337243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8C66D-6D82-1B4C-9BDA-D53483EEDD53}"/>
              </a:ext>
            </a:extLst>
          </p:cNvPr>
          <p:cNvSpPr>
            <a:spLocks noGrp="1"/>
          </p:cNvSpPr>
          <p:nvPr>
            <p:ph type="title"/>
          </p:nvPr>
        </p:nvSpPr>
        <p:spPr/>
        <p:txBody>
          <a:bodyPr>
            <a:normAutofit/>
          </a:bodyPr>
          <a:lstStyle/>
          <a:p>
            <a:r>
              <a:rPr lang="en-US" dirty="0"/>
              <a:t>Model Evaluation: Prediction Comparisons (CVSS V3.0)</a:t>
            </a:r>
          </a:p>
        </p:txBody>
      </p:sp>
      <p:sp>
        <p:nvSpPr>
          <p:cNvPr id="8" name="TextBox 7">
            <a:extLst>
              <a:ext uri="{FF2B5EF4-FFF2-40B4-BE49-F238E27FC236}">
                <a16:creationId xmlns:a16="http://schemas.microsoft.com/office/drawing/2014/main" id="{07C4815C-C4E0-D64E-9287-8E230916D527}"/>
              </a:ext>
            </a:extLst>
          </p:cNvPr>
          <p:cNvSpPr txBox="1"/>
          <p:nvPr/>
        </p:nvSpPr>
        <p:spPr>
          <a:xfrm>
            <a:off x="227264" y="1883366"/>
            <a:ext cx="2772697" cy="492443"/>
          </a:xfrm>
          <a:prstGeom prst="rect">
            <a:avLst/>
          </a:prstGeom>
          <a:noFill/>
        </p:spPr>
        <p:txBody>
          <a:bodyPr wrap="square" rtlCol="0">
            <a:spAutoFit/>
          </a:bodyPr>
          <a:lstStyle/>
          <a:p>
            <a:pPr algn="ctr"/>
            <a:r>
              <a:rPr lang="en-US" sz="1400" b="1" dirty="0">
                <a:solidFill>
                  <a:srgbClr val="0432FF"/>
                </a:solidFill>
              </a:rPr>
              <a:t>All Features</a:t>
            </a:r>
          </a:p>
          <a:p>
            <a:pPr algn="ctr"/>
            <a:r>
              <a:rPr lang="en-US" sz="1200" b="1" dirty="0">
                <a:solidFill>
                  <a:srgbClr val="0432FF"/>
                </a:solidFill>
              </a:rPr>
              <a:t>X-axis: diff, y-axis: frequency</a:t>
            </a:r>
            <a:endParaRPr lang="en-US" sz="1400" b="1" dirty="0">
              <a:solidFill>
                <a:srgbClr val="0432FF"/>
              </a:solidFill>
            </a:endParaRPr>
          </a:p>
        </p:txBody>
      </p:sp>
      <p:sp>
        <p:nvSpPr>
          <p:cNvPr id="9" name="TextBox 8">
            <a:extLst>
              <a:ext uri="{FF2B5EF4-FFF2-40B4-BE49-F238E27FC236}">
                <a16:creationId xmlns:a16="http://schemas.microsoft.com/office/drawing/2014/main" id="{E678DD1B-0860-B94E-AF82-BA356C8CB9AB}"/>
              </a:ext>
            </a:extLst>
          </p:cNvPr>
          <p:cNvSpPr txBox="1"/>
          <p:nvPr/>
        </p:nvSpPr>
        <p:spPr>
          <a:xfrm>
            <a:off x="7903412" y="1597223"/>
            <a:ext cx="2772697" cy="307777"/>
          </a:xfrm>
          <a:prstGeom prst="rect">
            <a:avLst/>
          </a:prstGeom>
          <a:noFill/>
        </p:spPr>
        <p:txBody>
          <a:bodyPr wrap="square" rtlCol="0">
            <a:spAutoFit/>
          </a:bodyPr>
          <a:lstStyle/>
          <a:p>
            <a:pPr algn="ctr"/>
            <a:r>
              <a:rPr lang="en-US" sz="1400" b="1" dirty="0">
                <a:solidFill>
                  <a:srgbClr val="0432FF"/>
                </a:solidFill>
              </a:rPr>
              <a:t>diff = prediction - actual</a:t>
            </a:r>
          </a:p>
        </p:txBody>
      </p:sp>
      <p:sp>
        <p:nvSpPr>
          <p:cNvPr id="12" name="TextBox 11">
            <a:extLst>
              <a:ext uri="{FF2B5EF4-FFF2-40B4-BE49-F238E27FC236}">
                <a16:creationId xmlns:a16="http://schemas.microsoft.com/office/drawing/2014/main" id="{06E3F0A8-9844-EA4D-A42E-5E91C200CA81}"/>
              </a:ext>
            </a:extLst>
          </p:cNvPr>
          <p:cNvSpPr txBox="1"/>
          <p:nvPr/>
        </p:nvSpPr>
        <p:spPr>
          <a:xfrm>
            <a:off x="2999961" y="1883365"/>
            <a:ext cx="2772697" cy="492443"/>
          </a:xfrm>
          <a:prstGeom prst="rect">
            <a:avLst/>
          </a:prstGeom>
          <a:noFill/>
        </p:spPr>
        <p:txBody>
          <a:bodyPr wrap="square" rtlCol="0">
            <a:spAutoFit/>
          </a:bodyPr>
          <a:lstStyle/>
          <a:p>
            <a:pPr algn="ctr"/>
            <a:r>
              <a:rPr lang="en-US" sz="1400" b="1" dirty="0">
                <a:solidFill>
                  <a:srgbClr val="0432FF"/>
                </a:solidFill>
              </a:rPr>
              <a:t>100 Features</a:t>
            </a:r>
          </a:p>
          <a:p>
            <a:pPr algn="ctr"/>
            <a:r>
              <a:rPr lang="en-US" sz="1200" b="1" dirty="0">
                <a:solidFill>
                  <a:srgbClr val="0432FF"/>
                </a:solidFill>
              </a:rPr>
              <a:t>X-axis: diff, y-axis: frequency</a:t>
            </a:r>
            <a:endParaRPr lang="en-US" sz="1400" b="1" dirty="0">
              <a:solidFill>
                <a:srgbClr val="0432FF"/>
              </a:solidFill>
            </a:endParaRPr>
          </a:p>
        </p:txBody>
      </p:sp>
      <p:sp>
        <p:nvSpPr>
          <p:cNvPr id="15" name="TextBox 14">
            <a:extLst>
              <a:ext uri="{FF2B5EF4-FFF2-40B4-BE49-F238E27FC236}">
                <a16:creationId xmlns:a16="http://schemas.microsoft.com/office/drawing/2014/main" id="{1396C0D8-67AE-0048-BD64-7185FD395B4D}"/>
              </a:ext>
            </a:extLst>
          </p:cNvPr>
          <p:cNvSpPr txBox="1"/>
          <p:nvPr/>
        </p:nvSpPr>
        <p:spPr>
          <a:xfrm>
            <a:off x="5772657" y="1905000"/>
            <a:ext cx="2772697" cy="492443"/>
          </a:xfrm>
          <a:prstGeom prst="rect">
            <a:avLst/>
          </a:prstGeom>
          <a:noFill/>
        </p:spPr>
        <p:txBody>
          <a:bodyPr wrap="square" rtlCol="0">
            <a:spAutoFit/>
          </a:bodyPr>
          <a:lstStyle/>
          <a:p>
            <a:pPr algn="ctr"/>
            <a:r>
              <a:rPr lang="en-US" sz="1400" b="1" dirty="0">
                <a:solidFill>
                  <a:srgbClr val="0432FF"/>
                </a:solidFill>
              </a:rPr>
              <a:t>200 Features</a:t>
            </a:r>
          </a:p>
          <a:p>
            <a:pPr algn="ctr"/>
            <a:r>
              <a:rPr lang="en-US" sz="1200" b="1" dirty="0">
                <a:solidFill>
                  <a:srgbClr val="0432FF"/>
                </a:solidFill>
              </a:rPr>
              <a:t>X-axis: diff, y-axis: frequency</a:t>
            </a:r>
            <a:endParaRPr lang="en-US" sz="1400" b="1" dirty="0">
              <a:solidFill>
                <a:srgbClr val="0432FF"/>
              </a:solidFill>
            </a:endParaRPr>
          </a:p>
        </p:txBody>
      </p:sp>
      <p:sp>
        <p:nvSpPr>
          <p:cNvPr id="18" name="TextBox 17">
            <a:extLst>
              <a:ext uri="{FF2B5EF4-FFF2-40B4-BE49-F238E27FC236}">
                <a16:creationId xmlns:a16="http://schemas.microsoft.com/office/drawing/2014/main" id="{BF2E5713-4F75-F048-9C18-33DBEACD783B}"/>
              </a:ext>
            </a:extLst>
          </p:cNvPr>
          <p:cNvSpPr txBox="1"/>
          <p:nvPr/>
        </p:nvSpPr>
        <p:spPr>
          <a:xfrm>
            <a:off x="8545353" y="1912654"/>
            <a:ext cx="2772697" cy="492443"/>
          </a:xfrm>
          <a:prstGeom prst="rect">
            <a:avLst/>
          </a:prstGeom>
          <a:solidFill>
            <a:srgbClr val="FFFF00"/>
          </a:solidFill>
        </p:spPr>
        <p:txBody>
          <a:bodyPr wrap="square" rtlCol="0">
            <a:spAutoFit/>
          </a:bodyPr>
          <a:lstStyle/>
          <a:p>
            <a:pPr algn="ctr"/>
            <a:r>
              <a:rPr lang="en-US" sz="1400" b="1" dirty="0">
                <a:solidFill>
                  <a:srgbClr val="0432FF"/>
                </a:solidFill>
              </a:rPr>
              <a:t>300 Features</a:t>
            </a:r>
          </a:p>
          <a:p>
            <a:pPr algn="ctr"/>
            <a:r>
              <a:rPr lang="en-US" sz="1200" b="1" dirty="0">
                <a:solidFill>
                  <a:srgbClr val="0432FF"/>
                </a:solidFill>
              </a:rPr>
              <a:t>X-axis: diff, y-axis: frequency</a:t>
            </a:r>
            <a:endParaRPr lang="en-US" sz="1400" b="1" dirty="0">
              <a:solidFill>
                <a:srgbClr val="0432FF"/>
              </a:solidFill>
            </a:endParaRPr>
          </a:p>
        </p:txBody>
      </p:sp>
      <p:sp>
        <p:nvSpPr>
          <p:cNvPr id="21" name="TextBox 20">
            <a:extLst>
              <a:ext uri="{FF2B5EF4-FFF2-40B4-BE49-F238E27FC236}">
                <a16:creationId xmlns:a16="http://schemas.microsoft.com/office/drawing/2014/main" id="{59BAB9D7-21A7-E44F-94F5-C6725B388CC9}"/>
              </a:ext>
            </a:extLst>
          </p:cNvPr>
          <p:cNvSpPr txBox="1"/>
          <p:nvPr/>
        </p:nvSpPr>
        <p:spPr>
          <a:xfrm>
            <a:off x="227263" y="4425674"/>
            <a:ext cx="2772697" cy="492443"/>
          </a:xfrm>
          <a:prstGeom prst="rect">
            <a:avLst/>
          </a:prstGeom>
          <a:noFill/>
        </p:spPr>
        <p:txBody>
          <a:bodyPr wrap="square" rtlCol="0">
            <a:spAutoFit/>
          </a:bodyPr>
          <a:lstStyle/>
          <a:p>
            <a:pPr algn="ctr"/>
            <a:r>
              <a:rPr lang="en-US" sz="1400" b="1" dirty="0">
                <a:solidFill>
                  <a:srgbClr val="0432FF"/>
                </a:solidFill>
              </a:rPr>
              <a:t>400 Features</a:t>
            </a:r>
          </a:p>
          <a:p>
            <a:pPr algn="ctr"/>
            <a:r>
              <a:rPr lang="en-US" sz="1200" b="1" dirty="0">
                <a:solidFill>
                  <a:srgbClr val="0432FF"/>
                </a:solidFill>
              </a:rPr>
              <a:t>X-axis: diff, y-axis: frequency</a:t>
            </a:r>
            <a:endParaRPr lang="en-US" sz="1400" b="1" dirty="0">
              <a:solidFill>
                <a:srgbClr val="0432FF"/>
              </a:solidFill>
            </a:endParaRPr>
          </a:p>
        </p:txBody>
      </p:sp>
      <p:sp>
        <p:nvSpPr>
          <p:cNvPr id="24" name="TextBox 23">
            <a:extLst>
              <a:ext uri="{FF2B5EF4-FFF2-40B4-BE49-F238E27FC236}">
                <a16:creationId xmlns:a16="http://schemas.microsoft.com/office/drawing/2014/main" id="{733974C0-6185-6F4C-B0C1-32622D621913}"/>
              </a:ext>
            </a:extLst>
          </p:cNvPr>
          <p:cNvSpPr txBox="1"/>
          <p:nvPr/>
        </p:nvSpPr>
        <p:spPr>
          <a:xfrm>
            <a:off x="2999960" y="4425674"/>
            <a:ext cx="2772697" cy="492443"/>
          </a:xfrm>
          <a:prstGeom prst="rect">
            <a:avLst/>
          </a:prstGeom>
          <a:noFill/>
        </p:spPr>
        <p:txBody>
          <a:bodyPr wrap="square" rtlCol="0">
            <a:spAutoFit/>
          </a:bodyPr>
          <a:lstStyle/>
          <a:p>
            <a:pPr algn="ctr"/>
            <a:r>
              <a:rPr lang="en-US" sz="1400" b="1" dirty="0">
                <a:solidFill>
                  <a:srgbClr val="0432FF"/>
                </a:solidFill>
              </a:rPr>
              <a:t>500 Features</a:t>
            </a:r>
          </a:p>
          <a:p>
            <a:pPr algn="ctr"/>
            <a:r>
              <a:rPr lang="en-US" sz="1200" b="1" dirty="0">
                <a:solidFill>
                  <a:srgbClr val="0432FF"/>
                </a:solidFill>
              </a:rPr>
              <a:t>X-axis: diff, y-axis: frequency</a:t>
            </a:r>
            <a:endParaRPr lang="en-US" sz="1400" b="1" dirty="0">
              <a:solidFill>
                <a:srgbClr val="0432FF"/>
              </a:solidFill>
            </a:endParaRPr>
          </a:p>
        </p:txBody>
      </p:sp>
      <p:pic>
        <p:nvPicPr>
          <p:cNvPr id="29" name="Picture 28">
            <a:extLst>
              <a:ext uri="{FF2B5EF4-FFF2-40B4-BE49-F238E27FC236}">
                <a16:creationId xmlns:a16="http://schemas.microsoft.com/office/drawing/2014/main" id="{B82C9B4F-7C6A-754D-BEC8-11A777687E25}"/>
              </a:ext>
            </a:extLst>
          </p:cNvPr>
          <p:cNvPicPr>
            <a:picLocks noChangeAspect="1"/>
          </p:cNvPicPr>
          <p:nvPr/>
        </p:nvPicPr>
        <p:blipFill>
          <a:blip r:embed="rId2"/>
          <a:stretch>
            <a:fillRect/>
          </a:stretch>
        </p:blipFill>
        <p:spPr>
          <a:xfrm>
            <a:off x="227262" y="2375808"/>
            <a:ext cx="2772697" cy="1828800"/>
          </a:xfrm>
          <a:prstGeom prst="rect">
            <a:avLst/>
          </a:prstGeom>
        </p:spPr>
      </p:pic>
      <p:pic>
        <p:nvPicPr>
          <p:cNvPr id="31" name="Picture 30">
            <a:extLst>
              <a:ext uri="{FF2B5EF4-FFF2-40B4-BE49-F238E27FC236}">
                <a16:creationId xmlns:a16="http://schemas.microsoft.com/office/drawing/2014/main" id="{6F44F2BF-3119-E940-B805-D1B1CB112383}"/>
              </a:ext>
            </a:extLst>
          </p:cNvPr>
          <p:cNvPicPr>
            <a:picLocks noChangeAspect="1"/>
          </p:cNvPicPr>
          <p:nvPr/>
        </p:nvPicPr>
        <p:blipFill>
          <a:blip r:embed="rId3"/>
          <a:stretch>
            <a:fillRect/>
          </a:stretch>
        </p:blipFill>
        <p:spPr>
          <a:xfrm>
            <a:off x="2999958" y="2375807"/>
            <a:ext cx="2772697" cy="1828800"/>
          </a:xfrm>
          <a:prstGeom prst="rect">
            <a:avLst/>
          </a:prstGeom>
        </p:spPr>
      </p:pic>
      <p:pic>
        <p:nvPicPr>
          <p:cNvPr id="33" name="Picture 32">
            <a:extLst>
              <a:ext uri="{FF2B5EF4-FFF2-40B4-BE49-F238E27FC236}">
                <a16:creationId xmlns:a16="http://schemas.microsoft.com/office/drawing/2014/main" id="{2493B0DA-3F92-E34A-B081-62A13D97A851}"/>
              </a:ext>
            </a:extLst>
          </p:cNvPr>
          <p:cNvPicPr>
            <a:picLocks noChangeAspect="1"/>
          </p:cNvPicPr>
          <p:nvPr/>
        </p:nvPicPr>
        <p:blipFill>
          <a:blip r:embed="rId4"/>
          <a:stretch>
            <a:fillRect/>
          </a:stretch>
        </p:blipFill>
        <p:spPr>
          <a:xfrm>
            <a:off x="5662419" y="2380847"/>
            <a:ext cx="2772697" cy="1828800"/>
          </a:xfrm>
          <a:prstGeom prst="rect">
            <a:avLst/>
          </a:prstGeom>
        </p:spPr>
      </p:pic>
      <p:pic>
        <p:nvPicPr>
          <p:cNvPr id="35" name="Picture 34">
            <a:extLst>
              <a:ext uri="{FF2B5EF4-FFF2-40B4-BE49-F238E27FC236}">
                <a16:creationId xmlns:a16="http://schemas.microsoft.com/office/drawing/2014/main" id="{10F7CF0B-1E23-9349-B21D-758DC0B57343}"/>
              </a:ext>
            </a:extLst>
          </p:cNvPr>
          <p:cNvPicPr>
            <a:picLocks noChangeAspect="1"/>
          </p:cNvPicPr>
          <p:nvPr/>
        </p:nvPicPr>
        <p:blipFill>
          <a:blip r:embed="rId5"/>
          <a:stretch>
            <a:fillRect/>
          </a:stretch>
        </p:blipFill>
        <p:spPr>
          <a:xfrm>
            <a:off x="8545349" y="2397443"/>
            <a:ext cx="2772697" cy="1828800"/>
          </a:xfrm>
          <a:prstGeom prst="rect">
            <a:avLst/>
          </a:prstGeom>
        </p:spPr>
      </p:pic>
      <p:pic>
        <p:nvPicPr>
          <p:cNvPr id="37" name="Picture 36">
            <a:extLst>
              <a:ext uri="{FF2B5EF4-FFF2-40B4-BE49-F238E27FC236}">
                <a16:creationId xmlns:a16="http://schemas.microsoft.com/office/drawing/2014/main" id="{6FAEC3EF-B62E-3740-A141-1D9B741EA3DE}"/>
              </a:ext>
            </a:extLst>
          </p:cNvPr>
          <p:cNvPicPr>
            <a:picLocks noChangeAspect="1"/>
          </p:cNvPicPr>
          <p:nvPr/>
        </p:nvPicPr>
        <p:blipFill>
          <a:blip r:embed="rId6"/>
          <a:stretch>
            <a:fillRect/>
          </a:stretch>
        </p:blipFill>
        <p:spPr>
          <a:xfrm>
            <a:off x="227261" y="4918117"/>
            <a:ext cx="2772697" cy="1828800"/>
          </a:xfrm>
          <a:prstGeom prst="rect">
            <a:avLst/>
          </a:prstGeom>
        </p:spPr>
      </p:pic>
      <p:pic>
        <p:nvPicPr>
          <p:cNvPr id="39" name="Picture 38">
            <a:extLst>
              <a:ext uri="{FF2B5EF4-FFF2-40B4-BE49-F238E27FC236}">
                <a16:creationId xmlns:a16="http://schemas.microsoft.com/office/drawing/2014/main" id="{97B168DB-C575-FF49-89D4-0E1BEF4EAC4A}"/>
              </a:ext>
            </a:extLst>
          </p:cNvPr>
          <p:cNvPicPr>
            <a:picLocks noChangeAspect="1"/>
          </p:cNvPicPr>
          <p:nvPr/>
        </p:nvPicPr>
        <p:blipFill>
          <a:blip r:embed="rId7"/>
          <a:stretch>
            <a:fillRect/>
          </a:stretch>
        </p:blipFill>
        <p:spPr>
          <a:xfrm>
            <a:off x="2992584" y="4918117"/>
            <a:ext cx="2780071" cy="1828800"/>
          </a:xfrm>
          <a:prstGeom prst="rect">
            <a:avLst/>
          </a:prstGeom>
        </p:spPr>
      </p:pic>
    </p:spTree>
    <p:extLst>
      <p:ext uri="{BB962C8B-B14F-4D97-AF65-F5344CB8AC3E}">
        <p14:creationId xmlns:p14="http://schemas.microsoft.com/office/powerpoint/2010/main" val="183086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224A-FA01-2649-AECF-E76B04720892}"/>
              </a:ext>
            </a:extLst>
          </p:cNvPr>
          <p:cNvSpPr>
            <a:spLocks noGrp="1"/>
          </p:cNvSpPr>
          <p:nvPr>
            <p:ph type="title"/>
          </p:nvPr>
        </p:nvSpPr>
        <p:spPr/>
        <p:txBody>
          <a:bodyPr/>
          <a:lstStyle/>
          <a:p>
            <a:r>
              <a:rPr lang="en-US" dirty="0"/>
              <a:t>Model Predictions</a:t>
            </a:r>
          </a:p>
        </p:txBody>
      </p:sp>
      <p:pic>
        <p:nvPicPr>
          <p:cNvPr id="5" name="Picture 4">
            <a:extLst>
              <a:ext uri="{FF2B5EF4-FFF2-40B4-BE49-F238E27FC236}">
                <a16:creationId xmlns:a16="http://schemas.microsoft.com/office/drawing/2014/main" id="{4E1F6A03-31AE-3A43-9702-44A70B04DE48}"/>
              </a:ext>
            </a:extLst>
          </p:cNvPr>
          <p:cNvPicPr>
            <a:picLocks noChangeAspect="1"/>
          </p:cNvPicPr>
          <p:nvPr/>
        </p:nvPicPr>
        <p:blipFill>
          <a:blip r:embed="rId2"/>
          <a:stretch>
            <a:fillRect/>
          </a:stretch>
        </p:blipFill>
        <p:spPr>
          <a:xfrm>
            <a:off x="2855495" y="1264555"/>
            <a:ext cx="3699830" cy="5502311"/>
          </a:xfrm>
          <a:prstGeom prst="rect">
            <a:avLst/>
          </a:prstGeom>
        </p:spPr>
      </p:pic>
    </p:spTree>
    <p:extLst>
      <p:ext uri="{BB962C8B-B14F-4D97-AF65-F5344CB8AC3E}">
        <p14:creationId xmlns:p14="http://schemas.microsoft.com/office/powerpoint/2010/main" val="2339410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CBE4-D1CD-1A43-974D-FFB9C82C7A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CAB97AF-C3E5-C34A-8795-0423F6F867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10995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338</TotalTime>
  <Words>439</Words>
  <Application>Microsoft Macintosh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.AppleSystemUIFont</vt:lpstr>
      <vt:lpstr>Arial</vt:lpstr>
      <vt:lpstr>Century Gothic</vt:lpstr>
      <vt:lpstr>Helvetica Neue</vt:lpstr>
      <vt:lpstr>Wingdings 3</vt:lpstr>
      <vt:lpstr>Wisp</vt:lpstr>
      <vt:lpstr>New Vulnerability Score Prediction</vt:lpstr>
      <vt:lpstr>Introduction</vt:lpstr>
      <vt:lpstr>Model Training: Pre-processing</vt:lpstr>
      <vt:lpstr>Model Training</vt:lpstr>
      <vt:lpstr>Model Evaluation: Prediction Comparisons</vt:lpstr>
      <vt:lpstr>Model Evaluation: Prediction Comparisons (CVSS V2.0)</vt:lpstr>
      <vt:lpstr>Model Evaluation: Prediction Comparisons (CVSS V3.0)</vt:lpstr>
      <vt:lpstr>Model Predictions</vt:lpstr>
      <vt:lpstr>Conclusion</vt:lpstr>
      <vt:lpstr>Future Work</vt:lpstr>
      <vt:lpstr>Model Evaluation: Prediction Comparisons (CVSS V2.0)</vt:lpstr>
      <vt:lpstr>Model Evaluation: Prediction Comparisons (CVSS V2.0)</vt:lpstr>
      <vt:lpstr>Model Evaluation: Prediction Comparisons (CVSS V3.0)</vt:lpstr>
      <vt:lpstr>Model Evaluation: Prediction Comparisons (CVSS V3.0)</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Vulnerability Score Prediction</dc:title>
  <dc:creator>Rudra.Panda</dc:creator>
  <cp:lastModifiedBy>Rudra.Panda</cp:lastModifiedBy>
  <cp:revision>41</cp:revision>
  <dcterms:created xsi:type="dcterms:W3CDTF">2020-11-19T23:46:37Z</dcterms:created>
  <dcterms:modified xsi:type="dcterms:W3CDTF">2020-11-20T05:24:43Z</dcterms:modified>
</cp:coreProperties>
</file>