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2" r:id="rId3"/>
    <p:sldId id="266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3"/>
    <p:restoredTop sz="94665"/>
  </p:normalViewPr>
  <p:slideViewPr>
    <p:cSldViewPr snapToGrid="0" snapToObjects="1" showGuides="1">
      <p:cViewPr varScale="1">
        <p:scale>
          <a:sx n="87" d="100"/>
          <a:sy n="87" d="100"/>
        </p:scale>
        <p:origin x="20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FF408-91C5-D441-866D-C94402A76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4"/>
            <a:ext cx="9068586" cy="683468"/>
          </a:xfrm>
        </p:spPr>
        <p:txBody>
          <a:bodyPr/>
          <a:lstStyle/>
          <a:p>
            <a:r>
              <a:rPr lang="zh-CN" altLang="fr-FR" sz="3600" dirty="0"/>
              <a:t>项目说明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BF2788-4741-5C49-B3DB-1BDE320BAD99}"/>
              </a:ext>
            </a:extLst>
          </p:cNvPr>
          <p:cNvSpPr txBox="1"/>
          <p:nvPr/>
        </p:nvSpPr>
        <p:spPr>
          <a:xfrm>
            <a:off x="1421970" y="3092741"/>
            <a:ext cx="9440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fr-FR" sz="2400" dirty="0"/>
              <a:t>小组成员：</a:t>
            </a:r>
            <a:endParaRPr lang="fr-FR" altLang="zh-CN" sz="2400" dirty="0"/>
          </a:p>
          <a:p>
            <a:r>
              <a:rPr lang="zh-CN" altLang="fr-FR" sz="2400" dirty="0"/>
              <a:t>何志祥</a:t>
            </a:r>
            <a:r>
              <a:rPr lang="fr-FR" altLang="zh-CN" sz="2400" dirty="0"/>
              <a:t>17301</a:t>
            </a:r>
            <a:r>
              <a:rPr lang="fr-FR" altLang="zh-Hans" sz="2400" dirty="0"/>
              <a:t>007</a:t>
            </a:r>
            <a:endParaRPr lang="fr-FR" altLang="zh-CN" sz="2400" dirty="0"/>
          </a:p>
          <a:p>
            <a:r>
              <a:rPr lang="zh-CN" altLang="fr-FR" sz="2400" dirty="0"/>
              <a:t>苏韦豪</a:t>
            </a:r>
            <a:r>
              <a:rPr lang="fr-FR" altLang="zh-CN" sz="2400" dirty="0"/>
              <a:t>17301</a:t>
            </a:r>
            <a:r>
              <a:rPr lang="fr-FR" altLang="zh-Hans" sz="2400" dirty="0"/>
              <a:t>016</a:t>
            </a:r>
            <a:endParaRPr lang="fr-FR" altLang="zh-CN" sz="2400" dirty="0"/>
          </a:p>
          <a:p>
            <a:r>
              <a:rPr lang="zh-CN" altLang="fr-FR" sz="2400" dirty="0"/>
              <a:t>徐溥</a:t>
            </a:r>
            <a:r>
              <a:rPr lang="fr-FR" altLang="zh-CN" sz="2400" dirty="0"/>
              <a:t>173011</a:t>
            </a:r>
            <a:r>
              <a:rPr lang="fr-FR" altLang="zh-Hans" sz="2400" dirty="0"/>
              <a:t>70</a:t>
            </a:r>
            <a:endParaRPr lang="fr-FR" altLang="zh-CN" sz="2400" dirty="0"/>
          </a:p>
          <a:p>
            <a:r>
              <a:rPr lang="zh-CN" altLang="fr-FR" sz="2400" dirty="0"/>
              <a:t>宋佳男</a:t>
            </a:r>
            <a:r>
              <a:rPr lang="fr-FR" altLang="zh-CN" sz="2400" dirty="0"/>
              <a:t>17301166</a:t>
            </a:r>
            <a:endParaRPr lang="en-US" altLang="zh-Hans" sz="2400" dirty="0"/>
          </a:p>
        </p:txBody>
      </p:sp>
    </p:spTree>
    <p:extLst>
      <p:ext uri="{BB962C8B-B14F-4D97-AF65-F5344CB8AC3E}">
        <p14:creationId xmlns:p14="http://schemas.microsoft.com/office/powerpoint/2010/main" val="120186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D29C384-7EBF-3444-AC2E-412BBFD8E61C}"/>
              </a:ext>
            </a:extLst>
          </p:cNvPr>
          <p:cNvSpPr txBox="1"/>
          <p:nvPr/>
        </p:nvSpPr>
        <p:spPr>
          <a:xfrm>
            <a:off x="1421970" y="3092741"/>
            <a:ext cx="944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fr-FR" sz="2400" dirty="0"/>
              <a:t>商业特性：获客成本低的顾客数量少，粘性大，价值高</a:t>
            </a:r>
            <a:endParaRPr lang="fr-FR" altLang="zh-CN" sz="2400" dirty="0"/>
          </a:p>
          <a:p>
            <a:r>
              <a:rPr lang="zh-CN" altLang="fr-FR" sz="2400" dirty="0"/>
              <a:t>业务范围：中间商销售、面料代理、自有产品、</a:t>
            </a:r>
            <a:r>
              <a:rPr lang="fr-FR" altLang="zh-CN" sz="2400" dirty="0" err="1"/>
              <a:t>trunk</a:t>
            </a:r>
            <a:r>
              <a:rPr lang="zh-Hans" altLang="fr-FR" sz="2400" dirty="0"/>
              <a:t> </a:t>
            </a:r>
            <a:r>
              <a:rPr lang="fr-FR" altLang="zh-Hans" sz="2400" dirty="0"/>
              <a:t>show</a:t>
            </a:r>
            <a:r>
              <a:rPr lang="zh-CN" altLang="fr-FR" sz="2400" dirty="0"/>
              <a:t>代办</a:t>
            </a:r>
            <a:endParaRPr lang="fr-FR" altLang="zh-CN" sz="2400" dirty="0"/>
          </a:p>
          <a:p>
            <a:r>
              <a:rPr lang="zh-CN" altLang="fr-FR" sz="2400" dirty="0"/>
              <a:t>盈利模式：本质上是整合资源盈利，品牌附加值的提升只是辅助方式</a:t>
            </a:r>
            <a:endParaRPr lang="fr-FR" altLang="zh-CN" sz="2400" dirty="0"/>
          </a:p>
          <a:p>
            <a:r>
              <a:rPr lang="zh-CN" altLang="en-US" sz="2400" dirty="0"/>
              <a:t>采购</a:t>
            </a:r>
            <a:r>
              <a:rPr lang="zh-CN" altLang="fr-FR" sz="2400" dirty="0"/>
              <a:t>渠道：奥特莱斯渠道、官方合作渠道、官方去库存渠道</a:t>
            </a:r>
            <a:endParaRPr lang="fr-FR" altLang="zh-CN" sz="2400" dirty="0"/>
          </a:p>
          <a:p>
            <a:r>
              <a:rPr lang="zh-CN" altLang="fr-FR" sz="2400" dirty="0"/>
              <a:t>参照友商案例：</a:t>
            </a:r>
            <a:r>
              <a:rPr lang="fr-FR" altLang="zh-Hans" sz="2400" dirty="0"/>
              <a:t>the</a:t>
            </a:r>
            <a:r>
              <a:rPr lang="zh-Hans" altLang="fr-FR" sz="2400" dirty="0"/>
              <a:t> </a:t>
            </a:r>
            <a:r>
              <a:rPr lang="fr-FR" altLang="zh-Hans" sz="2400" dirty="0" err="1"/>
              <a:t>Armoury</a:t>
            </a:r>
            <a:r>
              <a:rPr lang="zh-Hans" altLang="fr-FR" sz="2400" dirty="0"/>
              <a:t>、</a:t>
            </a:r>
            <a:r>
              <a:rPr lang="fr-FR" altLang="zh-Hans" sz="2400" dirty="0" err="1"/>
              <a:t>Medellion</a:t>
            </a:r>
            <a:r>
              <a:rPr lang="zh-Hans" altLang="fr-FR" sz="2400" dirty="0"/>
              <a:t>、</a:t>
            </a:r>
            <a:r>
              <a:rPr lang="fr-FR" altLang="zh-Hans" sz="2400" dirty="0" err="1"/>
              <a:t>Sartoriale</a:t>
            </a:r>
            <a:r>
              <a:rPr lang="zh-Hans" altLang="fr-FR" sz="2400" dirty="0"/>
              <a:t>、</a:t>
            </a:r>
            <a:r>
              <a:rPr lang="fr-FR" altLang="zh-Hans" sz="2400" dirty="0"/>
              <a:t>the</a:t>
            </a:r>
            <a:r>
              <a:rPr lang="zh-Hans" altLang="fr-FR" sz="2400" dirty="0"/>
              <a:t> </a:t>
            </a:r>
            <a:r>
              <a:rPr lang="fr-FR" altLang="zh-Hans" sz="2400" dirty="0"/>
              <a:t>Ficus</a:t>
            </a:r>
            <a:r>
              <a:rPr lang="zh-Hans" altLang="fr-FR" sz="2400" dirty="0"/>
              <a:t>、</a:t>
            </a:r>
            <a:r>
              <a:rPr lang="en-US" altLang="zh-Hans" sz="2400" dirty="0"/>
              <a:t>the Rakes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921225-3B06-4440-BB3C-857C0B8D09A1}"/>
              </a:ext>
            </a:extLst>
          </p:cNvPr>
          <p:cNvSpPr txBox="1"/>
          <p:nvPr/>
        </p:nvSpPr>
        <p:spPr>
          <a:xfrm>
            <a:off x="3941379" y="2081050"/>
            <a:ext cx="424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3600" dirty="0"/>
              <a:t>商业细节简述</a:t>
            </a:r>
            <a:endParaRPr lang="fr-FR" sz="3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BC7530-5624-EF4D-AE50-3568B97B224C}"/>
              </a:ext>
            </a:extLst>
          </p:cNvPr>
          <p:cNvSpPr txBox="1"/>
          <p:nvPr/>
        </p:nvSpPr>
        <p:spPr>
          <a:xfrm>
            <a:off x="3941379" y="2727381"/>
            <a:ext cx="424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1600" dirty="0"/>
              <a:t>参见商业可行性分析书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350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D29C384-7EBF-3444-AC2E-412BBFD8E61C}"/>
              </a:ext>
            </a:extLst>
          </p:cNvPr>
          <p:cNvSpPr txBox="1"/>
          <p:nvPr/>
        </p:nvSpPr>
        <p:spPr>
          <a:xfrm>
            <a:off x="1375766" y="3184581"/>
            <a:ext cx="9440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fr-FR" sz="2000" dirty="0"/>
              <a:t>参考</a:t>
            </a:r>
            <a:r>
              <a:rPr lang="fr-FR" altLang="zh-CN" sz="2000" dirty="0"/>
              <a:t>《</a:t>
            </a:r>
            <a:r>
              <a:rPr lang="zh-CN" altLang="fr-FR" sz="2000" dirty="0"/>
              <a:t>中华人民共和国海关行政处罚实施条例</a:t>
            </a:r>
            <a:r>
              <a:rPr lang="fr-FR" altLang="zh-CN" sz="2000" dirty="0"/>
              <a:t>》</a:t>
            </a:r>
            <a:r>
              <a:rPr lang="zh-CN" altLang="fr-FR" sz="2000" dirty="0"/>
              <a:t>、</a:t>
            </a:r>
            <a:r>
              <a:rPr lang="fr-FR" altLang="zh-CN" sz="2000" dirty="0"/>
              <a:t>《</a:t>
            </a:r>
            <a:r>
              <a:rPr lang="zh-CN" altLang="fr-FR" sz="2000" dirty="0"/>
              <a:t>中华人民共和国电子商务法</a:t>
            </a:r>
            <a:r>
              <a:rPr lang="fr-FR" altLang="zh-CN" sz="2000" dirty="0"/>
              <a:t>》</a:t>
            </a:r>
            <a:r>
              <a:rPr lang="zh-Hans" altLang="fr-FR" sz="2000" dirty="0"/>
              <a:t>、</a:t>
            </a:r>
            <a:r>
              <a:rPr lang="fr-FR" altLang="zh-Hans" sz="2000" dirty="0"/>
              <a:t>《</a:t>
            </a:r>
            <a:r>
              <a:rPr lang="zh-CN" altLang="fr-FR" sz="2000" dirty="0"/>
              <a:t>中华人民共和国民法典</a:t>
            </a:r>
            <a:r>
              <a:rPr lang="fr-FR" altLang="zh-CN" sz="2000" dirty="0"/>
              <a:t>》</a:t>
            </a:r>
            <a:r>
              <a:rPr lang="zh-Hans" altLang="fr-FR" sz="2000" dirty="0"/>
              <a:t>、</a:t>
            </a:r>
            <a:r>
              <a:rPr lang="zh-CN" altLang="fr-FR" sz="2000" dirty="0"/>
              <a:t>欧盟通用数据保护条例（</a:t>
            </a:r>
            <a:r>
              <a:rPr lang="fr-FR" altLang="zh-CN" sz="2000" dirty="0"/>
              <a:t>GDPR</a:t>
            </a:r>
            <a:r>
              <a:rPr lang="zh-CN" altLang="fr-FR" sz="2000" dirty="0"/>
              <a:t>）</a:t>
            </a:r>
            <a:endParaRPr lang="fr-FR" altLang="zh-CN" sz="2000" dirty="0"/>
          </a:p>
          <a:p>
            <a:r>
              <a:rPr lang="fr-FR" altLang="zh-CN" sz="2000" dirty="0"/>
              <a:t>GDPR</a:t>
            </a:r>
            <a:r>
              <a:rPr lang="zh-CN" altLang="fr-FR" sz="2000" dirty="0"/>
              <a:t>的要求：</a:t>
            </a:r>
            <a:endParaRPr lang="fr-FR" altLang="zh-CN" sz="2000" dirty="0"/>
          </a:p>
          <a:p>
            <a:r>
              <a:rPr lang="zh-CN" altLang="fr-FR" sz="2000" dirty="0"/>
              <a:t>同意的法律框架：有显式的隐私政策入口和提示</a:t>
            </a:r>
            <a:endParaRPr lang="fr-FR" altLang="zh-CN" sz="2000" dirty="0"/>
          </a:p>
          <a:p>
            <a:r>
              <a:rPr lang="zh-CN" altLang="fr-FR" sz="2000" dirty="0"/>
              <a:t>儿童数据收集：只对</a:t>
            </a:r>
            <a:r>
              <a:rPr lang="fr-FR" altLang="zh-CN" sz="2000" dirty="0"/>
              <a:t>1</a:t>
            </a:r>
            <a:r>
              <a:rPr lang="fr-FR" altLang="zh-Hans" sz="2000" dirty="0"/>
              <a:t>8</a:t>
            </a:r>
            <a:r>
              <a:rPr lang="zh-CN" altLang="fr-FR" sz="2000" dirty="0"/>
              <a:t>岁以上自然人进行服务，对于未成年在家长要求下可以销毁所有用户数据、</a:t>
            </a:r>
            <a:endParaRPr lang="fr-FR" altLang="zh-CN" sz="2000" dirty="0"/>
          </a:p>
          <a:p>
            <a:r>
              <a:rPr lang="zh-CN" altLang="fr-FR" sz="2000" dirty="0"/>
              <a:t>个人敏感数据：在数据收集设计中不涉及种族、政治、信仰、性向等内容</a:t>
            </a:r>
            <a:endParaRPr lang="en-US" altLang="zh-Hans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921225-3B06-4440-BB3C-857C0B8D09A1}"/>
              </a:ext>
            </a:extLst>
          </p:cNvPr>
          <p:cNvSpPr txBox="1"/>
          <p:nvPr/>
        </p:nvSpPr>
        <p:spPr>
          <a:xfrm>
            <a:off x="3941379" y="2081050"/>
            <a:ext cx="424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3600" dirty="0"/>
              <a:t>法务风险简述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3885BF-28E1-BF4A-B132-619744265F7E}"/>
              </a:ext>
            </a:extLst>
          </p:cNvPr>
          <p:cNvSpPr txBox="1"/>
          <p:nvPr/>
        </p:nvSpPr>
        <p:spPr>
          <a:xfrm>
            <a:off x="3941379" y="2727381"/>
            <a:ext cx="424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1600" dirty="0"/>
              <a:t>参见网页内嵌隐私条例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8256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D29C384-7EBF-3444-AC2E-412BBFD8E61C}"/>
              </a:ext>
            </a:extLst>
          </p:cNvPr>
          <p:cNvSpPr txBox="1"/>
          <p:nvPr/>
        </p:nvSpPr>
        <p:spPr>
          <a:xfrm>
            <a:off x="1570337" y="3119532"/>
            <a:ext cx="9177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fr-FR" sz="2400" dirty="0"/>
              <a:t>社交媒体营销计划：私域流量</a:t>
            </a:r>
            <a:r>
              <a:rPr lang="fr-FR" altLang="zh-CN" sz="2400" dirty="0"/>
              <a:t>+</a:t>
            </a:r>
            <a:r>
              <a:rPr lang="zh-CN" altLang="fr-FR" sz="2400" dirty="0"/>
              <a:t>用户社群运营</a:t>
            </a:r>
            <a:r>
              <a:rPr lang="fr-FR" altLang="zh-CN" sz="2400" dirty="0"/>
              <a:t>+</a:t>
            </a:r>
            <a:r>
              <a:rPr lang="zh-CN" altLang="fr-FR" sz="2400" dirty="0"/>
              <a:t>圈内影响者话题制造</a:t>
            </a:r>
            <a:endParaRPr lang="fr-FR" altLang="zh-CN" sz="2400" dirty="0"/>
          </a:p>
          <a:p>
            <a:r>
              <a:rPr lang="zh-CN" altLang="fr-FR" sz="2400" dirty="0"/>
              <a:t>目标用户群：三线以上城市</a:t>
            </a:r>
            <a:r>
              <a:rPr lang="zh-CN" altLang="en-US" sz="2400" dirty="0"/>
              <a:t>中青年</a:t>
            </a:r>
            <a:r>
              <a:rPr lang="zh-CN" altLang="fr-FR" sz="2400" dirty="0"/>
              <a:t>高净值男性人群</a:t>
            </a:r>
            <a:endParaRPr lang="fr-FR" altLang="zh-CN" sz="2400" dirty="0"/>
          </a:p>
          <a:p>
            <a:r>
              <a:rPr lang="zh-CN" altLang="fr-FR" sz="2400" dirty="0"/>
              <a:t>理想客户：有工作需求且追求差异性的城市中产，通过用户社群运营维系，对文化有认同感</a:t>
            </a:r>
            <a:endParaRPr lang="fr-FR" altLang="zh-CN" sz="2400" dirty="0"/>
          </a:p>
          <a:p>
            <a:r>
              <a:rPr lang="zh-CN" altLang="fr-FR" sz="2400" dirty="0"/>
              <a:t>渠道下沉：短视频内容营销、病毒式营销</a:t>
            </a:r>
            <a:endParaRPr lang="fr-FR" altLang="zh-CN" sz="2400" dirty="0"/>
          </a:p>
          <a:p>
            <a:r>
              <a:rPr lang="zh-CN" altLang="fr-FR" sz="2400" dirty="0"/>
              <a:t>参照案例：</a:t>
            </a:r>
            <a:r>
              <a:rPr lang="fr-FR" altLang="zh-Hans" sz="2400" dirty="0"/>
              <a:t>G</a:t>
            </a:r>
            <a:r>
              <a:rPr lang="fr-FR" altLang="zh-CN" sz="2400" dirty="0"/>
              <a:t>entle</a:t>
            </a:r>
            <a:r>
              <a:rPr lang="fr-FR" altLang="zh-Hans" sz="2400" dirty="0"/>
              <a:t>men’s</a:t>
            </a:r>
            <a:r>
              <a:rPr lang="zh-Hans" altLang="fr-FR" sz="2400" dirty="0"/>
              <a:t> </a:t>
            </a:r>
            <a:r>
              <a:rPr lang="fr-FR" altLang="zh-Hans" sz="2400" dirty="0"/>
              <a:t>Gazette</a:t>
            </a:r>
            <a:r>
              <a:rPr lang="zh-Hans" altLang="fr-FR" sz="2400" dirty="0"/>
              <a:t>、</a:t>
            </a:r>
            <a:r>
              <a:rPr lang="zh-CN" altLang="fr-FR" sz="2400" dirty="0"/>
              <a:t>克勒</a:t>
            </a:r>
            <a:r>
              <a:rPr lang="fr-FR" altLang="zh-CN" sz="2400" dirty="0" err="1"/>
              <a:t>kk</a:t>
            </a:r>
            <a:r>
              <a:rPr lang="zh-Hans" altLang="fr-FR" sz="2400" dirty="0"/>
              <a:t>、</a:t>
            </a:r>
            <a:r>
              <a:rPr lang="fr-FR" altLang="zh-Hans" sz="2400" dirty="0" err="1"/>
              <a:t>kirlin</a:t>
            </a:r>
            <a:r>
              <a:rPr lang="zh-Hans" altLang="fr-FR" sz="2400" dirty="0"/>
              <a:t> </a:t>
            </a:r>
            <a:r>
              <a:rPr lang="fr-FR" altLang="zh-Hans" sz="2400" dirty="0" err="1"/>
              <a:t>tailors</a:t>
            </a: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CF75F0-3D6F-D441-AF60-6ACC6ED34920}"/>
              </a:ext>
            </a:extLst>
          </p:cNvPr>
          <p:cNvSpPr txBox="1"/>
          <p:nvPr/>
        </p:nvSpPr>
        <p:spPr>
          <a:xfrm>
            <a:off x="3941379" y="2081050"/>
            <a:ext cx="424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3600" dirty="0"/>
              <a:t>营销计划简述</a:t>
            </a: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6C842-C1A2-0747-A898-743344AE8EF3}"/>
              </a:ext>
            </a:extLst>
          </p:cNvPr>
          <p:cNvSpPr txBox="1"/>
          <p:nvPr/>
        </p:nvSpPr>
        <p:spPr>
          <a:xfrm>
            <a:off x="3941379" y="2754179"/>
            <a:ext cx="424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1600" dirty="0"/>
              <a:t>参见社交媒体营销计划</a:t>
            </a:r>
            <a:r>
              <a:rPr lang="fr-FR" altLang="zh-CN" sz="1600" dirty="0"/>
              <a:t>/</a:t>
            </a:r>
            <a:r>
              <a:rPr lang="zh-CN" altLang="fr-FR" sz="1600" dirty="0"/>
              <a:t>理想客户分析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8549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D29C384-7EBF-3444-AC2E-412BBFD8E61C}"/>
              </a:ext>
            </a:extLst>
          </p:cNvPr>
          <p:cNvSpPr txBox="1"/>
          <p:nvPr/>
        </p:nvSpPr>
        <p:spPr>
          <a:xfrm>
            <a:off x="1507273" y="2945801"/>
            <a:ext cx="9177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fr-FR" sz="2000" dirty="0"/>
              <a:t>项目架构：</a:t>
            </a:r>
            <a:r>
              <a:rPr lang="fr-FR" altLang="zh-CN" sz="2000" dirty="0"/>
              <a:t>B/S</a:t>
            </a:r>
            <a:r>
              <a:rPr lang="zh-CN" altLang="fr-FR" sz="2000" dirty="0"/>
              <a:t>架构</a:t>
            </a:r>
            <a:endParaRPr lang="fr-FR" altLang="zh-CN" sz="2000" dirty="0"/>
          </a:p>
          <a:p>
            <a:r>
              <a:rPr lang="zh-CN" altLang="fr-FR" sz="2000" dirty="0"/>
              <a:t>现实</a:t>
            </a:r>
            <a:r>
              <a:rPr lang="fr-FR" altLang="zh-CN" sz="2000" dirty="0"/>
              <a:t>/</a:t>
            </a:r>
            <a:r>
              <a:rPr lang="zh-CN" altLang="fr-FR" sz="2000" dirty="0"/>
              <a:t>特殊要求：严</a:t>
            </a:r>
            <a:r>
              <a:rPr lang="zh-CN" altLang="en-US" sz="2000" dirty="0"/>
              <a:t>密</a:t>
            </a:r>
            <a:r>
              <a:rPr lang="zh-CN" altLang="fr-FR" sz="2000" dirty="0"/>
              <a:t>的安全设计、全面甚至非传统的支付方式、用户数据完全销毁功能、可靠性：在不开发秒杀系统的情况下并发在</a:t>
            </a:r>
            <a:r>
              <a:rPr lang="fr-FR" altLang="zh-Hans" sz="2000" dirty="0"/>
              <a:t>500</a:t>
            </a:r>
            <a:r>
              <a:rPr lang="zh-CN" altLang="fr-FR" sz="2000" dirty="0"/>
              <a:t>人以下不出现卡顿、响应时间不超过</a:t>
            </a:r>
            <a:r>
              <a:rPr lang="fr-FR" altLang="zh-CN" sz="2000" dirty="0"/>
              <a:t>5</a:t>
            </a:r>
            <a:r>
              <a:rPr lang="fr-FR" altLang="zh-Hans" sz="2000" dirty="0"/>
              <a:t>00ms</a:t>
            </a:r>
            <a:r>
              <a:rPr lang="zh-Hans" altLang="fr-FR" sz="2000" dirty="0"/>
              <a:t>、</a:t>
            </a:r>
            <a:r>
              <a:rPr lang="zh-CN" altLang="fr-FR" sz="2000" dirty="0"/>
              <a:t>网络通畅的情况下图片加载不卡顿</a:t>
            </a:r>
            <a:endParaRPr lang="fr-FR" altLang="zh-CN" sz="2000" dirty="0"/>
          </a:p>
          <a:p>
            <a:r>
              <a:rPr lang="zh-CN" altLang="fr-FR" sz="2000" dirty="0"/>
              <a:t>客户终端模块设计：校验模块、资料管理模块、查询排序模块、订单管理模块、在线客服模块</a:t>
            </a:r>
            <a:endParaRPr lang="fr-FR" altLang="zh-CN" sz="2000" dirty="0"/>
          </a:p>
          <a:p>
            <a:r>
              <a:rPr lang="zh-CN" altLang="fr-FR" sz="2000" dirty="0"/>
              <a:t>管理端模块设计：邮件接口、被动的资料管理子系统、数据服务模块、数据库连接子系统</a:t>
            </a:r>
            <a:endParaRPr lang="fr-FR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CF75F0-3D6F-D441-AF60-6ACC6ED34920}"/>
              </a:ext>
            </a:extLst>
          </p:cNvPr>
          <p:cNvSpPr txBox="1"/>
          <p:nvPr/>
        </p:nvSpPr>
        <p:spPr>
          <a:xfrm>
            <a:off x="3177408" y="2057978"/>
            <a:ext cx="583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2800" dirty="0"/>
              <a:t>根据商业分析确定需求的系统设计</a:t>
            </a:r>
            <a:endParaRPr lang="fr-FR" sz="2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E624EF-AF06-B641-A81E-8A3339C099D6}"/>
              </a:ext>
            </a:extLst>
          </p:cNvPr>
          <p:cNvSpPr txBox="1"/>
          <p:nvPr/>
        </p:nvSpPr>
        <p:spPr>
          <a:xfrm>
            <a:off x="3941379" y="2569776"/>
            <a:ext cx="424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1600" dirty="0"/>
              <a:t>参见详细设计书和源码、部署图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1870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D29C384-7EBF-3444-AC2E-412BBFD8E61C}"/>
              </a:ext>
            </a:extLst>
          </p:cNvPr>
          <p:cNvSpPr txBox="1"/>
          <p:nvPr/>
        </p:nvSpPr>
        <p:spPr>
          <a:xfrm>
            <a:off x="1507273" y="3089323"/>
            <a:ext cx="91774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dirty="0"/>
              <a:t>Cookie </a:t>
            </a:r>
            <a:r>
              <a:rPr lang="zh-CN" altLang="fr-FR" sz="2000" dirty="0"/>
              <a:t>设计：每次登录随机生成 </a:t>
            </a:r>
            <a:r>
              <a:rPr lang="fr-FR" altLang="zh-CN" sz="2000" dirty="0"/>
              <a:t>256 </a:t>
            </a:r>
            <a:r>
              <a:rPr lang="zh-CN" altLang="fr-FR" sz="2000" dirty="0"/>
              <a:t>位 </a:t>
            </a:r>
            <a:r>
              <a:rPr lang="fr-FR" altLang="zh-CN" sz="2000" dirty="0"/>
              <a:t>Session ID </a:t>
            </a:r>
            <a:r>
              <a:rPr lang="zh-CN" altLang="fr-FR" sz="2000" dirty="0"/>
              <a:t>和 </a:t>
            </a:r>
            <a:r>
              <a:rPr lang="fr-FR" altLang="zh-CN" sz="2000" dirty="0"/>
              <a:t>CSRF </a:t>
            </a:r>
            <a:r>
              <a:rPr lang="fr-FR" altLang="zh-CN" sz="2000" dirty="0" err="1"/>
              <a:t>Token</a:t>
            </a:r>
            <a:endParaRPr lang="fr-FR" altLang="zh-CN" sz="2000" dirty="0"/>
          </a:p>
          <a:p>
            <a:r>
              <a:rPr lang="zh-CN" altLang="fr-FR" sz="2000" dirty="0"/>
              <a:t>通过 </a:t>
            </a:r>
            <a:r>
              <a:rPr lang="fr-FR" altLang="zh-CN" sz="2000" dirty="0"/>
              <a:t>HTTPS </a:t>
            </a:r>
            <a:r>
              <a:rPr lang="zh-CN" altLang="fr-FR" sz="2000" dirty="0"/>
              <a:t>协议通信，防止数据泄露及中间人攻击</a:t>
            </a:r>
          </a:p>
          <a:p>
            <a:r>
              <a:rPr lang="zh-CN" altLang="fr-FR" sz="2000" dirty="0"/>
              <a:t>采用 </a:t>
            </a:r>
            <a:r>
              <a:rPr lang="fr-FR" altLang="zh-CN" sz="2000" dirty="0"/>
              <a:t>RFC 7914 </a:t>
            </a:r>
            <a:r>
              <a:rPr lang="fr-FR" altLang="zh-CN" sz="2000" dirty="0" err="1"/>
              <a:t>Scrypt</a:t>
            </a:r>
            <a:r>
              <a:rPr lang="fr-FR" altLang="zh-CN" sz="2000" dirty="0"/>
              <a:t> </a:t>
            </a:r>
            <a:r>
              <a:rPr lang="zh-CN" altLang="fr-FR" sz="2000" dirty="0"/>
              <a:t>算法对数据库中用户密码予以散列，防止员工泄密</a:t>
            </a:r>
          </a:p>
          <a:p>
            <a:r>
              <a:rPr lang="zh-CN" altLang="fr-FR" sz="2000" dirty="0"/>
              <a:t>不对使用 </a:t>
            </a:r>
            <a:r>
              <a:rPr lang="fr-FR" altLang="zh-CN" sz="2000" dirty="0"/>
              <a:t>VPN </a:t>
            </a:r>
            <a:r>
              <a:rPr lang="zh-CN" altLang="fr-FR" sz="2000" dirty="0"/>
              <a:t>的地址进行屏蔽和人机检验</a:t>
            </a:r>
          </a:p>
          <a:p>
            <a:r>
              <a:rPr lang="zh-CN" altLang="fr-FR" sz="2000" dirty="0"/>
              <a:t>部署 </a:t>
            </a:r>
            <a:r>
              <a:rPr lang="fr-FR" altLang="zh-CN" sz="2000" dirty="0"/>
              <a:t>WAF </a:t>
            </a:r>
            <a:r>
              <a:rPr lang="zh-CN" altLang="fr-FR" sz="2000" dirty="0"/>
              <a:t>和 </a:t>
            </a:r>
            <a:r>
              <a:rPr lang="fr-FR" altLang="zh-CN" sz="2000" dirty="0" err="1"/>
              <a:t>DDoS</a:t>
            </a:r>
            <a:r>
              <a:rPr lang="fr-FR" altLang="zh-CN" sz="2000" dirty="0"/>
              <a:t> </a:t>
            </a:r>
            <a:r>
              <a:rPr lang="zh-CN" altLang="fr-FR" sz="2000" dirty="0"/>
              <a:t>高防，抵御可能发生的网络攻击</a:t>
            </a:r>
          </a:p>
          <a:p>
            <a:r>
              <a:rPr lang="zh-CN" altLang="fr-FR" sz="2000" dirty="0"/>
              <a:t>加入 </a:t>
            </a:r>
            <a:r>
              <a:rPr lang="fr-FR" altLang="zh-CN" sz="2000" dirty="0"/>
              <a:t>BTC</a:t>
            </a:r>
            <a:r>
              <a:rPr lang="zh-CN" altLang="fr-FR" sz="2000" dirty="0"/>
              <a:t>、</a:t>
            </a:r>
            <a:r>
              <a:rPr lang="fr-FR" altLang="zh-CN" sz="2000" dirty="0"/>
              <a:t>Visa</a:t>
            </a:r>
            <a:r>
              <a:rPr lang="zh-CN" altLang="fr-FR" sz="2000" dirty="0"/>
              <a:t>、</a:t>
            </a:r>
            <a:r>
              <a:rPr lang="fr-FR" altLang="zh-CN" sz="2000" dirty="0"/>
              <a:t>MasterCard</a:t>
            </a:r>
            <a:r>
              <a:rPr lang="zh-CN" altLang="fr-FR" sz="2000" dirty="0"/>
              <a:t>、</a:t>
            </a:r>
            <a:r>
              <a:rPr lang="fr-FR" altLang="zh-CN" sz="2000" dirty="0"/>
              <a:t>Western Union </a:t>
            </a:r>
            <a:r>
              <a:rPr lang="zh-CN" altLang="fr-FR" sz="2000" dirty="0"/>
              <a:t>转账接口</a:t>
            </a:r>
          </a:p>
          <a:p>
            <a:r>
              <a:rPr lang="zh-CN" altLang="fr-FR" sz="2000" dirty="0"/>
              <a:t>在用户协议中保证用户操作销毁账号后不对用户信息进行保留</a:t>
            </a:r>
            <a:endParaRPr lang="fr-FR" altLang="zh-CN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CF75F0-3D6F-D441-AF60-6ACC6ED34920}"/>
              </a:ext>
            </a:extLst>
          </p:cNvPr>
          <p:cNvSpPr txBox="1"/>
          <p:nvPr/>
        </p:nvSpPr>
        <p:spPr>
          <a:xfrm>
            <a:off x="3177408" y="1971743"/>
            <a:ext cx="583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3600" dirty="0"/>
              <a:t>安全性设计</a:t>
            </a: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B5AC9AD-9399-D74A-B5CA-73E5B6A94F82}"/>
              </a:ext>
            </a:extLst>
          </p:cNvPr>
          <p:cNvSpPr txBox="1"/>
          <p:nvPr/>
        </p:nvSpPr>
        <p:spPr>
          <a:xfrm>
            <a:off x="3975537" y="2618074"/>
            <a:ext cx="424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1600" dirty="0"/>
              <a:t>参见服务器后台和</a:t>
            </a:r>
            <a:r>
              <a:rPr lang="fr-FR" altLang="zh-CN" sz="1600" dirty="0" err="1"/>
              <a:t>cookie</a:t>
            </a:r>
            <a:r>
              <a:rPr lang="fr-FR" altLang="zh-Hans" sz="1600" dirty="0" err="1"/>
              <a:t>.php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88813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234</TotalTime>
  <Words>525</Words>
  <Application>Microsoft Macintosh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宋体</vt:lpstr>
      <vt:lpstr>Century Gothic</vt:lpstr>
      <vt:lpstr>Garamond</vt:lpstr>
      <vt:lpstr>Savon</vt:lpstr>
      <vt:lpstr>项目说明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Maximilien Perille</dc:creator>
  <cp:lastModifiedBy>Maximilien Perille</cp:lastModifiedBy>
  <cp:revision>19</cp:revision>
  <dcterms:created xsi:type="dcterms:W3CDTF">2020-06-15T14:31:44Z</dcterms:created>
  <dcterms:modified xsi:type="dcterms:W3CDTF">2020-06-17T08:10:48Z</dcterms:modified>
</cp:coreProperties>
</file>