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0" r:id="rId8"/>
    <p:sldId id="271" r:id="rId9"/>
    <p:sldId id="264" r:id="rId10"/>
    <p:sldId id="272" r:id="rId11"/>
    <p:sldId id="273" r:id="rId12"/>
    <p:sldId id="266" r:id="rId13"/>
    <p:sldId id="267" r:id="rId14"/>
    <p:sldId id="274" r:id="rId15"/>
  </p:sldIdLst>
  <p:sldSz cx="12192000" cy="6858000"/>
  <p:notesSz cx="6858000" cy="91440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Arial Black" panose="020B0A040201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EA8"/>
    <a:srgbClr val="D7B119"/>
    <a:srgbClr val="4BACC6"/>
    <a:srgbClr val="1E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9/5/2025</a:t>
            </a:r>
            <a:endParaRPr lang="en-US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8" name="Google Shape;108;p1"/>
          <p:cNvSpPr txBox="1"/>
          <p:nvPr/>
        </p:nvSpPr>
        <p:spPr>
          <a:xfrm>
            <a:off x="971365" y="1093629"/>
            <a:ext cx="54738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1049020" y="1249045"/>
            <a:ext cx="10382250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ar-EG" sz="28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28600" marR="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ar-EG" sz="2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0" name="Google Shape;110;p1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920875" y="2306955"/>
            <a:ext cx="8846820" cy="2549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400" b="1">
                <a:solidFill>
                  <a:srgbClr val="336EA8"/>
                </a:solidFill>
                <a:latin typeface="Arial Black" panose="020B0A04020102020204" charset="0"/>
                <a:cs typeface="Arial Black" panose="020B0A04020102020204" charset="0"/>
              </a:rPr>
              <a:t>Supply Chain Optimization Analysis</a:t>
            </a:r>
            <a:endParaRPr lang="en-US" altLang="en-US" sz="4400" b="1">
              <a:solidFill>
                <a:srgbClr val="336EA8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05060" y="90805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30490" y="4856480"/>
            <a:ext cx="428688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Presented by : AWS Trible M</a:t>
            </a:r>
            <a:endParaRPr lang="en-US" alt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66380" y="5328285"/>
            <a:ext cx="4150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Date : 9/5/2025</a:t>
            </a:r>
            <a:endParaRPr lang="en-US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514350" y="15703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Report Final Project: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detailed documentation of the data wrangling process, explaining how the dataset was cleaned and prepared for analysis.</a:t>
            </a: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Supply_Chain_QA: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summary of the dataset's purpose, key questions, and business use cases related to supply chain optimization.</a:t>
            </a: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Final Power BI: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visual dashboard presenting insights from the supply chain data using interactive charts and KPIs in Power BI.</a:t>
            </a:r>
            <a:endParaRPr lang="en-US" altLang="en-US" sz="2400">
              <a:solidFill>
                <a:srgbClr val="336EA8"/>
              </a:solidFill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6" name="Google Shape;226;p12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79425" y="13030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2"/>
                </a:solidFill>
              </a:rPr>
              <a:t>Team :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65120" y="2001520"/>
            <a:ext cx="473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336EA8"/>
                </a:solidFill>
              </a:rPr>
              <a:t>Ahmed Mabrouk -  Team Leader</a:t>
            </a:r>
            <a:endParaRPr lang="en-US" sz="2400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89750" y="4177030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4- Documentation Specialist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Shahd 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827655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1-Data Analyst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Manar &amp; Wessam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4177030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2- Data Engineer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Mahmoud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89750" y="2827655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3- Power BI Developer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Ahmed &amp; Malak</a:t>
            </a: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971365" y="1347629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800" i="1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b="1" i="1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Any questions?</a:t>
            </a:r>
            <a:endParaRPr lang="en-US" sz="2400" b="1" i="1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dirty="0">
              <a:solidFill>
                <a:srgbClr val="0D0D0D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dirty="0">
              <a:solidFill>
                <a:srgbClr val="0D0D0D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b="1" i="1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We’re happy to walk you through any part of the project or provide further insights</a:t>
            </a: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8" name="Google Shape;118;p2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77190" y="1263015"/>
            <a:ext cx="5324475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C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zh-CN" altLang="en-US" sz="20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🔍</a:t>
            </a:r>
            <a:r>
              <a:rPr lang="ar-EG" altLang="zh-CN" sz="28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1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r>
              <a:rPr lang="ar-EG" altLang="en-US" sz="2800" b="1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</a:t>
            </a:r>
            <a:endParaRPr lang="ar-EG" altLang="en-US" sz="2800" b="1" i="0" u="none" strike="noStrike" cap="none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0" name="Google Shape;120;p2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23570" y="1782445"/>
            <a:ext cx="11194415" cy="98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solidFill>
                  <a:srgbClr val="336EA8"/>
                </a:solidFill>
              </a:rPr>
              <a:t>supply chain operations often suffer from inefficiencies, delivery delays, and lack of visibility into top-performing products and customer behavior.</a:t>
            </a:r>
            <a:endParaRPr lang="en-US" altLang="en-US" sz="2000">
              <a:solidFill>
                <a:srgbClr val="336EA8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3570" y="3152140"/>
            <a:ext cx="11028680" cy="1341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>
                <a:solidFill>
                  <a:srgbClr val="336EA8"/>
                </a:solidFill>
              </a:rPr>
              <a:t>A data-driven dashboard built with Power BI and Python that analyzes sales, orders, shipping, and customer data to provide actionable insights and optimize supply chain operations.</a:t>
            </a:r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>
              <a:solidFill>
                <a:srgbClr val="336EA8"/>
              </a:solidFill>
            </a:endParaRPr>
          </a:p>
          <a:p>
            <a:endParaRPr lang="en-US" altLang="en-US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0730" y="4493895"/>
            <a:ext cx="1038987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>
                <a:solidFill>
                  <a:srgbClr val="336EA8"/>
                </a:solidFill>
              </a:rPr>
              <a:t>Combines interactive visualizations, deep performance analytics, and real-time filtering to support smarter, faster decision-making across regions and customer segments.</a:t>
            </a:r>
            <a:endParaRPr lang="en-US" altLang="en-US" sz="1800">
              <a:solidFill>
                <a:srgbClr val="336EA8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2612390"/>
            <a:ext cx="5125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336EA8"/>
                </a:solidFill>
              </a:rPr>
              <a:t> </a:t>
            </a:r>
            <a:r>
              <a:rPr lang="zh-CN" altLang="en-US" sz="2000" b="1">
                <a:solidFill>
                  <a:schemeClr val="accent2"/>
                </a:solidFill>
              </a:rPr>
              <a:t>🛠</a:t>
            </a:r>
            <a:r>
              <a:rPr lang="ar-EG" altLang="zh-CN" sz="2000" b="1">
                <a:solidFill>
                  <a:schemeClr val="accent2"/>
                </a:solidFill>
              </a:rPr>
              <a:t>  </a:t>
            </a:r>
            <a:r>
              <a:rPr lang="en-US" altLang="en-US" sz="2800" b="1">
                <a:solidFill>
                  <a:schemeClr val="accent2"/>
                </a:solidFill>
              </a:rPr>
              <a:t>Proposed Solution :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3570" y="39414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2"/>
                </a:solidFill>
              </a:rPr>
              <a:t>💡</a:t>
            </a:r>
            <a:r>
              <a:rPr lang="ar-EG" altLang="zh-CN" sz="2000" b="1">
                <a:solidFill>
                  <a:schemeClr val="accent2"/>
                </a:solidFill>
              </a:rPr>
              <a:t>  </a:t>
            </a:r>
            <a:r>
              <a:rPr lang="en-US" altLang="en-US" sz="2800" b="1">
                <a:solidFill>
                  <a:schemeClr val="accent2"/>
                </a:solidFill>
              </a:rPr>
              <a:t>Unique Value :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3"/>
          <p:cNvSpPr txBox="1"/>
          <p:nvPr/>
        </p:nvSpPr>
        <p:spPr>
          <a:xfrm>
            <a:off x="838199" y="1294517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116654" y="165974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 panose="020B0604020202020204"/>
              <a:buNone/>
            </a:pPr>
            <a:endParaRPr lang="ar-EG" altLang="en-US" dirty="0"/>
          </a:p>
        </p:txBody>
      </p:sp>
      <p:pic>
        <p:nvPicPr>
          <p:cNvPr id="130" name="Google Shape;130;p3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028700"/>
            <a:ext cx="7592695" cy="51708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7800" y="1576070"/>
            <a:ext cx="4121150" cy="453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 </a:t>
            </a:r>
            <a:r>
              <a:rPr lang="en-US" altLang="en-US" sz="1800">
                <a:solidFill>
                  <a:schemeClr val="accent2"/>
                </a:solidFill>
              </a:rPr>
              <a:t>Supply Chain Analysis Dashboard</a:t>
            </a:r>
            <a:r>
              <a:rPr lang="ar-EG" altLang="en-US" sz="1800">
                <a:solidFill>
                  <a:schemeClr val="accent2"/>
                </a:solidFill>
              </a:rPr>
              <a:t>: </a:t>
            </a:r>
            <a:endParaRPr lang="ar-EG" altLang="en-US" sz="18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/>
              <a:t> </a:t>
            </a:r>
            <a:r>
              <a:rPr lang="en-US" altLang="en-US" sz="1500">
                <a:solidFill>
                  <a:srgbClr val="336EA8"/>
                </a:solidFill>
              </a:rPr>
              <a:t>This dashboard analyzes a global retail supply chain dataset to enhance operational efficiency, reduce delivery delays, and boost profitability.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 It covers product categories, customer segments, and shipping methods across different regions.</a:t>
            </a:r>
            <a:endParaRPr lang="en-US" altLang="en-US" sz="1500">
              <a:solidFill>
                <a:srgbClr val="336EA8"/>
              </a:solidFill>
            </a:endParaRPr>
          </a:p>
          <a:p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600">
                <a:solidFill>
                  <a:schemeClr val="accent2"/>
                </a:solidFill>
              </a:rPr>
              <a:t> Key Highlights:</a:t>
            </a:r>
            <a:endParaRPr lang="en-US" altLang="en-US" sz="1600">
              <a:solidFill>
                <a:schemeClr val="accent2"/>
              </a:solidFill>
            </a:endParaRPr>
          </a:p>
          <a:p>
            <a:r>
              <a:rPr lang="ar-EG" altLang="en-US"/>
              <a:t>- </a:t>
            </a:r>
            <a:r>
              <a:rPr lang="ar-EG" altLang="en-US" sz="1500">
                <a:solidFill>
                  <a:srgbClr val="336EA8"/>
                </a:solidFill>
              </a:rPr>
              <a:t>1</a:t>
            </a:r>
            <a:r>
              <a:rPr lang="en-US" altLang="en-US" sz="1500">
                <a:solidFill>
                  <a:srgbClr val="336EA8"/>
                </a:solidFill>
              </a:rPr>
              <a:t>Total Sales: 33.05M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Total Orders: 181K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-4</a:t>
            </a:r>
            <a:r>
              <a:rPr lang="en-US" altLang="en-US" sz="1500">
                <a:solidFill>
                  <a:srgbClr val="336EA8"/>
                </a:solidFill>
              </a:rPr>
              <a:t>Total Profit: 3.97M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-5</a:t>
            </a:r>
            <a:r>
              <a:rPr lang="en-US" altLang="en-US" sz="1500">
                <a:solidFill>
                  <a:srgbClr val="336EA8"/>
                </a:solidFill>
              </a:rPr>
              <a:t>Dataset includes 180K+ orders with 15+ fields.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-6</a:t>
            </a:r>
            <a:r>
              <a:rPr lang="en-US" altLang="en-US" sz="1500">
                <a:solidFill>
                  <a:srgbClr val="336EA8"/>
                </a:solidFill>
              </a:rPr>
              <a:t>Tools used: Python &amp; Power BI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83801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None/>
            </a:pPr>
            <a:endParaRPr sz="2800" dirty="0"/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1027430"/>
            <a:ext cx="7564120" cy="51142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2003425"/>
            <a:ext cx="4550410" cy="364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800">
                <a:solidFill>
                  <a:schemeClr val="accent2"/>
                </a:solidFill>
              </a:rPr>
              <a:t>Product Analysis 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Analysis of top products, sales trends, and country distribution.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-1</a:t>
            </a:r>
            <a:r>
              <a:rPr lang="en-US" altLang="en-US" sz="1500">
                <a:solidFill>
                  <a:srgbClr val="336EA8"/>
                </a:solidFill>
              </a:rPr>
              <a:t>Top 5 Products: Field &amp; Stream leads with $6.2M, Perfect Fitness at $4.0M.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Sales Trend: Peaked at $1.05M in 2015, dropped to $0.33M by 2018.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-3</a:t>
            </a:r>
            <a:r>
              <a:rPr lang="en-US" altLang="en-US" sz="1500">
                <a:solidFill>
                  <a:srgbClr val="336EA8"/>
                </a:solidFill>
              </a:rPr>
              <a:t>By Country: Mexico 30%, France &amp; Germany under 15%.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Filters: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Filter by payment type or shipping mode.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Icons: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Home, product, people, delivery in blue/orange tones.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1079315" y="1612424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1076960"/>
            <a:ext cx="7514590" cy="50609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7800" y="1783080"/>
            <a:ext cx="406400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2"/>
                </a:solidFill>
              </a:rPr>
              <a:t>Customer Analysis</a:t>
            </a:r>
            <a:endParaRPr lang="en-US" altLang="en-US" sz="20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Insights into customer base, sales, and profitability by segment and region.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-1</a:t>
            </a:r>
            <a:r>
              <a:rPr lang="en-US" altLang="en-US">
                <a:solidFill>
                  <a:srgbClr val="336EA8"/>
                </a:solidFill>
              </a:rPr>
              <a:t>Total Customers: 180.52K, with filters for Puerto Rico and the United States.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-2</a:t>
            </a:r>
            <a:r>
              <a:rPr lang="en-US" altLang="en-US">
                <a:solidFill>
                  <a:srgbClr val="336EA8"/>
                </a:solidFill>
              </a:rPr>
              <a:t>Sales by Market &amp; Segment: Europe leads with $10.9M (Consumer: $5.7M, Corporate: $3.3M).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-3</a:t>
            </a:r>
            <a:r>
              <a:rPr lang="en-US" altLang="en-US">
                <a:solidFill>
                  <a:srgbClr val="336EA8"/>
                </a:solidFill>
              </a:rPr>
              <a:t>Sales by Segment: Consumer at 47.79% ($53.6M), Corporate at 29.38% ($12.1M).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Profit by Segment: Consumer leads with $2.07M, followed by Corporate at $1.20M.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Visuals: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Icons</a:t>
            </a:r>
            <a:r>
              <a:rPr lang="ar-EG" altLang="en-US" sz="1500">
                <a:solidFill>
                  <a:srgbClr val="336EA8"/>
                </a:solidFill>
              </a:rPr>
              <a:t>:</a:t>
            </a:r>
            <a:r>
              <a:rPr lang="en-US" altLang="en-US" sz="1500">
                <a:solidFill>
                  <a:srgbClr val="336EA8"/>
                </a:solidFill>
              </a:rPr>
              <a:t> (home, product, people, delivery) and a shopping illustration in blue/orange tones.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313505" y="1335564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1143000"/>
            <a:ext cx="7137400" cy="47923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3690" y="1674495"/>
            <a:ext cx="4064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2"/>
                </a:solidFill>
              </a:rPr>
              <a:t>Shipping Analysis</a:t>
            </a:r>
            <a:endParaRPr lang="en-US" altLang="en-US" sz="20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Key metrics on shipping performance and distribution.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-1</a:t>
            </a:r>
            <a:r>
              <a:rPr lang="en-US" altLang="en-US" sz="1500">
                <a:solidFill>
                  <a:srgbClr val="336EA8"/>
                </a:solidFill>
              </a:rPr>
              <a:t>Orders: 32K on time, 99K late, 775 canceled, 42K advanced.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Earnings by Method: Standard Class at $2.4M, First Class at $0.8M.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-3</a:t>
            </a:r>
            <a:r>
              <a:rPr lang="en-US" altLang="en-US" sz="1500">
                <a:solidFill>
                  <a:srgbClr val="336EA8"/>
                </a:solidFill>
              </a:rPr>
              <a:t>Delivery Speed: Standard Class leads, followed by Second and First Class.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-4</a:t>
            </a:r>
            <a:r>
              <a:rPr lang="en-US" altLang="en-US" sz="1500">
                <a:solidFill>
                  <a:srgbClr val="336EA8"/>
                </a:solidFill>
              </a:rPr>
              <a:t>Late Delivery Risk: USCA at 27.84%, Europe at 22.86%.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Visuals: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World map for shipping distribution, icons (home, product, people, delivery) in blue/orange tones.</a:t>
            </a:r>
            <a:endParaRPr lang="en-US" altLang="en-US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1706245" y="128587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192" name="Google Shape;19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6" name="Google Shape;196;p9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99085" y="1746885"/>
            <a:ext cx="4274185" cy="2692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  <a:p>
            <a:r>
              <a:rPr lang="en-US" altLang="en-US" sz="2000" b="1">
                <a:solidFill>
                  <a:schemeClr val="accent2"/>
                </a:solidFill>
              </a:rPr>
              <a:t>Primary End Users: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-1</a:t>
            </a:r>
            <a:r>
              <a:rPr lang="en-US" altLang="en-US" sz="1800">
                <a:solidFill>
                  <a:schemeClr val="accent1"/>
                </a:solidFill>
              </a:rPr>
              <a:t>Business Analysts.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-2</a:t>
            </a:r>
            <a:r>
              <a:rPr lang="en-US" altLang="en-US" sz="1800">
                <a:solidFill>
                  <a:schemeClr val="accent1"/>
                </a:solidFill>
              </a:rPr>
              <a:t>Supply Chain Managers.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-3</a:t>
            </a:r>
            <a:r>
              <a:rPr lang="en-US" altLang="en-US" sz="1800">
                <a:solidFill>
                  <a:schemeClr val="accent1"/>
                </a:solidFill>
              </a:rPr>
              <a:t>Executives / Decision Makers.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-4</a:t>
            </a:r>
            <a:r>
              <a:rPr lang="en-US" altLang="en-US" sz="1800">
                <a:solidFill>
                  <a:schemeClr val="accent1"/>
                </a:solidFill>
              </a:rPr>
              <a:t>Marketing &amp; Sales Teams.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50190" y="3802380"/>
            <a:ext cx="5255260" cy="232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solidFill>
                  <a:schemeClr val="accent2"/>
                </a:solidFill>
              </a:rPr>
              <a:t>Key Features: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-1</a:t>
            </a:r>
            <a:r>
              <a:rPr lang="en-US" altLang="en-US" sz="1800">
                <a:solidFill>
                  <a:srgbClr val="336EA8"/>
                </a:solidFill>
              </a:rPr>
              <a:t>Interactive dashboards.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-2</a:t>
            </a:r>
            <a:r>
              <a:rPr lang="en-US" altLang="en-US" sz="1800">
                <a:solidFill>
                  <a:srgbClr val="336EA8"/>
                </a:solidFill>
              </a:rPr>
              <a:t>Real-time filtering (by region, segment, time).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-3</a:t>
            </a:r>
            <a:r>
              <a:rPr lang="en-US" altLang="en-US" sz="1800">
                <a:solidFill>
                  <a:srgbClr val="336EA8"/>
                </a:solidFill>
              </a:rPr>
              <a:t>Shipping delay risk indicators.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-4</a:t>
            </a:r>
            <a:r>
              <a:rPr lang="en-US" altLang="en-US" sz="1800">
                <a:solidFill>
                  <a:srgbClr val="336EA8"/>
                </a:solidFill>
              </a:rPr>
              <a:t>Sales/profit visualizations.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-5</a:t>
            </a:r>
            <a:r>
              <a:rPr lang="en-US" altLang="en-US" sz="1800">
                <a:solidFill>
                  <a:srgbClr val="336EA8"/>
                </a:solidFill>
              </a:rPr>
              <a:t>Market performance comparison.</a:t>
            </a:r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 sz="1800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71945" y="1452245"/>
            <a:ext cx="485902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r>
              <a:rPr lang="en-US" altLang="en-US" sz="2000" b="1">
                <a:solidFill>
                  <a:schemeClr val="accent2"/>
                </a:solidFill>
              </a:rPr>
              <a:t>How These Features Help: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📊</a:t>
            </a:r>
            <a:r>
              <a:rPr lang="en-US" altLang="en-US" sz="1800">
                <a:solidFill>
                  <a:schemeClr val="accent1"/>
                </a:solidFill>
              </a:rPr>
              <a:t> Analysts identify trends &amp; bottlenecks easily.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🚚</a:t>
            </a:r>
            <a:r>
              <a:rPr lang="en-US" altLang="en-US" sz="1800">
                <a:solidFill>
                  <a:schemeClr val="accent1"/>
                </a:solidFill>
              </a:rPr>
              <a:t> Supply Managers track delays and optimize shipping.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🧠</a:t>
            </a:r>
            <a:r>
              <a:rPr lang="en-US" altLang="en-US" sz="1800">
                <a:solidFill>
                  <a:schemeClr val="accent1"/>
                </a:solidFill>
              </a:rPr>
              <a:t> Executives get instant insight into high/low performing areas.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📈</a:t>
            </a:r>
            <a:r>
              <a:rPr lang="en-US" altLang="en-US" sz="1800">
                <a:solidFill>
                  <a:schemeClr val="accent1"/>
                </a:solidFill>
              </a:rPr>
              <a:t> Sales Teams spot winning products and customer segments.</a:t>
            </a:r>
            <a:endParaRPr lang="en-US" alt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-147" y="6492875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9/5/2025</a:t>
            </a:r>
            <a:endParaRPr lang="en-US" sz="180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838200" y="1662430"/>
            <a:ext cx="7884160" cy="306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400" b="1" i="0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Description :</a:t>
            </a:r>
            <a:endParaRPr lang="en-US" altLang="en-US" sz="24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4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 Simulated retail supply chain data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 Includes orders, customers, products, shipping, suppliers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3- CSV format – ready for analysis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4- Supports forecasting, shipping, inventory, supplier analysis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5- 180K+ records, 15+ fields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838015" y="1573689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 Used :</a:t>
            </a:r>
            <a:endParaRPr lang="en-US" sz="28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 Python (Pandas, Matplotlib, Seaborn)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 Power BI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 pitchFamily="34" charset="0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3- Excel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 pitchFamily="34" charset="0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60" y="3878580"/>
            <a:ext cx="1711325" cy="1711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90" y="2023745"/>
            <a:ext cx="2279015" cy="2279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65" y="3878580"/>
            <a:ext cx="1891030" cy="1891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4093</Words>
  <Application>WPS Slides</Application>
  <PresentationFormat>Widescreen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Segoe</vt:lpstr>
      <vt:lpstr>Segoe </vt:lpstr>
      <vt:lpstr>Agency FB</vt:lpstr>
      <vt:lpstr>Arial Narrow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</dc:creator>
  <cp:lastModifiedBy>Shahd Ahmed</cp:lastModifiedBy>
  <cp:revision>3</cp:revision>
  <dcterms:created xsi:type="dcterms:W3CDTF">2024-03-14T10:03:00Z</dcterms:created>
  <dcterms:modified xsi:type="dcterms:W3CDTF">2025-05-09T19:38:03Z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FFBF5C09521C4DD2A3CCE6733513D65A_13</vt:lpwstr>
  </property>
  <property fmtid="{D5CDD505-2E9C-101B-9397-08002B2CF9AE}" pid="3" name="KSOProductBuildVer">
    <vt:lpwstr>1033-12.2.0.20795</vt:lpwstr>
  </property>
</Properties>
</file>