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62" r:id="rId11"/>
    <p:sldId id="273" r:id="rId12"/>
    <p:sldId id="276" r:id="rId13"/>
    <p:sldId id="274" r:id="rId14"/>
    <p:sldId id="264" r:id="rId15"/>
    <p:sldId id="265" r:id="rId16"/>
    <p:sldId id="266" r:id="rId17"/>
    <p:sldId id="275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96F"/>
    <a:srgbClr val="C8C7A8"/>
    <a:srgbClr val="7F4F23"/>
    <a:srgbClr val="572F0D"/>
    <a:srgbClr val="936638"/>
    <a:srgbClr val="A78A64"/>
    <a:srgbClr val="B6AD90"/>
    <a:srgbClr val="CAD4C6"/>
    <a:srgbClr val="CAD3C5"/>
    <a:srgbClr val="85A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4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168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BA18-C84E-A639-120D-5282356D6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32E8-7F98-5BBA-3420-AAA8C3C45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715F-F970-A4EF-9AA4-075EE943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2287-6CDB-269F-DBE5-35DFA33D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13E2-A193-CACC-8FAA-37BC72AF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6918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B2F7-1085-3C28-0F46-0DC38D7A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D13DD-7370-6B90-3654-EAA5F4020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CD5AF-B22F-2945-7C5A-709E596E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7D89-2ED3-4EAB-8520-32B0EE1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95035-91FE-6C25-ADFD-9676C64C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1901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12093-DCDC-963E-E16B-3C9F50BD1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9FA5-1CB9-71DD-182D-50B4AA8C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134D-5DD7-09BD-915E-A77EEA0B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86C1-384B-E1D7-E9EB-D92D311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3A1F-CB92-EDE8-9A90-C3041D32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7667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FE45-5381-A2D6-B706-8AFB118D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9D98-5A49-76C7-0071-D2F04882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3DC4-9546-FED6-E3EF-15E892BD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4EAC-9C9B-070A-8FFA-50814733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0247-3167-56D5-0151-C35D73CE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299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DFAC-D630-4458-C660-3C165532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41FCB-8520-4FE4-3B7D-83C96E6E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D681-976C-8699-A45C-07687A89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95CF-B887-419E-8B88-25DDACAC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B141-7722-91B2-BE73-D5968D86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53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AE8A-B921-5FD1-D706-100CA186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61FB-704C-7D40-ACF1-C0B3B80F8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E9F5B-BF74-6562-8255-C2FBBA100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651A8-F525-1F17-A83A-7A01443D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9CFCC-3F30-0492-0876-B165854A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2973-4D8C-5759-D0BD-685A445A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0731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A055-AA1E-A589-3B3F-01292331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FA01-1B38-76DD-774D-E8FC1DA1C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5DC12-C075-D92E-1D09-D97E36E5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0352D-D617-A2BE-F7E5-EB410D0A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46F21-DF07-4DBD-BC01-34B933A1F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7B0F2-42F2-9D65-816C-7964AE4B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0B9CB-E252-C085-1B85-FB12BE18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29284-8B1A-99C8-20EB-B4B1E5A9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6088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8062-68BA-D5E8-AFFF-2F04CD30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2E474-579B-9EBB-1D80-BFACE04F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8ECAB-A66E-AE31-5690-A3183458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62BE0-28F6-0E20-6D40-6D314467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07109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C4F73-693B-9555-6C5F-383CBCB1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F85B6-5E88-0DAF-7835-8B7944BD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FA997-FBB8-FF4B-9486-34EB3524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393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7625-766A-9393-64AE-4769F19F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46BE-29E6-3A69-0C87-36FECD18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2AC6B-BDB9-45F3-CE21-372789D5D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8D36-D214-D22F-8EBE-275030C3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F2881-5F08-E607-28AD-382CF3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9F6D0-C4EF-5E4E-ECCB-37380747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0689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3B2A-A746-5F2C-12E6-A2B8B3CD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88771-35CD-BAE3-E7CC-C390288DC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0F863-EF0E-12AE-8103-DC472D9EA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BBA05-4180-B31C-2D61-7B7CED3A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C547C-F979-B600-DEC8-D2D09074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82752-6337-31FC-297D-DCD0C686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82538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6C5CD-5616-BEA7-1B41-E6F11A87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C5AD-1A4B-FD16-09A3-9598AD34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375-1DA4-91AC-A029-73080E8BF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1138-B7FB-7A4D-A2FF-0C4C7DA4FB84}" type="datetimeFigureOut">
              <a:rPr lang="en-EG" smtClean="0"/>
              <a:t>18/07/2022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E7F0-A73E-874B-EB7D-27F6CAE04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4854-FA9D-C92C-F3BA-C686B2681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FC15-199D-0644-B080-0B6EFF1320A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9526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-585341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-6362776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-6784086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-7177424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-762940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-804586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8477142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8962145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9422213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980676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10261275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0704088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0E19274-0D7B-F12F-3BE6-ACD05EFBBDFE}"/>
              </a:ext>
            </a:extLst>
          </p:cNvPr>
          <p:cNvGrpSpPr/>
          <p:nvPr/>
        </p:nvGrpSpPr>
        <p:grpSpPr>
          <a:xfrm>
            <a:off x="4796892" y="368850"/>
            <a:ext cx="7598307" cy="5782203"/>
            <a:chOff x="5000214" y="286447"/>
            <a:chExt cx="7598307" cy="5782203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3E65B23-7072-8ECC-3602-3D41C669028A}"/>
                </a:ext>
              </a:extLst>
            </p:cNvPr>
            <p:cNvSpPr txBox="1"/>
            <p:nvPr/>
          </p:nvSpPr>
          <p:spPr>
            <a:xfrm>
              <a:off x="5000214" y="3169694"/>
              <a:ext cx="75983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BY : </a:t>
              </a:r>
            </a:p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Ahmed Mohmed Mahrous       Ahmed Hany Abd-El Kader</a:t>
              </a:r>
            </a:p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Ahmad Ayman Mansour         Sameh Salah Mohamed</a:t>
              </a:r>
            </a:p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Mohamed Mosbeh El-Said      Abd-El Khalik Harby</a:t>
              </a:r>
            </a:p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       </a:t>
              </a:r>
            </a:p>
            <a:p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94BF077C-2900-2571-9201-C433D0327988}"/>
                </a:ext>
              </a:extLst>
            </p:cNvPr>
            <p:cNvSpPr txBox="1"/>
            <p:nvPr/>
          </p:nvSpPr>
          <p:spPr>
            <a:xfrm>
              <a:off x="5778987" y="286447"/>
              <a:ext cx="51435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Uncertainty-aware Medical Image Diagnosis 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2A48A54-25C5-ADA8-72AB-C2C0BB0AEC5C}"/>
                </a:ext>
              </a:extLst>
            </p:cNvPr>
            <p:cNvSpPr txBox="1"/>
            <p:nvPr/>
          </p:nvSpPr>
          <p:spPr>
            <a:xfrm>
              <a:off x="5117544" y="5360936"/>
              <a:ext cx="3336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2000" i="1" dirty="0">
                  <a:solidFill>
                    <a:srgbClr val="FACDB0"/>
                  </a:solidFill>
                  <a:latin typeface="Tw Cen MT" panose="020B0602020104020603" pitchFamily="34" charset="0"/>
                </a:rPr>
                <a:t>Under Supervision of : 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44670A93-B63A-DFD6-F39F-D75615247DCD}"/>
                </a:ext>
              </a:extLst>
            </p:cNvPr>
            <p:cNvSpPr txBox="1"/>
            <p:nvPr/>
          </p:nvSpPr>
          <p:spPr>
            <a:xfrm>
              <a:off x="7126104" y="5668540"/>
              <a:ext cx="41516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DR/Amr Mohamed Abd-El latif</a:t>
              </a:r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E66594A0-21BA-4360-4FBB-1FF518FD9AC6}"/>
              </a:ext>
            </a:extLst>
          </p:cNvPr>
          <p:cNvSpPr txBox="1"/>
          <p:nvPr/>
        </p:nvSpPr>
        <p:spPr>
          <a:xfrm>
            <a:off x="7352622" y="2467586"/>
            <a:ext cx="372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000" i="1" dirty="0">
                <a:solidFill>
                  <a:srgbClr val="FACDB0"/>
                </a:solidFill>
                <a:latin typeface="Tw Cen MT" panose="020B0602020104020603" pitchFamily="34" charset="0"/>
              </a:rPr>
              <a:t>(Classification || Segmentation)</a:t>
            </a:r>
          </a:p>
        </p:txBody>
      </p:sp>
    </p:spTree>
    <p:extLst>
      <p:ext uri="{BB962C8B-B14F-4D97-AF65-F5344CB8AC3E}">
        <p14:creationId xmlns:p14="http://schemas.microsoft.com/office/powerpoint/2010/main" val="238201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367305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3196816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2743764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236137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189865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-7910175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8341449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8826452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9286520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9671075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10125582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0568395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0720405-9E93-B16F-C7F5-923DC6949CE6}"/>
              </a:ext>
            </a:extLst>
          </p:cNvPr>
          <p:cNvSpPr txBox="1"/>
          <p:nvPr/>
        </p:nvSpPr>
        <p:spPr>
          <a:xfrm>
            <a:off x="2979561" y="574412"/>
            <a:ext cx="415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3600" b="1" dirty="0">
                <a:solidFill>
                  <a:schemeClr val="bg1"/>
                </a:solidFill>
                <a:latin typeface="Tw Cen MT" panose="020B0602020104020603" pitchFamily="34" charset="77"/>
              </a:rPr>
              <a:t>Where</a:t>
            </a:r>
            <a:r>
              <a:rPr lang="en-EG" sz="3600" b="1" dirty="0">
                <a:latin typeface="Tw Cen MT" panose="020B0602020104020603" pitchFamily="34" charset="77"/>
              </a:rPr>
              <a:t> it is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5555C-9D58-A734-6F75-06102BC0AA57}"/>
              </a:ext>
            </a:extLst>
          </p:cNvPr>
          <p:cNvSpPr txBox="1"/>
          <p:nvPr/>
        </p:nvSpPr>
        <p:spPr>
          <a:xfrm>
            <a:off x="5673247" y="635967"/>
            <a:ext cx="2728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w Cen MT" panose="020B0602020104020603" pitchFamily="34" charset="77"/>
              </a:rPr>
              <a:t>(Segmentation)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984F3-63C8-59A5-F34D-18BA50E6BFA8}"/>
              </a:ext>
            </a:extLst>
          </p:cNvPr>
          <p:cNvGrpSpPr/>
          <p:nvPr/>
        </p:nvGrpSpPr>
        <p:grpSpPr>
          <a:xfrm>
            <a:off x="2937085" y="1443047"/>
            <a:ext cx="7775157" cy="1038644"/>
            <a:chOff x="759242" y="1338024"/>
            <a:chExt cx="7775157" cy="1038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94C5F0-106E-625C-5168-50FE63F343F6}"/>
                </a:ext>
              </a:extLst>
            </p:cNvPr>
            <p:cNvSpPr txBox="1"/>
            <p:nvPr/>
          </p:nvSpPr>
          <p:spPr>
            <a:xfrm>
              <a:off x="759242" y="1338024"/>
              <a:ext cx="456443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1"/>
              <a:r>
                <a:rPr lang="en-US" sz="2800" dirty="0">
                  <a:latin typeface="Tw Cen MT" panose="020B0602020104020603" pitchFamily="34" charset="77"/>
                </a:rPr>
                <a:t>This is our next step : To be more specific in the diagnosis</a:t>
              </a:r>
              <a:endParaRPr lang="en-EG" sz="2800" dirty="0">
                <a:latin typeface="Tw Cen MT" panose="020B0602020104020603" pitchFamily="34" charset="77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F887E57-4A41-0FBD-BB34-DE369660F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1464" y="1363733"/>
              <a:ext cx="1012935" cy="101293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65C472-932B-3B2C-FF65-9D8575664741}"/>
              </a:ext>
            </a:extLst>
          </p:cNvPr>
          <p:cNvSpPr txBox="1"/>
          <p:nvPr/>
        </p:nvSpPr>
        <p:spPr>
          <a:xfrm>
            <a:off x="3086236" y="3429000"/>
            <a:ext cx="114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3200" b="1" dirty="0">
                <a:latin typeface="Tw Cen MT" panose="020B0602020104020603" pitchFamily="34" charset="77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56AC4-6AB1-2EA9-E819-9787C34F69B1}"/>
              </a:ext>
            </a:extLst>
          </p:cNvPr>
          <p:cNvSpPr txBox="1"/>
          <p:nvPr/>
        </p:nvSpPr>
        <p:spPr>
          <a:xfrm>
            <a:off x="3433633" y="4002182"/>
            <a:ext cx="656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w Cen MT" panose="020B0602020104020603" pitchFamily="34" charset="77"/>
              </a:rPr>
              <a:t>2017 ISIC skin lesion segmentation challenge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295B21-B47B-EC53-0B92-51A75627B188}"/>
              </a:ext>
            </a:extLst>
          </p:cNvPr>
          <p:cNvSpPr txBox="1"/>
          <p:nvPr/>
        </p:nvSpPr>
        <p:spPr>
          <a:xfrm>
            <a:off x="3451210" y="4449628"/>
            <a:ext cx="656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w Cen MT" panose="020B0602020104020603" pitchFamily="34" charset="77"/>
              </a:rPr>
              <a:t>Training , Validation , testing    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77"/>
              </a:rPr>
              <a:t>(2000 , 150 , 600 )</a:t>
            </a:r>
            <a:r>
              <a:rPr lang="en-EG" sz="2000" i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7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509EC-48FB-06EA-C4C1-00258D5CAF92}"/>
              </a:ext>
            </a:extLst>
          </p:cNvPr>
          <p:cNvSpPr txBox="1"/>
          <p:nvPr/>
        </p:nvSpPr>
        <p:spPr>
          <a:xfrm>
            <a:off x="3433633" y="4964421"/>
            <a:ext cx="656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all the images were resized to 256×256</a:t>
            </a:r>
            <a:r>
              <a:rPr lang="en-EG" sz="2000" dirty="0"/>
              <a:t> </a:t>
            </a:r>
            <a:endParaRPr lang="en-EG" sz="2000" i="1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032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410848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3632244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317919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279680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233407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1916405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7906021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8391024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8851092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923564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9690154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0132967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9EC8-8FB6-D784-65A0-9BAB5E408423}"/>
              </a:ext>
            </a:extLst>
          </p:cNvPr>
          <p:cNvGrpSpPr/>
          <p:nvPr/>
        </p:nvGrpSpPr>
        <p:grpSpPr>
          <a:xfrm>
            <a:off x="3528634" y="244391"/>
            <a:ext cx="5932220" cy="914400"/>
            <a:chOff x="1888790" y="186994"/>
            <a:chExt cx="5932220" cy="914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69B7A5-86EE-7271-4D78-5456654C988A}"/>
                </a:ext>
              </a:extLst>
            </p:cNvPr>
            <p:cNvSpPr txBox="1"/>
            <p:nvPr/>
          </p:nvSpPr>
          <p:spPr>
            <a:xfrm>
              <a:off x="1888790" y="290251"/>
              <a:ext cx="4763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Segmentation Model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4" name="Graphic 3" descr="Blackboard">
              <a:extLst>
                <a:ext uri="{FF2B5EF4-FFF2-40B4-BE49-F238E27FC236}">
                  <a16:creationId xmlns:a16="http://schemas.microsoft.com/office/drawing/2014/main" id="{AA930DF4-DAAF-D827-5467-ED3AD3C9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6610" y="186994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D6F3B1-EDC0-097E-5C42-302F8BDAD3FC}"/>
              </a:ext>
            </a:extLst>
          </p:cNvPr>
          <p:cNvSpPr txBox="1"/>
          <p:nvPr/>
        </p:nvSpPr>
        <p:spPr>
          <a:xfrm>
            <a:off x="3140189" y="1254156"/>
            <a:ext cx="705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w Cen MT" panose="020B0602020104020603" pitchFamily="34" charset="77"/>
              </a:rPr>
              <a:t>We build a Dense U-Net that consist of :</a:t>
            </a:r>
            <a:endParaRPr lang="en-EG" sz="3200" dirty="0">
              <a:latin typeface="Tw Cen MT" panose="020B06020201040206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1455F-6394-6F8D-3976-09F8956451A3}"/>
              </a:ext>
            </a:extLst>
          </p:cNvPr>
          <p:cNvSpPr txBox="1"/>
          <p:nvPr/>
        </p:nvSpPr>
        <p:spPr>
          <a:xfrm>
            <a:off x="3259862" y="2269158"/>
            <a:ext cx="705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w Cen MT" panose="020B0602020104020603" pitchFamily="34" charset="77"/>
              </a:rPr>
              <a:t>- 5 dense blocks </a:t>
            </a:r>
            <a:endParaRPr lang="en-EG" sz="2800" dirty="0">
              <a:latin typeface="Tw Cen MT" panose="020B06020201040206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851C0-AC6C-404D-2023-4FF64BA44B55}"/>
              </a:ext>
            </a:extLst>
          </p:cNvPr>
          <p:cNvSpPr txBox="1"/>
          <p:nvPr/>
        </p:nvSpPr>
        <p:spPr>
          <a:xfrm>
            <a:off x="3259862" y="2931431"/>
            <a:ext cx="705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w Cen MT" panose="020B0602020104020603" pitchFamily="34" charset="77"/>
              </a:rPr>
              <a:t>- Bottle neck of our U-Net consist of 2 Dense </a:t>
            </a:r>
            <a:endParaRPr lang="en-EG" sz="2800" dirty="0">
              <a:latin typeface="Tw Cen MT" panose="020B06020201040206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891C7-F3DE-B412-AF02-85EED5E067A0}"/>
              </a:ext>
            </a:extLst>
          </p:cNvPr>
          <p:cNvSpPr txBox="1"/>
          <p:nvPr/>
        </p:nvSpPr>
        <p:spPr>
          <a:xfrm>
            <a:off x="3259862" y="3687342"/>
            <a:ext cx="705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- Up sampling Path of 5 Dense block</a:t>
            </a:r>
            <a:endParaRPr lang="en-EG" sz="2800" dirty="0">
              <a:latin typeface="Tw Cen MT" panose="020B06020201040206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81B87-DD42-CB11-9DB1-95F21FBFD31D}"/>
              </a:ext>
            </a:extLst>
          </p:cNvPr>
          <p:cNvSpPr txBox="1"/>
          <p:nvPr/>
        </p:nvSpPr>
        <p:spPr>
          <a:xfrm>
            <a:off x="3614539" y="4778458"/>
            <a:ext cx="7199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latin typeface="Tw Cen MT" panose="020B0602020104020603" pitchFamily="34" charset="77"/>
              </a:rPr>
              <a:t>(All the convolution layers with the kernel size 3*3 and the same padding, 2 dense layers of 1024 units ,The final activation function is sigmoid function that translate the output values between 0 and 1. )</a:t>
            </a:r>
          </a:p>
          <a:p>
            <a:endParaRPr lang="en-EG" sz="2000" i="1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37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410848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3632244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317919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279680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233407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1916405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7906021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8391024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8851092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923564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9690154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0132967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9EC8-8FB6-D784-65A0-9BAB5E408423}"/>
              </a:ext>
            </a:extLst>
          </p:cNvPr>
          <p:cNvGrpSpPr/>
          <p:nvPr/>
        </p:nvGrpSpPr>
        <p:grpSpPr>
          <a:xfrm>
            <a:off x="3528634" y="244391"/>
            <a:ext cx="5932220" cy="914400"/>
            <a:chOff x="1888790" y="186994"/>
            <a:chExt cx="5932220" cy="914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69B7A5-86EE-7271-4D78-5456654C988A}"/>
                </a:ext>
              </a:extLst>
            </p:cNvPr>
            <p:cNvSpPr txBox="1"/>
            <p:nvPr/>
          </p:nvSpPr>
          <p:spPr>
            <a:xfrm>
              <a:off x="1888790" y="290251"/>
              <a:ext cx="4763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Segmentation Model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4" name="Graphic 3" descr="Blackboard">
              <a:extLst>
                <a:ext uri="{FF2B5EF4-FFF2-40B4-BE49-F238E27FC236}">
                  <a16:creationId xmlns:a16="http://schemas.microsoft.com/office/drawing/2014/main" id="{AA930DF4-DAAF-D827-5467-ED3AD3C9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6610" y="186994"/>
              <a:ext cx="914400" cy="9144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078687B-485C-DD52-1CF7-A6F8828DD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30" y="1118478"/>
            <a:ext cx="4775297" cy="5369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8844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410848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3632244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317919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279680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233407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1916405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7906021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8391024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8851092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923564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9690154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0132967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9EC8-8FB6-D784-65A0-9BAB5E408423}"/>
              </a:ext>
            </a:extLst>
          </p:cNvPr>
          <p:cNvGrpSpPr/>
          <p:nvPr/>
        </p:nvGrpSpPr>
        <p:grpSpPr>
          <a:xfrm>
            <a:off x="3528634" y="244391"/>
            <a:ext cx="5932220" cy="914400"/>
            <a:chOff x="1888790" y="186994"/>
            <a:chExt cx="5932220" cy="914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69B7A5-86EE-7271-4D78-5456654C988A}"/>
                </a:ext>
              </a:extLst>
            </p:cNvPr>
            <p:cNvSpPr txBox="1"/>
            <p:nvPr/>
          </p:nvSpPr>
          <p:spPr>
            <a:xfrm>
              <a:off x="1888790" y="290251"/>
              <a:ext cx="4763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Segmentation Model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4" name="Graphic 3" descr="Blackboard">
              <a:extLst>
                <a:ext uri="{FF2B5EF4-FFF2-40B4-BE49-F238E27FC236}">
                  <a16:creationId xmlns:a16="http://schemas.microsoft.com/office/drawing/2014/main" id="{AA930DF4-DAAF-D827-5467-ED3AD3C9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6610" y="186994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1FEAE9F-0563-9F28-512C-0BB8E9E1D281}"/>
              </a:ext>
            </a:extLst>
          </p:cNvPr>
          <p:cNvSpPr txBox="1"/>
          <p:nvPr/>
        </p:nvSpPr>
        <p:spPr>
          <a:xfrm>
            <a:off x="3579263" y="1514137"/>
            <a:ext cx="24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77"/>
              </a:rPr>
              <a:t>R</a:t>
            </a:r>
            <a:r>
              <a:rPr lang="en-EG" sz="2000" b="1" dirty="0">
                <a:solidFill>
                  <a:schemeClr val="bg1"/>
                </a:solidFill>
                <a:latin typeface="Tw Cen MT" panose="020B0602020104020603" pitchFamily="34" charset="77"/>
              </a:rPr>
              <a:t>esult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89441-4BE5-3009-E72E-617C9AAC5E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1809" r="655" b="1519"/>
          <a:stretch/>
        </p:blipFill>
        <p:spPr>
          <a:xfrm>
            <a:off x="5714094" y="1565159"/>
            <a:ext cx="5968262" cy="4556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D33E6-263B-914F-81EB-AA80373AB8CF}"/>
              </a:ext>
            </a:extLst>
          </p:cNvPr>
          <p:cNvSpPr txBox="1"/>
          <p:nvPr/>
        </p:nvSpPr>
        <p:spPr>
          <a:xfrm>
            <a:off x="2453776" y="2222862"/>
            <a:ext cx="423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</a:rPr>
              <a:t>Training Accuracy= </a:t>
            </a:r>
            <a:r>
              <a:rPr lang="en-US" sz="2400" b="1" dirty="0">
                <a:solidFill>
                  <a:schemeClr val="accent1"/>
                </a:solidFill>
                <a:latin typeface="Tw Cen MT" panose="020B0602020104020603" pitchFamily="34" charset="77"/>
              </a:rPr>
              <a:t>93.5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4C2C6-AAAF-BC35-93E5-E2F6A497133F}"/>
              </a:ext>
            </a:extLst>
          </p:cNvPr>
          <p:cNvSpPr txBox="1"/>
          <p:nvPr/>
        </p:nvSpPr>
        <p:spPr>
          <a:xfrm>
            <a:off x="2460158" y="2888442"/>
            <a:ext cx="363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</a:rPr>
              <a:t>Val Accuracy = </a:t>
            </a:r>
            <a:r>
              <a:rPr lang="en-US" sz="2400" b="1" dirty="0">
                <a:solidFill>
                  <a:schemeClr val="accent1"/>
                </a:solidFill>
                <a:latin typeface="Tw Cen MT" panose="020B0602020104020603" pitchFamily="34" charset="77"/>
              </a:rPr>
              <a:t>87.01 </a:t>
            </a:r>
          </a:p>
        </p:txBody>
      </p:sp>
    </p:spTree>
    <p:extLst>
      <p:ext uri="{BB962C8B-B14F-4D97-AF65-F5344CB8AC3E}">
        <p14:creationId xmlns:p14="http://schemas.microsoft.com/office/powerpoint/2010/main" val="422888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454391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406767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361462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323223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276950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2351834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1903685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7955595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8415663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880021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9254725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9697538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68A98-4BC9-2190-9C9D-48A775EE9A76}"/>
              </a:ext>
            </a:extLst>
          </p:cNvPr>
          <p:cNvSpPr txBox="1"/>
          <p:nvPr/>
        </p:nvSpPr>
        <p:spPr>
          <a:xfrm>
            <a:off x="2682940" y="642163"/>
            <a:ext cx="749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w Cen MT" panose="020B0602020104020603" pitchFamily="34" charset="77"/>
              </a:rPr>
              <a:t>The Execution of what we have achieved :</a:t>
            </a:r>
            <a:endParaRPr lang="en-EG" sz="3200" dirty="0">
              <a:latin typeface="Tw Cen MT" panose="020B0602020104020603" pitchFamily="34" charset="7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4B2571-FC04-63F4-1B02-902132DF1D17}"/>
              </a:ext>
            </a:extLst>
          </p:cNvPr>
          <p:cNvGrpSpPr/>
          <p:nvPr/>
        </p:nvGrpSpPr>
        <p:grpSpPr>
          <a:xfrm>
            <a:off x="9291217" y="2425760"/>
            <a:ext cx="4285479" cy="1921760"/>
            <a:chOff x="6667953" y="1443870"/>
            <a:chExt cx="4285479" cy="192176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8774C8-39F9-9E5E-2DFF-95173058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5690" y="1443870"/>
              <a:ext cx="1611856" cy="161185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973D80-C9EB-2E4B-749D-FA55AAD3D778}"/>
                </a:ext>
              </a:extLst>
            </p:cNvPr>
            <p:cNvSpPr txBox="1"/>
            <p:nvPr/>
          </p:nvSpPr>
          <p:spPr>
            <a:xfrm>
              <a:off x="6667953" y="2903965"/>
              <a:ext cx="4285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sz="2400" b="1" i="1" dirty="0">
                  <a:solidFill>
                    <a:srgbClr val="3F396F"/>
                  </a:solidFill>
                  <a:latin typeface="Tw Cen MT" panose="020B0602020104020603" pitchFamily="34" charset="77"/>
                </a:rPr>
                <a:t>Good Care APP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79DB4A-F3D0-836A-AEB6-75742569B6AE}"/>
              </a:ext>
            </a:extLst>
          </p:cNvPr>
          <p:cNvSpPr txBox="1"/>
          <p:nvPr/>
        </p:nvSpPr>
        <p:spPr>
          <a:xfrm>
            <a:off x="3834943" y="4140813"/>
            <a:ext cx="5000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G" sz="2400" b="1" dirty="0">
                <a:latin typeface="Tw Cen MT" panose="020B0602020104020603" pitchFamily="34" charset="77"/>
              </a:rPr>
              <a:t>We Built </a:t>
            </a:r>
            <a:r>
              <a:rPr lang="en-EG" sz="2400" b="1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a Flutter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APP </a:t>
            </a:r>
            <a:r>
              <a:rPr lang="en-US" sz="2400" b="1" dirty="0">
                <a:latin typeface="Tw Cen MT" panose="020B0602020104020603" pitchFamily="34" charset="77"/>
              </a:rPr>
              <a:t>To reach and serve as many mothers as possible .</a:t>
            </a:r>
            <a:endParaRPr lang="en-EG" sz="2400" b="1" dirty="0">
              <a:latin typeface="Tw Cen MT" panose="020B0602020104020603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E18858-2B2F-96AD-E07F-EA579647BFB2}"/>
              </a:ext>
            </a:extLst>
          </p:cNvPr>
          <p:cNvSpPr txBox="1"/>
          <p:nvPr/>
        </p:nvSpPr>
        <p:spPr>
          <a:xfrm>
            <a:off x="3453291" y="2485850"/>
            <a:ext cx="5433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77"/>
                <a:cs typeface="Times New Roman" panose="02020603050405020304" pitchFamily="18" charset="0"/>
              </a:rPr>
              <a:t>we decide to make mobile app to show how we can benefit from the model</a:t>
            </a:r>
            <a:endParaRPr lang="en-EG" sz="2400" b="1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781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497933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450310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405005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366765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320493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278726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2339114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1844280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7980234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836478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8819296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9262109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E103127-7ED4-44E1-178D-240394E30895}"/>
              </a:ext>
            </a:extLst>
          </p:cNvPr>
          <p:cNvGrpSpPr/>
          <p:nvPr/>
        </p:nvGrpSpPr>
        <p:grpSpPr>
          <a:xfrm>
            <a:off x="2780504" y="271149"/>
            <a:ext cx="6964471" cy="707657"/>
            <a:chOff x="1240575" y="318891"/>
            <a:chExt cx="6964471" cy="7076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0BFA3B-E0A8-1597-A427-6E8EA8401A03}"/>
                </a:ext>
              </a:extLst>
            </p:cNvPr>
            <p:cNvSpPr txBox="1"/>
            <p:nvPr/>
          </p:nvSpPr>
          <p:spPr>
            <a:xfrm>
              <a:off x="1240575" y="411110"/>
              <a:ext cx="69644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sz="2800" dirty="0">
                  <a:latin typeface="Tw Cen MT" panose="020B0602020104020603" pitchFamily="34" charset="77"/>
                </a:rPr>
                <a:t>What we built ! </a:t>
              </a:r>
            </a:p>
          </p:txBody>
        </p:sp>
        <p:pic>
          <p:nvPicPr>
            <p:cNvPr id="4" name="Graphic 3" descr="Muscular arm">
              <a:extLst>
                <a:ext uri="{FF2B5EF4-FFF2-40B4-BE49-F238E27FC236}">
                  <a16:creationId xmlns:a16="http://schemas.microsoft.com/office/drawing/2014/main" id="{C35344F7-9978-7721-158C-853F020FA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47619">
              <a:off x="3702419" y="318891"/>
              <a:ext cx="707657" cy="7076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989277-E28E-FE2F-3784-2939CBB4A591}"/>
              </a:ext>
            </a:extLst>
          </p:cNvPr>
          <p:cNvGrpSpPr/>
          <p:nvPr/>
        </p:nvGrpSpPr>
        <p:grpSpPr>
          <a:xfrm>
            <a:off x="5446703" y="5340003"/>
            <a:ext cx="5870599" cy="1329794"/>
            <a:chOff x="1768870" y="1352549"/>
            <a:chExt cx="5870599" cy="13297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E7E090-1C84-5975-369F-363805A91FD1}"/>
                </a:ext>
              </a:extLst>
            </p:cNvPr>
            <p:cNvSpPr txBox="1"/>
            <p:nvPr/>
          </p:nvSpPr>
          <p:spPr>
            <a:xfrm>
              <a:off x="1768870" y="1755836"/>
              <a:ext cx="58705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sz="2800" b="1" dirty="0">
                  <a:solidFill>
                    <a:schemeClr val="accent1">
                      <a:lumMod val="50000"/>
                    </a:schemeClr>
                  </a:solidFill>
                </a:rPr>
                <a:t>Flutter</a:t>
              </a:r>
              <a:r>
                <a:rPr lang="en-EG" sz="2800" b="1" dirty="0"/>
                <a:t> App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849215-39EC-2FB1-E826-66AF4985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5579" y="1352549"/>
              <a:ext cx="1329794" cy="13297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623D2A-146A-E859-FD92-5330FEFF6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591" y="973857"/>
            <a:ext cx="992562" cy="992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5F2686-70D8-7794-6E18-178D23287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313" y="3275588"/>
            <a:ext cx="1302437" cy="1302437"/>
          </a:xfrm>
          <a:prstGeom prst="rect">
            <a:avLst/>
          </a:prstGeom>
        </p:spPr>
      </p:pic>
      <p:sp>
        <p:nvSpPr>
          <p:cNvPr id="11" name="Chevron 10">
            <a:extLst>
              <a:ext uri="{FF2B5EF4-FFF2-40B4-BE49-F238E27FC236}">
                <a16:creationId xmlns:a16="http://schemas.microsoft.com/office/drawing/2014/main" id="{F0A9971F-1F61-2F4D-C208-490027186513}"/>
              </a:ext>
            </a:extLst>
          </p:cNvPr>
          <p:cNvSpPr/>
          <p:nvPr/>
        </p:nvSpPr>
        <p:spPr>
          <a:xfrm rot="5400000">
            <a:off x="7363568" y="4240705"/>
            <a:ext cx="688931" cy="486247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ECDC0539-C589-F39E-09F1-00555B9D79AF}"/>
              </a:ext>
            </a:extLst>
          </p:cNvPr>
          <p:cNvSpPr/>
          <p:nvPr/>
        </p:nvSpPr>
        <p:spPr>
          <a:xfrm rot="16200000">
            <a:off x="5780758" y="3248546"/>
            <a:ext cx="688931" cy="486247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4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497933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450310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405005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366765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320493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278726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2339114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1844280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1338148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836478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8819296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9262109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BD52CD7-E5AF-21BD-77E8-501776976CB3}"/>
              </a:ext>
            </a:extLst>
          </p:cNvPr>
          <p:cNvGrpSpPr/>
          <p:nvPr/>
        </p:nvGrpSpPr>
        <p:grpSpPr>
          <a:xfrm>
            <a:off x="2168612" y="249428"/>
            <a:ext cx="2567060" cy="591194"/>
            <a:chOff x="1260547" y="299322"/>
            <a:chExt cx="2567060" cy="5911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56466D-7A51-675F-7C35-8920911D429B}"/>
                </a:ext>
              </a:extLst>
            </p:cNvPr>
            <p:cNvSpPr txBox="1"/>
            <p:nvPr/>
          </p:nvSpPr>
          <p:spPr>
            <a:xfrm>
              <a:off x="1260547" y="299322"/>
              <a:ext cx="1970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sz="28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77"/>
                </a:rPr>
                <a:t>Front - End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8F4DF1-FBF8-8440-7413-77615D720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6413" y="299322"/>
              <a:ext cx="591194" cy="591194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551B21-F3C3-599D-BEFC-0449431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77" y="1491415"/>
            <a:ext cx="2621200" cy="4783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125D1-9E19-ECC1-E89F-054D6DEB4C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10" y="1518891"/>
            <a:ext cx="2720798" cy="4744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112239-424A-ADFE-8FD9-78BACD1673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53" y="1530269"/>
            <a:ext cx="2838524" cy="47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7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497933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450310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405005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366765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320493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278726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2339114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1844280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1338148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836478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8819296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9262109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BD52CD7-E5AF-21BD-77E8-501776976CB3}"/>
              </a:ext>
            </a:extLst>
          </p:cNvPr>
          <p:cNvGrpSpPr/>
          <p:nvPr/>
        </p:nvGrpSpPr>
        <p:grpSpPr>
          <a:xfrm>
            <a:off x="2168612" y="249428"/>
            <a:ext cx="2567060" cy="591194"/>
            <a:chOff x="1260547" y="299322"/>
            <a:chExt cx="2567060" cy="5911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56466D-7A51-675F-7C35-8920911D429B}"/>
                </a:ext>
              </a:extLst>
            </p:cNvPr>
            <p:cNvSpPr txBox="1"/>
            <p:nvPr/>
          </p:nvSpPr>
          <p:spPr>
            <a:xfrm>
              <a:off x="1260547" y="299322"/>
              <a:ext cx="1970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sz="28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77"/>
                </a:rPr>
                <a:t>Front - End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8F4DF1-FBF8-8440-7413-77615D720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6413" y="299322"/>
              <a:ext cx="591194" cy="5911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C83259D-4619-A793-4732-C91ED192E8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89" y="1195994"/>
            <a:ext cx="2342881" cy="5133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C669C9-E81A-DA8C-8BFF-89EBBA0520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33" y="1195992"/>
            <a:ext cx="2381159" cy="5133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134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497933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450310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405005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366765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320493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278726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2339114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1844280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1338148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89559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8819296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9262109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6FD09E7-CF70-D692-691B-3373DE367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64" y="3242544"/>
            <a:ext cx="1392201" cy="1391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DA356D-91B8-75D2-5851-D710DF6BF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7037">
            <a:off x="5818222" y="5284004"/>
            <a:ext cx="1392201" cy="1143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DDD6E0-89F4-4E15-3AFD-7A7D35432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7157">
            <a:off x="8391975" y="3168966"/>
            <a:ext cx="1922062" cy="704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744DAF-FA7C-94EE-3207-05AAEB49A9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797">
            <a:off x="2627865" y="3507233"/>
            <a:ext cx="1182953" cy="118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71A87-CC4C-6789-C1EE-A0C7C7DD13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80" y="5277931"/>
            <a:ext cx="2092226" cy="965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0FE3F-052E-D288-3F94-7AF245849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6722" y="1246964"/>
            <a:ext cx="1995580" cy="1995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E300F-4C91-BEA7-0D20-54A7AAA1D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4093" y="1142044"/>
            <a:ext cx="1225719" cy="122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6FBF4-411C-40C3-FB1B-B8F21C095E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5271" y="432318"/>
            <a:ext cx="1415207" cy="1415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D0482-F743-96A8-ABB5-95868FEB0C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7484" y="3984678"/>
            <a:ext cx="4055891" cy="23176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96073F-C685-2D43-5B63-1AF4306F4CF3}"/>
              </a:ext>
            </a:extLst>
          </p:cNvPr>
          <p:cNvSpPr txBox="1"/>
          <p:nvPr/>
        </p:nvSpPr>
        <p:spPr>
          <a:xfrm>
            <a:off x="1419929" y="276144"/>
            <a:ext cx="462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77"/>
              </a:rPr>
              <a:t>Technologies – tools Used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8D2860-6F28-5CCC-7BB3-586E4A99E8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7348" y="1480463"/>
            <a:ext cx="1528581" cy="15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5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497933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450310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405005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366765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320493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278726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2339114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1844280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1338148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89559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363487" y="22734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9262109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60EE3D-50C9-705A-35BB-E090D1E9DE48}"/>
              </a:ext>
            </a:extLst>
          </p:cNvPr>
          <p:cNvSpPr txBox="1"/>
          <p:nvPr/>
        </p:nvSpPr>
        <p:spPr>
          <a:xfrm>
            <a:off x="1655726" y="397784"/>
            <a:ext cx="61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3200" b="1" dirty="0">
                <a:latin typeface="Tw Cen MT" panose="020B0602020104020603" pitchFamily="34" charset="77"/>
              </a:rPr>
              <a:t>Our </a:t>
            </a:r>
            <a:r>
              <a:rPr lang="en-EG" sz="3200" b="1" i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77"/>
              </a:rPr>
              <a:t>Future</a:t>
            </a:r>
            <a:r>
              <a:rPr lang="en-EG" sz="3200" b="1" dirty="0">
                <a:latin typeface="Tw Cen MT" panose="020B0602020104020603" pitchFamily="34" charset="77"/>
              </a:rPr>
              <a:t> Work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172C9-F7AA-702A-39FC-BAC2942E740F}"/>
              </a:ext>
            </a:extLst>
          </p:cNvPr>
          <p:cNvSpPr txBox="1"/>
          <p:nvPr/>
        </p:nvSpPr>
        <p:spPr>
          <a:xfrm>
            <a:off x="2170968" y="1112019"/>
            <a:ext cx="703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77"/>
              </a:rPr>
              <a:t>We already had created Model to check while the tumor is malicious or not using </a:t>
            </a:r>
            <a:r>
              <a:rPr lang="en-US" sz="2400" b="1" i="1" dirty="0" err="1">
                <a:solidFill>
                  <a:schemeClr val="bg2"/>
                </a:solidFill>
                <a:latin typeface="Tw Cen MT" panose="020B0602020104020603" pitchFamily="34" charset="77"/>
              </a:rPr>
              <a:t>effecient</a:t>
            </a:r>
            <a:r>
              <a:rPr lang="en-US" sz="2400" b="1" i="1" dirty="0">
                <a:solidFill>
                  <a:schemeClr val="bg2"/>
                </a:solidFill>
                <a:latin typeface="Tw Cen MT" panose="020B0602020104020603" pitchFamily="34" charset="77"/>
              </a:rPr>
              <a:t>-Net p4</a:t>
            </a:r>
            <a:endParaRPr lang="en-EG" sz="2400" b="1" i="1" dirty="0">
              <a:solidFill>
                <a:schemeClr val="bg2"/>
              </a:solidFill>
              <a:latin typeface="Tw Cen MT" panose="020B06020201040206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FE7CB-D1FF-8331-04C1-0D04BA48D996}"/>
              </a:ext>
            </a:extLst>
          </p:cNvPr>
          <p:cNvSpPr txBox="1"/>
          <p:nvPr/>
        </p:nvSpPr>
        <p:spPr>
          <a:xfrm>
            <a:off x="2170968" y="2396666"/>
            <a:ext cx="176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77"/>
              </a:rPr>
              <a:t>Data</a:t>
            </a:r>
            <a:endParaRPr lang="en-EG" sz="3200" b="1" dirty="0">
              <a:solidFill>
                <a:schemeClr val="bg1">
                  <a:lumMod val="95000"/>
                </a:schemeClr>
              </a:solidFill>
              <a:latin typeface="Tw Cen MT" panose="020B06020201040206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E30C3-07C1-E1F6-32B1-8CE68C8F4348}"/>
              </a:ext>
            </a:extLst>
          </p:cNvPr>
          <p:cNvSpPr txBox="1"/>
          <p:nvPr/>
        </p:nvSpPr>
        <p:spPr>
          <a:xfrm>
            <a:off x="2368389" y="2959999"/>
            <a:ext cx="703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77"/>
              </a:rPr>
              <a:t>We use the same data we Use for the Segmentation state </a:t>
            </a:r>
            <a:endParaRPr lang="en-EG" sz="2400" b="1" dirty="0">
              <a:latin typeface="Tw Cen MT" panose="020B06020201040206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BAB94-3AFC-9622-88B9-99017342F6DF}"/>
              </a:ext>
            </a:extLst>
          </p:cNvPr>
          <p:cNvSpPr txBox="1"/>
          <p:nvPr/>
        </p:nvSpPr>
        <p:spPr>
          <a:xfrm>
            <a:off x="2077414" y="3790996"/>
            <a:ext cx="1982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32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77"/>
              </a:rPr>
              <a:t>Model</a:t>
            </a:r>
            <a:endParaRPr lang="en-EG" sz="2800" b="1" dirty="0">
              <a:solidFill>
                <a:schemeClr val="bg1">
                  <a:lumMod val="95000"/>
                </a:schemeClr>
              </a:solidFill>
              <a:latin typeface="Tw Cen MT" panose="020B06020201040206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3EA33-A8A8-FE5B-4BEF-7DFDB0F4A7D8}"/>
              </a:ext>
            </a:extLst>
          </p:cNvPr>
          <p:cNvSpPr txBox="1"/>
          <p:nvPr/>
        </p:nvSpPr>
        <p:spPr>
          <a:xfrm>
            <a:off x="2590251" y="4334597"/>
            <a:ext cx="6328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400" b="1" dirty="0">
                <a:latin typeface="Tw Cen MT" panose="020B0602020104020603" pitchFamily="34" charset="77"/>
              </a:rPr>
              <a:t>- </a:t>
            </a:r>
            <a:r>
              <a:rPr lang="en-US" sz="2400" b="1" dirty="0">
                <a:latin typeface="Tw Cen MT" panose="020B0602020104020603" pitchFamily="34" charset="77"/>
              </a:rPr>
              <a:t>We use </a:t>
            </a:r>
            <a:r>
              <a:rPr lang="en-US" sz="2400" b="1" i="1" u="sng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EfficientNetB3</a:t>
            </a:r>
            <a:r>
              <a:rPr lang="en-US" sz="2400" b="1" dirty="0">
                <a:latin typeface="Tw Cen MT" panose="020B0602020104020603" pitchFamily="34" charset="77"/>
              </a:rPr>
              <a:t> and added one layer</a:t>
            </a:r>
            <a:endParaRPr lang="en-EG" sz="2400" b="1" dirty="0">
              <a:latin typeface="Tw Cen MT" panose="020B0602020104020603" pitchFamily="34" charset="77"/>
            </a:endParaRPr>
          </a:p>
          <a:p>
            <a:endParaRPr lang="en-EG" sz="2400" b="1" dirty="0">
              <a:latin typeface="Tw Cen MT" panose="020B06020201040206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9498E-C868-CE82-C820-4F045382A0BE}"/>
              </a:ext>
            </a:extLst>
          </p:cNvPr>
          <p:cNvSpPr txBox="1"/>
          <p:nvPr/>
        </p:nvSpPr>
        <p:spPr>
          <a:xfrm>
            <a:off x="4297621" y="5422099"/>
            <a:ext cx="423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</a:rPr>
              <a:t>Training Accuracy=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77"/>
              </a:rPr>
              <a:t>98 %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51B45-DF81-8B2C-2352-EDF9490D293F}"/>
              </a:ext>
            </a:extLst>
          </p:cNvPr>
          <p:cNvSpPr txBox="1"/>
          <p:nvPr/>
        </p:nvSpPr>
        <p:spPr>
          <a:xfrm>
            <a:off x="4304003" y="6087679"/>
            <a:ext cx="363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</a:rPr>
              <a:t>Val Accuracy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77"/>
              </a:rPr>
              <a:t>82 % </a:t>
            </a:r>
          </a:p>
        </p:txBody>
      </p:sp>
    </p:spTree>
    <p:extLst>
      <p:ext uri="{BB962C8B-B14F-4D97-AF65-F5344CB8AC3E}">
        <p14:creationId xmlns:p14="http://schemas.microsoft.com/office/powerpoint/2010/main" val="322445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187433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-6362776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-6784086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-7177424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-762940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-804586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8477142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8962145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9422213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980676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10261275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0704088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944A19-F0ED-4049-BD85-5696078D2A9B}"/>
              </a:ext>
            </a:extLst>
          </p:cNvPr>
          <p:cNvSpPr txBox="1"/>
          <p:nvPr/>
        </p:nvSpPr>
        <p:spPr>
          <a:xfrm>
            <a:off x="4619407" y="563307"/>
            <a:ext cx="4810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Breast cancer is the second leading cause of cancer deaths among U.S. women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92320-70BE-09F8-6E0A-6E8102B26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884" y="563307"/>
            <a:ext cx="954194" cy="9541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8E1E7-B151-8674-724D-113AEF800078}"/>
              </a:ext>
            </a:extLst>
          </p:cNvPr>
          <p:cNvSpPr txBox="1"/>
          <p:nvPr/>
        </p:nvSpPr>
        <p:spPr>
          <a:xfrm>
            <a:off x="4484644" y="2655507"/>
            <a:ext cx="5446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Invasive ductal carcinoma (IDC) is - with ~ 80 % of cases - one of the most common types of breast cancer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FA2F8-C4AD-8CB3-2C3E-B9CDB60267DD}"/>
              </a:ext>
            </a:extLst>
          </p:cNvPr>
          <p:cNvSpPr txBox="1"/>
          <p:nvPr/>
        </p:nvSpPr>
        <p:spPr>
          <a:xfrm>
            <a:off x="4619407" y="4993842"/>
            <a:ext cx="5311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Our goal:</a:t>
            </a:r>
            <a:endParaRPr lang="en-US" i="1" dirty="0"/>
          </a:p>
          <a:p>
            <a:r>
              <a:rPr lang="en-US" b="1" i="1" dirty="0"/>
              <a:t>Given a patient and a patch of a tissue slice predict whether it contains IDC or not &amp; locate where</a:t>
            </a:r>
            <a:r>
              <a:rPr lang="ar-SA" b="1" i="1" dirty="0"/>
              <a:t> </a:t>
            </a:r>
            <a:r>
              <a:rPr lang="en-US" b="1" i="1" dirty="0"/>
              <a:t>it is 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80278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497933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450310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405005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366765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320493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278726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2339114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1844280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1338148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89559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382056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89331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80E36-1880-029B-CCCF-928138CB74A3}"/>
              </a:ext>
            </a:extLst>
          </p:cNvPr>
          <p:cNvSpPr txBox="1"/>
          <p:nvPr/>
        </p:nvSpPr>
        <p:spPr>
          <a:xfrm>
            <a:off x="4674706" y="1211969"/>
            <a:ext cx="4381164" cy="1926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0"/>
              </a:rPr>
              <a:t>Thanks for </a:t>
            </a:r>
            <a:r>
              <a:rPr lang="en-US" sz="4000" b="1" dirty="0">
                <a:solidFill>
                  <a:srgbClr val="3F396F"/>
                </a:solidFill>
                <a:latin typeface="Tw Cen MT" panose="020B0602020104020603" pitchFamily="34" charset="0"/>
              </a:rPr>
              <a:t>Listening</a:t>
            </a:r>
            <a:r>
              <a:rPr lang="en-US" sz="4000" b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0"/>
              </a:rPr>
              <a:t> with great patience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8240B-8DCA-AA06-F24B-71A01B6B5092}"/>
              </a:ext>
            </a:extLst>
          </p:cNvPr>
          <p:cNvSpPr txBox="1"/>
          <p:nvPr/>
        </p:nvSpPr>
        <p:spPr>
          <a:xfrm>
            <a:off x="4639782" y="3930461"/>
            <a:ext cx="537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0"/>
              </a:rPr>
              <a:t>Under supervision of</a:t>
            </a:r>
          </a:p>
          <a:p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0"/>
              </a:rPr>
              <a:t>Dr/ </a:t>
            </a:r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0"/>
              </a:rPr>
              <a:t>Amr Mohamed Abd-El latif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9B40C1-CD2E-6588-B10B-8D4A3466D16E}"/>
              </a:ext>
            </a:extLst>
          </p:cNvPr>
          <p:cNvSpPr/>
          <p:nvPr/>
        </p:nvSpPr>
        <p:spPr>
          <a:xfrm>
            <a:off x="828327" y="2077118"/>
            <a:ext cx="3098216" cy="30982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46DB7C-99F5-540C-76DD-0E7E4A5D178E}"/>
              </a:ext>
            </a:extLst>
          </p:cNvPr>
          <p:cNvSpPr/>
          <p:nvPr/>
        </p:nvSpPr>
        <p:spPr>
          <a:xfrm>
            <a:off x="1149245" y="2406031"/>
            <a:ext cx="2424568" cy="2424569"/>
          </a:xfrm>
          <a:prstGeom prst="ellipse">
            <a:avLst/>
          </a:prstGeom>
          <a:solidFill>
            <a:srgbClr val="3F3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8A5BCA-0844-8B90-D5CE-B97872C2099A}"/>
              </a:ext>
            </a:extLst>
          </p:cNvPr>
          <p:cNvSpPr/>
          <p:nvPr/>
        </p:nvSpPr>
        <p:spPr>
          <a:xfrm>
            <a:off x="1363626" y="2610094"/>
            <a:ext cx="1994965" cy="1994965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EEF87-C2F0-80CE-6602-7FE3061F73CF}"/>
              </a:ext>
            </a:extLst>
          </p:cNvPr>
          <p:cNvGrpSpPr/>
          <p:nvPr/>
        </p:nvGrpSpPr>
        <p:grpSpPr>
          <a:xfrm>
            <a:off x="1524824" y="2591990"/>
            <a:ext cx="4126691" cy="1805210"/>
            <a:chOff x="6827702" y="1322752"/>
            <a:chExt cx="4285479" cy="18746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7494146-7377-1153-A674-749635C4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6084" y="1322752"/>
              <a:ext cx="1611856" cy="161185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0CFEBD-27D7-AEF6-1BCF-5937F226D054}"/>
                </a:ext>
              </a:extLst>
            </p:cNvPr>
            <p:cNvSpPr txBox="1"/>
            <p:nvPr/>
          </p:nvSpPr>
          <p:spPr>
            <a:xfrm>
              <a:off x="6827702" y="2781917"/>
              <a:ext cx="4285479" cy="415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sz="2000" b="1" i="1" dirty="0">
                  <a:solidFill>
                    <a:srgbClr val="3F396F"/>
                  </a:solidFill>
                  <a:latin typeface="Tw Cen MT" panose="020B0602020104020603" pitchFamily="34" charset="77"/>
                </a:rPr>
                <a:t>Good Care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08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187433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139810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-6784086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-7177424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-762940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-804586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8477142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8962145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9422213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980676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10261275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0704088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5AF7EC-FD6D-516F-1B2F-45988BE22C4C}"/>
              </a:ext>
            </a:extLst>
          </p:cNvPr>
          <p:cNvSpPr txBox="1"/>
          <p:nvPr/>
        </p:nvSpPr>
        <p:spPr>
          <a:xfrm>
            <a:off x="3444733" y="240954"/>
            <a:ext cx="695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w Cen MT" panose="020B0602020104020603" pitchFamily="34" charset="0"/>
              </a:rPr>
              <a:t>What problem we are here to solve : </a:t>
            </a:r>
            <a:endParaRPr 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1F257E-5793-9019-B39C-FAAA17D84C4F}"/>
              </a:ext>
            </a:extLst>
          </p:cNvPr>
          <p:cNvGrpSpPr/>
          <p:nvPr/>
        </p:nvGrpSpPr>
        <p:grpSpPr>
          <a:xfrm>
            <a:off x="4609236" y="1564393"/>
            <a:ext cx="5895297" cy="2151929"/>
            <a:chOff x="4609236" y="1564393"/>
            <a:chExt cx="5895297" cy="21519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8CB24C-53FA-214F-C641-FC53F788FD11}"/>
                </a:ext>
              </a:extLst>
            </p:cNvPr>
            <p:cNvSpPr txBox="1"/>
            <p:nvPr/>
          </p:nvSpPr>
          <p:spPr>
            <a:xfrm>
              <a:off x="4609236" y="2474149"/>
              <a:ext cx="3187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latin typeface="Tw Cen MT" panose="020B0602020104020603" pitchFamily="34" charset="0"/>
                </a:rPr>
                <a:t>She </a:t>
              </a:r>
              <a:r>
                <a:rPr lang="en-GB" sz="3200" b="1" dirty="0">
                  <a:solidFill>
                    <a:srgbClr val="C00000"/>
                  </a:solidFill>
                  <a:latin typeface="Tw Cen MT" panose="020B0602020104020603" pitchFamily="34" charset="0"/>
                </a:rPr>
                <a:t>HAS</a:t>
              </a:r>
              <a:r>
                <a:rPr lang="en-GB" sz="3200" b="1" dirty="0">
                  <a:latin typeface="Tw Cen MT" panose="020B0602020104020603" pitchFamily="34" charset="0"/>
                </a:rPr>
                <a:t> or </a:t>
              </a:r>
              <a:r>
                <a:rPr lang="en-GB" sz="3200" b="1" i="1" dirty="0">
                  <a:solidFill>
                    <a:schemeClr val="accent6">
                      <a:lumMod val="50000"/>
                    </a:schemeClr>
                  </a:solidFill>
                  <a:latin typeface="Tw Cen MT" panose="020B0602020104020603" pitchFamily="34" charset="0"/>
                </a:rPr>
                <a:t>NOT </a:t>
              </a:r>
              <a:r>
                <a:rPr lang="en-GB" sz="3200" b="1" dirty="0">
                  <a:latin typeface="Tw Cen MT" panose="020B0602020104020603" pitchFamily="34" charset="0"/>
                </a:rPr>
                <a:t>! </a:t>
              </a:r>
              <a:endParaRPr lang="en-US" sz="32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5611F2-9904-ADD7-9C55-AB53410E0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2604" y="1564393"/>
              <a:ext cx="2151929" cy="215192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46FD84-A50F-88E4-67B0-A890C4FA150A}"/>
              </a:ext>
            </a:extLst>
          </p:cNvPr>
          <p:cNvGrpSpPr/>
          <p:nvPr/>
        </p:nvGrpSpPr>
        <p:grpSpPr>
          <a:xfrm>
            <a:off x="4522125" y="4529916"/>
            <a:ext cx="6048934" cy="1983674"/>
            <a:chOff x="4522125" y="4529916"/>
            <a:chExt cx="6048934" cy="19836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D0B689-CB9D-07D5-D2E9-D14A2C92D9ED}"/>
                </a:ext>
              </a:extLst>
            </p:cNvPr>
            <p:cNvSpPr txBox="1"/>
            <p:nvPr/>
          </p:nvSpPr>
          <p:spPr>
            <a:xfrm>
              <a:off x="4522125" y="5277564"/>
              <a:ext cx="3323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Where</a:t>
              </a:r>
              <a:r>
                <a:rPr lang="en-GB" sz="3200" b="1" dirty="0">
                  <a:latin typeface="Tw Cen MT" panose="020B0602020104020603" pitchFamily="34" charset="0"/>
                </a:rPr>
                <a:t> it is ?</a:t>
              </a:r>
              <a:endParaRPr lang="en-US" sz="32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9D7B09-E089-A74C-2657-028C10DF2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2604" y="4529916"/>
              <a:ext cx="2218455" cy="1983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327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2323225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184698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1393936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-8391559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-8843544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-926000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9691277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10176280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10636348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1102090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11475410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1918223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0B307F-049A-97CD-83CF-F8C968383CD6}"/>
              </a:ext>
            </a:extLst>
          </p:cNvPr>
          <p:cNvGrpSpPr/>
          <p:nvPr/>
        </p:nvGrpSpPr>
        <p:grpSpPr>
          <a:xfrm>
            <a:off x="2416500" y="427321"/>
            <a:ext cx="6310073" cy="707886"/>
            <a:chOff x="1452098" y="232862"/>
            <a:chExt cx="6310073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0C08BF-336B-9831-D40E-6CF0300A5FCB}"/>
                </a:ext>
              </a:extLst>
            </p:cNvPr>
            <p:cNvSpPr txBox="1"/>
            <p:nvPr/>
          </p:nvSpPr>
          <p:spPr>
            <a:xfrm>
              <a:off x="1452098" y="232862"/>
              <a:ext cx="30728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>
                  <a:solidFill>
                    <a:srgbClr val="C00000"/>
                  </a:solidFill>
                  <a:latin typeface="Tw Cen MT" panose="020B0602020104020603" pitchFamily="34" charset="0"/>
                </a:rPr>
                <a:t>HAS</a:t>
              </a:r>
              <a:r>
                <a:rPr lang="en-GB" sz="4000" b="1" dirty="0">
                  <a:latin typeface="Tw Cen MT" panose="020B0602020104020603" pitchFamily="34" charset="0"/>
                </a:rPr>
                <a:t> || </a:t>
              </a:r>
              <a:r>
                <a:rPr lang="en-GB" sz="4000" b="1" dirty="0">
                  <a:solidFill>
                    <a:schemeClr val="accent6">
                      <a:lumMod val="50000"/>
                    </a:schemeClr>
                  </a:solidFill>
                  <a:latin typeface="Tw Cen MT" panose="020B0602020104020603" pitchFamily="34" charset="0"/>
                </a:rPr>
                <a:t>NOT</a:t>
              </a:r>
              <a:endParaRPr lang="en-US" sz="4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199852-1F8B-65AB-0C19-8606999545D4}"/>
                </a:ext>
              </a:extLst>
            </p:cNvPr>
            <p:cNvSpPr txBox="1"/>
            <p:nvPr/>
          </p:nvSpPr>
          <p:spPr>
            <a:xfrm>
              <a:off x="4429828" y="304762"/>
              <a:ext cx="3332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w Cen MT" panose="020B0602020104020603" pitchFamily="34" charset="77"/>
                </a:rPr>
                <a:t>(Classification)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F3D123-433A-023F-7812-45F9D4B8D21C}"/>
              </a:ext>
            </a:extLst>
          </p:cNvPr>
          <p:cNvGrpSpPr/>
          <p:nvPr/>
        </p:nvGrpSpPr>
        <p:grpSpPr>
          <a:xfrm>
            <a:off x="5039194" y="1410843"/>
            <a:ext cx="1096216" cy="1939417"/>
            <a:chOff x="3715084" y="63666"/>
            <a:chExt cx="1096216" cy="1939417"/>
          </a:xfrm>
        </p:grpSpPr>
        <p:pic>
          <p:nvPicPr>
            <p:cNvPr id="7" name="Graphic 6" descr="Arrow Slight curve">
              <a:extLst>
                <a:ext uri="{FF2B5EF4-FFF2-40B4-BE49-F238E27FC236}">
                  <a16:creationId xmlns:a16="http://schemas.microsoft.com/office/drawing/2014/main" id="{111D3A75-9505-CF3A-A0AF-A7D77746A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17786">
              <a:off x="3724203" y="915986"/>
              <a:ext cx="1087097" cy="1087097"/>
            </a:xfrm>
            <a:prstGeom prst="rect">
              <a:avLst/>
            </a:prstGeom>
          </p:spPr>
        </p:pic>
        <p:pic>
          <p:nvPicPr>
            <p:cNvPr id="8" name="Graphic 7" descr="Arrow Slight curve">
              <a:extLst>
                <a:ext uri="{FF2B5EF4-FFF2-40B4-BE49-F238E27FC236}">
                  <a16:creationId xmlns:a16="http://schemas.microsoft.com/office/drawing/2014/main" id="{F7B38AB3-2198-0AEA-78FD-865C7AEB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746529" flipV="1">
              <a:off x="3715084" y="63666"/>
              <a:ext cx="1087097" cy="108709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93641-0AC3-9935-C429-A951BC7A13C3}"/>
              </a:ext>
            </a:extLst>
          </p:cNvPr>
          <p:cNvSpPr txBox="1"/>
          <p:nvPr/>
        </p:nvSpPr>
        <p:spPr>
          <a:xfrm>
            <a:off x="7304726" y="1695869"/>
            <a:ext cx="397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/>
              <a:t>- The Images are grouped into </a:t>
            </a:r>
            <a:r>
              <a:rPr lang="en-EG" sz="2000" b="1" i="1" u="sng" dirty="0">
                <a:solidFill>
                  <a:srgbClr val="457B9E"/>
                </a:solidFill>
              </a:rPr>
              <a:t>279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B78BA-66F9-087B-4239-4C0782ABA78B}"/>
              </a:ext>
            </a:extLst>
          </p:cNvPr>
          <p:cNvGrpSpPr/>
          <p:nvPr/>
        </p:nvGrpSpPr>
        <p:grpSpPr>
          <a:xfrm>
            <a:off x="3593780" y="1591635"/>
            <a:ext cx="1391457" cy="1601866"/>
            <a:chOff x="2269670" y="244458"/>
            <a:chExt cx="1391457" cy="1601866"/>
          </a:xfrm>
        </p:grpSpPr>
        <p:pic>
          <p:nvPicPr>
            <p:cNvPr id="11" name="Graphic 10" descr="Open folder">
              <a:extLst>
                <a:ext uri="{FF2B5EF4-FFF2-40B4-BE49-F238E27FC236}">
                  <a16:creationId xmlns:a16="http://schemas.microsoft.com/office/drawing/2014/main" id="{B7212688-DBD6-F2F7-FDF8-57070B004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69670" y="244458"/>
              <a:ext cx="1391457" cy="139145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CDE36A-DCA3-A31D-F1F5-CED3D93931AD}"/>
                </a:ext>
              </a:extLst>
            </p:cNvPr>
            <p:cNvSpPr txBox="1"/>
            <p:nvPr/>
          </p:nvSpPr>
          <p:spPr>
            <a:xfrm>
              <a:off x="2564300" y="1323104"/>
              <a:ext cx="960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sz="2800" b="1" i="1" dirty="0"/>
                <a:t>279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D672360-8419-6349-FB2E-39D407A3DFBA}"/>
              </a:ext>
            </a:extLst>
          </p:cNvPr>
          <p:cNvSpPr txBox="1"/>
          <p:nvPr/>
        </p:nvSpPr>
        <p:spPr>
          <a:xfrm>
            <a:off x="7329263" y="2406031"/>
            <a:ext cx="4168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Each patient folder has </a:t>
            </a:r>
            <a:r>
              <a:rPr lang="en-US" sz="2000" b="1" i="1" dirty="0">
                <a:solidFill>
                  <a:srgbClr val="457B9E"/>
                </a:solidFill>
              </a:rPr>
              <a:t>two</a:t>
            </a:r>
            <a:r>
              <a:rPr lang="en-US" sz="2000" b="1" dirty="0"/>
              <a:t> sub-folders that groups together images with the same class (0 | 1)</a:t>
            </a:r>
            <a:endParaRPr lang="en-EG" sz="2000" b="1" i="1" u="sng" dirty="0">
              <a:solidFill>
                <a:srgbClr val="457B9E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8B365-6191-7A8F-C5B0-505B8793CB3B}"/>
              </a:ext>
            </a:extLst>
          </p:cNvPr>
          <p:cNvGrpSpPr/>
          <p:nvPr/>
        </p:nvGrpSpPr>
        <p:grpSpPr>
          <a:xfrm>
            <a:off x="6099170" y="1393948"/>
            <a:ext cx="1253404" cy="1757481"/>
            <a:chOff x="4775060" y="46771"/>
            <a:chExt cx="1253404" cy="17574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0E6D1-C3B6-A957-3440-C9E7174BBE78}"/>
                </a:ext>
              </a:extLst>
            </p:cNvPr>
            <p:cNvGrpSpPr/>
            <p:nvPr/>
          </p:nvGrpSpPr>
          <p:grpSpPr>
            <a:xfrm>
              <a:off x="4775060" y="46771"/>
              <a:ext cx="892353" cy="1757481"/>
              <a:chOff x="4775060" y="46771"/>
              <a:chExt cx="892353" cy="1757481"/>
            </a:xfrm>
          </p:grpSpPr>
          <p:pic>
            <p:nvPicPr>
              <p:cNvPr id="18" name="Graphic 17" descr="Open folder">
                <a:extLst>
                  <a:ext uri="{FF2B5EF4-FFF2-40B4-BE49-F238E27FC236}">
                    <a16:creationId xmlns:a16="http://schemas.microsoft.com/office/drawing/2014/main" id="{ECDB42D1-290E-9594-12CE-6C1081CDF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75060" y="46771"/>
                <a:ext cx="835364" cy="835364"/>
              </a:xfrm>
              <a:prstGeom prst="rect">
                <a:avLst/>
              </a:prstGeom>
            </p:spPr>
          </p:pic>
          <p:pic>
            <p:nvPicPr>
              <p:cNvPr id="19" name="Graphic 18" descr="Open folder">
                <a:extLst>
                  <a:ext uri="{FF2B5EF4-FFF2-40B4-BE49-F238E27FC236}">
                    <a16:creationId xmlns:a16="http://schemas.microsoft.com/office/drawing/2014/main" id="{72983D3E-0409-0562-AB12-69DBB717C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08649" y="945488"/>
                <a:ext cx="858764" cy="858764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3903AF-EE01-F2CB-B49A-3B934750A685}"/>
                </a:ext>
              </a:extLst>
            </p:cNvPr>
            <p:cNvSpPr txBox="1"/>
            <p:nvPr/>
          </p:nvSpPr>
          <p:spPr>
            <a:xfrm>
              <a:off x="5030324" y="286266"/>
              <a:ext cx="960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sz="2800" b="1" dirty="0"/>
                <a:t>1</a:t>
              </a:r>
              <a:endParaRPr lang="en-EG" sz="3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2A3893-5D8A-88BA-5A80-825B76E053C4}"/>
                </a:ext>
              </a:extLst>
            </p:cNvPr>
            <p:cNvSpPr txBox="1"/>
            <p:nvPr/>
          </p:nvSpPr>
          <p:spPr>
            <a:xfrm>
              <a:off x="5068443" y="1186772"/>
              <a:ext cx="960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sz="2800" b="1" dirty="0"/>
                <a:t>0</a:t>
              </a:r>
              <a:endParaRPr lang="en-EG" sz="36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C610A86-51BF-C717-1760-2908E73C805C}"/>
              </a:ext>
            </a:extLst>
          </p:cNvPr>
          <p:cNvSpPr txBox="1"/>
          <p:nvPr/>
        </p:nvSpPr>
        <p:spPr>
          <a:xfrm>
            <a:off x="4025953" y="3484516"/>
            <a:ext cx="5694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000" b="1" dirty="0">
                <a:latin typeface="Andale Mono" panose="020B0509000000000004" pitchFamily="49" charset="0"/>
              </a:rPr>
              <a:t>So It’s a lot of data to work with </a:t>
            </a:r>
            <a:endParaRPr lang="en-EG" sz="2000" b="1" dirty="0">
              <a:latin typeface="Andale Mono" panose="020B050900000000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C1235F-41D0-BF9B-A70C-0C574EA7340E}"/>
              </a:ext>
            </a:extLst>
          </p:cNvPr>
          <p:cNvSpPr txBox="1"/>
          <p:nvPr/>
        </p:nvSpPr>
        <p:spPr>
          <a:xfrm>
            <a:off x="3246014" y="4024359"/>
            <a:ext cx="2793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800" b="1" dirty="0"/>
              <a:t>Make it </a:t>
            </a:r>
            <a:r>
              <a:rPr lang="en-US" sz="3200" b="1" i="1" dirty="0">
                <a:solidFill>
                  <a:srgbClr val="457B9E"/>
                </a:solidFill>
              </a:rPr>
              <a:t>easier : </a:t>
            </a:r>
            <a:endParaRPr lang="en-EG" sz="2800" b="1" i="1" dirty="0">
              <a:solidFill>
                <a:srgbClr val="457B9E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84D0A3-34BC-BD0C-769F-2BBE2CE04E63}"/>
              </a:ext>
            </a:extLst>
          </p:cNvPr>
          <p:cNvGrpSpPr/>
          <p:nvPr/>
        </p:nvGrpSpPr>
        <p:grpSpPr>
          <a:xfrm>
            <a:off x="3069783" y="4807073"/>
            <a:ext cx="6481281" cy="869581"/>
            <a:chOff x="1783646" y="3288153"/>
            <a:chExt cx="6481281" cy="86958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3790E8-6763-8E87-B390-0BE2D61D1FD5}"/>
                </a:ext>
              </a:extLst>
            </p:cNvPr>
            <p:cNvSpPr txBox="1"/>
            <p:nvPr/>
          </p:nvSpPr>
          <p:spPr>
            <a:xfrm>
              <a:off x="1783646" y="3480626"/>
              <a:ext cx="573449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sz="2000" b="1" dirty="0"/>
                <a:t>- Create a new directory to store all available images</a:t>
              </a:r>
            </a:p>
            <a:p>
              <a:pPr marL="0" algn="r" defTabSz="914400" rtl="1" eaLnBrk="1" latinLnBrk="0" hangingPunct="1"/>
              <a:endParaRPr lang="en-EG" b="1" dirty="0"/>
            </a:p>
          </p:txBody>
        </p:sp>
        <p:pic>
          <p:nvPicPr>
            <p:cNvPr id="24" name="Graphic 23" descr="Folder">
              <a:extLst>
                <a:ext uri="{FF2B5EF4-FFF2-40B4-BE49-F238E27FC236}">
                  <a16:creationId xmlns:a16="http://schemas.microsoft.com/office/drawing/2014/main" id="{EE524035-4DB2-270A-1241-F745BAF3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85195" y="3288153"/>
              <a:ext cx="779732" cy="77973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398F07-ECF3-7DF3-8B61-027F21215714}"/>
              </a:ext>
            </a:extLst>
          </p:cNvPr>
          <p:cNvGrpSpPr/>
          <p:nvPr/>
        </p:nvGrpSpPr>
        <p:grpSpPr>
          <a:xfrm>
            <a:off x="3208736" y="5927427"/>
            <a:ext cx="5933761" cy="1715038"/>
            <a:chOff x="1884626" y="4580250"/>
            <a:chExt cx="5933761" cy="17150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64DCFF-2285-B93E-B3F3-568A0968358E}"/>
                </a:ext>
              </a:extLst>
            </p:cNvPr>
            <p:cNvSpPr txBox="1"/>
            <p:nvPr/>
          </p:nvSpPr>
          <p:spPr>
            <a:xfrm>
              <a:off x="1884626" y="4725628"/>
              <a:ext cx="55625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 Create a list  with all the patient </a:t>
              </a:r>
              <a:r>
                <a:rPr lang="en-US" sz="2000" b="1" i="1" u="sng" dirty="0">
                  <a:solidFill>
                    <a:srgbClr val="457B9E"/>
                  </a:solidFill>
                </a:rPr>
                <a:t>ID</a:t>
              </a:r>
              <a:r>
                <a:rPr lang="en-US" sz="2000" b="1" dirty="0"/>
                <a:t> numbers : </a:t>
              </a:r>
            </a:p>
            <a:p>
              <a:r>
                <a:rPr lang="en-US" i="1" dirty="0">
                  <a:solidFill>
                    <a:srgbClr val="457B9E"/>
                  </a:solidFill>
                </a:rPr>
                <a:t>      (Each patient ID folder has 2 sub (0 &amp;1) )</a:t>
              </a:r>
            </a:p>
            <a:p>
              <a:r>
                <a:rPr lang="en-US" i="1" dirty="0">
                  <a:solidFill>
                    <a:srgbClr val="457B9E"/>
                  </a:solidFill>
                </a:rPr>
                <a:t>                                    </a:t>
              </a:r>
            </a:p>
            <a:p>
              <a:r>
                <a:rPr lang="en-US" sz="2000" b="1" dirty="0"/>
                <a:t>                                                 </a:t>
              </a:r>
            </a:p>
            <a:p>
              <a:endParaRPr lang="en-EG" sz="2000" dirty="0"/>
            </a:p>
          </p:txBody>
        </p:sp>
        <p:pic>
          <p:nvPicPr>
            <p:cNvPr id="27" name="Graphic 26" descr="Employee badge">
              <a:extLst>
                <a:ext uri="{FF2B5EF4-FFF2-40B4-BE49-F238E27FC236}">
                  <a16:creationId xmlns:a16="http://schemas.microsoft.com/office/drawing/2014/main" id="{3614A5D8-F33A-B6AC-56E5-F9E84A62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03987" y="4580250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C8B8D9-CE49-AB93-F025-84E015DFCC98}"/>
              </a:ext>
            </a:extLst>
          </p:cNvPr>
          <p:cNvSpPr txBox="1"/>
          <p:nvPr/>
        </p:nvSpPr>
        <p:spPr>
          <a:xfrm>
            <a:off x="8858570" y="293834"/>
            <a:ext cx="299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5400" b="1" i="1" dirty="0">
                <a:latin typeface="Tw Cen MT" panose="020B0602020104020603" pitchFamily="34" charset="77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9954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0" grpId="0"/>
      <p:bldP spid="20" grpId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2352253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1876016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1422964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-836253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-8814516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-9230975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9662249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10147252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10607320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10991875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11446382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1889195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5367B0B-486B-4462-89F6-0948A63CD725}"/>
              </a:ext>
            </a:extLst>
          </p:cNvPr>
          <p:cNvGrpSpPr/>
          <p:nvPr/>
        </p:nvGrpSpPr>
        <p:grpSpPr>
          <a:xfrm>
            <a:off x="1831556" y="311392"/>
            <a:ext cx="6310073" cy="707886"/>
            <a:chOff x="1452098" y="232862"/>
            <a:chExt cx="6310073" cy="707886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92AE6A3-AF2B-B967-F644-74C19FC9DA63}"/>
                </a:ext>
              </a:extLst>
            </p:cNvPr>
            <p:cNvSpPr txBox="1"/>
            <p:nvPr/>
          </p:nvSpPr>
          <p:spPr>
            <a:xfrm>
              <a:off x="1452098" y="232862"/>
              <a:ext cx="30728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>
                  <a:solidFill>
                    <a:srgbClr val="C00000"/>
                  </a:solidFill>
                  <a:latin typeface="Tw Cen MT" panose="020B0602020104020603" pitchFamily="34" charset="0"/>
                </a:rPr>
                <a:t>HAS</a:t>
              </a:r>
              <a:r>
                <a:rPr lang="en-GB" sz="4000" b="1" dirty="0">
                  <a:latin typeface="Tw Cen MT" panose="020B0602020104020603" pitchFamily="34" charset="0"/>
                </a:rPr>
                <a:t> || </a:t>
              </a:r>
              <a:r>
                <a:rPr lang="en-GB" sz="4000" b="1" dirty="0">
                  <a:solidFill>
                    <a:schemeClr val="accent6">
                      <a:lumMod val="50000"/>
                    </a:schemeClr>
                  </a:solidFill>
                  <a:latin typeface="Tw Cen MT" panose="020B0602020104020603" pitchFamily="34" charset="0"/>
                </a:rPr>
                <a:t>NOT</a:t>
              </a:r>
              <a:endParaRPr lang="en-US" sz="4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ECEA26A-6B8D-42F5-0B58-0D4CF92757E7}"/>
                </a:ext>
              </a:extLst>
            </p:cNvPr>
            <p:cNvSpPr txBox="1"/>
            <p:nvPr/>
          </p:nvSpPr>
          <p:spPr>
            <a:xfrm>
              <a:off x="4429828" y="304762"/>
              <a:ext cx="3332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w Cen MT" panose="020B0602020104020603" pitchFamily="34" charset="77"/>
                </a:rPr>
                <a:t>(Classification)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070537C7-5FBB-1062-2729-AE7907222570}"/>
              </a:ext>
            </a:extLst>
          </p:cNvPr>
          <p:cNvSpPr txBox="1"/>
          <p:nvPr/>
        </p:nvSpPr>
        <p:spPr>
          <a:xfrm>
            <a:off x="1733819" y="1281591"/>
            <a:ext cx="333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w Cen MT" panose="020B0602020104020603" pitchFamily="34" charset="77"/>
              </a:rPr>
              <a:t>W</a:t>
            </a:r>
            <a:r>
              <a:rPr lang="en-EG" sz="2200" b="1" dirty="0">
                <a:latin typeface="Tw Cen MT" panose="020B0602020104020603" pitchFamily="34" charset="77"/>
              </a:rPr>
              <a:t>hat the data look like ! </a:t>
            </a:r>
          </a:p>
        </p:txBody>
      </p:sp>
      <p:pic>
        <p:nvPicPr>
          <p:cNvPr id="214" name="Content Placeholder 3">
            <a:extLst>
              <a:ext uri="{FF2B5EF4-FFF2-40B4-BE49-F238E27FC236}">
                <a16:creationId xmlns:a16="http://schemas.microsoft.com/office/drawing/2014/main" id="{79411371-1F48-C8E4-6B3E-3263DFD0E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05" y="1194974"/>
            <a:ext cx="4461411" cy="2305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91757BE-6591-6271-6EDB-12478C3AB614}"/>
              </a:ext>
            </a:extLst>
          </p:cNvPr>
          <p:cNvGrpSpPr/>
          <p:nvPr/>
        </p:nvGrpSpPr>
        <p:grpSpPr>
          <a:xfrm>
            <a:off x="2652399" y="3968159"/>
            <a:ext cx="8749713" cy="2663609"/>
            <a:chOff x="707338" y="3821043"/>
            <a:chExt cx="8749713" cy="2663609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319D88E6-CBFE-5332-4AA0-6FDA4A4A2ED8}"/>
                </a:ext>
              </a:extLst>
            </p:cNvPr>
            <p:cNvGrpSpPr/>
            <p:nvPr/>
          </p:nvGrpSpPr>
          <p:grpSpPr>
            <a:xfrm>
              <a:off x="1405456" y="4377098"/>
              <a:ext cx="3707855" cy="1266290"/>
              <a:chOff x="1511206" y="4058553"/>
              <a:chExt cx="2839828" cy="1051560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9D2D970-B8FE-54EE-6A5E-C9A6EB1ECC78}"/>
                  </a:ext>
                </a:extLst>
              </p:cNvPr>
              <p:cNvCxnSpPr/>
              <p:nvPr/>
            </p:nvCxnSpPr>
            <p:spPr>
              <a:xfrm>
                <a:off x="1534066" y="4058553"/>
                <a:ext cx="28055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683E38C1-EF78-5E32-6EDD-19402EFA2ED5}"/>
                  </a:ext>
                </a:extLst>
              </p:cNvPr>
              <p:cNvCxnSpPr/>
              <p:nvPr/>
            </p:nvCxnSpPr>
            <p:spPr>
              <a:xfrm>
                <a:off x="1545496" y="4378593"/>
                <a:ext cx="28055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2554F93-A6AC-790A-91B8-DDAA63824788}"/>
                  </a:ext>
                </a:extLst>
              </p:cNvPr>
              <p:cNvCxnSpPr/>
              <p:nvPr/>
            </p:nvCxnSpPr>
            <p:spPr>
              <a:xfrm>
                <a:off x="1511206" y="4709716"/>
                <a:ext cx="28055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9EC973-0A2A-CCF0-C9C9-18F5829B1752}"/>
                  </a:ext>
                </a:extLst>
              </p:cNvPr>
              <p:cNvCxnSpPr/>
              <p:nvPr/>
            </p:nvCxnSpPr>
            <p:spPr>
              <a:xfrm>
                <a:off x="1511206" y="5110113"/>
                <a:ext cx="28055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36AAC77-615E-CACB-8F31-499231F26833}"/>
                </a:ext>
              </a:extLst>
            </p:cNvPr>
            <p:cNvSpPr/>
            <p:nvPr/>
          </p:nvSpPr>
          <p:spPr>
            <a:xfrm>
              <a:off x="1626300" y="4387848"/>
              <a:ext cx="1525058" cy="1528841"/>
            </a:xfrm>
            <a:prstGeom prst="rect">
              <a:avLst/>
            </a:prstGeom>
            <a:solidFill>
              <a:srgbClr val="914C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G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4138FB6-1EB3-0021-3248-39CCB8FA0591}"/>
                </a:ext>
              </a:extLst>
            </p:cNvPr>
            <p:cNvSpPr/>
            <p:nvPr/>
          </p:nvSpPr>
          <p:spPr>
            <a:xfrm>
              <a:off x="3251046" y="5435736"/>
              <a:ext cx="1525058" cy="480953"/>
            </a:xfrm>
            <a:prstGeom prst="rect">
              <a:avLst/>
            </a:prstGeom>
            <a:solidFill>
              <a:srgbClr val="D8A4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G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AE8F632-9D8B-C8A5-047E-56EC9ECEBB04}"/>
                </a:ext>
              </a:extLst>
            </p:cNvPr>
            <p:cNvSpPr txBox="1"/>
            <p:nvPr/>
          </p:nvSpPr>
          <p:spPr>
            <a:xfrm>
              <a:off x="707338" y="4296856"/>
              <a:ext cx="74438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sz="1100" dirty="0"/>
                <a:t>200,000</a:t>
              </a:r>
            </a:p>
            <a:p>
              <a:endParaRPr lang="en-EG" sz="1100" dirty="0"/>
            </a:p>
            <a:p>
              <a:r>
                <a:rPr lang="en-EG" sz="1100" dirty="0"/>
                <a:t>150,000</a:t>
              </a:r>
            </a:p>
            <a:p>
              <a:endParaRPr lang="en-EG" sz="1100" dirty="0"/>
            </a:p>
            <a:p>
              <a:r>
                <a:rPr lang="en-EG" sz="1100" dirty="0"/>
                <a:t>100,000</a:t>
              </a:r>
            </a:p>
            <a:p>
              <a:endParaRPr lang="en-EG" sz="1100" dirty="0"/>
            </a:p>
            <a:p>
              <a:endParaRPr lang="en-EG" sz="1100" dirty="0"/>
            </a:p>
            <a:p>
              <a:r>
                <a:rPr lang="en-EG" sz="1100" dirty="0"/>
                <a:t>50,000</a:t>
              </a:r>
            </a:p>
            <a:p>
              <a:endParaRPr lang="en-EG" sz="1100" dirty="0"/>
            </a:p>
            <a:p>
              <a:r>
                <a:rPr lang="en-EG" sz="1100" dirty="0"/>
                <a:t>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A01FA30-3880-5A79-4E88-3BF848EAC5B9}"/>
                </a:ext>
              </a:extLst>
            </p:cNvPr>
            <p:cNvSpPr txBox="1"/>
            <p:nvPr/>
          </p:nvSpPr>
          <p:spPr>
            <a:xfrm>
              <a:off x="2207016" y="6106051"/>
              <a:ext cx="446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dirty="0"/>
                <a:t>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9A19255-4509-532A-1E8E-56BF381A68F9}"/>
                </a:ext>
              </a:extLst>
            </p:cNvPr>
            <p:cNvSpPr txBox="1"/>
            <p:nvPr/>
          </p:nvSpPr>
          <p:spPr>
            <a:xfrm>
              <a:off x="3892993" y="6115320"/>
              <a:ext cx="446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G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A3944-B158-84F8-261B-EB4B977270DB}"/>
                </a:ext>
              </a:extLst>
            </p:cNvPr>
            <p:cNvSpPr txBox="1"/>
            <p:nvPr/>
          </p:nvSpPr>
          <p:spPr>
            <a:xfrm>
              <a:off x="916733" y="3821043"/>
              <a:ext cx="363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EG" b="1" dirty="0"/>
                <a:t>ount polt of each class (1,0)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F418251-06B6-E791-E7DA-BB6A2362AAFA}"/>
                </a:ext>
              </a:extLst>
            </p:cNvPr>
            <p:cNvSpPr txBox="1"/>
            <p:nvPr/>
          </p:nvSpPr>
          <p:spPr>
            <a:xfrm>
              <a:off x="5819289" y="4329817"/>
              <a:ext cx="363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Pie </a:t>
              </a:r>
              <a:r>
                <a:rPr lang="en-EG" b="1" dirty="0"/>
                <a:t>polt of each class (1,0)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B875BBF-6E3F-7DC8-B7EF-C081F577896F}"/>
                </a:ext>
              </a:extLst>
            </p:cNvPr>
            <p:cNvGrpSpPr/>
            <p:nvPr/>
          </p:nvGrpSpPr>
          <p:grpSpPr>
            <a:xfrm>
              <a:off x="6011857" y="4942237"/>
              <a:ext cx="1982980" cy="1462075"/>
              <a:chOff x="6011857" y="4942237"/>
              <a:chExt cx="1982980" cy="1462075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E919D42F-1322-8224-E9D2-8FA7C129641A}"/>
                  </a:ext>
                </a:extLst>
              </p:cNvPr>
              <p:cNvGrpSpPr/>
              <p:nvPr/>
            </p:nvGrpSpPr>
            <p:grpSpPr>
              <a:xfrm rot="4696269">
                <a:off x="6532762" y="4942237"/>
                <a:ext cx="1462075" cy="1462075"/>
                <a:chOff x="6640599" y="4843516"/>
                <a:chExt cx="1462075" cy="1462075"/>
              </a:xfrm>
            </p:grpSpPr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8EE92DEF-51F7-4117-67F5-44A3CC3A3D40}"/>
                    </a:ext>
                  </a:extLst>
                </p:cNvPr>
                <p:cNvSpPr/>
                <p:nvPr/>
              </p:nvSpPr>
              <p:spPr>
                <a:xfrm>
                  <a:off x="6661031" y="4856002"/>
                  <a:ext cx="1430498" cy="1430498"/>
                </a:xfrm>
                <a:prstGeom prst="ellipse">
                  <a:avLst/>
                </a:prstGeom>
                <a:solidFill>
                  <a:srgbClr val="E53A4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EG"/>
                </a:p>
              </p:txBody>
            </p:sp>
            <p:sp>
              <p:nvSpPr>
                <p:cNvPr id="228" name="Pie 227">
                  <a:extLst>
                    <a:ext uri="{FF2B5EF4-FFF2-40B4-BE49-F238E27FC236}">
                      <a16:creationId xmlns:a16="http://schemas.microsoft.com/office/drawing/2014/main" id="{54070E38-876E-F6E0-5FE4-DEBE7E0BAB43}"/>
                    </a:ext>
                  </a:extLst>
                </p:cNvPr>
                <p:cNvSpPr/>
                <p:nvPr/>
              </p:nvSpPr>
              <p:spPr>
                <a:xfrm>
                  <a:off x="6640599" y="4843516"/>
                  <a:ext cx="1462075" cy="1462075"/>
                </a:xfrm>
                <a:prstGeom prst="pi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41B8185-75BC-16A1-A2D3-C8F181A5EC38}"/>
                  </a:ext>
                </a:extLst>
              </p:cNvPr>
              <p:cNvSpPr txBox="1"/>
              <p:nvPr/>
            </p:nvSpPr>
            <p:spPr>
              <a:xfrm rot="16200000">
                <a:off x="5751102" y="5421984"/>
                <a:ext cx="860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G" sz="1600" b="1" i="1" dirty="0"/>
                  <a:t>Target</a:t>
                </a:r>
                <a:endParaRPr lang="en-EG" b="1" i="1" dirty="0"/>
              </a:p>
            </p:txBody>
          </p:sp>
        </p:grp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AD11791-BB05-5AD2-9952-4E6DFE2E9764}"/>
              </a:ext>
            </a:extLst>
          </p:cNvPr>
          <p:cNvSpPr txBox="1"/>
          <p:nvPr/>
        </p:nvSpPr>
        <p:spPr>
          <a:xfrm>
            <a:off x="8273626" y="177905"/>
            <a:ext cx="299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5400" b="1" i="1" dirty="0">
                <a:latin typeface="Tw Cen MT" panose="020B0602020104020603" pitchFamily="34" charset="77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2544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287476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239853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194547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156308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-829200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-870846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9139735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9624738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10084806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1046936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10923868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1366681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95E4B88-58C6-067E-C252-B1D014112A43}"/>
              </a:ext>
            </a:extLst>
          </p:cNvPr>
          <p:cNvGrpSpPr/>
          <p:nvPr/>
        </p:nvGrpSpPr>
        <p:grpSpPr>
          <a:xfrm>
            <a:off x="2947800" y="-49750"/>
            <a:ext cx="5932220" cy="914400"/>
            <a:chOff x="1888790" y="186994"/>
            <a:chExt cx="5932220" cy="914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5C1037-B386-DDA1-D41F-AC5F28DCD6E2}"/>
                </a:ext>
              </a:extLst>
            </p:cNvPr>
            <p:cNvSpPr txBox="1"/>
            <p:nvPr/>
          </p:nvSpPr>
          <p:spPr>
            <a:xfrm>
              <a:off x="1888790" y="290251"/>
              <a:ext cx="4763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Classification Model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4" name="Graphic 3" descr="Blackboard">
              <a:extLst>
                <a:ext uri="{FF2B5EF4-FFF2-40B4-BE49-F238E27FC236}">
                  <a16:creationId xmlns:a16="http://schemas.microsoft.com/office/drawing/2014/main" id="{5B651E12-2287-3A66-A6CB-F29426F4A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6610" y="186994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DF31EE-FF95-F48E-BD6E-8F5EFB03339F}"/>
              </a:ext>
            </a:extLst>
          </p:cNvPr>
          <p:cNvGrpSpPr/>
          <p:nvPr/>
        </p:nvGrpSpPr>
        <p:grpSpPr>
          <a:xfrm>
            <a:off x="2091365" y="1752038"/>
            <a:ext cx="9083073" cy="2276857"/>
            <a:chOff x="792593" y="2117468"/>
            <a:chExt cx="9083073" cy="2276857"/>
          </a:xfrm>
        </p:grpSpPr>
        <p:pic>
          <p:nvPicPr>
            <p:cNvPr id="7" name="Content Placeholder 9">
              <a:extLst>
                <a:ext uri="{FF2B5EF4-FFF2-40B4-BE49-F238E27FC236}">
                  <a16:creationId xmlns:a16="http://schemas.microsoft.com/office/drawing/2014/main" id="{4EBFB240-2003-6E43-85E1-74893F731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593" y="2244435"/>
              <a:ext cx="3556985" cy="195531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F19235-9CED-515C-26C8-6DCFEB724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7466"/>
            <a:stretch/>
          </p:blipFill>
          <p:spPr>
            <a:xfrm>
              <a:off x="4451835" y="2244435"/>
              <a:ext cx="2194868" cy="195531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F51D67-9825-E43E-FCEC-1D29AE61C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503" y="2244435"/>
              <a:ext cx="1399107" cy="20028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E279785-2A25-E238-7530-0E641DB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019" y="2117468"/>
              <a:ext cx="1581647" cy="227685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66433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287476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239853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194547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156308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-829200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-870846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9139735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9624738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10084806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1046936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10923868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1366681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95E4B88-58C6-067E-C252-B1D014112A43}"/>
              </a:ext>
            </a:extLst>
          </p:cNvPr>
          <p:cNvGrpSpPr/>
          <p:nvPr/>
        </p:nvGrpSpPr>
        <p:grpSpPr>
          <a:xfrm>
            <a:off x="2947800" y="-49750"/>
            <a:ext cx="5932220" cy="914400"/>
            <a:chOff x="1888790" y="186994"/>
            <a:chExt cx="5932220" cy="914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5C1037-B386-DDA1-D41F-AC5F28DCD6E2}"/>
                </a:ext>
              </a:extLst>
            </p:cNvPr>
            <p:cNvSpPr txBox="1"/>
            <p:nvPr/>
          </p:nvSpPr>
          <p:spPr>
            <a:xfrm>
              <a:off x="1888790" y="290251"/>
              <a:ext cx="4763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Classification Model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4" name="Graphic 3" descr="Blackboard">
              <a:extLst>
                <a:ext uri="{FF2B5EF4-FFF2-40B4-BE49-F238E27FC236}">
                  <a16:creationId xmlns:a16="http://schemas.microsoft.com/office/drawing/2014/main" id="{5B651E12-2287-3A66-A6CB-F29426F4A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6610" y="186994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F0FFEF-4769-DA28-9A3F-C2864AC83234}"/>
              </a:ext>
            </a:extLst>
          </p:cNvPr>
          <p:cNvSpPr txBox="1"/>
          <p:nvPr/>
        </p:nvSpPr>
        <p:spPr>
          <a:xfrm>
            <a:off x="2608055" y="1081006"/>
            <a:ext cx="393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400" b="1" dirty="0">
                <a:solidFill>
                  <a:schemeClr val="bg1"/>
                </a:solidFill>
                <a:latin typeface="Tw Cen MT" panose="020B0602020104020603" pitchFamily="34" charset="77"/>
              </a:rPr>
              <a:t>Model Summary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3815FEB-AF30-964E-8DB6-1FEE485EA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89" y="1707210"/>
            <a:ext cx="7285984" cy="4204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3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287476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239853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194547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156308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-829200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-870846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9139735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9624738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10084806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1046936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10923868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1366681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95E4B88-58C6-067E-C252-B1D014112A43}"/>
              </a:ext>
            </a:extLst>
          </p:cNvPr>
          <p:cNvGrpSpPr/>
          <p:nvPr/>
        </p:nvGrpSpPr>
        <p:grpSpPr>
          <a:xfrm>
            <a:off x="2947800" y="-49750"/>
            <a:ext cx="5932220" cy="914400"/>
            <a:chOff x="1888790" y="186994"/>
            <a:chExt cx="5932220" cy="914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5C1037-B386-DDA1-D41F-AC5F28DCD6E2}"/>
                </a:ext>
              </a:extLst>
            </p:cNvPr>
            <p:cNvSpPr txBox="1"/>
            <p:nvPr/>
          </p:nvSpPr>
          <p:spPr>
            <a:xfrm>
              <a:off x="1888790" y="290251"/>
              <a:ext cx="4763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Classification Model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4" name="Graphic 3" descr="Blackboard">
              <a:extLst>
                <a:ext uri="{FF2B5EF4-FFF2-40B4-BE49-F238E27FC236}">
                  <a16:creationId xmlns:a16="http://schemas.microsoft.com/office/drawing/2014/main" id="{5B651E12-2287-3A66-A6CB-F29426F4A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6610" y="186994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7F94B35-D172-34BB-3F92-9C0ADBA786F1}"/>
              </a:ext>
            </a:extLst>
          </p:cNvPr>
          <p:cNvGrpSpPr/>
          <p:nvPr/>
        </p:nvGrpSpPr>
        <p:grpSpPr>
          <a:xfrm>
            <a:off x="2419200" y="1697050"/>
            <a:ext cx="8646034" cy="3918579"/>
            <a:chOff x="1185931" y="1635353"/>
            <a:chExt cx="8646034" cy="3918579"/>
          </a:xfrm>
        </p:grpSpPr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5986561A-7736-8256-20A6-55DBF5951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6" t="35516" r="12917"/>
            <a:stretch/>
          </p:blipFill>
          <p:spPr>
            <a:xfrm>
              <a:off x="3661668" y="1635353"/>
              <a:ext cx="3324023" cy="18131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687719-9FF2-099B-FC1C-C5F668658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931" y="3956988"/>
              <a:ext cx="3443418" cy="158344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8A87D2-1E09-E78F-5EF9-C86E0E386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720" y="3970488"/>
              <a:ext cx="3896245" cy="158344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9090A8-3FAF-600F-8BFF-633B5D36D11D}"/>
              </a:ext>
            </a:extLst>
          </p:cNvPr>
          <p:cNvSpPr txBox="1"/>
          <p:nvPr/>
        </p:nvSpPr>
        <p:spPr>
          <a:xfrm>
            <a:off x="2882297" y="1347694"/>
            <a:ext cx="393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800" b="1" dirty="0">
                <a:solidFill>
                  <a:schemeClr val="bg1"/>
                </a:solidFill>
                <a:latin typeface="Tw Cen MT" panose="020B0602020104020603" pitchFamily="34" charset="77"/>
              </a:rPr>
              <a:t>Test</a:t>
            </a:r>
            <a:endParaRPr lang="en-EG" sz="2400" b="1" dirty="0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191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32DA2-E8C3-A5EA-74E0-393257326A82}"/>
              </a:ext>
            </a:extLst>
          </p:cNvPr>
          <p:cNvGrpSpPr/>
          <p:nvPr/>
        </p:nvGrpSpPr>
        <p:grpSpPr>
          <a:xfrm>
            <a:off x="287476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81CDBF-4557-7B58-430B-EF188BE7F62E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6B1998-FA02-D566-2278-324AD120FFE5}"/>
                </a:ext>
              </a:extLst>
            </p:cNvPr>
            <p:cNvGrpSpPr/>
            <p:nvPr/>
          </p:nvGrpSpPr>
          <p:grpSpPr>
            <a:xfrm>
              <a:off x="5713339" y="5822148"/>
              <a:ext cx="552817" cy="923330"/>
              <a:chOff x="8380339" y="6477186"/>
              <a:chExt cx="552817" cy="923330"/>
            </a:xfrm>
          </p:grpSpPr>
          <p:sp>
            <p:nvSpPr>
              <p:cNvPr id="40" name="Rectangle: Top Corners Rounded 1">
                <a:extLst>
                  <a:ext uri="{FF2B5EF4-FFF2-40B4-BE49-F238E27FC236}">
                    <a16:creationId xmlns:a16="http://schemas.microsoft.com/office/drawing/2014/main" id="{701DE804-CB87-0922-4949-43D9FEE81C60}"/>
                  </a:ext>
                </a:extLst>
              </p:cNvPr>
              <p:cNvSpPr/>
              <p:nvPr/>
            </p:nvSpPr>
            <p:spPr>
              <a:xfrm rot="5400000">
                <a:off x="8294763" y="6662443"/>
                <a:ext cx="723970" cy="552817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DEFAE7-C7AB-C383-88DF-BA6847E33F53}"/>
                  </a:ext>
                </a:extLst>
              </p:cNvPr>
              <p:cNvSpPr txBox="1"/>
              <p:nvPr/>
            </p:nvSpPr>
            <p:spPr>
              <a:xfrm>
                <a:off x="8539818" y="647718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84AF9B"/>
                    </a:solidFill>
                    <a:latin typeface="DAGGERSQUARE" pitchFamily="50" charset="0"/>
                  </a:rPr>
                  <a:t>A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5CF41D-E1C1-C20B-CA48-6D8B62E6768B}"/>
              </a:ext>
            </a:extLst>
          </p:cNvPr>
          <p:cNvGrpSpPr/>
          <p:nvPr/>
        </p:nvGrpSpPr>
        <p:grpSpPr>
          <a:xfrm>
            <a:off x="2398530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8ED7C5-F9D8-5C30-A772-723B81D6593F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8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5D664EE-E553-F137-FAC8-5B43698C537C}"/>
                </a:ext>
              </a:extLst>
            </p:cNvPr>
            <p:cNvGrpSpPr/>
            <p:nvPr/>
          </p:nvGrpSpPr>
          <p:grpSpPr>
            <a:xfrm>
              <a:off x="5713339" y="5440178"/>
              <a:ext cx="552817" cy="923330"/>
              <a:chOff x="8380339" y="6095216"/>
              <a:chExt cx="552817" cy="923330"/>
            </a:xfrm>
          </p:grpSpPr>
          <p:sp>
            <p:nvSpPr>
              <p:cNvPr id="141" name="Rectangle: Top Corners Rounded 1">
                <a:extLst>
                  <a:ext uri="{FF2B5EF4-FFF2-40B4-BE49-F238E27FC236}">
                    <a16:creationId xmlns:a16="http://schemas.microsoft.com/office/drawing/2014/main" id="{B80D7CB5-7006-4892-EB20-734C5CF64A7E}"/>
                  </a:ext>
                </a:extLst>
              </p:cNvPr>
              <p:cNvSpPr/>
              <p:nvPr/>
            </p:nvSpPr>
            <p:spPr>
              <a:xfrm rot="5400000">
                <a:off x="8294763" y="6280473"/>
                <a:ext cx="723970" cy="552817"/>
              </a:xfrm>
              <a:prstGeom prst="round2SameRect">
                <a:avLst/>
              </a:prstGeom>
              <a:solidFill>
                <a:srgbClr val="289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6B03F2-BD7E-2092-40F2-868C2FDB35A4}"/>
                  </a:ext>
                </a:extLst>
              </p:cNvPr>
              <p:cNvSpPr txBox="1"/>
              <p:nvPr/>
            </p:nvSpPr>
            <p:spPr>
              <a:xfrm>
                <a:off x="8539818" y="6095216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8C7A8"/>
                    </a:solidFill>
                    <a:latin typeface="DAGGERSQUARE" pitchFamily="50" charset="0"/>
                  </a:rPr>
                  <a:t>B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41EBC3-1B1F-D1F8-38EE-C3473D73A494}"/>
              </a:ext>
            </a:extLst>
          </p:cNvPr>
          <p:cNvGrpSpPr/>
          <p:nvPr/>
        </p:nvGrpSpPr>
        <p:grpSpPr>
          <a:xfrm>
            <a:off x="1945478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766548-58A6-2653-E8DA-C39EB961B9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69410F-9183-D48F-5D01-E04E7731BDC0}"/>
                </a:ext>
              </a:extLst>
            </p:cNvPr>
            <p:cNvGrpSpPr/>
            <p:nvPr/>
          </p:nvGrpSpPr>
          <p:grpSpPr>
            <a:xfrm>
              <a:off x="5713339" y="4846007"/>
              <a:ext cx="552817" cy="923330"/>
              <a:chOff x="8380339" y="5501045"/>
              <a:chExt cx="552817" cy="923330"/>
            </a:xfrm>
          </p:grpSpPr>
          <p:sp>
            <p:nvSpPr>
              <p:cNvPr id="146" name="Rectangle: Top Corners Rounded 1">
                <a:extLst>
                  <a:ext uri="{FF2B5EF4-FFF2-40B4-BE49-F238E27FC236}">
                    <a16:creationId xmlns:a16="http://schemas.microsoft.com/office/drawing/2014/main" id="{DC0675B6-DFD8-9EB2-9D5A-0F1BF55C9BF4}"/>
                  </a:ext>
                </a:extLst>
              </p:cNvPr>
              <p:cNvSpPr/>
              <p:nvPr/>
            </p:nvSpPr>
            <p:spPr>
              <a:xfrm rot="5400000">
                <a:off x="8294763" y="5686302"/>
                <a:ext cx="723970" cy="552817"/>
              </a:xfrm>
              <a:prstGeom prst="round2SameRect">
                <a:avLst/>
              </a:prstGeom>
              <a:solidFill>
                <a:srgbClr val="26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C04662-9E67-E2F7-F868-90552415B9D2}"/>
                  </a:ext>
                </a:extLst>
              </p:cNvPr>
              <p:cNvSpPr txBox="1"/>
              <p:nvPr/>
            </p:nvSpPr>
            <p:spPr>
              <a:xfrm>
                <a:off x="8539818" y="550104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89D8F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A1BC6B-E130-4E91-6926-6BDEB0CFE78A}"/>
              </a:ext>
            </a:extLst>
          </p:cNvPr>
          <p:cNvGrpSpPr/>
          <p:nvPr/>
        </p:nvGrpSpPr>
        <p:grpSpPr>
          <a:xfrm>
            <a:off x="1563087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D4CAA8-10A9-27B4-3BCA-A0A44B0B0937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35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EADFD54-DF08-A0C6-3271-9F5957430BD7}"/>
                </a:ext>
              </a:extLst>
            </p:cNvPr>
            <p:cNvGrpSpPr/>
            <p:nvPr/>
          </p:nvGrpSpPr>
          <p:grpSpPr>
            <a:xfrm>
              <a:off x="5713339" y="4291289"/>
              <a:ext cx="552817" cy="923330"/>
              <a:chOff x="8380339" y="4946327"/>
              <a:chExt cx="552817" cy="923330"/>
            </a:xfrm>
          </p:grpSpPr>
          <p:sp>
            <p:nvSpPr>
              <p:cNvPr id="151" name="Rectangle: Top Corners Rounded 1">
                <a:extLst>
                  <a:ext uri="{FF2B5EF4-FFF2-40B4-BE49-F238E27FC236}">
                    <a16:creationId xmlns:a16="http://schemas.microsoft.com/office/drawing/2014/main" id="{5130AEC6-7F54-3614-3377-6A03A7EA3AC2}"/>
                  </a:ext>
                </a:extLst>
              </p:cNvPr>
              <p:cNvSpPr/>
              <p:nvPr/>
            </p:nvSpPr>
            <p:spPr>
              <a:xfrm rot="5400000">
                <a:off x="8294763" y="5131584"/>
                <a:ext cx="723970" cy="552817"/>
              </a:xfrm>
              <a:prstGeom prst="round2SameRect">
                <a:avLst/>
              </a:prstGeom>
              <a:solidFill>
                <a:srgbClr val="354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70120F-26C4-2C10-CA79-6C804F959D7E}"/>
                  </a:ext>
                </a:extLst>
              </p:cNvPr>
              <p:cNvSpPr txBox="1"/>
              <p:nvPr/>
            </p:nvSpPr>
            <p:spPr>
              <a:xfrm>
                <a:off x="8539818" y="494632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EC5D82-3FDF-5AA2-6C4A-4666D56A79D6}"/>
              </a:ext>
            </a:extLst>
          </p:cNvPr>
          <p:cNvGrpSpPr/>
          <p:nvPr/>
        </p:nvGrpSpPr>
        <p:grpSpPr>
          <a:xfrm>
            <a:off x="-8292002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B1173C4-5D37-D1A3-75A6-8929C2CB330C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4522C42-6304-A141-B3DC-5A0675972EE8}"/>
                </a:ext>
              </a:extLst>
            </p:cNvPr>
            <p:cNvGrpSpPr/>
            <p:nvPr/>
          </p:nvGrpSpPr>
          <p:grpSpPr>
            <a:xfrm>
              <a:off x="5713339" y="3879465"/>
              <a:ext cx="552817" cy="923330"/>
              <a:chOff x="8380339" y="4534503"/>
              <a:chExt cx="552817" cy="923330"/>
            </a:xfrm>
          </p:grpSpPr>
          <p:sp>
            <p:nvSpPr>
              <p:cNvPr id="156" name="Rectangle: Top Corners Rounded 1">
                <a:extLst>
                  <a:ext uri="{FF2B5EF4-FFF2-40B4-BE49-F238E27FC236}">
                    <a16:creationId xmlns:a16="http://schemas.microsoft.com/office/drawing/2014/main" id="{78DEECFE-59C5-FDED-887F-455EAD6D6DCD}"/>
                  </a:ext>
                </a:extLst>
              </p:cNvPr>
              <p:cNvSpPr/>
              <p:nvPr/>
            </p:nvSpPr>
            <p:spPr>
              <a:xfrm rot="5400000">
                <a:off x="8294763" y="4719760"/>
                <a:ext cx="723970" cy="552817"/>
              </a:xfrm>
              <a:prstGeom prst="round2SameRect">
                <a:avLst/>
              </a:prstGeom>
              <a:solidFill>
                <a:srgbClr val="5179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609B50B-A780-1E63-4AF0-03EAC715901A}"/>
                  </a:ext>
                </a:extLst>
              </p:cNvPr>
              <p:cNvSpPr txBox="1"/>
              <p:nvPr/>
            </p:nvSpPr>
            <p:spPr>
              <a:xfrm>
                <a:off x="8539818" y="4534503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264653"/>
                    </a:solidFill>
                    <a:latin typeface="DAGGERSQUARE" pitchFamily="50" charset="0"/>
                  </a:rPr>
                  <a:t>E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50C95D6-A31F-6083-72F6-D98D1F275462}"/>
              </a:ext>
            </a:extLst>
          </p:cNvPr>
          <p:cNvGrpSpPr/>
          <p:nvPr/>
        </p:nvGrpSpPr>
        <p:grpSpPr>
          <a:xfrm>
            <a:off x="-870846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B8E00-AEF6-729E-01F9-1F4C9F428860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85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A3ECD5A-09E4-FC35-72B1-8C90D119D8D4}"/>
                </a:ext>
              </a:extLst>
            </p:cNvPr>
            <p:cNvGrpSpPr/>
            <p:nvPr/>
          </p:nvGrpSpPr>
          <p:grpSpPr>
            <a:xfrm>
              <a:off x="5713339" y="3329320"/>
              <a:ext cx="552817" cy="923330"/>
              <a:chOff x="8380339" y="3984358"/>
              <a:chExt cx="552817" cy="923330"/>
            </a:xfrm>
          </p:grpSpPr>
          <p:sp>
            <p:nvSpPr>
              <p:cNvPr id="161" name="Rectangle: Top Corners Rounded 1">
                <a:extLst>
                  <a:ext uri="{FF2B5EF4-FFF2-40B4-BE49-F238E27FC236}">
                    <a16:creationId xmlns:a16="http://schemas.microsoft.com/office/drawing/2014/main" id="{A3128DCB-7C4C-2068-E7FD-CC0D6F349517}"/>
                  </a:ext>
                </a:extLst>
              </p:cNvPr>
              <p:cNvSpPr/>
              <p:nvPr/>
            </p:nvSpPr>
            <p:spPr>
              <a:xfrm rot="5400000">
                <a:off x="8294763" y="4169615"/>
                <a:ext cx="723970" cy="552817"/>
              </a:xfrm>
              <a:prstGeom prst="round2SameRect">
                <a:avLst/>
              </a:prstGeom>
              <a:solidFill>
                <a:srgbClr val="85A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B23F565-FCBB-4D08-189E-A5D523F9E3F8}"/>
                  </a:ext>
                </a:extLst>
              </p:cNvPr>
              <p:cNvSpPr txBox="1"/>
              <p:nvPr/>
            </p:nvSpPr>
            <p:spPr>
              <a:xfrm>
                <a:off x="8539818" y="3984358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51796F"/>
                    </a:solidFill>
                    <a:latin typeface="DAGGERSQUARE" pitchFamily="50" charset="0"/>
                  </a:rPr>
                  <a:t>F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2C2712-4427-5E53-0ACA-1872ADB11FC1}"/>
              </a:ext>
            </a:extLst>
          </p:cNvPr>
          <p:cNvGrpSpPr/>
          <p:nvPr/>
        </p:nvGrpSpPr>
        <p:grpSpPr>
          <a:xfrm>
            <a:off x="-9139735" y="13251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0EBFB-E4BD-4F82-A0CD-987488D14705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CA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51A87D-0598-BB63-BACE-7B737F16955B}"/>
                </a:ext>
              </a:extLst>
            </p:cNvPr>
            <p:cNvGrpSpPr/>
            <p:nvPr/>
          </p:nvGrpSpPr>
          <p:grpSpPr>
            <a:xfrm>
              <a:off x="5713339" y="2865604"/>
              <a:ext cx="552817" cy="830997"/>
              <a:chOff x="8380339" y="3520642"/>
              <a:chExt cx="552817" cy="830997"/>
            </a:xfrm>
          </p:grpSpPr>
          <p:sp>
            <p:nvSpPr>
              <p:cNvPr id="166" name="Rectangle: Top Corners Rounded 1">
                <a:extLst>
                  <a:ext uri="{FF2B5EF4-FFF2-40B4-BE49-F238E27FC236}">
                    <a16:creationId xmlns:a16="http://schemas.microsoft.com/office/drawing/2014/main" id="{25DA35E7-8F55-BDBD-2A1C-F0C7808A57A5}"/>
                  </a:ext>
                </a:extLst>
              </p:cNvPr>
              <p:cNvSpPr/>
              <p:nvPr/>
            </p:nvSpPr>
            <p:spPr>
              <a:xfrm rot="5400000">
                <a:off x="8294763" y="3659733"/>
                <a:ext cx="723970" cy="552817"/>
              </a:xfrm>
              <a:prstGeom prst="round2SameRect">
                <a:avLst/>
              </a:prstGeom>
              <a:solidFill>
                <a:srgbClr val="CAD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0BF8E86-C562-2485-433E-64D0CB8AC128}"/>
                  </a:ext>
                </a:extLst>
              </p:cNvPr>
              <p:cNvSpPr txBox="1"/>
              <p:nvPr/>
            </p:nvSpPr>
            <p:spPr>
              <a:xfrm>
                <a:off x="8511077" y="3520642"/>
                <a:ext cx="254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5A98C"/>
                    </a:solidFill>
                    <a:latin typeface="DAGGERSQUARE" pitchFamily="50" charset="0"/>
                  </a:rPr>
                  <a:t>G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189430-D8BA-8E1F-7ADD-400802112116}"/>
              </a:ext>
            </a:extLst>
          </p:cNvPr>
          <p:cNvGrpSpPr/>
          <p:nvPr/>
        </p:nvGrpSpPr>
        <p:grpSpPr>
          <a:xfrm>
            <a:off x="-9624738" y="26502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2C1B40-4BD6-AC9F-00F5-510F16DBEA52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B6A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2E203C6-D1D7-33C6-A49F-CFE0D4A578C9}"/>
                </a:ext>
              </a:extLst>
            </p:cNvPr>
            <p:cNvGrpSpPr/>
            <p:nvPr/>
          </p:nvGrpSpPr>
          <p:grpSpPr>
            <a:xfrm>
              <a:off x="5713339" y="2379529"/>
              <a:ext cx="552817" cy="923330"/>
              <a:chOff x="8380339" y="3034567"/>
              <a:chExt cx="552817" cy="923330"/>
            </a:xfrm>
          </p:grpSpPr>
          <p:sp>
            <p:nvSpPr>
              <p:cNvPr id="171" name="Rectangle: Top Corners Rounded 1">
                <a:extLst>
                  <a:ext uri="{FF2B5EF4-FFF2-40B4-BE49-F238E27FC236}">
                    <a16:creationId xmlns:a16="http://schemas.microsoft.com/office/drawing/2014/main" id="{18790829-28E2-516E-E789-DB7D8D903BCC}"/>
                  </a:ext>
                </a:extLst>
              </p:cNvPr>
              <p:cNvSpPr/>
              <p:nvPr/>
            </p:nvSpPr>
            <p:spPr>
              <a:xfrm rot="5400000">
                <a:off x="8294763" y="3219824"/>
                <a:ext cx="723970" cy="552817"/>
              </a:xfrm>
              <a:prstGeom prst="round2SameRect">
                <a:avLst/>
              </a:prstGeom>
              <a:solidFill>
                <a:srgbClr val="B6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CB0F125-4940-46BE-534D-1AA5532A6AE3}"/>
                  </a:ext>
                </a:extLst>
              </p:cNvPr>
              <p:cNvSpPr txBox="1"/>
              <p:nvPr/>
            </p:nvSpPr>
            <p:spPr>
              <a:xfrm>
                <a:off x="8539818" y="30345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CAD4C6"/>
                    </a:solidFill>
                    <a:latin typeface="DAGGERSQUARE" pitchFamily="50" charset="0"/>
                  </a:rPr>
                  <a:t>H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86E1A-4621-E082-7458-113478606700}"/>
              </a:ext>
            </a:extLst>
          </p:cNvPr>
          <p:cNvGrpSpPr/>
          <p:nvPr/>
        </p:nvGrpSpPr>
        <p:grpSpPr>
          <a:xfrm>
            <a:off x="-10084806" y="16909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0F60A76-6307-4BF9-8733-BC0E091693D1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A78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C44CD84-077D-592B-5656-778637ED5943}"/>
                </a:ext>
              </a:extLst>
            </p:cNvPr>
            <p:cNvGrpSpPr/>
            <p:nvPr/>
          </p:nvGrpSpPr>
          <p:grpSpPr>
            <a:xfrm>
              <a:off x="5713339" y="1861634"/>
              <a:ext cx="552817" cy="923330"/>
              <a:chOff x="8380339" y="2516672"/>
              <a:chExt cx="552817" cy="923330"/>
            </a:xfrm>
          </p:grpSpPr>
          <p:sp>
            <p:nvSpPr>
              <p:cNvPr id="176" name="Rectangle: Top Corners Rounded 1">
                <a:extLst>
                  <a:ext uri="{FF2B5EF4-FFF2-40B4-BE49-F238E27FC236}">
                    <a16:creationId xmlns:a16="http://schemas.microsoft.com/office/drawing/2014/main" id="{479169B2-BC99-418D-BD1D-B790FB9D1460}"/>
                  </a:ext>
                </a:extLst>
              </p:cNvPr>
              <p:cNvSpPr/>
              <p:nvPr/>
            </p:nvSpPr>
            <p:spPr>
              <a:xfrm rot="5400000">
                <a:off x="8294763" y="2701929"/>
                <a:ext cx="723970" cy="552817"/>
              </a:xfrm>
              <a:prstGeom prst="round2SameRect">
                <a:avLst/>
              </a:prstGeom>
              <a:solidFill>
                <a:srgbClr val="A78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C5BA0E-EDA0-91DE-D366-D5F223FFA050}"/>
                  </a:ext>
                </a:extLst>
              </p:cNvPr>
              <p:cNvSpPr txBox="1"/>
              <p:nvPr/>
            </p:nvSpPr>
            <p:spPr>
              <a:xfrm>
                <a:off x="8539818" y="2516672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B6AD90"/>
                    </a:solidFill>
                    <a:latin typeface="DAGGERSQUARE" pitchFamily="50" charset="0"/>
                  </a:rPr>
                  <a:t>I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133CE8-2B00-9052-46ED-C9C47E3F993E}"/>
              </a:ext>
            </a:extLst>
          </p:cNvPr>
          <p:cNvGrpSpPr/>
          <p:nvPr/>
        </p:nvGrpSpPr>
        <p:grpSpPr>
          <a:xfrm>
            <a:off x="-10469361" y="0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74E30-E3ED-0D2A-AD62-6CBEDD86B69D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93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D8BA490-7D04-5AE7-1791-ED5CBE3AB94A}"/>
                </a:ext>
              </a:extLst>
            </p:cNvPr>
            <p:cNvGrpSpPr/>
            <p:nvPr/>
          </p:nvGrpSpPr>
          <p:grpSpPr>
            <a:xfrm>
              <a:off x="5713339" y="1403627"/>
              <a:ext cx="552817" cy="923330"/>
              <a:chOff x="8380339" y="2058665"/>
              <a:chExt cx="552817" cy="923330"/>
            </a:xfrm>
          </p:grpSpPr>
          <p:sp>
            <p:nvSpPr>
              <p:cNvPr id="181" name="Rectangle: Top Corners Rounded 1">
                <a:extLst>
                  <a:ext uri="{FF2B5EF4-FFF2-40B4-BE49-F238E27FC236}">
                    <a16:creationId xmlns:a16="http://schemas.microsoft.com/office/drawing/2014/main" id="{3522A5E0-B14A-1F5F-31B9-7AA2C2D42C03}"/>
                  </a:ext>
                </a:extLst>
              </p:cNvPr>
              <p:cNvSpPr/>
              <p:nvPr/>
            </p:nvSpPr>
            <p:spPr>
              <a:xfrm rot="5400000">
                <a:off x="8294763" y="2243922"/>
                <a:ext cx="723970" cy="552817"/>
              </a:xfrm>
              <a:prstGeom prst="round2SameRect">
                <a:avLst/>
              </a:prstGeom>
              <a:solidFill>
                <a:srgbClr val="936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4A5717E-E74E-7D1E-4236-C2484FD70554}"/>
                  </a:ext>
                </a:extLst>
              </p:cNvPr>
              <p:cNvSpPr txBox="1"/>
              <p:nvPr/>
            </p:nvSpPr>
            <p:spPr>
              <a:xfrm>
                <a:off x="8539818" y="2058665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A78A64"/>
                    </a:solidFill>
                    <a:latin typeface="DAGGERSQUARE" pitchFamily="50" charset="0"/>
                  </a:rPr>
                  <a:t>J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7B0E267-9E27-A4FC-0812-DA46ACEDD4BA}"/>
              </a:ext>
            </a:extLst>
          </p:cNvPr>
          <p:cNvGrpSpPr/>
          <p:nvPr/>
        </p:nvGrpSpPr>
        <p:grpSpPr>
          <a:xfrm>
            <a:off x="-10923868" y="-5354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8F83D9B-0698-A35A-67B5-E1E8F2134E58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7F4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0A439A0-00ED-F138-7AF8-41257D3445F9}"/>
                </a:ext>
              </a:extLst>
            </p:cNvPr>
            <p:cNvGrpSpPr/>
            <p:nvPr/>
          </p:nvGrpSpPr>
          <p:grpSpPr>
            <a:xfrm>
              <a:off x="5713339" y="1024152"/>
              <a:ext cx="552817" cy="923330"/>
              <a:chOff x="8380339" y="1679190"/>
              <a:chExt cx="552817" cy="923330"/>
            </a:xfrm>
          </p:grpSpPr>
          <p:sp>
            <p:nvSpPr>
              <p:cNvPr id="186" name="Rectangle: Top Corners Rounded 1">
                <a:extLst>
                  <a:ext uri="{FF2B5EF4-FFF2-40B4-BE49-F238E27FC236}">
                    <a16:creationId xmlns:a16="http://schemas.microsoft.com/office/drawing/2014/main" id="{73AF567D-BA57-68DF-2088-6B8A71A5AEAB}"/>
                  </a:ext>
                </a:extLst>
              </p:cNvPr>
              <p:cNvSpPr/>
              <p:nvPr/>
            </p:nvSpPr>
            <p:spPr>
              <a:xfrm rot="5400000">
                <a:off x="8294763" y="1864447"/>
                <a:ext cx="723970" cy="552817"/>
              </a:xfrm>
              <a:prstGeom prst="round2SameRect">
                <a:avLst/>
              </a:prstGeom>
              <a:solidFill>
                <a:srgbClr val="7F4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7B99A6-CAAC-5DD9-8572-B8B28AEE506C}"/>
                  </a:ext>
                </a:extLst>
              </p:cNvPr>
              <p:cNvSpPr txBox="1"/>
              <p:nvPr/>
            </p:nvSpPr>
            <p:spPr>
              <a:xfrm>
                <a:off x="8539818" y="1679190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936638"/>
                    </a:solidFill>
                    <a:latin typeface="DAGGERSQUARE" pitchFamily="50" charset="0"/>
                  </a:rPr>
                  <a:t>K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11D663-C15B-8AE5-6503-6668B5B751CF}"/>
              </a:ext>
            </a:extLst>
          </p:cNvPr>
          <p:cNvGrpSpPr/>
          <p:nvPr/>
        </p:nvGrpSpPr>
        <p:grpSpPr>
          <a:xfrm>
            <a:off x="-11366681" y="-19896"/>
            <a:ext cx="10380956" cy="6858000"/>
            <a:chOff x="-4114800" y="0"/>
            <a:chExt cx="10380956" cy="6858000"/>
          </a:xfrm>
          <a:effectLst>
            <a:outerShdw blurRad="254000" dist="88900" algn="l" rotWithShape="0">
              <a:schemeClr val="tx1">
                <a:lumMod val="95000"/>
                <a:lumOff val="5000"/>
                <a:alpha val="51000"/>
              </a:schemeClr>
            </a:outerShd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62432D-9F46-727F-C13B-632D0B567153}"/>
                </a:ext>
              </a:extLst>
            </p:cNvPr>
            <p:cNvSpPr/>
            <p:nvPr/>
          </p:nvSpPr>
          <p:spPr>
            <a:xfrm>
              <a:off x="-4114800" y="0"/>
              <a:ext cx="9848850" cy="6858000"/>
            </a:xfrm>
            <a:prstGeom prst="rect">
              <a:avLst/>
            </a:prstGeom>
            <a:solidFill>
              <a:srgbClr val="572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AC802BB-1D5F-A130-1A6D-3F3A0783F820}"/>
                </a:ext>
              </a:extLst>
            </p:cNvPr>
            <p:cNvGrpSpPr/>
            <p:nvPr/>
          </p:nvGrpSpPr>
          <p:grpSpPr>
            <a:xfrm>
              <a:off x="5713339" y="577029"/>
              <a:ext cx="552817" cy="923330"/>
              <a:chOff x="8380339" y="1232067"/>
              <a:chExt cx="552817" cy="923330"/>
            </a:xfrm>
          </p:grpSpPr>
          <p:sp>
            <p:nvSpPr>
              <p:cNvPr id="191" name="Rectangle: Top Corners Rounded 1">
                <a:extLst>
                  <a:ext uri="{FF2B5EF4-FFF2-40B4-BE49-F238E27FC236}">
                    <a16:creationId xmlns:a16="http://schemas.microsoft.com/office/drawing/2014/main" id="{C0B13A7E-4FC3-A01E-E4F0-27AF42AD9C7F}"/>
                  </a:ext>
                </a:extLst>
              </p:cNvPr>
              <p:cNvSpPr/>
              <p:nvPr/>
            </p:nvSpPr>
            <p:spPr>
              <a:xfrm rot="5400000">
                <a:off x="8294763" y="1417324"/>
                <a:ext cx="723970" cy="552817"/>
              </a:xfrm>
              <a:prstGeom prst="round2SameRect">
                <a:avLst/>
              </a:prstGeom>
              <a:solidFill>
                <a:srgbClr val="572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F9788C7-4E0C-9347-0DBC-AF6974656810}"/>
                  </a:ext>
                </a:extLst>
              </p:cNvPr>
              <p:cNvSpPr txBox="1"/>
              <p:nvPr/>
            </p:nvSpPr>
            <p:spPr>
              <a:xfrm>
                <a:off x="8539818" y="1232067"/>
                <a:ext cx="2545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7F4F23"/>
                    </a:solidFill>
                    <a:latin typeface="DAGGERSQUARE" pitchFamily="50" charset="0"/>
                  </a:rPr>
                  <a:t>L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95E4B88-58C6-067E-C252-B1D014112A43}"/>
              </a:ext>
            </a:extLst>
          </p:cNvPr>
          <p:cNvGrpSpPr/>
          <p:nvPr/>
        </p:nvGrpSpPr>
        <p:grpSpPr>
          <a:xfrm>
            <a:off x="2947800" y="-49750"/>
            <a:ext cx="5932220" cy="914400"/>
            <a:chOff x="1888790" y="186994"/>
            <a:chExt cx="5932220" cy="914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5C1037-B386-DDA1-D41F-AC5F28DCD6E2}"/>
                </a:ext>
              </a:extLst>
            </p:cNvPr>
            <p:cNvSpPr txBox="1"/>
            <p:nvPr/>
          </p:nvSpPr>
          <p:spPr>
            <a:xfrm>
              <a:off x="1888790" y="290251"/>
              <a:ext cx="4763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914400" rtl="1" eaLnBrk="1" latinLnBrk="0" hangingPunct="1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Classification Model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4" name="Graphic 3" descr="Blackboard">
              <a:extLst>
                <a:ext uri="{FF2B5EF4-FFF2-40B4-BE49-F238E27FC236}">
                  <a16:creationId xmlns:a16="http://schemas.microsoft.com/office/drawing/2014/main" id="{5B651E12-2287-3A66-A6CB-F29426F4A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6610" y="186994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1A66C2-0432-FCBD-9A74-7C15BA330811}"/>
              </a:ext>
            </a:extLst>
          </p:cNvPr>
          <p:cNvSpPr txBox="1"/>
          <p:nvPr/>
        </p:nvSpPr>
        <p:spPr>
          <a:xfrm>
            <a:off x="2922132" y="1398367"/>
            <a:ext cx="393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400" b="1" dirty="0">
                <a:solidFill>
                  <a:schemeClr val="bg1"/>
                </a:solidFill>
                <a:latin typeface="Tw Cen MT" panose="020B0602020104020603" pitchFamily="34" charset="77"/>
              </a:rPr>
              <a:t>Model Evalutation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1FBD6-C0BB-7DE3-90C7-23F0D25F06A2}"/>
              </a:ext>
            </a:extLst>
          </p:cNvPr>
          <p:cNvSpPr txBox="1"/>
          <p:nvPr/>
        </p:nvSpPr>
        <p:spPr>
          <a:xfrm>
            <a:off x="4144312" y="2011122"/>
            <a:ext cx="325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77"/>
              </a:rPr>
              <a:t>Val Loss = </a:t>
            </a:r>
            <a:r>
              <a:rPr lang="en-US" sz="2800" b="1" dirty="0">
                <a:solidFill>
                  <a:schemeClr val="accent1"/>
                </a:solidFill>
                <a:latin typeface="Tw Cen MT" panose="020B0602020104020603" pitchFamily="34" charset="77"/>
              </a:rPr>
              <a:t>0.4146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7AE4B-F8A0-C78F-5984-2EBBD99B56AE}"/>
              </a:ext>
            </a:extLst>
          </p:cNvPr>
          <p:cNvSpPr txBox="1"/>
          <p:nvPr/>
        </p:nvSpPr>
        <p:spPr>
          <a:xfrm>
            <a:off x="4144312" y="2604409"/>
            <a:ext cx="363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77"/>
              </a:rPr>
              <a:t>Val accuracy = </a:t>
            </a:r>
            <a:r>
              <a:rPr lang="en-US" sz="2800" b="1" dirty="0">
                <a:solidFill>
                  <a:schemeClr val="accent1"/>
                </a:solidFill>
                <a:latin typeface="Tw Cen MT" panose="020B0602020104020603" pitchFamily="34" charset="77"/>
              </a:rPr>
              <a:t>0.8202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9C177-9BA9-C52A-A1B8-AAC7BCB67927}"/>
              </a:ext>
            </a:extLst>
          </p:cNvPr>
          <p:cNvSpPr txBox="1"/>
          <p:nvPr/>
        </p:nvSpPr>
        <p:spPr>
          <a:xfrm>
            <a:off x="3296484" y="4588436"/>
            <a:ext cx="712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w Cen MT" panose="020B0602020104020603" pitchFamily="34" charset="77"/>
              </a:rPr>
              <a:t>(The model took 12.34 hours to train Run on CPU )</a:t>
            </a:r>
          </a:p>
        </p:txBody>
      </p:sp>
    </p:spTree>
    <p:extLst>
      <p:ext uri="{BB962C8B-B14F-4D97-AF65-F5344CB8AC3E}">
        <p14:creationId xmlns:p14="http://schemas.microsoft.com/office/powerpoint/2010/main" val="235054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785</Words>
  <Application>Microsoft Macintosh PowerPoint</Application>
  <PresentationFormat>Widescreen</PresentationFormat>
  <Paragraphs>339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Andale Mono</vt:lpstr>
      <vt:lpstr>Arial</vt:lpstr>
      <vt:lpstr>Calibri</vt:lpstr>
      <vt:lpstr>Calibri Light</vt:lpstr>
      <vt:lpstr>DAGGERSQUARE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Ayman</dc:creator>
  <cp:lastModifiedBy>Ahmad Ayman Mansour</cp:lastModifiedBy>
  <cp:revision>11</cp:revision>
  <dcterms:created xsi:type="dcterms:W3CDTF">2022-07-12T18:08:19Z</dcterms:created>
  <dcterms:modified xsi:type="dcterms:W3CDTF">2022-07-18T07:50:56Z</dcterms:modified>
</cp:coreProperties>
</file>