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816" r:id="rId2"/>
    <p:sldId id="945" r:id="rId3"/>
    <p:sldId id="901" r:id="rId4"/>
    <p:sldId id="260" r:id="rId5"/>
    <p:sldId id="264" r:id="rId6"/>
    <p:sldId id="902" r:id="rId7"/>
    <p:sldId id="927" r:id="rId8"/>
    <p:sldId id="921" r:id="rId9"/>
    <p:sldId id="768" r:id="rId10"/>
    <p:sldId id="770" r:id="rId11"/>
    <p:sldId id="925" r:id="rId12"/>
    <p:sldId id="923" r:id="rId13"/>
    <p:sldId id="914" r:id="rId14"/>
    <p:sldId id="896" r:id="rId15"/>
    <p:sldId id="917" r:id="rId16"/>
    <p:sldId id="916" r:id="rId17"/>
    <p:sldId id="715" r:id="rId18"/>
    <p:sldId id="660" r:id="rId19"/>
    <p:sldId id="941" r:id="rId20"/>
    <p:sldId id="942" r:id="rId21"/>
    <p:sldId id="943" r:id="rId22"/>
    <p:sldId id="918" r:id="rId23"/>
    <p:sldId id="823" r:id="rId24"/>
    <p:sldId id="915" r:id="rId25"/>
    <p:sldId id="897" r:id="rId26"/>
    <p:sldId id="661" r:id="rId27"/>
    <p:sldId id="905" r:id="rId28"/>
    <p:sldId id="840" r:id="rId29"/>
    <p:sldId id="928" r:id="rId30"/>
    <p:sldId id="944" r:id="rId31"/>
    <p:sldId id="559" r:id="rId32"/>
    <p:sldId id="843" r:id="rId33"/>
    <p:sldId id="747" r:id="rId34"/>
    <p:sldId id="824" r:id="rId35"/>
    <p:sldId id="574" r:id="rId36"/>
    <p:sldId id="804" r:id="rId37"/>
    <p:sldId id="847" r:id="rId38"/>
    <p:sldId id="846" r:id="rId39"/>
    <p:sldId id="886" r:id="rId40"/>
    <p:sldId id="885" r:id="rId41"/>
    <p:sldId id="887" r:id="rId42"/>
    <p:sldId id="888" r:id="rId43"/>
    <p:sldId id="889" r:id="rId44"/>
    <p:sldId id="937" r:id="rId45"/>
    <p:sldId id="938" r:id="rId46"/>
    <p:sldId id="940" r:id="rId47"/>
    <p:sldId id="939" r:id="rId48"/>
    <p:sldId id="850" r:id="rId49"/>
    <p:sldId id="900" r:id="rId50"/>
    <p:sldId id="835" r:id="rId51"/>
    <p:sldId id="849" r:id="rId52"/>
    <p:sldId id="852" r:id="rId53"/>
    <p:sldId id="851" r:id="rId54"/>
    <p:sldId id="831" r:id="rId55"/>
    <p:sldId id="832" r:id="rId56"/>
    <p:sldId id="890" r:id="rId57"/>
    <p:sldId id="853" r:id="rId58"/>
    <p:sldId id="855" r:id="rId59"/>
    <p:sldId id="819" r:id="rId60"/>
    <p:sldId id="814" r:id="rId61"/>
    <p:sldId id="911" r:id="rId62"/>
    <p:sldId id="856" r:id="rId63"/>
    <p:sldId id="808" r:id="rId64"/>
    <p:sldId id="931" r:id="rId65"/>
    <p:sldId id="809" r:id="rId66"/>
    <p:sldId id="932" r:id="rId67"/>
    <p:sldId id="924" r:id="rId68"/>
    <p:sldId id="933" r:id="rId69"/>
    <p:sldId id="859" r:id="rId70"/>
    <p:sldId id="825" r:id="rId71"/>
    <p:sldId id="862" r:id="rId72"/>
    <p:sldId id="934" r:id="rId73"/>
    <p:sldId id="935" r:id="rId74"/>
    <p:sldId id="603" r:id="rId75"/>
    <p:sldId id="740" r:id="rId76"/>
    <p:sldId id="936" r:id="rId77"/>
    <p:sldId id="899" r:id="rId78"/>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66"/>
    <a:srgbClr val="C7E6A4"/>
    <a:srgbClr val="5FA180"/>
    <a:srgbClr val="000099"/>
    <a:srgbClr val="DDDDDD"/>
    <a:srgbClr val="3E6A54"/>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50000" autoAdjust="0"/>
  </p:normalViewPr>
  <p:slideViewPr>
    <p:cSldViewPr>
      <p:cViewPr varScale="1">
        <p:scale>
          <a:sx n="67" d="100"/>
          <a:sy n="67" d="100"/>
        </p:scale>
        <p:origin x="624" y="1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defTabSz="981622">
              <a:defRPr sz="13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algn="r" defTabSz="981622">
              <a:defRPr sz="1300"/>
            </a:lvl1pPr>
          </a:lstStyle>
          <a:p>
            <a:pPr>
              <a:defRPr/>
            </a:pPr>
            <a:endParaRPr lang="en-US"/>
          </a:p>
        </p:txBody>
      </p:sp>
      <p:sp>
        <p:nvSpPr>
          <p:cNvPr id="464900" name="Rectangle 4"/>
          <p:cNvSpPr>
            <a:spLocks noGrp="1" noChangeArrowheads="1"/>
          </p:cNvSpPr>
          <p:nvPr>
            <p:ph type="ftr" sz="quarter" idx="2"/>
          </p:nvPr>
        </p:nvSpPr>
        <p:spPr bwMode="auto">
          <a:xfrm>
            <a:off x="0"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defTabSz="981622">
              <a:defRPr sz="1300"/>
            </a:lvl1pPr>
          </a:lstStyle>
          <a:p>
            <a:pPr>
              <a:defRPr/>
            </a:pPr>
            <a:endParaRPr lang="en-US"/>
          </a:p>
        </p:txBody>
      </p:sp>
      <p:sp>
        <p:nvSpPr>
          <p:cNvPr id="464901" name="Rectangle 5"/>
          <p:cNvSpPr>
            <a:spLocks noGrp="1" noChangeArrowheads="1"/>
          </p:cNvSpPr>
          <p:nvPr>
            <p:ph type="sldNum" sz="quarter" idx="3"/>
          </p:nvPr>
        </p:nvSpPr>
        <p:spPr bwMode="auto">
          <a:xfrm>
            <a:off x="4161183"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algn="r" defTabSz="981622">
              <a:defRPr sz="1300"/>
            </a:lvl1pPr>
          </a:lstStyle>
          <a:p>
            <a:pPr>
              <a:defRPr/>
            </a:pPr>
            <a:fld id="{5506451D-A610-49EC-B864-13EFF6A81AF4}" type="slidenum">
              <a:rPr lang="en-US"/>
              <a:pPr>
                <a:defRPr/>
              </a:pPr>
              <a:t>‹#›</a:t>
            </a:fld>
            <a:endParaRPr lang="en-US"/>
          </a:p>
        </p:txBody>
      </p:sp>
    </p:spTree>
    <p:extLst>
      <p:ext uri="{BB962C8B-B14F-4D97-AF65-F5344CB8AC3E}">
        <p14:creationId xmlns:p14="http://schemas.microsoft.com/office/powerpoint/2010/main" val="3770765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defTabSz="978289">
              <a:defRPr sz="1300"/>
            </a:lvl1pPr>
          </a:lstStyle>
          <a:p>
            <a:pPr>
              <a:defRPr/>
            </a:pPr>
            <a:endParaRPr lang="en-US"/>
          </a:p>
        </p:txBody>
      </p:sp>
      <p:sp>
        <p:nvSpPr>
          <p:cNvPr id="43011" name="Rectangle 3"/>
          <p:cNvSpPr>
            <a:spLocks noGrp="1" noChangeArrowheads="1"/>
          </p:cNvSpPr>
          <p:nvPr>
            <p:ph type="dt" idx="1"/>
          </p:nvPr>
        </p:nvSpPr>
        <p:spPr bwMode="auto">
          <a:xfrm>
            <a:off x="4144618"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algn="r" defTabSz="978289">
              <a:defRPr sz="13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75694" y="4561227"/>
            <a:ext cx="5363817" cy="4320212"/>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1"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defTabSz="978289">
              <a:defRPr sz="1300"/>
            </a:lvl1pPr>
          </a:lstStyle>
          <a:p>
            <a:pPr>
              <a:defRPr/>
            </a:pPr>
            <a:endParaRPr lang="en-US"/>
          </a:p>
        </p:txBody>
      </p:sp>
      <p:sp>
        <p:nvSpPr>
          <p:cNvPr id="43015" name="Rectangle 7"/>
          <p:cNvSpPr>
            <a:spLocks noGrp="1" noChangeArrowheads="1"/>
          </p:cNvSpPr>
          <p:nvPr>
            <p:ph type="sldNum" sz="quarter" idx="5"/>
          </p:nvPr>
        </p:nvSpPr>
        <p:spPr bwMode="auto">
          <a:xfrm>
            <a:off x="4144618"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algn="r" defTabSz="978289">
              <a:defRPr sz="1300"/>
            </a:lvl1pPr>
          </a:lstStyle>
          <a:p>
            <a:pPr>
              <a:defRPr/>
            </a:pPr>
            <a:fld id="{F0C797EB-400F-4C27-921B-A6F4BF9437B6}" type="slidenum">
              <a:rPr lang="en-US"/>
              <a:pPr>
                <a:defRPr/>
              </a:pPr>
              <a:t>‹#›</a:t>
            </a:fld>
            <a:endParaRPr lang="en-US"/>
          </a:p>
        </p:txBody>
      </p:sp>
    </p:spTree>
    <p:extLst>
      <p:ext uri="{BB962C8B-B14F-4D97-AF65-F5344CB8AC3E}">
        <p14:creationId xmlns:p14="http://schemas.microsoft.com/office/powerpoint/2010/main" val="2268284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FA063071-8FD2-4781-A73F-9A42D3468A3D}" type="slidenum">
              <a:rPr lang="en-US" sz="1300">
                <a:latin typeface="Times New Roman" pitchFamily="18" charset="0"/>
              </a:rPr>
              <a:pPr algn="r" defTabSz="978289" eaLnBrk="0" hangingPunct="0"/>
              <a:t>1</a:t>
            </a:fld>
            <a:endParaRPr lang="en-US" sz="1300"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8763F4B-527E-46CB-B86B-E1B49C612C0A}" type="slidenum">
              <a:rPr lang="en-US" smtClean="0"/>
              <a:pPr/>
              <a:t>20</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239989" indent="-239989" eaLnBrk="1" hangingPunct="1"/>
            <a:r>
              <a:rPr lang="en-US" dirty="0"/>
              <a:t>Two slides should be added after this one</a:t>
            </a:r>
          </a:p>
          <a:p>
            <a:pPr marL="239989" indent="-239989" eaLnBrk="1" hangingPunct="1"/>
            <a:endParaRPr lang="en-US" dirty="0"/>
          </a:p>
          <a:p>
            <a:pPr marL="239989" indent="-239989" eaLnBrk="1" hangingPunct="1"/>
            <a:r>
              <a:rPr lang="en-US" dirty="0"/>
              <a:t>1.  Evolution of machine learning</a:t>
            </a:r>
          </a:p>
          <a:p>
            <a:pPr marL="239989" indent="-239989" eaLnBrk="1" hangingPunct="1"/>
            <a:r>
              <a:rPr lang="en-US" dirty="0"/>
              <a:t>2.  Evolution of statistics methods</a:t>
            </a:r>
          </a:p>
          <a:p>
            <a:pPr marL="239989" indent="-239989" eaLnBrk="1" hangingPunct="1"/>
            <a:endParaRPr lang="en-US" dirty="0"/>
          </a:p>
          <a:p>
            <a:pPr marL="239989" indent="-239989" eaLnBrk="1" hangingPunct="1"/>
            <a:endParaRPr lang="en-US" dirty="0"/>
          </a:p>
          <a:p>
            <a:pPr marL="239989" indent="-239989"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8763F4B-527E-46CB-B86B-E1B49C612C0A}" type="slidenum">
              <a:rPr lang="en-US" smtClean="0"/>
              <a:pPr/>
              <a:t>21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239989" indent="-239989" eaLnBrk="1" hangingPunct="1"/>
            <a:r>
              <a:rPr lang="en-US" dirty="0"/>
              <a:t>Two slides should be added after this one</a:t>
            </a:r>
          </a:p>
          <a:p>
            <a:pPr marL="239989" indent="-239989" eaLnBrk="1" hangingPunct="1"/>
            <a:endParaRPr lang="en-US" dirty="0"/>
          </a:p>
          <a:p>
            <a:pPr marL="239989" indent="-239989" eaLnBrk="1" hangingPunct="1"/>
            <a:r>
              <a:rPr lang="en-US" dirty="0"/>
              <a:t>1.  Evolution of machine learning</a:t>
            </a:r>
          </a:p>
          <a:p>
            <a:pPr marL="239989" indent="-239989" eaLnBrk="1" hangingPunct="1"/>
            <a:r>
              <a:rPr lang="en-US" dirty="0"/>
              <a:t>2.  Evolution of statistics methods</a:t>
            </a:r>
          </a:p>
          <a:p>
            <a:pPr marL="239989" indent="-239989" eaLnBrk="1" hangingPunct="1"/>
            <a:endParaRPr lang="en-US" dirty="0"/>
          </a:p>
          <a:p>
            <a:pPr marL="239989" indent="-239989" eaLnBrk="1" hangingPunct="1"/>
            <a:endParaRPr lang="en-US" dirty="0"/>
          </a:p>
          <a:p>
            <a:pPr marL="239989" indent="-239989"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9C3BC4-473F-4D4E-BF44-6F4107804301}" type="slidenum">
              <a:rPr lang="en-US" smtClean="0"/>
              <a:pPr/>
              <a:t>26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9DD9583-5BF3-420D-A54F-165949C378BF}" type="slidenum">
              <a:rPr lang="en-US" smtClean="0"/>
              <a:pPr/>
              <a:t>31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4A14534-CAEF-4212-9DA7-A93EE18F4831}" type="slidenum">
              <a:rPr lang="en-US" smtClean="0"/>
              <a:pPr/>
              <a:t>33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1054B88-6EFD-4F3F-A9DC-82B681461CA3}" type="slidenum">
              <a:rPr lang="en-US" smtClean="0"/>
              <a:pPr/>
              <a:t>35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04C1E66-E237-4398-A896-2281985B687E}" type="slidenum">
              <a:rPr lang="en-US" smtClean="0"/>
              <a:pPr/>
              <a:t>36</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itchFamily="34" charset="0"/>
              </a:defRPr>
            </a:lvl1pPr>
            <a:lvl2pPr marL="770662" indent="-296408" defTabSz="966621" eaLnBrk="0" hangingPunct="0">
              <a:defRPr sz="2900">
                <a:solidFill>
                  <a:schemeClr val="tx1"/>
                </a:solidFill>
                <a:latin typeface="Tahoma" pitchFamily="34" charset="0"/>
              </a:defRPr>
            </a:lvl2pPr>
            <a:lvl3pPr marL="1185634" indent="-237127" defTabSz="966621" eaLnBrk="0" hangingPunct="0">
              <a:defRPr sz="2900">
                <a:solidFill>
                  <a:schemeClr val="tx1"/>
                </a:solidFill>
                <a:latin typeface="Tahoma" pitchFamily="34" charset="0"/>
              </a:defRPr>
            </a:lvl3pPr>
            <a:lvl4pPr marL="1659887" indent="-237127" defTabSz="966621" eaLnBrk="0" hangingPunct="0">
              <a:defRPr sz="2900">
                <a:solidFill>
                  <a:schemeClr val="tx1"/>
                </a:solidFill>
                <a:latin typeface="Tahoma" pitchFamily="34" charset="0"/>
              </a:defRPr>
            </a:lvl4pPr>
            <a:lvl5pPr marL="2134141" indent="-237127" defTabSz="966621" eaLnBrk="0" hangingPunct="0">
              <a:defRPr sz="2900">
                <a:solidFill>
                  <a:schemeClr val="tx1"/>
                </a:solidFill>
                <a:latin typeface="Tahoma" pitchFamily="34" charset="0"/>
              </a:defRPr>
            </a:lvl5pPr>
            <a:lvl6pPr marL="2608395" indent="-237127" defTabSz="966621" eaLnBrk="0" fontAlgn="base" hangingPunct="0">
              <a:spcBef>
                <a:spcPct val="0"/>
              </a:spcBef>
              <a:spcAft>
                <a:spcPct val="0"/>
              </a:spcAft>
              <a:defRPr sz="2900">
                <a:solidFill>
                  <a:schemeClr val="tx1"/>
                </a:solidFill>
                <a:latin typeface="Tahoma" pitchFamily="34" charset="0"/>
              </a:defRPr>
            </a:lvl6pPr>
            <a:lvl7pPr marL="3082648" indent="-237127" defTabSz="966621" eaLnBrk="0" fontAlgn="base" hangingPunct="0">
              <a:spcBef>
                <a:spcPct val="0"/>
              </a:spcBef>
              <a:spcAft>
                <a:spcPct val="0"/>
              </a:spcAft>
              <a:defRPr sz="2900">
                <a:solidFill>
                  <a:schemeClr val="tx1"/>
                </a:solidFill>
                <a:latin typeface="Tahoma" pitchFamily="34" charset="0"/>
              </a:defRPr>
            </a:lvl7pPr>
            <a:lvl8pPr marL="3556902" indent="-237127" defTabSz="966621" eaLnBrk="0" fontAlgn="base" hangingPunct="0">
              <a:spcBef>
                <a:spcPct val="0"/>
              </a:spcBef>
              <a:spcAft>
                <a:spcPct val="0"/>
              </a:spcAft>
              <a:defRPr sz="2900">
                <a:solidFill>
                  <a:schemeClr val="tx1"/>
                </a:solidFill>
                <a:latin typeface="Tahoma" pitchFamily="34" charset="0"/>
              </a:defRPr>
            </a:lvl8pPr>
            <a:lvl9pPr marL="4031155" indent="-237127" defTabSz="966621" eaLnBrk="0" fontAlgn="base" hangingPunct="0">
              <a:spcBef>
                <a:spcPct val="0"/>
              </a:spcBef>
              <a:spcAft>
                <a:spcPct val="0"/>
              </a:spcAft>
              <a:defRPr sz="2900">
                <a:solidFill>
                  <a:schemeClr val="tx1"/>
                </a:solidFill>
                <a:latin typeface="Tahoma" pitchFamily="34" charset="0"/>
              </a:defRPr>
            </a:lvl9pPr>
          </a:lstStyle>
          <a:p>
            <a:pPr eaLnBrk="1" hangingPunct="1"/>
            <a:fld id="{699F5B3A-552C-4770-A86F-26F8A329E80D}" type="slidenum">
              <a:rPr lang="en-US" altLang="en-US" sz="1200"/>
              <a:pPr eaLnBrk="1" hangingPunct="1"/>
              <a:t>46</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53C3731-E26B-4EEB-9843-9EE45844FEFC}" type="slidenum">
              <a:rPr lang="en-US"/>
              <a:pPr/>
              <a:t>48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B13B7B9-D487-4A26-B5D2-4E9EDAEF3979}" type="slidenum">
              <a:rPr lang="ar-SA" smtClean="0">
                <a:latin typeface="Arial" pitchFamily="34" charset="0"/>
                <a:cs typeface="Arial" pitchFamily="34" charset="0"/>
              </a:rPr>
              <a:pPr/>
              <a:t>49</a:t>
            </a:fld>
            <a:endParaRPr lang="en-US">
              <a:latin typeface="Arial" pitchFamily="34" charset="0"/>
              <a:cs typeface="Arial" pitchFamily="34" charset="0"/>
            </a:endParaRPr>
          </a:p>
        </p:txBody>
      </p:sp>
      <p:sp>
        <p:nvSpPr>
          <p:cNvPr id="45059" name="Rectangle 2"/>
          <p:cNvSpPr>
            <a:spLocks noGrp="1" noRot="1" noChangeAspect="1" noChangeArrowheads="1" noTextEdit="1"/>
          </p:cNvSpPr>
          <p:nvPr>
            <p:ph type="sldImg"/>
          </p:nvPr>
        </p:nvSpPr>
        <p:spPr>
          <a:xfrm>
            <a:off x="1258888" y="720725"/>
            <a:ext cx="4800600" cy="3600450"/>
          </a:xfrm>
          <a:ln/>
        </p:spPr>
      </p:sp>
      <p:sp>
        <p:nvSpPr>
          <p:cNvPr id="45060" name="Rectangle 3"/>
          <p:cNvSpPr>
            <a:spLocks noGrp="1" noChangeArrowheads="1"/>
          </p:cNvSpPr>
          <p:nvPr>
            <p:ph type="body" idx="1"/>
          </p:nvPr>
        </p:nvSpPr>
        <p:spPr>
          <a:xfrm>
            <a:off x="731194" y="4561575"/>
            <a:ext cx="5852814" cy="4318828"/>
          </a:xfrm>
          <a:noFill/>
          <a:ln/>
        </p:spPr>
        <p:txBody>
          <a:bodyPr/>
          <a:lstStyle/>
          <a:p>
            <a:pPr eaLnBrk="1" hangingPunct="1"/>
            <a:endParaRPr 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D43E6B-1C9B-4F63-9E3F-A124C404E158}" type="slidenum">
              <a:rPr lang="en-US" smtClean="0"/>
              <a:pPr/>
              <a:t>2</a:t>
            </a:fld>
            <a:endParaRPr lang="en-US"/>
          </a:p>
        </p:txBody>
      </p:sp>
      <p:sp>
        <p:nvSpPr>
          <p:cNvPr id="62467"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732E109C-9DB4-4B55-B19B-25F49B80695F}" type="slidenum">
              <a:rPr lang="zh-CN" altLang="en-US" sz="1300">
                <a:latin typeface="Times New Roman" pitchFamily="18" charset="0"/>
              </a:rPr>
              <a:pPr algn="r" defTabSz="978289" eaLnBrk="0" hangingPunct="0"/>
              <a:t>2</a:t>
            </a:fld>
            <a:endParaRPr lang="en-US" altLang="zh-CN" sz="1300" dirty="0">
              <a:latin typeface="Times New Roman" pitchFamily="18"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4430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53C3731-E26B-4EEB-9843-9EE45844FEFC}" type="slidenum">
              <a:rPr lang="en-US"/>
              <a:pPr/>
              <a:t>50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53C3731-E26B-4EEB-9843-9EE45844FEFC}" type="slidenum">
              <a:rPr lang="en-US"/>
              <a:pPr/>
              <a:t>51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B107A91-5E9B-463B-9F45-1FC45333F5F9}" type="slidenum">
              <a:rPr lang="en-US" smtClean="0"/>
              <a:pPr/>
              <a:t>52</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53C3731-E26B-4EEB-9843-9EE45844FEFC}" type="slidenum">
              <a:rPr lang="en-US"/>
              <a:pPr/>
              <a:t>53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43666E2-0276-417E-B99E-3DFD1FE756F9}" type="slidenum">
              <a:rPr lang="en-US"/>
              <a:pPr/>
              <a:t>57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15900ED-99CE-44FA-ACDB-0D7BA2367EA5}" type="slidenum">
              <a:rPr lang="en-US" smtClean="0"/>
              <a:pPr/>
              <a:t>58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7C540D5-EE9C-4897-A2FF-AB296595FECF}" type="slidenum">
              <a:rPr lang="en-US" smtClean="0"/>
              <a:pPr/>
              <a:t>59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894242F-0981-45D9-AE41-716A8B1AFC6D}" type="slidenum">
              <a:rPr lang="en-US" smtClean="0"/>
              <a:pPr/>
              <a:t>60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2A42BF1-377D-4549-9719-98242223F460}" type="slidenum">
              <a:rPr lang="en-US" smtClean="0"/>
              <a:pPr/>
              <a:t>63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405E8AC-B456-4E9B-B42B-93AADB052886}" type="slidenum">
              <a:rPr lang="en-US" smtClean="0"/>
              <a:pPr/>
              <a:t>64</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Add a definition/description of “traditional data analysis”.</a:t>
            </a:r>
          </a:p>
          <a:p>
            <a:pPr eaLnBrk="1" hangingPunct="1"/>
            <a:endParaRPr lang="en-US"/>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D43E6B-1C9B-4F63-9E3F-A124C404E158}" type="slidenum">
              <a:rPr lang="en-US" smtClean="0"/>
              <a:pPr/>
              <a:t>3</a:t>
            </a:fld>
            <a:endParaRPr lang="en-US"/>
          </a:p>
        </p:txBody>
      </p:sp>
      <p:sp>
        <p:nvSpPr>
          <p:cNvPr id="62467"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732E109C-9DB4-4B55-B19B-25F49B80695F}" type="slidenum">
              <a:rPr lang="zh-CN" altLang="en-US" sz="1300">
                <a:latin typeface="Times New Roman" pitchFamily="18" charset="0"/>
              </a:rPr>
              <a:pPr algn="r" defTabSz="978289" eaLnBrk="0" hangingPunct="0"/>
              <a:t>3</a:t>
            </a:fld>
            <a:endParaRPr lang="en-US" altLang="zh-CN" sz="1300" dirty="0">
              <a:latin typeface="Times New Roman" pitchFamily="18"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405E8AC-B456-4E9B-B42B-93AADB052886}" type="slidenum">
              <a:rPr lang="en-US" smtClean="0"/>
              <a:pPr/>
              <a:t>65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Add a definition/description of “traditional data analysis”.</a:t>
            </a:r>
          </a:p>
          <a:p>
            <a:pPr eaLnBrk="1" hangingPunct="1"/>
            <a:endParaRPr lang="en-US"/>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itchFamily="34" charset="0"/>
              </a:defRPr>
            </a:lvl1pPr>
            <a:lvl2pPr marL="770662" indent="-296408" defTabSz="966621" eaLnBrk="0" hangingPunct="0">
              <a:defRPr sz="2900">
                <a:solidFill>
                  <a:schemeClr val="tx1"/>
                </a:solidFill>
                <a:latin typeface="Tahoma" pitchFamily="34" charset="0"/>
              </a:defRPr>
            </a:lvl2pPr>
            <a:lvl3pPr marL="1185634" indent="-237127" defTabSz="966621" eaLnBrk="0" hangingPunct="0">
              <a:defRPr sz="2900">
                <a:solidFill>
                  <a:schemeClr val="tx1"/>
                </a:solidFill>
                <a:latin typeface="Tahoma" pitchFamily="34" charset="0"/>
              </a:defRPr>
            </a:lvl3pPr>
            <a:lvl4pPr marL="1659887" indent="-237127" defTabSz="966621" eaLnBrk="0" hangingPunct="0">
              <a:defRPr sz="2900">
                <a:solidFill>
                  <a:schemeClr val="tx1"/>
                </a:solidFill>
                <a:latin typeface="Tahoma" pitchFamily="34" charset="0"/>
              </a:defRPr>
            </a:lvl4pPr>
            <a:lvl5pPr marL="2134141" indent="-237127" defTabSz="966621" eaLnBrk="0" hangingPunct="0">
              <a:defRPr sz="2900">
                <a:solidFill>
                  <a:schemeClr val="tx1"/>
                </a:solidFill>
                <a:latin typeface="Tahoma" pitchFamily="34" charset="0"/>
              </a:defRPr>
            </a:lvl5pPr>
            <a:lvl6pPr marL="2608395" indent="-237127" defTabSz="966621" eaLnBrk="0" fontAlgn="base" hangingPunct="0">
              <a:spcBef>
                <a:spcPct val="0"/>
              </a:spcBef>
              <a:spcAft>
                <a:spcPct val="0"/>
              </a:spcAft>
              <a:defRPr sz="2900">
                <a:solidFill>
                  <a:schemeClr val="tx1"/>
                </a:solidFill>
                <a:latin typeface="Tahoma" pitchFamily="34" charset="0"/>
              </a:defRPr>
            </a:lvl6pPr>
            <a:lvl7pPr marL="3082648" indent="-237127" defTabSz="966621" eaLnBrk="0" fontAlgn="base" hangingPunct="0">
              <a:spcBef>
                <a:spcPct val="0"/>
              </a:spcBef>
              <a:spcAft>
                <a:spcPct val="0"/>
              </a:spcAft>
              <a:defRPr sz="2900">
                <a:solidFill>
                  <a:schemeClr val="tx1"/>
                </a:solidFill>
                <a:latin typeface="Tahoma" pitchFamily="34" charset="0"/>
              </a:defRPr>
            </a:lvl7pPr>
            <a:lvl8pPr marL="3556902" indent="-237127" defTabSz="966621" eaLnBrk="0" fontAlgn="base" hangingPunct="0">
              <a:spcBef>
                <a:spcPct val="0"/>
              </a:spcBef>
              <a:spcAft>
                <a:spcPct val="0"/>
              </a:spcAft>
              <a:defRPr sz="2900">
                <a:solidFill>
                  <a:schemeClr val="tx1"/>
                </a:solidFill>
                <a:latin typeface="Tahoma" pitchFamily="34" charset="0"/>
              </a:defRPr>
            </a:lvl8pPr>
            <a:lvl9pPr marL="4031155" indent="-237127" defTabSz="966621" eaLnBrk="0" fontAlgn="base" hangingPunct="0">
              <a:spcBef>
                <a:spcPct val="0"/>
              </a:spcBef>
              <a:spcAft>
                <a:spcPct val="0"/>
              </a:spcAft>
              <a:defRPr sz="2900">
                <a:solidFill>
                  <a:schemeClr val="tx1"/>
                </a:solidFill>
                <a:latin typeface="Tahoma" pitchFamily="34" charset="0"/>
              </a:defRPr>
            </a:lvl9pPr>
          </a:lstStyle>
          <a:p>
            <a:pPr eaLnBrk="1" hangingPunct="1"/>
            <a:fld id="{0A9A86EF-B216-4DDA-A574-28B6434BC8FB}" type="slidenum">
              <a:rPr lang="en-US" altLang="en-US" sz="1200"/>
              <a:pPr eaLnBrk="1" hangingPunct="1"/>
              <a:t>68</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44EA44-74FB-4D98-9825-DC6F3219F3F9}" type="slidenum">
              <a:rPr lang="en-US" smtClean="0"/>
              <a:pPr/>
              <a:t>69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6CBCC4B-A874-43FB-A40F-0310402AAB8F}" type="slidenum">
              <a:rPr lang="en-US" smtClean="0"/>
              <a:pPr/>
              <a:t>74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C72B8A1-5627-4BDE-B99F-A2049FCE3EE2}" type="slidenum">
              <a:rPr lang="en-US" smtClean="0"/>
              <a:pPr/>
              <a:t>75</a:t>
            </a:fld>
            <a:endParaRPr lang="en-US"/>
          </a:p>
        </p:txBody>
      </p:sp>
      <p:sp>
        <p:nvSpPr>
          <p:cNvPr id="108547" name="Rectangle 2"/>
          <p:cNvSpPr>
            <a:spLocks noGrp="1" noRot="1" noChangeAspect="1" noChangeArrowheads="1" noTextEdit="1"/>
          </p:cNvSpPr>
          <p:nvPr>
            <p:ph type="sldImg"/>
          </p:nvPr>
        </p:nvSpPr>
        <p:spPr>
          <a:xfrm>
            <a:off x="1258888" y="719138"/>
            <a:ext cx="4800600" cy="3600450"/>
          </a:xfrm>
          <a:ln/>
        </p:spPr>
      </p:sp>
      <p:sp>
        <p:nvSpPr>
          <p:cNvPr id="1085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C72B8A1-5627-4BDE-B99F-A2049FCE3EE2}" type="slidenum">
              <a:rPr lang="en-US" smtClean="0"/>
              <a:pPr/>
              <a:t>76</a:t>
            </a:fld>
            <a:endParaRPr lang="en-US"/>
          </a:p>
        </p:txBody>
      </p:sp>
      <p:sp>
        <p:nvSpPr>
          <p:cNvPr id="108547" name="Rectangle 2"/>
          <p:cNvSpPr>
            <a:spLocks noGrp="1" noRot="1" noChangeAspect="1" noChangeArrowheads="1" noTextEdit="1"/>
          </p:cNvSpPr>
          <p:nvPr>
            <p:ph type="sldImg"/>
          </p:nvPr>
        </p:nvSpPr>
        <p:spPr>
          <a:xfrm>
            <a:off x="1258888" y="719138"/>
            <a:ext cx="4800600" cy="3600450"/>
          </a:xfrm>
          <a:ln/>
        </p:spPr>
      </p:sp>
      <p:sp>
        <p:nvSpPr>
          <p:cNvPr id="1085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7910EC2-9C5E-4340-ACC8-4A37CB00593B}" type="slidenum">
              <a:rPr lang="en-US" smtClean="0"/>
              <a:pPr/>
              <a:t>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D43E6B-1C9B-4F63-9E3F-A124C404E158}" type="slidenum">
              <a:rPr lang="en-US" smtClean="0"/>
              <a:pPr/>
              <a:t>9</a:t>
            </a:fld>
            <a:endParaRPr lang="en-US"/>
          </a:p>
        </p:txBody>
      </p:sp>
      <p:sp>
        <p:nvSpPr>
          <p:cNvPr id="62467"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732E109C-9DB4-4B55-B19B-25F49B80695F}" type="slidenum">
              <a:rPr lang="zh-CN" altLang="en-US" sz="1300">
                <a:latin typeface="Times New Roman" pitchFamily="18" charset="0"/>
              </a:rPr>
              <a:pPr algn="r" defTabSz="978289" eaLnBrk="0" hangingPunct="0"/>
              <a:t>9</a:t>
            </a:fld>
            <a:endParaRPr lang="en-US" altLang="zh-CN" sz="1300" dirty="0">
              <a:latin typeface="Times New Roman" pitchFamily="18"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7910EC2-9C5E-4340-ACC8-4A37CB00593B}" type="slidenum">
              <a:rPr lang="en-US" smtClean="0"/>
              <a:pPr/>
              <a:t>10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49CD5E0-5D7F-4198-A83D-BF7A1BDC9B1D}" type="slidenum">
              <a:rPr lang="en-US" smtClean="0"/>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8763F4B-527E-46CB-B86B-E1B49C612C0A}" type="slidenum">
              <a:rPr lang="en-US" smtClean="0"/>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239989" indent="-239989" eaLnBrk="1" hangingPunct="1"/>
            <a:r>
              <a:rPr lang="en-US" dirty="0"/>
              <a:t>Two slides should be added after this one</a:t>
            </a:r>
          </a:p>
          <a:p>
            <a:pPr marL="239989" indent="-239989" eaLnBrk="1" hangingPunct="1"/>
            <a:endParaRPr lang="en-US" dirty="0"/>
          </a:p>
          <a:p>
            <a:pPr marL="239989" indent="-239989" eaLnBrk="1" hangingPunct="1"/>
            <a:r>
              <a:rPr lang="en-US" dirty="0"/>
              <a:t>1.  Evolution of machine learning</a:t>
            </a:r>
          </a:p>
          <a:p>
            <a:pPr marL="239989" indent="-239989" eaLnBrk="1" hangingPunct="1"/>
            <a:r>
              <a:rPr lang="en-US" dirty="0"/>
              <a:t>2.  Evolution of statistics methods</a:t>
            </a:r>
          </a:p>
          <a:p>
            <a:pPr marL="239989" indent="-239989" eaLnBrk="1" hangingPunct="1"/>
            <a:endParaRPr lang="en-US" dirty="0"/>
          </a:p>
          <a:p>
            <a:pPr marL="239989" indent="-239989" eaLnBrk="1" hangingPunct="1"/>
            <a:endParaRPr lang="en-US" dirty="0"/>
          </a:p>
          <a:p>
            <a:pPr marL="239989" indent="-239989"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8763F4B-527E-46CB-B86B-E1B49C612C0A}" type="slidenum">
              <a:rPr lang="en-US" smtClean="0"/>
              <a:pPr/>
              <a:t>19</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239989" indent="-239989" eaLnBrk="1" hangingPunct="1"/>
            <a:r>
              <a:rPr lang="en-US" dirty="0"/>
              <a:t>Two slides should be added after this one</a:t>
            </a:r>
          </a:p>
          <a:p>
            <a:pPr marL="239989" indent="-239989" eaLnBrk="1" hangingPunct="1"/>
            <a:endParaRPr lang="en-US" dirty="0"/>
          </a:p>
          <a:p>
            <a:pPr marL="239989" indent="-239989" eaLnBrk="1" hangingPunct="1"/>
            <a:r>
              <a:rPr lang="en-US" dirty="0"/>
              <a:t>1.  Evolution of machine learning</a:t>
            </a:r>
          </a:p>
          <a:p>
            <a:pPr marL="239989" indent="-239989" eaLnBrk="1" hangingPunct="1"/>
            <a:r>
              <a:rPr lang="en-US" dirty="0"/>
              <a:t>2.  Evolution of statistics methods</a:t>
            </a:r>
          </a:p>
          <a:p>
            <a:pPr marL="239989" indent="-239989" eaLnBrk="1" hangingPunct="1"/>
            <a:endParaRPr lang="en-US" dirty="0"/>
          </a:p>
          <a:p>
            <a:pPr marL="239989" indent="-239989" eaLnBrk="1" hangingPunct="1"/>
            <a:endParaRPr lang="en-US" dirty="0"/>
          </a:p>
          <a:p>
            <a:pPr marL="239989" indent="-239989"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p:spPr>
        <p:txBody>
          <a:bodyPr wrap="none">
            <a:spAutoFit/>
          </a:bodyPr>
          <a:lstStyle/>
          <a:p>
            <a:pPr>
              <a:defRPr/>
            </a:pPr>
            <a:fld id="{3A155A06-E4A9-4F0F-9765-B2C0BF9CD8BF}"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6871A140-423A-4A7D-8DF5-2BC4365BBB89}" type="datetime4">
              <a:rPr lang="en-US"/>
              <a:pPr>
                <a:defRPr/>
              </a:pPr>
              <a:t>March 31, 2022</a:t>
            </a:fld>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9BBC110-AFDF-434E-8110-BF3B70137D38}"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C87D880-3C66-4DFA-955E-7718D11AB3AE}" type="datetime4">
              <a:rPr lang="en-US"/>
              <a:pPr>
                <a:defRPr/>
              </a:pPr>
              <a:t>March 31,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3B331D5A-0B29-470E-B227-71B47478AB17}"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6A2F930-2B58-40FE-8DEF-CFEFFC68D0B6}" type="datetime4">
              <a:rPr lang="en-US"/>
              <a:pPr>
                <a:defRPr/>
              </a:pPr>
              <a:t>March 31,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4D15F56-3A06-4B78-ADCE-8BDBB2CFF787}"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955A9DEA-7141-42C9-83E1-EA4EE5ADF177}" type="datetime4">
              <a:rPr lang="en-US"/>
              <a:pPr>
                <a:defRPr/>
              </a:pPr>
              <a:t>March 31,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2255615-A82D-4A0C-A215-D02EFF4F0E4C}"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1A33FB1-79D3-4309-A393-8A9221506DB7}" type="datetime4">
              <a:rPr lang="en-US"/>
              <a:pPr>
                <a:defRPr/>
              </a:pPr>
              <a:t>March 31,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93ACB5DC-E2C1-4039-8C4D-E4145F81FD1B}"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61704612-DFD4-4E70-8734-48BAB860D5D1}" type="datetime4">
              <a:rPr lang="en-US"/>
              <a:pPr>
                <a:defRPr/>
              </a:pPr>
              <a:t>March 31,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049F3BF6-82EC-42F9-80E7-5FE2AD6F4359}"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5AEBBEA6-DD8F-4A49-90FB-CF34EA7D28B7}" type="datetime4">
              <a:rPr lang="en-US"/>
              <a:pPr>
                <a:defRPr/>
              </a:pPr>
              <a:t>March 31, 2022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9C25CBA2-CC27-4B80-9B3A-47B9CB12CE2D}"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7E6AC263-CBC7-4BC5-9F69-240CEBB4FFB1}" type="datetime4">
              <a:rPr lang="en-US"/>
              <a:pPr>
                <a:defRPr/>
              </a:pPr>
              <a:t>March 31, 2022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DFCA3516-8041-493E-859B-F5FF9A7F6B0D}"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22CE55A-DD52-426C-B51F-9B91F02F5F7E}" type="datetime4">
              <a:rPr lang="en-US"/>
              <a:pPr>
                <a:defRPr/>
              </a:pPr>
              <a:t>March 31, 2022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59BCEFFA-21F6-4A7C-AEC2-9938164463C0}"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6153C60-E350-4A76-A979-F041B0C64F99}" type="datetime4">
              <a:rPr lang="en-US"/>
              <a:pPr>
                <a:defRPr/>
              </a:pPr>
              <a:t>March 31,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CB51CA39-7558-4B1B-9C00-809C19DC9C2B}"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A97976C-1C87-4E4F-8FE3-DAE5C761D77E}" type="datetime4">
              <a:rPr lang="en-US"/>
              <a:pPr>
                <a:defRPr/>
              </a:pPr>
              <a:t>March 31,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7FEEB4BE-47CB-4DE1-A986-1B06755C1F65}"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799F4D6F-AC57-4C78-83A0-F750A7D06DE3}" type="datetime4">
              <a:rPr lang="en-US"/>
              <a:pPr>
                <a:defRPr/>
              </a:pPr>
              <a:t>March 31, 2022</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83940019-3298-40A6-B4B2-75A08E8ECE35}"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5" name="Clip" r:id="rId14" imgW="6857143" imgH="48963" progId="">
                  <p:embed/>
                </p:oleObj>
              </mc:Choice>
              <mc:Fallback>
                <p:oleObj name="Clip" r:id="rId14" imgW="6857143" imgH="48963" progId="">
                  <p:embed/>
                  <p:pic>
                    <p:nvPicPr>
                      <p:cNvPr id="1026"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eb.engr.illinois.edu/~hanj/" TargetMode="Externa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rapidminer.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idx="4294967295"/>
          </p:nvPr>
        </p:nvSpPr>
        <p:spPr>
          <a:xfrm>
            <a:off x="381000" y="152400"/>
            <a:ext cx="8077200" cy="1219200"/>
          </a:xfrm>
        </p:spPr>
        <p:txBody>
          <a:bodyPr/>
          <a:lstStyle/>
          <a:p>
            <a:pPr eaLnBrk="1" hangingPunct="1"/>
            <a:r>
              <a:rPr lang="en-US" sz="4400" dirty="0"/>
              <a:t>CIS 467 :Data Mining </a:t>
            </a:r>
            <a:br>
              <a:rPr lang="en-US" sz="4400" dirty="0"/>
            </a:br>
            <a:endParaRPr lang="en-US" sz="2400" dirty="0"/>
          </a:p>
        </p:txBody>
      </p:sp>
      <p:sp>
        <p:nvSpPr>
          <p:cNvPr id="4100" name="Rectangle 1027"/>
          <p:cNvSpPr>
            <a:spLocks noGrp="1" noChangeArrowheads="1"/>
          </p:cNvSpPr>
          <p:nvPr>
            <p:ph type="body" idx="4294967295"/>
          </p:nvPr>
        </p:nvSpPr>
        <p:spPr>
          <a:xfrm>
            <a:off x="457200" y="2132012"/>
            <a:ext cx="8305800" cy="3581400"/>
          </a:xfrm>
        </p:spPr>
        <p:txBody>
          <a:bodyPr/>
          <a:lstStyle/>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a:p>
            <a:pPr algn="ctr">
              <a:lnSpc>
                <a:spcPct val="110000"/>
              </a:lnSpc>
              <a:buFont typeface="Wingdings" pitchFamily="2" charset="2"/>
              <a:buNone/>
            </a:pPr>
            <a:r>
              <a:rPr lang="en-US" sz="2000" dirty="0"/>
              <a:t>Department of Information Systems</a:t>
            </a:r>
          </a:p>
          <a:p>
            <a:pPr algn="ctr">
              <a:lnSpc>
                <a:spcPct val="110000"/>
              </a:lnSpc>
              <a:buFont typeface="Wingdings" pitchFamily="2" charset="2"/>
              <a:buNone/>
            </a:pPr>
            <a:r>
              <a:rPr lang="en-US" sz="2000" dirty="0"/>
              <a:t>Faculty of Information Technology and Computer Sciences</a:t>
            </a:r>
          </a:p>
          <a:p>
            <a:pPr algn="ctr">
              <a:lnSpc>
                <a:spcPct val="110000"/>
              </a:lnSpc>
              <a:buFont typeface="Wingdings" pitchFamily="2" charset="2"/>
              <a:buNone/>
            </a:pPr>
            <a:r>
              <a:rPr lang="en-US" sz="2000" dirty="0"/>
              <a:t>Yarmouk University – Jordan</a:t>
            </a:r>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p:txBody>
      </p:sp>
      <p:pic>
        <p:nvPicPr>
          <p:cNvPr id="5" name="Picture 6"/>
          <p:cNvPicPr>
            <a:picLocks noChangeAspect="1" noChangeArrowheads="1"/>
          </p:cNvPicPr>
          <p:nvPr/>
        </p:nvPicPr>
        <p:blipFill>
          <a:blip r:embed="rId3" cstate="print"/>
          <a:srcRect/>
          <a:stretch>
            <a:fillRect/>
          </a:stretch>
        </p:blipFill>
        <p:spPr bwMode="auto">
          <a:xfrm>
            <a:off x="4038600" y="4724400"/>
            <a:ext cx="1163638" cy="1408112"/>
          </a:xfrm>
          <a:prstGeom prst="rect">
            <a:avLst/>
          </a:prstGeom>
          <a:noFill/>
          <a:ln w="9525">
            <a:noFill/>
            <a:miter lim="800000"/>
            <a:headEnd/>
            <a:tailEnd/>
          </a:ln>
        </p:spPr>
      </p:pic>
      <p:sp>
        <p:nvSpPr>
          <p:cNvPr id="2" name="Rectangle 1"/>
          <p:cNvSpPr/>
          <p:nvPr/>
        </p:nvSpPr>
        <p:spPr>
          <a:xfrm>
            <a:off x="3073320" y="6132512"/>
            <a:ext cx="2997359" cy="337593"/>
          </a:xfrm>
          <a:prstGeom prst="rect">
            <a:avLst/>
          </a:prstGeom>
        </p:spPr>
        <p:txBody>
          <a:bodyPr wrap="none">
            <a:spAutoFit/>
          </a:bodyPr>
          <a:lstStyle/>
          <a:p>
            <a:pPr>
              <a:lnSpc>
                <a:spcPct val="110000"/>
              </a:lnSpc>
              <a:buFont typeface="Wingdings" pitchFamily="2" charset="2"/>
              <a:buNone/>
            </a:pPr>
            <a:r>
              <a:rPr lang="en-US" sz="1600" dirty="0"/>
              <a:t>© Prof. Dr. Qasem Al-Radaideh</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602952E-5ED6-43B6-8757-6C2058FDE1A8}" type="slidenum">
              <a:rPr lang="en-US" smtClean="0"/>
              <a:pPr/>
              <a:t>10</a:t>
            </a:fld>
            <a:endParaRPr lang="en-US"/>
          </a:p>
        </p:txBody>
      </p:sp>
      <p:sp>
        <p:nvSpPr>
          <p:cNvPr id="6147" name="Rectangle 2"/>
          <p:cNvSpPr>
            <a:spLocks noGrp="1" noChangeArrowheads="1"/>
          </p:cNvSpPr>
          <p:nvPr>
            <p:ph type="title"/>
          </p:nvPr>
        </p:nvSpPr>
        <p:spPr>
          <a:xfrm>
            <a:off x="381000" y="228600"/>
            <a:ext cx="8382000" cy="533400"/>
          </a:xfrm>
        </p:spPr>
        <p:txBody>
          <a:bodyPr/>
          <a:lstStyle/>
          <a:p>
            <a:pPr eaLnBrk="1" hangingPunct="1"/>
            <a:r>
              <a:rPr lang="en-US" sz="3200" dirty="0"/>
              <a:t>Chapter 1.  Introduction</a:t>
            </a:r>
          </a:p>
        </p:txBody>
      </p:sp>
      <p:sp>
        <p:nvSpPr>
          <p:cNvPr id="6148" name="Rectangle 3"/>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sz="1800" dirty="0"/>
              <a:t>Why Data Mining?</a:t>
            </a:r>
          </a:p>
          <a:p>
            <a:pPr eaLnBrk="1" hangingPunct="1">
              <a:lnSpc>
                <a:spcPct val="150000"/>
              </a:lnSpc>
              <a:tabLst>
                <a:tab pos="6178550" algn="l"/>
              </a:tabLst>
            </a:pPr>
            <a:r>
              <a:rPr lang="en-US" sz="1800" dirty="0"/>
              <a:t>What Is Data Mining?</a:t>
            </a:r>
          </a:p>
          <a:p>
            <a:pPr eaLnBrk="1" hangingPunct="1">
              <a:lnSpc>
                <a:spcPct val="150000"/>
              </a:lnSpc>
              <a:tabLst>
                <a:tab pos="6178550" algn="l"/>
              </a:tabLst>
            </a:pPr>
            <a:r>
              <a:rPr lang="en-US" sz="1800" dirty="0"/>
              <a:t>A Multi-Dimensional View of Data Mining</a:t>
            </a:r>
          </a:p>
          <a:p>
            <a:pPr eaLnBrk="1" hangingPunct="1">
              <a:lnSpc>
                <a:spcPct val="150000"/>
              </a:lnSpc>
              <a:tabLst>
                <a:tab pos="6178550" algn="l"/>
              </a:tabLst>
            </a:pPr>
            <a:r>
              <a:rPr lang="en-US" sz="1800" dirty="0"/>
              <a:t>What Kind of Data Can Be Mined?</a:t>
            </a:r>
          </a:p>
          <a:p>
            <a:pPr eaLnBrk="1" hangingPunct="1">
              <a:lnSpc>
                <a:spcPct val="150000"/>
              </a:lnSpc>
              <a:tabLst>
                <a:tab pos="6178550" algn="l"/>
              </a:tabLst>
            </a:pPr>
            <a:r>
              <a:rPr lang="en-US" sz="1800" dirty="0"/>
              <a:t>What Kinds of Patterns Can Be Mined?</a:t>
            </a:r>
          </a:p>
          <a:p>
            <a:pPr eaLnBrk="1" hangingPunct="1">
              <a:lnSpc>
                <a:spcPct val="150000"/>
              </a:lnSpc>
              <a:tabLst>
                <a:tab pos="6178550" algn="l"/>
              </a:tabLst>
            </a:pPr>
            <a:r>
              <a:rPr lang="en-US" sz="1800" dirty="0"/>
              <a:t>What Technology Are Used?</a:t>
            </a:r>
          </a:p>
          <a:p>
            <a:pPr eaLnBrk="1" hangingPunct="1">
              <a:lnSpc>
                <a:spcPct val="150000"/>
              </a:lnSpc>
              <a:tabLst>
                <a:tab pos="6178550" algn="l"/>
              </a:tabLst>
            </a:pPr>
            <a:r>
              <a:rPr lang="en-US" sz="1800" dirty="0"/>
              <a:t>What Kind of Applications Are Targeted? </a:t>
            </a:r>
          </a:p>
          <a:p>
            <a:pPr eaLnBrk="1" hangingPunct="1">
              <a:lnSpc>
                <a:spcPct val="150000"/>
              </a:lnSpc>
              <a:tabLst>
                <a:tab pos="6178550" algn="l"/>
              </a:tabLst>
            </a:pPr>
            <a:r>
              <a:rPr lang="en-US" sz="1800" dirty="0"/>
              <a:t>Data Mining Tools</a:t>
            </a:r>
          </a:p>
          <a:p>
            <a:pPr eaLnBrk="1" hangingPunct="1">
              <a:lnSpc>
                <a:spcPct val="150000"/>
              </a:lnSpc>
              <a:tabLst>
                <a:tab pos="6178550" algn="l"/>
              </a:tabLst>
            </a:pPr>
            <a:r>
              <a:rPr lang="en-US" sz="1800" dirty="0"/>
              <a:t>Summary</a:t>
            </a:r>
          </a:p>
        </p:txBody>
      </p:sp>
      <p:sp>
        <p:nvSpPr>
          <p:cNvPr id="6149" name="AutoShape 4"/>
          <p:cNvSpPr>
            <a:spLocks noChangeArrowheads="1"/>
          </p:cNvSpPr>
          <p:nvPr/>
        </p:nvSpPr>
        <p:spPr bwMode="auto">
          <a:xfrm rot="9724325">
            <a:off x="3314700" y="13462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Data Mining?</a:t>
            </a:r>
            <a:endParaRPr lang="en-US" dirty="0"/>
          </a:p>
        </p:txBody>
      </p:sp>
      <p:sp>
        <p:nvSpPr>
          <p:cNvPr id="3" name="Content Placeholder 2"/>
          <p:cNvSpPr>
            <a:spLocks noGrp="1"/>
          </p:cNvSpPr>
          <p:nvPr>
            <p:ph idx="1"/>
          </p:nvPr>
        </p:nvSpPr>
        <p:spPr/>
        <p:txBody>
          <a:bodyPr>
            <a:normAutofit/>
          </a:bodyPr>
          <a:lstStyle/>
          <a:p>
            <a:r>
              <a:rPr lang="en-US" sz="2400" dirty="0">
                <a:solidFill>
                  <a:srgbClr val="FF0000"/>
                </a:solidFill>
              </a:rPr>
              <a:t>Necessity, who is the mother of invention. </a:t>
            </a:r>
          </a:p>
          <a:p>
            <a:r>
              <a:rPr lang="en-US" sz="2400" dirty="0"/>
              <a:t>We live in a world where vast amounts of data are collected daily. Analyzing such data is an important need.</a:t>
            </a:r>
          </a:p>
          <a:p>
            <a:endParaRPr lang="en-US" sz="2400" dirty="0"/>
          </a:p>
          <a:p>
            <a:r>
              <a:rPr lang="en-US" sz="2400" b="1" dirty="0"/>
              <a:t>Moving toward the Information Age</a:t>
            </a:r>
          </a:p>
          <a:p>
            <a:r>
              <a:rPr lang="en-US" sz="2400" dirty="0"/>
              <a:t>“We are living in the information age” ???</a:t>
            </a:r>
          </a:p>
          <a:p>
            <a:endParaRPr lang="en-US" sz="2400" dirty="0"/>
          </a:p>
          <a:p>
            <a:r>
              <a:rPr lang="en-US" sz="2400" dirty="0"/>
              <a:t>We are actually living in the data age. Terabytes or petabytes of data pour into our computer networks, the World Wide Web (WWW), and various data storage devices every day from business</a:t>
            </a:r>
          </a:p>
          <a:p>
            <a:endParaRPr lang="en-US" sz="2400" dirty="0"/>
          </a:p>
          <a:p>
            <a:r>
              <a:rPr lang="en-US" sz="2400" dirty="0"/>
              <a:t>We are drowning in data, but starving for knowledge! </a:t>
            </a:r>
          </a:p>
          <a:p>
            <a:endParaRPr lang="en-US" sz="2400" dirty="0"/>
          </a:p>
        </p:txBody>
      </p:sp>
    </p:spTree>
    <p:extLst>
      <p:ext uri="{BB962C8B-B14F-4D97-AF65-F5344CB8AC3E}">
        <p14:creationId xmlns:p14="http://schemas.microsoft.com/office/powerpoint/2010/main" val="3295554584"/>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Explosive growth data</a:t>
            </a:r>
          </a:p>
        </p:txBody>
      </p:sp>
      <p:sp>
        <p:nvSpPr>
          <p:cNvPr id="3" name="Content Placeholder 2"/>
          <p:cNvSpPr>
            <a:spLocks noGrp="1"/>
          </p:cNvSpPr>
          <p:nvPr>
            <p:ph idx="1"/>
          </p:nvPr>
        </p:nvSpPr>
        <p:spPr/>
        <p:txBody>
          <a:bodyPr>
            <a:normAutofit/>
          </a:bodyPr>
          <a:lstStyle/>
          <a:p>
            <a:r>
              <a:rPr lang="en-US" sz="2400" dirty="0"/>
              <a:t>This explosive growth of available data volume is a result of the computerization of our society and the fast development of powerful data collection and storage tools.</a:t>
            </a:r>
          </a:p>
          <a:p>
            <a:pPr marL="0" indent="0">
              <a:buNone/>
            </a:pPr>
            <a:r>
              <a:rPr lang="en-US" sz="2400" dirty="0"/>
              <a:t> </a:t>
            </a:r>
          </a:p>
          <a:p>
            <a:r>
              <a:rPr lang="en-US" sz="2400" dirty="0"/>
              <a:t>Global backbone telecommunication networks carry tens of petabytes of data traffic every day. The medical and health industry generates tremendous amounts of data from medical records, patient monitoring, and medical imaging.</a:t>
            </a:r>
          </a:p>
          <a:p>
            <a:pPr marL="0" indent="0">
              <a:buNone/>
            </a:pPr>
            <a:r>
              <a:rPr lang="en-US" sz="2400" dirty="0"/>
              <a:t> </a:t>
            </a:r>
          </a:p>
          <a:p>
            <a:r>
              <a:rPr lang="en-US" sz="2400" dirty="0"/>
              <a:t>Billions of Web searches supported by search engines process tens of petabytes of data daily.</a:t>
            </a:r>
          </a:p>
        </p:txBody>
      </p:sp>
    </p:spTree>
    <p:extLst>
      <p:ext uri="{BB962C8B-B14F-4D97-AF65-F5344CB8AC3E}">
        <p14:creationId xmlns:p14="http://schemas.microsoft.com/office/powerpoint/2010/main" val="3897764019"/>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Explosive growth data</a:t>
            </a:r>
          </a:p>
        </p:txBody>
      </p:sp>
      <p:sp>
        <p:nvSpPr>
          <p:cNvPr id="3" name="Content Placeholder 2"/>
          <p:cNvSpPr>
            <a:spLocks noGrp="1"/>
          </p:cNvSpPr>
          <p:nvPr>
            <p:ph idx="1"/>
          </p:nvPr>
        </p:nvSpPr>
        <p:spPr/>
        <p:txBody>
          <a:bodyPr/>
          <a:lstStyle/>
          <a:p>
            <a:r>
              <a:rPr lang="en-US" sz="2400" dirty="0"/>
              <a:t>We live in a world where vast amounts of data are collected daily. Analyzing such data is an important need.</a:t>
            </a:r>
          </a:p>
          <a:p>
            <a:pPr marL="0" indent="0">
              <a:buNone/>
            </a:pPr>
            <a:r>
              <a:rPr lang="en-US" sz="2400" dirty="0"/>
              <a:t> </a:t>
            </a:r>
          </a:p>
          <a:p>
            <a:r>
              <a:rPr lang="en-US" sz="2400" dirty="0">
                <a:solidFill>
                  <a:srgbClr val="0070C0"/>
                </a:solidFill>
              </a:rPr>
              <a:t>First we will look at how data mining can meet this need by providing tools to discover knowledge from data. </a:t>
            </a:r>
          </a:p>
          <a:p>
            <a:endParaRPr lang="en-US" sz="2400" dirty="0"/>
          </a:p>
          <a:p>
            <a:r>
              <a:rPr lang="en-US" sz="2400" dirty="0"/>
              <a:t>Then we will observe how data mining can be viewed as a result of the </a:t>
            </a:r>
            <a:r>
              <a:rPr lang="en-US" sz="2400" dirty="0">
                <a:solidFill>
                  <a:srgbClr val="FF0000"/>
                </a:solidFill>
              </a:rPr>
              <a:t>natural evolution of information technology</a:t>
            </a:r>
            <a:r>
              <a:rPr lang="en-US" sz="2400" dirty="0"/>
              <a:t>.</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13</a:t>
            </a:fld>
            <a:endParaRPr lang="en-US"/>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a:t>
            </a:r>
          </a:p>
        </p:txBody>
      </p:sp>
      <p:sp>
        <p:nvSpPr>
          <p:cNvPr id="3" name="Content Placeholder 2"/>
          <p:cNvSpPr>
            <a:spLocks noGrp="1"/>
          </p:cNvSpPr>
          <p:nvPr>
            <p:ph idx="1"/>
          </p:nvPr>
        </p:nvSpPr>
        <p:spPr/>
        <p:txBody>
          <a:bodyPr/>
          <a:lstStyle/>
          <a:p>
            <a:r>
              <a:rPr lang="en-US" sz="2400" dirty="0">
                <a:solidFill>
                  <a:srgbClr val="C00000"/>
                </a:solidFill>
              </a:rPr>
              <a:t>Data mining</a:t>
            </a:r>
            <a:r>
              <a:rPr lang="en-US" sz="2400" dirty="0"/>
              <a:t>, also popularly referred to as knowledge discovery from data (KDD), is the automated or convenient extraction of patterns representing knowledge implicitly stored or captured in large databases, data warehouses, the Web, other massive information repositories, or data streams.</a:t>
            </a:r>
          </a:p>
          <a:p>
            <a:endParaRPr lang="en-US" sz="2400" dirty="0"/>
          </a:p>
          <a:p>
            <a:r>
              <a:rPr lang="en-US" sz="2400" dirty="0">
                <a:solidFill>
                  <a:srgbClr val="C00000"/>
                </a:solidFill>
              </a:rPr>
              <a:t>Data mining </a:t>
            </a:r>
            <a:r>
              <a:rPr lang="en-US" sz="2400" dirty="0"/>
              <a:t>is a multidisciplinary field, drawing work from areas including database technology, machine learning, statistics, pattern recognition, information retrieval, neural networks, Knowledge-based systems, artificial intelligence, high-performance computing, and data visualization.</a:t>
            </a:r>
          </a:p>
          <a:p>
            <a:endParaRPr lang="en-US" sz="24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14</a:t>
            </a:fld>
            <a:endParaRPr lang="en-US"/>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 Mining as the Evolution of Information Technology</a:t>
            </a:r>
          </a:p>
        </p:txBody>
      </p:sp>
      <p:sp>
        <p:nvSpPr>
          <p:cNvPr id="3" name="Content Placeholder 2"/>
          <p:cNvSpPr>
            <a:spLocks noGrp="1"/>
          </p:cNvSpPr>
          <p:nvPr>
            <p:ph idx="1"/>
          </p:nvPr>
        </p:nvSpPr>
        <p:spPr/>
        <p:txBody>
          <a:bodyPr/>
          <a:lstStyle/>
          <a:p>
            <a:r>
              <a:rPr lang="en-US" sz="2400" dirty="0"/>
              <a:t>Data mining can be viewed as a result of the natural evolution of information technology.</a:t>
            </a:r>
          </a:p>
          <a:p>
            <a:endParaRPr lang="en-US" sz="2400" dirty="0"/>
          </a:p>
          <a:p>
            <a:r>
              <a:rPr lang="en-US" sz="2400" dirty="0">
                <a:solidFill>
                  <a:srgbClr val="0070C0"/>
                </a:solidFill>
              </a:rPr>
              <a:t>The database and data management industry evolved in the development of several critical functionalities.</a:t>
            </a:r>
          </a:p>
          <a:p>
            <a:endParaRPr lang="en-US" sz="2400" dirty="0"/>
          </a:p>
          <a:p>
            <a:r>
              <a:rPr lang="en-US" sz="2400" dirty="0"/>
              <a:t>Data mining emerged during the late 1980s, made great strides during the 1990s, and continues to flourish into the new millennium.</a:t>
            </a:r>
          </a:p>
          <a:p>
            <a:endParaRPr lang="en-US" sz="2400" dirty="0"/>
          </a:p>
          <a:p>
            <a:endParaRPr lang="en-US" sz="2400" dirty="0"/>
          </a:p>
          <a:p>
            <a:endParaRPr lang="en-US" sz="24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15</a:t>
            </a:fld>
            <a:endParaRPr lang="en-US"/>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16</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33375"/>
            <a:ext cx="7086600"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9BEA7255-09BC-4975-BD16-A3E00478FAD8}" type="slidenum">
              <a:rPr lang="en-US" smtClean="0"/>
              <a:pPr/>
              <a:t>17</a:t>
            </a:fld>
            <a:endParaRPr lang="en-US"/>
          </a:p>
        </p:txBody>
      </p:sp>
      <p:sp>
        <p:nvSpPr>
          <p:cNvPr id="8195" name="Rectangle 2"/>
          <p:cNvSpPr>
            <a:spLocks noGrp="1" noChangeArrowheads="1"/>
          </p:cNvSpPr>
          <p:nvPr>
            <p:ph type="title"/>
          </p:nvPr>
        </p:nvSpPr>
        <p:spPr>
          <a:xfrm>
            <a:off x="990600" y="347663"/>
            <a:ext cx="7239000" cy="566737"/>
          </a:xfrm>
          <a:noFill/>
        </p:spPr>
        <p:txBody>
          <a:bodyPr lIns="92075" tIns="46038" rIns="92075" bIns="46038" anchor="ctr"/>
          <a:lstStyle/>
          <a:p>
            <a:pPr eaLnBrk="1" hangingPunct="1"/>
            <a:r>
              <a:rPr lang="en-US" sz="3200" dirty="0"/>
              <a:t>Evolution of Sciences</a:t>
            </a:r>
            <a:br>
              <a:rPr lang="en-US" sz="3200" dirty="0"/>
            </a:br>
            <a:r>
              <a:rPr lang="en-US" sz="2000" dirty="0">
                <a:solidFill>
                  <a:srgbClr val="FF0000"/>
                </a:solidFill>
              </a:rPr>
              <a:t>(The early appearance of Data Science)</a:t>
            </a:r>
            <a:endParaRPr lang="en-US" sz="1200" b="0" dirty="0">
              <a:solidFill>
                <a:srgbClr val="FF0000"/>
              </a:solidFill>
            </a:endParaRPr>
          </a:p>
        </p:txBody>
      </p:sp>
      <p:sp>
        <p:nvSpPr>
          <p:cNvPr id="8196" name="Rectangle 3"/>
          <p:cNvSpPr>
            <a:spLocks noGrp="1" noChangeArrowheads="1"/>
          </p:cNvSpPr>
          <p:nvPr>
            <p:ph type="body" idx="1"/>
          </p:nvPr>
        </p:nvSpPr>
        <p:spPr>
          <a:xfrm>
            <a:off x="304800" y="1219200"/>
            <a:ext cx="8534400" cy="5410200"/>
          </a:xfrm>
          <a:noFill/>
        </p:spPr>
        <p:txBody>
          <a:bodyPr lIns="92075" tIns="46038" rIns="92075" bIns="46038"/>
          <a:lstStyle/>
          <a:p>
            <a:pPr eaLnBrk="1" hangingPunct="1">
              <a:lnSpc>
                <a:spcPct val="110000"/>
              </a:lnSpc>
            </a:pPr>
            <a:r>
              <a:rPr lang="en-US" sz="1600" dirty="0"/>
              <a:t>Before 1600: </a:t>
            </a:r>
            <a:r>
              <a:rPr lang="en-US" sz="1600" b="1" dirty="0"/>
              <a:t>Empirical Science</a:t>
            </a:r>
          </a:p>
          <a:p>
            <a:pPr eaLnBrk="1" hangingPunct="1">
              <a:lnSpc>
                <a:spcPct val="110000"/>
              </a:lnSpc>
            </a:pPr>
            <a:r>
              <a:rPr lang="en-US" sz="1600" dirty="0"/>
              <a:t>1600-1950s: </a:t>
            </a:r>
            <a:r>
              <a:rPr lang="en-US" sz="1600" b="1" dirty="0"/>
              <a:t>Theoretical Science</a:t>
            </a:r>
          </a:p>
          <a:p>
            <a:pPr lvl="1" eaLnBrk="1" hangingPunct="1">
              <a:lnSpc>
                <a:spcPct val="110000"/>
              </a:lnSpc>
            </a:pPr>
            <a:r>
              <a:rPr lang="en-US" sz="1600" dirty="0"/>
              <a:t>Each discipline has grown a </a:t>
            </a:r>
            <a:r>
              <a:rPr lang="en-US" sz="1600" i="1" dirty="0"/>
              <a:t>theoretical </a:t>
            </a:r>
            <a:r>
              <a:rPr lang="en-US" sz="1600" dirty="0"/>
              <a:t>component. Theoretical models often motivate experiments and generalize our understanding. </a:t>
            </a:r>
          </a:p>
          <a:p>
            <a:pPr eaLnBrk="1" hangingPunct="1">
              <a:lnSpc>
                <a:spcPct val="110000"/>
              </a:lnSpc>
            </a:pPr>
            <a:r>
              <a:rPr lang="en-US" sz="1600" dirty="0"/>
              <a:t>1950s-1990s: </a:t>
            </a:r>
            <a:r>
              <a:rPr lang="en-US" sz="1600" b="1" dirty="0"/>
              <a:t>Computational Science</a:t>
            </a:r>
          </a:p>
          <a:p>
            <a:pPr lvl="1" eaLnBrk="1" hangingPunct="1">
              <a:lnSpc>
                <a:spcPct val="110000"/>
              </a:lnSpc>
            </a:pPr>
            <a:r>
              <a:rPr lang="en-US" sz="1600" dirty="0"/>
              <a:t>Over the last 50 years, most disciplines have grown a third, </a:t>
            </a:r>
            <a:r>
              <a:rPr lang="en-US" sz="1600" i="1" dirty="0"/>
              <a:t>computational </a:t>
            </a:r>
            <a:r>
              <a:rPr lang="en-US" sz="1600" dirty="0"/>
              <a:t>branch (e.g. empirical, theoretical, and computational ecology, or physics, or linguistics.)</a:t>
            </a:r>
          </a:p>
          <a:p>
            <a:pPr lvl="1" eaLnBrk="1" hangingPunct="1">
              <a:lnSpc>
                <a:spcPct val="110000"/>
              </a:lnSpc>
            </a:pPr>
            <a:r>
              <a:rPr lang="en-US" sz="1600" dirty="0"/>
              <a:t>Computational Science traditionally meant simulation. It grew out of our inability to find closed-form solutions for complex mathematical models. </a:t>
            </a:r>
          </a:p>
          <a:p>
            <a:pPr eaLnBrk="1" hangingPunct="1">
              <a:lnSpc>
                <a:spcPct val="110000"/>
              </a:lnSpc>
            </a:pPr>
            <a:r>
              <a:rPr lang="en-US" sz="1600" dirty="0"/>
              <a:t>1990-now: </a:t>
            </a:r>
            <a:r>
              <a:rPr lang="en-US" sz="1800" b="1" dirty="0">
                <a:solidFill>
                  <a:srgbClr val="FF0000"/>
                </a:solidFill>
              </a:rPr>
              <a:t>Data Science</a:t>
            </a:r>
            <a:endParaRPr lang="en-US" sz="1600" b="1" dirty="0">
              <a:solidFill>
                <a:srgbClr val="FF0000"/>
              </a:solidFill>
            </a:endParaRPr>
          </a:p>
          <a:p>
            <a:pPr lvl="1" eaLnBrk="1" hangingPunct="1">
              <a:lnSpc>
                <a:spcPct val="110000"/>
              </a:lnSpc>
            </a:pPr>
            <a:r>
              <a:rPr lang="en-US" sz="1600" dirty="0"/>
              <a:t>The flood of data from new scientific instruments and simulations</a:t>
            </a:r>
          </a:p>
          <a:p>
            <a:pPr lvl="1" eaLnBrk="1" hangingPunct="1">
              <a:lnSpc>
                <a:spcPct val="110000"/>
              </a:lnSpc>
            </a:pPr>
            <a:r>
              <a:rPr lang="en-US" sz="1600" dirty="0"/>
              <a:t>The ability to economically store and manage petabytes of data online</a:t>
            </a:r>
          </a:p>
          <a:p>
            <a:pPr lvl="1" eaLnBrk="1" hangingPunct="1">
              <a:lnSpc>
                <a:spcPct val="110000"/>
              </a:lnSpc>
            </a:pPr>
            <a:r>
              <a:rPr lang="en-US" sz="1600" dirty="0"/>
              <a:t>The Internet and computing Grid that makes all these archives universally accessible </a:t>
            </a:r>
          </a:p>
          <a:p>
            <a:pPr lvl="1" eaLnBrk="1" hangingPunct="1">
              <a:lnSpc>
                <a:spcPct val="110000"/>
              </a:lnSpc>
            </a:pPr>
            <a:r>
              <a:rPr lang="en-US" sz="1600" dirty="0"/>
              <a:t>Scientific info. management, acquisition, organization, query, and visualization tasks scale almost linearly with data volumes.  </a:t>
            </a:r>
            <a:r>
              <a:rPr lang="en-US" sz="1600" dirty="0">
                <a:solidFill>
                  <a:schemeClr val="hlink"/>
                </a:solidFill>
              </a:rPr>
              <a:t>Data mining</a:t>
            </a:r>
            <a:r>
              <a:rPr lang="en-US" sz="1600" dirty="0"/>
              <a:t> is a major new challenge!</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4C26091A-0D33-4113-9037-29F909E3E8F5}" type="slidenum">
              <a:rPr lang="en-US" smtClean="0"/>
              <a:pPr/>
              <a:t>18</a:t>
            </a:fld>
            <a:endParaRPr lang="en-US"/>
          </a:p>
        </p:txBody>
      </p:sp>
      <p:sp>
        <p:nvSpPr>
          <p:cNvPr id="9219" name="Rectangle 1026"/>
          <p:cNvSpPr>
            <a:spLocks noGrp="1" noChangeArrowheads="1"/>
          </p:cNvSpPr>
          <p:nvPr>
            <p:ph type="title"/>
          </p:nvPr>
        </p:nvSpPr>
        <p:spPr>
          <a:xfrm>
            <a:off x="990600" y="347663"/>
            <a:ext cx="7239000" cy="566737"/>
          </a:xfrm>
          <a:noFill/>
        </p:spPr>
        <p:txBody>
          <a:bodyPr lIns="92075" tIns="46038" rIns="92075" bIns="46038" anchor="ctr"/>
          <a:lstStyle/>
          <a:p>
            <a:pPr eaLnBrk="1" hangingPunct="1"/>
            <a:r>
              <a:rPr lang="en-US" sz="2800" dirty="0"/>
              <a:t>Evolution of Database Technology</a:t>
            </a:r>
            <a:endParaRPr lang="en-US" sz="1600" b="0" dirty="0"/>
          </a:p>
        </p:txBody>
      </p:sp>
      <p:sp>
        <p:nvSpPr>
          <p:cNvPr id="9220" name="Rectangle 1027"/>
          <p:cNvSpPr>
            <a:spLocks noGrp="1" noChangeArrowheads="1"/>
          </p:cNvSpPr>
          <p:nvPr>
            <p:ph type="body" idx="1"/>
          </p:nvPr>
        </p:nvSpPr>
        <p:spPr>
          <a:xfrm>
            <a:off x="457200" y="1371600"/>
            <a:ext cx="8382000" cy="4572000"/>
          </a:xfrm>
          <a:noFill/>
        </p:spPr>
        <p:txBody>
          <a:bodyPr lIns="92075" tIns="46038" rIns="92075" bIns="46038"/>
          <a:lstStyle/>
          <a:p>
            <a:pPr eaLnBrk="1" hangingPunct="1">
              <a:lnSpc>
                <a:spcPct val="110000"/>
              </a:lnSpc>
            </a:pPr>
            <a:r>
              <a:rPr lang="en-US" sz="1800" dirty="0"/>
              <a:t>1960s:</a:t>
            </a:r>
          </a:p>
          <a:p>
            <a:pPr lvl="1" eaLnBrk="1" hangingPunct="1">
              <a:lnSpc>
                <a:spcPct val="110000"/>
              </a:lnSpc>
            </a:pPr>
            <a:r>
              <a:rPr lang="en-US" sz="1600" dirty="0"/>
              <a:t>Data collection, database creation, </a:t>
            </a:r>
            <a:r>
              <a:rPr lang="en-US" sz="1600" dirty="0" err="1"/>
              <a:t>IMS</a:t>
            </a:r>
            <a:r>
              <a:rPr lang="en-US" sz="1600" dirty="0"/>
              <a:t> and network DBMS</a:t>
            </a:r>
          </a:p>
          <a:p>
            <a:pPr eaLnBrk="1" hangingPunct="1">
              <a:lnSpc>
                <a:spcPct val="110000"/>
              </a:lnSpc>
            </a:pPr>
            <a:r>
              <a:rPr lang="en-US" sz="1800" dirty="0"/>
              <a:t>1970s: </a:t>
            </a:r>
          </a:p>
          <a:p>
            <a:pPr lvl="1" eaLnBrk="1" hangingPunct="1">
              <a:lnSpc>
                <a:spcPct val="110000"/>
              </a:lnSpc>
            </a:pPr>
            <a:r>
              <a:rPr lang="en-US" sz="1600" dirty="0"/>
              <a:t>Relational data model, relational DBMS implementation</a:t>
            </a:r>
          </a:p>
          <a:p>
            <a:pPr eaLnBrk="1" hangingPunct="1">
              <a:lnSpc>
                <a:spcPct val="110000"/>
              </a:lnSpc>
            </a:pPr>
            <a:r>
              <a:rPr lang="en-US" sz="1800" dirty="0"/>
              <a:t>1980s: </a:t>
            </a:r>
          </a:p>
          <a:p>
            <a:pPr lvl="1" eaLnBrk="1" hangingPunct="1">
              <a:lnSpc>
                <a:spcPct val="110000"/>
              </a:lnSpc>
            </a:pPr>
            <a:r>
              <a:rPr lang="en-US" sz="1600" dirty="0"/>
              <a:t>RDBMS, advanced data models (extended-relational, </a:t>
            </a:r>
            <a:r>
              <a:rPr lang="en-US" sz="1600" dirty="0" err="1"/>
              <a:t>OO</a:t>
            </a:r>
            <a:r>
              <a:rPr lang="en-US" sz="1600" dirty="0"/>
              <a:t>, deductive, etc.) </a:t>
            </a:r>
          </a:p>
          <a:p>
            <a:pPr lvl="1" eaLnBrk="1" hangingPunct="1">
              <a:lnSpc>
                <a:spcPct val="110000"/>
              </a:lnSpc>
            </a:pPr>
            <a:r>
              <a:rPr lang="en-US" sz="1600" dirty="0"/>
              <a:t>Application-oriented DBMS (spatial, scientific, engineering, etc.)</a:t>
            </a:r>
          </a:p>
          <a:p>
            <a:pPr eaLnBrk="1" hangingPunct="1">
              <a:lnSpc>
                <a:spcPct val="110000"/>
              </a:lnSpc>
            </a:pPr>
            <a:r>
              <a:rPr lang="en-US" sz="1800" dirty="0"/>
              <a:t>1990s: </a:t>
            </a:r>
          </a:p>
          <a:p>
            <a:pPr lvl="1" eaLnBrk="1" hangingPunct="1">
              <a:lnSpc>
                <a:spcPct val="110000"/>
              </a:lnSpc>
            </a:pPr>
            <a:r>
              <a:rPr lang="en-US" sz="1600" dirty="0"/>
              <a:t>Data mining, data warehousing, multimedia databases, and Web databases</a:t>
            </a:r>
          </a:p>
          <a:p>
            <a:pPr eaLnBrk="1" hangingPunct="1">
              <a:lnSpc>
                <a:spcPct val="110000"/>
              </a:lnSpc>
            </a:pPr>
            <a:r>
              <a:rPr lang="en-US" sz="1800" dirty="0"/>
              <a:t>2000s</a:t>
            </a:r>
          </a:p>
          <a:p>
            <a:pPr lvl="1" eaLnBrk="1" hangingPunct="1">
              <a:lnSpc>
                <a:spcPct val="110000"/>
              </a:lnSpc>
            </a:pPr>
            <a:r>
              <a:rPr lang="en-US" sz="1600" dirty="0"/>
              <a:t>Stream data management and mining</a:t>
            </a:r>
          </a:p>
          <a:p>
            <a:pPr lvl="1" eaLnBrk="1" hangingPunct="1">
              <a:lnSpc>
                <a:spcPct val="110000"/>
              </a:lnSpc>
            </a:pPr>
            <a:r>
              <a:rPr lang="en-US" sz="1600" dirty="0"/>
              <a:t>Data mining and its applications</a:t>
            </a:r>
          </a:p>
          <a:p>
            <a:pPr lvl="1" eaLnBrk="1" hangingPunct="1">
              <a:lnSpc>
                <a:spcPct val="110000"/>
              </a:lnSpc>
            </a:pPr>
            <a:r>
              <a:rPr lang="en-US" sz="1600" dirty="0"/>
              <a:t>Web technology (XML, data integration) and global information systems</a:t>
            </a:r>
            <a:r>
              <a:rPr lang="en-US" sz="800" dirty="0"/>
              <a:t> </a:t>
            </a:r>
          </a:p>
        </p:txBody>
      </p:sp>
      <p:sp>
        <p:nvSpPr>
          <p:cNvPr id="5" name="TextBox 4"/>
          <p:cNvSpPr txBox="1"/>
          <p:nvPr/>
        </p:nvSpPr>
        <p:spPr>
          <a:xfrm>
            <a:off x="7315200" y="1295400"/>
            <a:ext cx="1295400" cy="261610"/>
          </a:xfrm>
          <a:prstGeom prst="rect">
            <a:avLst/>
          </a:prstGeom>
          <a:noFill/>
        </p:spPr>
        <p:txBody>
          <a:bodyPr wrap="square" rtlCol="0">
            <a:spAutoFit/>
          </a:bodyPr>
          <a:lstStyle/>
          <a:p>
            <a:r>
              <a:rPr lang="en-US" sz="1100" dirty="0">
                <a:solidFill>
                  <a:srgbClr val="FF0000"/>
                </a:solidFill>
              </a:rPr>
              <a:t>See Figure 1.1</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4C26091A-0D33-4113-9037-29F909E3E8F5}" type="slidenum">
              <a:rPr lang="en-US" smtClean="0"/>
              <a:pPr/>
              <a:t>19</a:t>
            </a:fld>
            <a:endParaRPr lang="en-US"/>
          </a:p>
        </p:txBody>
      </p:sp>
      <p:sp>
        <p:nvSpPr>
          <p:cNvPr id="9219" name="Rectangle 1026"/>
          <p:cNvSpPr>
            <a:spLocks noGrp="1" noChangeArrowheads="1"/>
          </p:cNvSpPr>
          <p:nvPr>
            <p:ph type="title"/>
          </p:nvPr>
        </p:nvSpPr>
        <p:spPr>
          <a:xfrm>
            <a:off x="990600" y="347663"/>
            <a:ext cx="7239000" cy="566737"/>
          </a:xfrm>
          <a:noFill/>
        </p:spPr>
        <p:txBody>
          <a:bodyPr lIns="92075" tIns="46038" rIns="92075" bIns="46038" anchor="ctr"/>
          <a:lstStyle/>
          <a:p>
            <a:pPr eaLnBrk="1" hangingPunct="1"/>
            <a:r>
              <a:rPr lang="en-US" sz="2800" dirty="0"/>
              <a:t>Data Science</a:t>
            </a:r>
            <a:endParaRPr lang="en-US" sz="1600" b="0" dirty="0"/>
          </a:p>
        </p:txBody>
      </p:sp>
      <p:sp>
        <p:nvSpPr>
          <p:cNvPr id="3" name="Rectangle 2"/>
          <p:cNvSpPr/>
          <p:nvPr/>
        </p:nvSpPr>
        <p:spPr bwMode="auto">
          <a:xfrm>
            <a:off x="3429000" y="1828800"/>
            <a:ext cx="2438400" cy="533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rPr>
              <a:t>Data Science</a:t>
            </a:r>
          </a:p>
        </p:txBody>
      </p:sp>
      <p:sp>
        <p:nvSpPr>
          <p:cNvPr id="10" name="Rectangle 9"/>
          <p:cNvSpPr/>
          <p:nvPr/>
        </p:nvSpPr>
        <p:spPr bwMode="auto">
          <a:xfrm>
            <a:off x="1371600" y="3048000"/>
            <a:ext cx="3250096" cy="533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990000"/>
                </a:solidFill>
                <a:effectLst/>
                <a:latin typeface="Tahoma" pitchFamily="34" charset="0"/>
              </a:rPr>
              <a:t>Explaining the Past</a:t>
            </a:r>
          </a:p>
        </p:txBody>
      </p:sp>
      <p:sp>
        <p:nvSpPr>
          <p:cNvPr id="11" name="Rectangle 10"/>
          <p:cNvSpPr/>
          <p:nvPr/>
        </p:nvSpPr>
        <p:spPr bwMode="auto">
          <a:xfrm>
            <a:off x="4953000" y="3014870"/>
            <a:ext cx="3250096" cy="533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990000"/>
                </a:solidFill>
                <a:effectLst/>
                <a:latin typeface="Tahoma" pitchFamily="34" charset="0"/>
              </a:rPr>
              <a:t>Predicting the Future</a:t>
            </a:r>
          </a:p>
        </p:txBody>
      </p:sp>
      <p:sp>
        <p:nvSpPr>
          <p:cNvPr id="12" name="Rectangle 11"/>
          <p:cNvSpPr/>
          <p:nvPr/>
        </p:nvSpPr>
        <p:spPr bwMode="auto">
          <a:xfrm>
            <a:off x="1371600" y="4167809"/>
            <a:ext cx="3250096" cy="533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rPr>
              <a:t>Exploration</a:t>
            </a:r>
          </a:p>
        </p:txBody>
      </p:sp>
      <p:sp>
        <p:nvSpPr>
          <p:cNvPr id="13" name="Rectangle 12"/>
          <p:cNvSpPr/>
          <p:nvPr/>
        </p:nvSpPr>
        <p:spPr bwMode="auto">
          <a:xfrm>
            <a:off x="4959628" y="4167809"/>
            <a:ext cx="3250096" cy="533400"/>
          </a:xfrm>
          <a:prstGeom prst="rect">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rPr>
              <a:t>Modeling</a:t>
            </a:r>
          </a:p>
        </p:txBody>
      </p:sp>
      <p:cxnSp>
        <p:nvCxnSpPr>
          <p:cNvPr id="6" name="Elbow Connector 5"/>
          <p:cNvCxnSpPr>
            <a:stCxn id="3" idx="2"/>
            <a:endCxn id="10" idx="0"/>
          </p:cNvCxnSpPr>
          <p:nvPr/>
        </p:nvCxnSpPr>
        <p:spPr bwMode="auto">
          <a:xfrm rot="5400000">
            <a:off x="3479524" y="1879324"/>
            <a:ext cx="685800" cy="1651552"/>
          </a:xfrm>
          <a:prstGeom prst="bentConnector3">
            <a:avLst>
              <a:gd name="adj1" fmla="val 51932"/>
            </a:avLst>
          </a:prstGeom>
          <a:solidFill>
            <a:schemeClr val="accent1"/>
          </a:solidFill>
          <a:ln w="9525" cap="flat" cmpd="sng" algn="ctr">
            <a:solidFill>
              <a:schemeClr val="tx1"/>
            </a:solidFill>
            <a:prstDash val="solid"/>
            <a:miter lim="800000"/>
            <a:headEnd type="none" w="med" len="med"/>
            <a:tailEnd type="arrow"/>
          </a:ln>
          <a:effectLst/>
        </p:spPr>
      </p:cxnSp>
      <p:cxnSp>
        <p:nvCxnSpPr>
          <p:cNvPr id="14" name="Elbow Connector 13"/>
          <p:cNvCxnSpPr>
            <a:stCxn id="3" idx="2"/>
            <a:endCxn id="11" idx="0"/>
          </p:cNvCxnSpPr>
          <p:nvPr/>
        </p:nvCxnSpPr>
        <p:spPr bwMode="auto">
          <a:xfrm rot="16200000" flipH="1">
            <a:off x="5286789" y="1723611"/>
            <a:ext cx="652670" cy="1929848"/>
          </a:xfrm>
          <a:prstGeom prst="bentConnector3">
            <a:avLst>
              <a:gd name="adj1" fmla="val 54061"/>
            </a:avLst>
          </a:prstGeom>
          <a:solidFill>
            <a:schemeClr val="accent1"/>
          </a:solidFill>
          <a:ln w="9525" cap="flat" cmpd="sng" algn="ctr">
            <a:solidFill>
              <a:schemeClr val="tx1"/>
            </a:solidFill>
            <a:prstDash val="solid"/>
            <a:miter lim="800000"/>
            <a:headEnd type="none" w="med" len="med"/>
            <a:tailEnd type="arrow"/>
          </a:ln>
          <a:effectLst/>
        </p:spPr>
      </p:cxnSp>
      <p:cxnSp>
        <p:nvCxnSpPr>
          <p:cNvPr id="16" name="Straight Arrow Connector 15"/>
          <p:cNvCxnSpPr>
            <a:stCxn id="10" idx="2"/>
            <a:endCxn id="12" idx="0"/>
          </p:cNvCxnSpPr>
          <p:nvPr/>
        </p:nvCxnSpPr>
        <p:spPr bwMode="auto">
          <a:xfrm>
            <a:off x="2996648" y="3581400"/>
            <a:ext cx="0" cy="5864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Straight Arrow Connector 17"/>
          <p:cNvCxnSpPr>
            <a:stCxn id="11" idx="2"/>
            <a:endCxn id="13" idx="0"/>
          </p:cNvCxnSpPr>
          <p:nvPr/>
        </p:nvCxnSpPr>
        <p:spPr bwMode="auto">
          <a:xfrm>
            <a:off x="6578048" y="3548270"/>
            <a:ext cx="6628" cy="61953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1" name="Rectangle 20"/>
          <p:cNvSpPr/>
          <p:nvPr/>
        </p:nvSpPr>
        <p:spPr>
          <a:xfrm>
            <a:off x="2388704" y="5943600"/>
            <a:ext cx="5257800" cy="338554"/>
          </a:xfrm>
          <a:prstGeom prst="rect">
            <a:avLst/>
          </a:prstGeom>
        </p:spPr>
        <p:txBody>
          <a:bodyPr wrap="square">
            <a:spAutoFit/>
          </a:bodyPr>
          <a:lstStyle/>
          <a:p>
            <a:pPr algn="ctr"/>
            <a:r>
              <a:rPr lang="en-US" sz="1600" dirty="0"/>
              <a:t>http://www.saedsayad.com/</a:t>
            </a:r>
          </a:p>
        </p:txBody>
      </p:sp>
    </p:spTree>
    <p:extLst>
      <p:ext uri="{BB962C8B-B14F-4D97-AF65-F5344CB8AC3E}">
        <p14:creationId xmlns:p14="http://schemas.microsoft.com/office/powerpoint/2010/main" val="174552623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p>
            <a:fld id="{E64D8B9A-E761-4328-B9CE-3FF0C61CFF79}" type="slidenum">
              <a:rPr lang="en-US" smtClean="0"/>
              <a:pPr/>
              <a:t>2</a:t>
            </a:fld>
            <a:endParaRPr lang="en-US"/>
          </a:p>
        </p:txBody>
      </p:sp>
      <p:sp>
        <p:nvSpPr>
          <p:cNvPr id="5123"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57D64430-FB58-48FB-9873-2465C319D80E}" type="slidenum">
              <a:rPr lang="zh-CN" altLang="en-US" sz="1200">
                <a:ea typeface="SimSun" pitchFamily="2" charset="-122"/>
              </a:rPr>
              <a:pPr algn="r"/>
              <a:t>2</a:t>
            </a:fld>
            <a:endParaRPr lang="en-US" altLang="zh-CN" sz="1200">
              <a:ea typeface="SimSun" pitchFamily="2" charset="-122"/>
            </a:endParaRPr>
          </a:p>
        </p:txBody>
      </p:sp>
      <p:sp>
        <p:nvSpPr>
          <p:cNvPr id="5124" name="Rectangle 2"/>
          <p:cNvSpPr>
            <a:spLocks noGrp="1" noChangeArrowheads="1"/>
          </p:cNvSpPr>
          <p:nvPr>
            <p:ph type="title" idx="4294967295"/>
          </p:nvPr>
        </p:nvSpPr>
        <p:spPr>
          <a:xfrm>
            <a:off x="876300" y="1752600"/>
            <a:ext cx="7620000" cy="2209800"/>
          </a:xfrm>
        </p:spPr>
        <p:txBody>
          <a:bodyPr/>
          <a:lstStyle/>
          <a:p>
            <a:pPr eaLnBrk="1" hangingPunct="1"/>
            <a:br>
              <a:rPr lang="en-US" sz="4400" dirty="0">
                <a:solidFill>
                  <a:srgbClr val="000099"/>
                </a:solidFill>
              </a:rPr>
            </a:br>
            <a:br>
              <a:rPr lang="en-US" sz="4400" dirty="0">
                <a:solidFill>
                  <a:srgbClr val="000099"/>
                </a:solidFill>
              </a:rPr>
            </a:br>
            <a:r>
              <a:rPr lang="en-US" sz="4400" dirty="0">
                <a:solidFill>
                  <a:srgbClr val="000099"/>
                </a:solidFill>
              </a:rPr>
              <a:t> Topic 1</a:t>
            </a:r>
            <a:br>
              <a:rPr lang="en-US" sz="4400" dirty="0">
                <a:solidFill>
                  <a:srgbClr val="000099"/>
                </a:solidFill>
              </a:rPr>
            </a:br>
            <a:br>
              <a:rPr lang="en-US" sz="4400" dirty="0">
                <a:solidFill>
                  <a:srgbClr val="000099"/>
                </a:solidFill>
              </a:rPr>
            </a:br>
            <a:br>
              <a:rPr lang="en-US" sz="4400" dirty="0">
                <a:solidFill>
                  <a:srgbClr val="000099"/>
                </a:solidFill>
              </a:rPr>
            </a:br>
            <a:r>
              <a:rPr lang="en-US" sz="4400" dirty="0">
                <a:solidFill>
                  <a:srgbClr val="000099"/>
                </a:solidFill>
              </a:rPr>
              <a:t>Introduction to Data Mining</a:t>
            </a:r>
            <a:endParaRPr lang="en-US" sz="2800" dirty="0">
              <a:solidFill>
                <a:srgbClr val="000099"/>
              </a:solidFill>
            </a:endParaRPr>
          </a:p>
        </p:txBody>
      </p:sp>
      <p:sp>
        <p:nvSpPr>
          <p:cNvPr id="6" name="Rectangle 5"/>
          <p:cNvSpPr/>
          <p:nvPr/>
        </p:nvSpPr>
        <p:spPr>
          <a:xfrm>
            <a:off x="1828800" y="4953000"/>
            <a:ext cx="5715000" cy="1077218"/>
          </a:xfrm>
          <a:prstGeom prst="rect">
            <a:avLst/>
          </a:prstGeom>
        </p:spPr>
        <p:txBody>
          <a:bodyPr wrap="square">
            <a:spAutoFit/>
          </a:bodyPr>
          <a:lstStyle/>
          <a:p>
            <a:pPr algn="ctr"/>
            <a:r>
              <a:rPr lang="en-US" sz="1600" b="1" dirty="0">
                <a:solidFill>
                  <a:srgbClr val="000099"/>
                </a:solidFill>
              </a:rPr>
              <a:t>Main Source: J. Han Book</a:t>
            </a:r>
          </a:p>
          <a:p>
            <a:pPr algn="ctr"/>
            <a:r>
              <a:rPr lang="en-US" sz="1600" dirty="0"/>
              <a:t>Data Mining: Concepts and Techniques (2</a:t>
            </a:r>
            <a:r>
              <a:rPr lang="en-US" sz="1600" baseline="30000" dirty="0"/>
              <a:t>nd</a:t>
            </a:r>
            <a:r>
              <a:rPr lang="en-US" sz="1600" dirty="0"/>
              <a:t> Ed and 3</a:t>
            </a:r>
            <a:r>
              <a:rPr lang="en-US" sz="1600" baseline="30000" dirty="0"/>
              <a:t>rd</a:t>
            </a:r>
            <a:r>
              <a:rPr lang="en-US" sz="1600" dirty="0"/>
              <a:t> Ed)</a:t>
            </a:r>
          </a:p>
          <a:p>
            <a:pPr algn="ctr"/>
            <a:endParaRPr lang="en-US" sz="1600" b="1" dirty="0">
              <a:solidFill>
                <a:srgbClr val="C00000"/>
              </a:solidFill>
            </a:endParaRPr>
          </a:p>
          <a:p>
            <a:pPr algn="ctr"/>
            <a:r>
              <a:rPr lang="en-US" sz="1600" b="1" dirty="0">
                <a:solidFill>
                  <a:srgbClr val="C00000"/>
                </a:solidFill>
              </a:rPr>
              <a:t>(Chapter 1 and Chapter 11)</a:t>
            </a:r>
          </a:p>
        </p:txBody>
      </p:sp>
    </p:spTree>
    <p:extLst>
      <p:ext uri="{BB962C8B-B14F-4D97-AF65-F5344CB8AC3E}">
        <p14:creationId xmlns:p14="http://schemas.microsoft.com/office/powerpoint/2010/main" val="2425901016"/>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4C26091A-0D33-4113-9037-29F909E3E8F5}" type="slidenum">
              <a:rPr lang="en-US" smtClean="0"/>
              <a:pPr/>
              <a:t>20</a:t>
            </a:fld>
            <a:endParaRPr lang="en-US"/>
          </a:p>
        </p:txBody>
      </p:sp>
      <p:sp>
        <p:nvSpPr>
          <p:cNvPr id="9219" name="Rectangle 1026"/>
          <p:cNvSpPr>
            <a:spLocks noGrp="1" noChangeArrowheads="1"/>
          </p:cNvSpPr>
          <p:nvPr>
            <p:ph type="title"/>
          </p:nvPr>
        </p:nvSpPr>
        <p:spPr>
          <a:xfrm>
            <a:off x="990600" y="347663"/>
            <a:ext cx="7239000" cy="566737"/>
          </a:xfrm>
          <a:noFill/>
        </p:spPr>
        <p:txBody>
          <a:bodyPr lIns="92075" tIns="46038" rIns="92075" bIns="46038" anchor="ctr"/>
          <a:lstStyle/>
          <a:p>
            <a:pPr eaLnBrk="1" hangingPunct="1"/>
            <a:r>
              <a:rPr lang="en-US" sz="2800" dirty="0"/>
              <a:t>Data Exploration</a:t>
            </a:r>
            <a:endParaRPr lang="en-US" sz="1600" b="0"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1371600"/>
            <a:ext cx="7924799"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194804"/>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4C26091A-0D33-4113-9037-29F909E3E8F5}" type="slidenum">
              <a:rPr lang="en-US" smtClean="0"/>
              <a:pPr/>
              <a:t>21</a:t>
            </a:fld>
            <a:endParaRPr lang="en-US"/>
          </a:p>
        </p:txBody>
      </p:sp>
      <p:sp>
        <p:nvSpPr>
          <p:cNvPr id="9219" name="Rectangle 1026"/>
          <p:cNvSpPr>
            <a:spLocks noGrp="1" noChangeArrowheads="1"/>
          </p:cNvSpPr>
          <p:nvPr>
            <p:ph type="title"/>
          </p:nvPr>
        </p:nvSpPr>
        <p:spPr>
          <a:xfrm>
            <a:off x="457200" y="347663"/>
            <a:ext cx="4724400" cy="566737"/>
          </a:xfrm>
          <a:noFill/>
        </p:spPr>
        <p:txBody>
          <a:bodyPr lIns="92075" tIns="46038" rIns="92075" bIns="46038" anchor="ctr"/>
          <a:lstStyle/>
          <a:p>
            <a:pPr algn="l" eaLnBrk="1" hangingPunct="1"/>
            <a:r>
              <a:rPr lang="en-US" sz="2800" dirty="0"/>
              <a:t>Modelling</a:t>
            </a:r>
            <a:endParaRPr lang="en-US" sz="1600" b="0"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05" y="213691"/>
            <a:ext cx="4984807" cy="643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570921"/>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p>
        </p:txBody>
      </p:sp>
      <p:sp>
        <p:nvSpPr>
          <p:cNvPr id="3" name="Content Placeholder 2"/>
          <p:cNvSpPr>
            <a:spLocks noGrp="1"/>
          </p:cNvSpPr>
          <p:nvPr>
            <p:ph idx="1"/>
          </p:nvPr>
        </p:nvSpPr>
        <p:spPr>
          <a:xfrm>
            <a:off x="381000" y="1447800"/>
            <a:ext cx="3886200" cy="5105400"/>
          </a:xfrm>
        </p:spPr>
        <p:txBody>
          <a:bodyPr/>
          <a:lstStyle/>
          <a:p>
            <a:r>
              <a:rPr lang="en-US" sz="2000" dirty="0"/>
              <a:t>It is no surprise that data mining, as a truly interdisciplinary subject, can be defined in many different ways. </a:t>
            </a:r>
          </a:p>
          <a:p>
            <a:endParaRPr lang="en-US" sz="2000" dirty="0"/>
          </a:p>
          <a:p>
            <a:r>
              <a:rPr lang="en-US" sz="2000" dirty="0"/>
              <a:t>Even the term data mining does not really present all the major components in the picture. To refer to the mining of gold from rocks or sand, we say </a:t>
            </a:r>
            <a:r>
              <a:rPr lang="en-US" sz="2000" dirty="0">
                <a:solidFill>
                  <a:srgbClr val="FF0000"/>
                </a:solidFill>
              </a:rPr>
              <a:t>gold mining </a:t>
            </a:r>
            <a:r>
              <a:rPr lang="en-US" sz="2000" dirty="0"/>
              <a:t>instead of rock or sand mining.</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22</a:t>
            </a:fld>
            <a:endParaRPr lang="en-US"/>
          </a:p>
        </p:txBody>
      </p:sp>
      <p:pic>
        <p:nvPicPr>
          <p:cNvPr id="8" name="Picture 2"/>
          <p:cNvPicPr>
            <a:picLocks noChangeAspect="1" noChangeArrowheads="1"/>
          </p:cNvPicPr>
          <p:nvPr/>
        </p:nvPicPr>
        <p:blipFill>
          <a:blip r:embed="rId2" cstate="print"/>
          <a:srcRect/>
          <a:stretch>
            <a:fillRect/>
          </a:stretch>
        </p:blipFill>
        <p:spPr bwMode="auto">
          <a:xfrm>
            <a:off x="4495800" y="1371600"/>
            <a:ext cx="4114800" cy="5114925"/>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400" dirty="0"/>
              <a:t>Traditional Data Analysis Methods</a:t>
            </a:r>
          </a:p>
        </p:txBody>
      </p:sp>
      <p:pic>
        <p:nvPicPr>
          <p:cNvPr id="11267" name="Picture 2"/>
          <p:cNvPicPr>
            <a:picLocks noChangeAspect="1" noChangeArrowheads="1"/>
          </p:cNvPicPr>
          <p:nvPr/>
        </p:nvPicPr>
        <p:blipFill>
          <a:blip r:embed="rId2" cstate="print"/>
          <a:srcRect/>
          <a:stretch>
            <a:fillRect/>
          </a:stretch>
        </p:blipFill>
        <p:spPr bwMode="auto">
          <a:xfrm>
            <a:off x="609600" y="1447800"/>
            <a:ext cx="7713663" cy="4876800"/>
          </a:xfrm>
          <a:prstGeom prst="rect">
            <a:avLst/>
          </a:prstGeom>
          <a:noFill/>
          <a:ln w="9525">
            <a:noFill/>
            <a:miter lim="800000"/>
            <a:headEnd/>
            <a:tailEnd/>
          </a:ln>
        </p:spPr>
      </p:pic>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 Data mining turns a large collection of data into knowledge.</a:t>
            </a:r>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24</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790700"/>
            <a:ext cx="853640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 and KDD</a:t>
            </a:r>
          </a:p>
        </p:txBody>
      </p:sp>
      <p:sp>
        <p:nvSpPr>
          <p:cNvPr id="3" name="Content Placeholder 2"/>
          <p:cNvSpPr>
            <a:spLocks noGrp="1"/>
          </p:cNvSpPr>
          <p:nvPr>
            <p:ph idx="1"/>
          </p:nvPr>
        </p:nvSpPr>
        <p:spPr/>
        <p:txBody>
          <a:bodyPr/>
          <a:lstStyle/>
          <a:p>
            <a:r>
              <a:rPr lang="en-US" sz="2400" b="1" u="sng" dirty="0">
                <a:solidFill>
                  <a:srgbClr val="FF0000"/>
                </a:solidFill>
              </a:rPr>
              <a:t>Note</a:t>
            </a:r>
            <a:r>
              <a:rPr lang="en-US" sz="2400" b="1" u="sng" dirty="0">
                <a:solidFill>
                  <a:srgbClr val="C00000"/>
                </a:solidFill>
              </a:rPr>
              <a:t>: </a:t>
            </a:r>
          </a:p>
          <a:p>
            <a:endParaRPr lang="en-US" sz="2400" dirty="0">
              <a:solidFill>
                <a:srgbClr val="C00000"/>
              </a:solidFill>
            </a:endParaRPr>
          </a:p>
          <a:p>
            <a:r>
              <a:rPr lang="en-US" sz="2400" dirty="0">
                <a:solidFill>
                  <a:srgbClr val="000066"/>
                </a:solidFill>
              </a:rPr>
              <a:t>We agree that data mining DM is a step in the knowledge discovery process KDD. </a:t>
            </a:r>
          </a:p>
          <a:p>
            <a:endParaRPr lang="en-US" sz="2400" dirty="0">
              <a:solidFill>
                <a:srgbClr val="C00000"/>
              </a:solidFill>
            </a:endParaRPr>
          </a:p>
          <a:p>
            <a:r>
              <a:rPr lang="en-US" sz="2400" dirty="0">
                <a:solidFill>
                  <a:schemeClr val="tx2"/>
                </a:solidFill>
              </a:rPr>
              <a:t>However, in industry, in media, and in the database research milieu, the term </a:t>
            </a:r>
            <a:r>
              <a:rPr lang="en-US" sz="2400" dirty="0">
                <a:solidFill>
                  <a:srgbClr val="FF0000"/>
                </a:solidFill>
              </a:rPr>
              <a:t>data mining </a:t>
            </a:r>
            <a:r>
              <a:rPr lang="en-US" sz="2400" dirty="0">
                <a:solidFill>
                  <a:schemeClr val="tx2"/>
                </a:solidFill>
              </a:rPr>
              <a:t>is becoming more popular than the longer term of knowledge discovery from data.</a:t>
            </a:r>
          </a:p>
          <a:p>
            <a:r>
              <a:rPr lang="en-US" sz="2400" dirty="0">
                <a:solidFill>
                  <a:schemeClr val="tx2"/>
                </a:solidFill>
              </a:rPr>
              <a:t>Now </a:t>
            </a:r>
            <a:r>
              <a:rPr lang="en-US" sz="2400" dirty="0">
                <a:solidFill>
                  <a:srgbClr val="FF0000"/>
                </a:solidFill>
              </a:rPr>
              <a:t>Data Analysis </a:t>
            </a:r>
            <a:r>
              <a:rPr lang="en-US" sz="2400" dirty="0">
                <a:solidFill>
                  <a:schemeClr val="tx2"/>
                </a:solidFill>
              </a:rPr>
              <a:t>is more popular.</a:t>
            </a:r>
          </a:p>
          <a:p>
            <a:endParaRPr lang="en-US" sz="2400" dirty="0"/>
          </a:p>
          <a:p>
            <a:endParaRPr lang="en-US" sz="24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25</a:t>
            </a:fld>
            <a:endParaRPr lang="en-US"/>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p:spPr>
        <p:txBody>
          <a:bodyPr/>
          <a:lstStyle/>
          <a:p>
            <a:fld id="{6FE8175A-43FC-4167-87BA-ED6275254C55}" type="slidenum">
              <a:rPr lang="en-US" smtClean="0"/>
              <a:pPr/>
              <a:t>26</a:t>
            </a:fld>
            <a:endParaRPr lang="en-US"/>
          </a:p>
        </p:txBody>
      </p:sp>
      <p:sp>
        <p:nvSpPr>
          <p:cNvPr id="2053" name="Rectangle 2"/>
          <p:cNvSpPr>
            <a:spLocks noGrp="1" noChangeArrowheads="1"/>
          </p:cNvSpPr>
          <p:nvPr>
            <p:ph type="title"/>
          </p:nvPr>
        </p:nvSpPr>
        <p:spPr>
          <a:xfrm>
            <a:off x="901700" y="300038"/>
            <a:ext cx="6794500" cy="619125"/>
          </a:xfrm>
          <a:noFill/>
        </p:spPr>
        <p:txBody>
          <a:bodyPr lIns="92075" tIns="46038" rIns="92075" bIns="46038" anchor="ctr"/>
          <a:lstStyle/>
          <a:p>
            <a:pPr eaLnBrk="1" hangingPunct="1"/>
            <a:r>
              <a:rPr lang="en-US" sz="3200" dirty="0"/>
              <a:t>1.2 What Is Data Mining?</a:t>
            </a:r>
          </a:p>
        </p:txBody>
      </p:sp>
      <p:sp>
        <p:nvSpPr>
          <p:cNvPr id="2054" name="Rectangle 3"/>
          <p:cNvSpPr>
            <a:spLocks noGrp="1" noChangeArrowheads="1"/>
          </p:cNvSpPr>
          <p:nvPr>
            <p:ph type="body" idx="1"/>
          </p:nvPr>
        </p:nvSpPr>
        <p:spPr>
          <a:xfrm>
            <a:off x="381000" y="1371600"/>
            <a:ext cx="8153400" cy="1828800"/>
          </a:xfrm>
          <a:noFill/>
        </p:spPr>
        <p:txBody>
          <a:bodyPr lIns="92075" tIns="46038" rIns="92075" bIns="46038"/>
          <a:lstStyle/>
          <a:p>
            <a:pPr eaLnBrk="1" hangingPunct="1">
              <a:lnSpc>
                <a:spcPct val="110000"/>
              </a:lnSpc>
            </a:pPr>
            <a:r>
              <a:rPr lang="en-US" sz="2000" dirty="0"/>
              <a:t>Formal Definition of DM:</a:t>
            </a:r>
          </a:p>
          <a:p>
            <a:pPr eaLnBrk="1" hangingPunct="1">
              <a:lnSpc>
                <a:spcPct val="110000"/>
              </a:lnSpc>
            </a:pPr>
            <a:r>
              <a:rPr lang="en-US" sz="2000" dirty="0"/>
              <a:t>Data mining (knowledge discovery from data) </a:t>
            </a:r>
          </a:p>
          <a:p>
            <a:pPr lvl="1" eaLnBrk="1" hangingPunct="1">
              <a:lnSpc>
                <a:spcPct val="110000"/>
              </a:lnSpc>
            </a:pPr>
            <a:r>
              <a:rPr lang="en-US" sz="1800" dirty="0"/>
              <a:t>Extraction of interesting </a:t>
            </a:r>
            <a:r>
              <a:rPr lang="en-US" sz="1400" dirty="0"/>
              <a:t>(</a:t>
            </a:r>
            <a:r>
              <a:rPr lang="en-GB" sz="1800" u="sng" dirty="0"/>
              <a:t>non-trivial,</a:t>
            </a:r>
            <a:r>
              <a:rPr lang="en-GB" sz="1800" dirty="0"/>
              <a:t> </a:t>
            </a:r>
            <a:r>
              <a:rPr lang="en-GB" sz="1800" u="sng" dirty="0"/>
              <a:t>implicit</a:t>
            </a:r>
            <a:r>
              <a:rPr lang="en-GB" sz="1800" dirty="0"/>
              <a:t>, </a:t>
            </a:r>
            <a:r>
              <a:rPr lang="en-GB" sz="1800" u="sng" dirty="0"/>
              <a:t>previously unknown</a:t>
            </a:r>
            <a:r>
              <a:rPr lang="en-GB" sz="1800" dirty="0"/>
              <a:t> and </a:t>
            </a:r>
            <a:r>
              <a:rPr lang="en-GB" sz="1800" u="sng" dirty="0"/>
              <a:t>potentially useful)</a:t>
            </a:r>
            <a:r>
              <a:rPr lang="en-GB" dirty="0"/>
              <a:t> </a:t>
            </a:r>
            <a:r>
              <a:rPr lang="en-GB" sz="1800" dirty="0"/>
              <a:t>patterns or knowledge from huge amount of data</a:t>
            </a:r>
          </a:p>
          <a:p>
            <a:pPr eaLnBrk="1" hangingPunct="1">
              <a:lnSpc>
                <a:spcPct val="110000"/>
              </a:lnSpc>
            </a:pPr>
            <a:endParaRPr lang="en-US" sz="2200" dirty="0"/>
          </a:p>
          <a:p>
            <a:pPr eaLnBrk="1" hangingPunct="1">
              <a:lnSpc>
                <a:spcPct val="110000"/>
              </a:lnSpc>
            </a:pPr>
            <a:r>
              <a:rPr lang="en-US" sz="2200" dirty="0"/>
              <a:t>Data mining: a misnomer?</a:t>
            </a:r>
          </a:p>
          <a:p>
            <a:r>
              <a:rPr lang="en-US" sz="1600" dirty="0"/>
              <a:t>The term is actually a misnomer. Remember that the mining of gold from rocks or sand is referred to as </a:t>
            </a:r>
            <a:r>
              <a:rPr lang="en-US" sz="1600" i="1" dirty="0"/>
              <a:t>gold mining rather than rock or sand mining. </a:t>
            </a:r>
          </a:p>
          <a:p>
            <a:endParaRPr lang="en-US" sz="1600" i="1" dirty="0"/>
          </a:p>
          <a:p>
            <a:r>
              <a:rPr lang="en-US" sz="1600" i="1" dirty="0"/>
              <a:t>Thus, data mining </a:t>
            </a:r>
            <a:r>
              <a:rPr lang="en-US" sz="1600" dirty="0"/>
              <a:t>should have been more appropriately named “knowledge mining from data,” which is unfortunately somewhat long. “Knowledge mining,” a shorter term, may not reflect the emphasis on mining from large amounts of data. </a:t>
            </a:r>
            <a:endParaRPr lang="en-GB" sz="1600" dirty="0"/>
          </a:p>
        </p:txBody>
      </p:sp>
      <p:graphicFrame>
        <p:nvGraphicFramePr>
          <p:cNvPr id="2050" name="Object 2048"/>
          <p:cNvGraphicFramePr>
            <a:graphicFrameLocks noChangeAspect="1"/>
          </p:cNvGraphicFramePr>
          <p:nvPr>
            <p:extLst>
              <p:ext uri="{D42A27DB-BD31-4B8C-83A1-F6EECF244321}">
                <p14:modId xmlns:p14="http://schemas.microsoft.com/office/powerpoint/2010/main" val="2874817788"/>
              </p:ext>
            </p:extLst>
          </p:nvPr>
        </p:nvGraphicFramePr>
        <p:xfrm>
          <a:off x="4800600" y="5410200"/>
          <a:ext cx="1087438" cy="1295400"/>
        </p:xfrm>
        <a:graphic>
          <a:graphicData uri="http://schemas.openxmlformats.org/presentationml/2006/ole">
            <mc:AlternateContent xmlns:mc="http://schemas.openxmlformats.org/markup-compatibility/2006">
              <mc:Choice xmlns:v="urn:schemas-microsoft-com:vml" Requires="v">
                <p:oleObj spid="_x0000_s2049" name="Clip" r:id="rId4" imgW="1089050" imgH="1175004" progId="">
                  <p:embed/>
                </p:oleObj>
              </mc:Choice>
              <mc:Fallback>
                <p:oleObj name="Clip" r:id="rId4" imgW="1089050" imgH="1175004" progId="">
                  <p:embed/>
                  <p:pic>
                    <p:nvPicPr>
                      <p:cNvPr id="205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410200"/>
                        <a:ext cx="10874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049"/>
          <p:cNvGraphicFramePr>
            <a:graphicFrameLocks noChangeAspect="1"/>
          </p:cNvGraphicFramePr>
          <p:nvPr>
            <p:extLst>
              <p:ext uri="{D42A27DB-BD31-4B8C-83A1-F6EECF244321}">
                <p14:modId xmlns:p14="http://schemas.microsoft.com/office/powerpoint/2010/main" val="4027730663"/>
              </p:ext>
            </p:extLst>
          </p:nvPr>
        </p:nvGraphicFramePr>
        <p:xfrm>
          <a:off x="2667000" y="5486400"/>
          <a:ext cx="1600200" cy="1173480"/>
        </p:xfrm>
        <a:graphic>
          <a:graphicData uri="http://schemas.openxmlformats.org/presentationml/2006/ole">
            <mc:AlternateContent xmlns:mc="http://schemas.openxmlformats.org/markup-compatibility/2006">
              <mc:Choice xmlns:v="urn:schemas-microsoft-com:vml" Requires="v">
                <p:oleObj spid="_x0000_s2050" name="Clip" r:id="rId6" imgW="4582562" imgH="3358836" progId="">
                  <p:embed/>
                </p:oleObj>
              </mc:Choice>
              <mc:Fallback>
                <p:oleObj name="Clip" r:id="rId6" imgW="4582562" imgH="3358836" progId="">
                  <p:embed/>
                  <p:pic>
                    <p:nvPicPr>
                      <p:cNvPr id="2051" name="Object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486400"/>
                        <a:ext cx="1600200" cy="117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27</a:t>
            </a:fld>
            <a:endParaRPr lang="en-US"/>
          </a:p>
        </p:txBody>
      </p:sp>
      <p:pic>
        <p:nvPicPr>
          <p:cNvPr id="53251" name="Picture 3"/>
          <p:cNvPicPr>
            <a:picLocks noChangeAspect="1" noChangeArrowheads="1"/>
          </p:cNvPicPr>
          <p:nvPr/>
        </p:nvPicPr>
        <p:blipFill>
          <a:blip r:embed="rId2" cstate="print"/>
          <a:srcRect/>
          <a:stretch>
            <a:fillRect/>
          </a:stretch>
        </p:blipFill>
        <p:spPr bwMode="auto">
          <a:xfrm>
            <a:off x="543719" y="3429000"/>
            <a:ext cx="8153400" cy="1676400"/>
          </a:xfrm>
          <a:prstGeom prst="rect">
            <a:avLst/>
          </a:prstGeom>
          <a:noFill/>
          <a:ln w="9525">
            <a:noFill/>
            <a:miter lim="800000"/>
            <a:headEnd/>
            <a:tailEnd/>
          </a:ln>
        </p:spPr>
      </p:pic>
      <p:pic>
        <p:nvPicPr>
          <p:cNvPr id="53252" name="Picture 4"/>
          <p:cNvPicPr>
            <a:picLocks noChangeAspect="1" noChangeArrowheads="1"/>
          </p:cNvPicPr>
          <p:nvPr/>
        </p:nvPicPr>
        <p:blipFill>
          <a:blip r:embed="rId3" cstate="print"/>
          <a:srcRect/>
          <a:stretch>
            <a:fillRect/>
          </a:stretch>
        </p:blipFill>
        <p:spPr bwMode="auto">
          <a:xfrm>
            <a:off x="457200" y="1524000"/>
            <a:ext cx="8153400" cy="1371600"/>
          </a:xfrm>
          <a:prstGeom prst="rect">
            <a:avLst/>
          </a:prstGeom>
          <a:noFill/>
          <a:ln w="9525">
            <a:noFill/>
            <a:miter lim="800000"/>
            <a:headEnd/>
            <a:tailEnd/>
          </a:ln>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43" y="304800"/>
            <a:ext cx="7716838" cy="533400"/>
          </a:xfrm>
        </p:spPr>
        <p:txBody>
          <a:bodyPr/>
          <a:lstStyle/>
          <a:p>
            <a:r>
              <a:rPr lang="en-US" sz="2400" dirty="0"/>
              <a:t>Nice Illustrative Figure of Data Mining</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28</a:t>
            </a:fld>
            <a:endParaRPr lang="en-US"/>
          </a:p>
        </p:txBody>
      </p:sp>
      <p:pic>
        <p:nvPicPr>
          <p:cNvPr id="123906" name="Picture 2"/>
          <p:cNvPicPr>
            <a:picLocks noChangeAspect="1" noChangeArrowheads="1"/>
          </p:cNvPicPr>
          <p:nvPr/>
        </p:nvPicPr>
        <p:blipFill>
          <a:blip r:embed="rId2" cstate="print"/>
          <a:srcRect/>
          <a:stretch>
            <a:fillRect/>
          </a:stretch>
        </p:blipFill>
        <p:spPr bwMode="auto">
          <a:xfrm>
            <a:off x="304800" y="1524000"/>
            <a:ext cx="8382000" cy="4752975"/>
          </a:xfrm>
          <a:prstGeom prst="rect">
            <a:avLst/>
          </a:prstGeom>
          <a:noFill/>
          <a:ln w="9525" cap="flat" cmpd="sng">
            <a:noFill/>
            <a:prstDash val="solid"/>
            <a:miter lim="800000"/>
            <a:headEnd type="none" w="med" len="med"/>
            <a:tailEnd type="none" w="med" len="med"/>
          </a:ln>
        </p:spPr>
      </p:pic>
      <p:sp>
        <p:nvSpPr>
          <p:cNvPr id="3" name="Rounded Rectangular Callout 2"/>
          <p:cNvSpPr/>
          <p:nvPr/>
        </p:nvSpPr>
        <p:spPr bwMode="auto">
          <a:xfrm>
            <a:off x="685800" y="1263926"/>
            <a:ext cx="914400" cy="685800"/>
          </a:xfrm>
          <a:prstGeom prst="wedgeRoundRectCallout">
            <a:avLst>
              <a:gd name="adj1" fmla="val 63225"/>
              <a:gd name="adj2" fmla="val 114674"/>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Data</a:t>
            </a:r>
            <a:endParaRPr kumimoji="0" lang="en-US" sz="2800" b="0" i="0" u="none" strike="noStrike" cap="none" normalizeH="0" baseline="0" dirty="0">
              <a:ln>
                <a:noFill/>
              </a:ln>
              <a:solidFill>
                <a:schemeClr val="tx1"/>
              </a:solidFill>
              <a:effectLst/>
              <a:latin typeface="Tahoma" pitchFamily="34" charset="0"/>
            </a:endParaRPr>
          </a:p>
        </p:txBody>
      </p:sp>
      <p:sp>
        <p:nvSpPr>
          <p:cNvPr id="7" name="Rounded Rectangular Callout 6"/>
          <p:cNvSpPr/>
          <p:nvPr/>
        </p:nvSpPr>
        <p:spPr bwMode="auto">
          <a:xfrm>
            <a:off x="3810001" y="1251501"/>
            <a:ext cx="2057400" cy="355325"/>
          </a:xfrm>
          <a:prstGeom prst="wedgeRoundRectCallout">
            <a:avLst>
              <a:gd name="adj1" fmla="val -30428"/>
              <a:gd name="adj2" fmla="val 331048"/>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Data Analyst (Miner)</a:t>
            </a:r>
            <a:endParaRPr kumimoji="0" lang="en-US" sz="1800" b="0" i="0" u="none" strike="noStrike" cap="none" normalizeH="0" baseline="0" dirty="0">
              <a:ln>
                <a:noFill/>
              </a:ln>
              <a:solidFill>
                <a:schemeClr val="tx1"/>
              </a:solidFill>
              <a:effectLst/>
              <a:latin typeface="Tahoma" pitchFamily="34" charset="0"/>
            </a:endParaRPr>
          </a:p>
        </p:txBody>
      </p:sp>
      <p:sp>
        <p:nvSpPr>
          <p:cNvPr id="8" name="Rounded Rectangular Callout 7"/>
          <p:cNvSpPr/>
          <p:nvPr/>
        </p:nvSpPr>
        <p:spPr bwMode="auto">
          <a:xfrm>
            <a:off x="6172200" y="3544129"/>
            <a:ext cx="2690191" cy="389283"/>
          </a:xfrm>
          <a:prstGeom prst="wedgeRoundRectCallout">
            <a:avLst>
              <a:gd name="adj1" fmla="val -40249"/>
              <a:gd name="adj2" fmla="val 179459"/>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Extracted Knowledge (Gold)</a:t>
            </a:r>
            <a:endParaRPr kumimoji="0" lang="en-US" sz="1800" b="0" i="0" u="none" strike="noStrike" cap="none" normalizeH="0" baseline="0" dirty="0">
              <a:ln>
                <a:noFill/>
              </a:ln>
              <a:solidFill>
                <a:schemeClr val="tx1"/>
              </a:solidFill>
              <a:effectLst/>
              <a:latin typeface="Tahoma" pitchFamily="34" charset="0"/>
            </a:endParaRPr>
          </a:p>
        </p:txBody>
      </p:sp>
      <p:sp>
        <p:nvSpPr>
          <p:cNvPr id="10" name="Rounded Rectangular Callout 9"/>
          <p:cNvSpPr/>
          <p:nvPr/>
        </p:nvSpPr>
        <p:spPr bwMode="auto">
          <a:xfrm>
            <a:off x="4953000" y="1837910"/>
            <a:ext cx="3041373" cy="465483"/>
          </a:xfrm>
          <a:prstGeom prst="wedgeRoundRectCallout">
            <a:avLst>
              <a:gd name="adj1" fmla="val -48634"/>
              <a:gd name="adj2" fmla="val 205894"/>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Data Mining Tools and Functions</a:t>
            </a:r>
            <a:endParaRPr kumimoji="0" lang="en-US" sz="1800" b="0" i="0" u="none" strike="noStrike" cap="none" normalizeH="0" baseline="0" dirty="0">
              <a:ln>
                <a:noFill/>
              </a:ln>
              <a:solidFill>
                <a:schemeClr val="tx1"/>
              </a:solidFill>
              <a:effectLst/>
              <a:latin typeface="Tahoma" pitchFamily="34"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7716838" cy="762000"/>
          </a:xfrm>
        </p:spPr>
        <p:txBody>
          <a:bodyPr/>
          <a:lstStyle/>
          <a:p>
            <a:r>
              <a:rPr lang="en-US" dirty="0"/>
              <a:t>Knowledge Discovery (KDD) Process</a:t>
            </a:r>
            <a:br>
              <a:rPr lang="en-US" dirty="0"/>
            </a:br>
            <a:br>
              <a:rPr lang="en-US" dirty="0"/>
            </a:br>
            <a:r>
              <a:rPr lang="en-US" dirty="0">
                <a:solidFill>
                  <a:srgbClr val="C00000"/>
                </a:solidFill>
              </a:rPr>
              <a:t>From Data to Knowledge</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29</a:t>
            </a:fld>
            <a:endParaRPr lang="en-US"/>
          </a:p>
        </p:txBody>
      </p:sp>
    </p:spTree>
    <p:extLst>
      <p:ext uri="{BB962C8B-B14F-4D97-AF65-F5344CB8AC3E}">
        <p14:creationId xmlns:p14="http://schemas.microsoft.com/office/powerpoint/2010/main" val="1504893652"/>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p>
            <a:fld id="{E64D8B9A-E761-4328-B9CE-3FF0C61CFF79}" type="slidenum">
              <a:rPr lang="en-US" smtClean="0"/>
              <a:pPr/>
              <a:t>3</a:t>
            </a:fld>
            <a:endParaRPr lang="en-US"/>
          </a:p>
        </p:txBody>
      </p:sp>
      <p:sp>
        <p:nvSpPr>
          <p:cNvPr id="5123"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57D64430-FB58-48FB-9873-2465C319D80E}" type="slidenum">
              <a:rPr lang="zh-CN" altLang="en-US" sz="1200">
                <a:ea typeface="SimSun" pitchFamily="2" charset="-122"/>
              </a:rPr>
              <a:pPr algn="r"/>
              <a:t>3</a:t>
            </a:fld>
            <a:endParaRPr lang="en-US" altLang="zh-CN" sz="1200">
              <a:ea typeface="SimSun" pitchFamily="2" charset="-122"/>
            </a:endParaRPr>
          </a:p>
        </p:txBody>
      </p:sp>
      <p:sp>
        <p:nvSpPr>
          <p:cNvPr id="5124" name="Rectangle 2"/>
          <p:cNvSpPr>
            <a:spLocks noGrp="1" noChangeArrowheads="1"/>
          </p:cNvSpPr>
          <p:nvPr>
            <p:ph type="title" idx="4294967295"/>
          </p:nvPr>
        </p:nvSpPr>
        <p:spPr>
          <a:xfrm>
            <a:off x="152400" y="152400"/>
            <a:ext cx="8763000" cy="990600"/>
          </a:xfrm>
        </p:spPr>
        <p:txBody>
          <a:bodyPr/>
          <a:lstStyle/>
          <a:p>
            <a:pPr eaLnBrk="1" hangingPunct="1"/>
            <a:r>
              <a:rPr lang="en-US" sz="3200" dirty="0"/>
              <a:t>Text Book Page</a:t>
            </a:r>
            <a:endParaRPr lang="en-US" sz="1800" dirty="0">
              <a:solidFill>
                <a:srgbClr val="000099"/>
              </a:solidFill>
            </a:endParaRPr>
          </a:p>
        </p:txBody>
      </p:sp>
      <p:pic>
        <p:nvPicPr>
          <p:cNvPr id="14339" name="Picture 3"/>
          <p:cNvPicPr>
            <a:picLocks noChangeAspect="1" noChangeArrowheads="1"/>
          </p:cNvPicPr>
          <p:nvPr/>
        </p:nvPicPr>
        <p:blipFill>
          <a:blip r:embed="rId3" cstate="print"/>
          <a:srcRect/>
          <a:stretch>
            <a:fillRect/>
          </a:stretch>
        </p:blipFill>
        <p:spPr bwMode="auto">
          <a:xfrm>
            <a:off x="4237160" y="5226837"/>
            <a:ext cx="1143000" cy="1270000"/>
          </a:xfrm>
          <a:prstGeom prst="rect">
            <a:avLst/>
          </a:prstGeom>
          <a:noFill/>
          <a:ln w="9525">
            <a:noFill/>
            <a:miter lim="800000"/>
            <a:headEnd/>
            <a:tailEnd/>
          </a:ln>
        </p:spPr>
      </p:pic>
      <p:pic>
        <p:nvPicPr>
          <p:cNvPr id="56322" name="Picture 2" descr="C:\Users\yarmouk\Desktop\hanj_tour.jpg"/>
          <p:cNvPicPr>
            <a:picLocks noChangeAspect="1" noChangeArrowheads="1"/>
          </p:cNvPicPr>
          <p:nvPr/>
        </p:nvPicPr>
        <p:blipFill>
          <a:blip r:embed="rId4" cstate="print"/>
          <a:srcRect/>
          <a:stretch>
            <a:fillRect/>
          </a:stretch>
        </p:blipFill>
        <p:spPr bwMode="auto">
          <a:xfrm>
            <a:off x="694082" y="3363684"/>
            <a:ext cx="1833770" cy="2274221"/>
          </a:xfrm>
          <a:prstGeom prst="rect">
            <a:avLst/>
          </a:prstGeom>
          <a:noFill/>
        </p:spPr>
      </p:pic>
      <p:sp>
        <p:nvSpPr>
          <p:cNvPr id="10" name="Rectangle 9"/>
          <p:cNvSpPr/>
          <p:nvPr/>
        </p:nvSpPr>
        <p:spPr>
          <a:xfrm>
            <a:off x="334617" y="5816600"/>
            <a:ext cx="2971800" cy="523220"/>
          </a:xfrm>
          <a:prstGeom prst="rect">
            <a:avLst/>
          </a:prstGeom>
        </p:spPr>
        <p:txBody>
          <a:bodyPr wrap="square">
            <a:spAutoFit/>
          </a:bodyPr>
          <a:lstStyle/>
          <a:p>
            <a:r>
              <a:rPr lang="en-US" sz="1400" dirty="0">
                <a:hlinkClick r:id="rId5"/>
              </a:rPr>
              <a:t>http://web.engr.illinois.edu/~hanj/</a:t>
            </a:r>
            <a:endParaRPr lang="en-US" sz="1400" dirty="0"/>
          </a:p>
          <a:p>
            <a:endParaRPr lang="en-US" sz="1400" dirty="0"/>
          </a:p>
        </p:txBody>
      </p:sp>
      <p:pic>
        <p:nvPicPr>
          <p:cNvPr id="378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2337225"/>
            <a:ext cx="2311734" cy="281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4978" y="1665458"/>
            <a:ext cx="3418616" cy="2449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Data to Knowledge</a:t>
            </a:r>
            <a:endParaRPr lang="ar-JO" dirty="0"/>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30</a:t>
            </a:fld>
            <a:endParaRPr lang="en-US"/>
          </a:p>
        </p:txBody>
      </p:sp>
      <p:pic>
        <p:nvPicPr>
          <p:cNvPr id="67586" name="Picture 2" descr="C:\Users\yarmouk\Desktop\DS Day\W.gif"/>
          <p:cNvPicPr>
            <a:picLocks noChangeAspect="1" noChangeArrowheads="1"/>
          </p:cNvPicPr>
          <p:nvPr/>
        </p:nvPicPr>
        <p:blipFill>
          <a:blip r:embed="rId2"/>
          <a:srcRect/>
          <a:stretch>
            <a:fillRect/>
          </a:stretch>
        </p:blipFill>
        <p:spPr bwMode="auto">
          <a:xfrm>
            <a:off x="762000" y="1795462"/>
            <a:ext cx="7170708" cy="3800475"/>
          </a:xfrm>
          <a:prstGeom prst="rect">
            <a:avLst/>
          </a:prstGeom>
          <a:noFill/>
        </p:spPr>
      </p:pic>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EC562CF-54DB-4A14-9CCB-9B9A1CCB9FFF}" type="slidenum">
              <a:rPr lang="en-US" smtClean="0"/>
              <a:pPr/>
              <a:t>31</a:t>
            </a:fld>
            <a:endParaRPr lang="en-US"/>
          </a:p>
        </p:txBody>
      </p:sp>
      <p:sp>
        <p:nvSpPr>
          <p:cNvPr id="12291" name="Rectangle 2050"/>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sz="2800" dirty="0"/>
              <a:t>Knowledge Discovery (KDD) Process</a:t>
            </a:r>
            <a:endParaRPr lang="en-US" sz="2800" b="0" dirty="0"/>
          </a:p>
        </p:txBody>
      </p:sp>
      <p:sp>
        <p:nvSpPr>
          <p:cNvPr id="12292" name="Rectangle 2051"/>
          <p:cNvSpPr>
            <a:spLocks noGrp="1" noChangeArrowheads="1"/>
          </p:cNvSpPr>
          <p:nvPr>
            <p:ph type="body" idx="1"/>
          </p:nvPr>
        </p:nvSpPr>
        <p:spPr>
          <a:xfrm>
            <a:off x="152400" y="1295400"/>
            <a:ext cx="4419600" cy="1752600"/>
          </a:xfrm>
          <a:noFill/>
        </p:spPr>
        <p:txBody>
          <a:bodyPr lIns="92075" tIns="46038" rIns="92075" bIns="46038"/>
          <a:lstStyle/>
          <a:p>
            <a:pPr eaLnBrk="1" hangingPunct="1">
              <a:lnSpc>
                <a:spcPct val="90000"/>
              </a:lnSpc>
            </a:pPr>
            <a:r>
              <a:rPr lang="en-US" sz="1800" dirty="0"/>
              <a:t>This is a view from typical database systems and data warehousing communities</a:t>
            </a:r>
          </a:p>
          <a:p>
            <a:pPr eaLnBrk="1" hangingPunct="1">
              <a:lnSpc>
                <a:spcPct val="90000"/>
              </a:lnSpc>
            </a:pPr>
            <a:r>
              <a:rPr lang="en-US" sz="1800" dirty="0"/>
              <a:t>Data mining plays an essential role in the knowledge discovery process</a:t>
            </a:r>
            <a:endParaRPr lang="en-US" sz="1800" b="1" dirty="0"/>
          </a:p>
        </p:txBody>
      </p:sp>
      <p:sp>
        <p:nvSpPr>
          <p:cNvPr id="12293" name="Line 2052"/>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2294" name="Line 2053"/>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2295" name="Line 2054"/>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2296" name="Line 2055"/>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2297" name="Oval 2056"/>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298" name="Rectangle 2057"/>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2299" name="Oval 2058"/>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300" name="Oval 2059"/>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301" name="Rectangle 2060"/>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2302" name="Oval 2061"/>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303" name="Oval 2062"/>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304" name="Rectangle 2063"/>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endParaRPr lang="en-US"/>
          </a:p>
        </p:txBody>
      </p:sp>
      <p:sp>
        <p:nvSpPr>
          <p:cNvPr id="12305" name="Oval 2064"/>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endParaRPr lang="en-US"/>
          </a:p>
        </p:txBody>
      </p:sp>
      <p:sp>
        <p:nvSpPr>
          <p:cNvPr id="12306" name="Text Box 2065"/>
          <p:cNvSpPr txBox="1">
            <a:spLocks noChangeArrowheads="1"/>
          </p:cNvSpPr>
          <p:nvPr/>
        </p:nvSpPr>
        <p:spPr bwMode="auto">
          <a:xfrm>
            <a:off x="304800" y="4876800"/>
            <a:ext cx="1743075"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Cleaning</a:t>
            </a:r>
            <a:endParaRPr lang="en-US" sz="1800">
              <a:latin typeface="Times New Roman" pitchFamily="18" charset="0"/>
            </a:endParaRPr>
          </a:p>
        </p:txBody>
      </p:sp>
      <p:sp>
        <p:nvSpPr>
          <p:cNvPr id="12307" name="Text Box 2066"/>
          <p:cNvSpPr txBox="1">
            <a:spLocks noChangeArrowheads="1"/>
          </p:cNvSpPr>
          <p:nvPr/>
        </p:nvSpPr>
        <p:spPr bwMode="auto">
          <a:xfrm>
            <a:off x="1600200" y="5410200"/>
            <a:ext cx="1995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Data Integration</a:t>
            </a:r>
            <a:endParaRPr lang="en-US" sz="1800">
              <a:latin typeface="Times New Roman" pitchFamily="18" charset="0"/>
            </a:endParaRPr>
          </a:p>
        </p:txBody>
      </p:sp>
      <p:sp>
        <p:nvSpPr>
          <p:cNvPr id="12308" name="Text Box 2067"/>
          <p:cNvSpPr txBox="1">
            <a:spLocks noChangeArrowheads="1"/>
          </p:cNvSpPr>
          <p:nvPr/>
        </p:nvSpPr>
        <p:spPr bwMode="auto">
          <a:xfrm>
            <a:off x="1371600" y="6248400"/>
            <a:ext cx="1447800" cy="396875"/>
          </a:xfrm>
          <a:prstGeom prst="rect">
            <a:avLst/>
          </a:prstGeom>
          <a:noFill/>
          <a:ln w="12700">
            <a:noFill/>
            <a:miter lim="800000"/>
            <a:headEnd type="none" w="sm" len="sm"/>
            <a:tailEnd type="none" w="sm" len="sm"/>
          </a:ln>
        </p:spPr>
        <p:txBody>
          <a:bodyPr>
            <a:spAutoFit/>
          </a:bodyPr>
          <a:lstStyle/>
          <a:p>
            <a:r>
              <a:rPr lang="en-US" sz="2000" b="1">
                <a:solidFill>
                  <a:srgbClr val="000099"/>
                </a:solidFill>
                <a:latin typeface="Times New Roman" pitchFamily="18" charset="0"/>
              </a:rPr>
              <a:t>Databases</a:t>
            </a:r>
          </a:p>
        </p:txBody>
      </p:sp>
      <p:sp>
        <p:nvSpPr>
          <p:cNvPr id="12309" name="Text Box 2068"/>
          <p:cNvSpPr txBox="1">
            <a:spLocks noChangeArrowheads="1"/>
          </p:cNvSpPr>
          <p:nvPr/>
        </p:nvSpPr>
        <p:spPr bwMode="auto">
          <a:xfrm>
            <a:off x="1066800" y="4114800"/>
            <a:ext cx="1997075" cy="396875"/>
          </a:xfrm>
          <a:prstGeom prst="rect">
            <a:avLst/>
          </a:prstGeom>
          <a:noFill/>
          <a:ln w="12700">
            <a:noFill/>
            <a:miter lim="800000"/>
            <a:headEnd type="none" w="sm" len="sm"/>
            <a:tailEnd type="none" w="sm" len="sm"/>
          </a:ln>
        </p:spPr>
        <p:txBody>
          <a:bodyPr>
            <a:spAutoFit/>
          </a:bodyPr>
          <a:lstStyle/>
          <a:p>
            <a:r>
              <a:rPr lang="en-US" sz="2000" b="1">
                <a:solidFill>
                  <a:srgbClr val="000099"/>
                </a:solidFill>
                <a:latin typeface="Times New Roman" pitchFamily="18" charset="0"/>
              </a:rPr>
              <a:t>Data Warehouse</a:t>
            </a:r>
          </a:p>
        </p:txBody>
      </p:sp>
      <p:sp>
        <p:nvSpPr>
          <p:cNvPr id="12310" name="Rectangle 2069"/>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2311" name="Rectangle 2070"/>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2312" name="Rectangle 207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US"/>
          </a:p>
        </p:txBody>
      </p:sp>
      <p:sp>
        <p:nvSpPr>
          <p:cNvPr id="12313" name="Rectangle 207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12314" name="Rectangle 207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2315" name="Rectangle 207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2316" name="Rectangle 207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2317" name="Rectangle 207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p>
            <a:endParaRPr lang="en-US"/>
          </a:p>
        </p:txBody>
      </p:sp>
      <p:sp>
        <p:nvSpPr>
          <p:cNvPr id="12318" name="WordArt 2077"/>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84" lon="1080000" rev="0"/>
              </a:camera>
              <a:lightRig rig="legacyHarsh2" dir="b"/>
            </a:scene3d>
            <a:sp3d extrusionH="430200" prstMaterial="legacyMatte">
              <a:extrusionClr>
                <a:srgbClr val="FF6600"/>
              </a:extrusionClr>
            </a:sp3d>
          </a:bodyPr>
          <a:lstStyle/>
          <a:p>
            <a:pPr algn="ctr"/>
            <a:r>
              <a:rPr lang="en-US" kern="10">
                <a:ln w="9525">
                  <a:round/>
                  <a:headEnd/>
                  <a:tailEnd/>
                </a:ln>
                <a:gradFill rotWithShape="1">
                  <a:gsLst>
                    <a:gs pos="0">
                      <a:srgbClr val="FFE701"/>
                    </a:gs>
                    <a:gs pos="100000">
                      <a:srgbClr val="FE3E02"/>
                    </a:gs>
                  </a:gsLst>
                  <a:lin ang="5400000" scaled="1"/>
                </a:gradFill>
                <a:latin typeface="Impact"/>
              </a:rPr>
              <a:t>Knowledge</a:t>
            </a:r>
          </a:p>
        </p:txBody>
      </p:sp>
      <p:sp>
        <p:nvSpPr>
          <p:cNvPr id="12319" name="Text Box 2078"/>
          <p:cNvSpPr txBox="1">
            <a:spLocks noChangeArrowheads="1"/>
          </p:cNvSpPr>
          <p:nvPr/>
        </p:nvSpPr>
        <p:spPr bwMode="auto">
          <a:xfrm>
            <a:off x="2514600" y="3276600"/>
            <a:ext cx="2278063" cy="396875"/>
          </a:xfrm>
          <a:prstGeom prst="rect">
            <a:avLst/>
          </a:prstGeom>
          <a:noFill/>
          <a:ln w="12700">
            <a:noFill/>
            <a:miter lim="800000"/>
            <a:headEnd type="none" w="sm" len="sm"/>
            <a:tailEnd type="none" w="sm" len="sm"/>
          </a:ln>
        </p:spPr>
        <p:txBody>
          <a:bodyPr wrap="none">
            <a:spAutoFit/>
          </a:bodyPr>
          <a:lstStyle/>
          <a:p>
            <a:r>
              <a:rPr lang="en-US" sz="2000" b="1">
                <a:solidFill>
                  <a:srgbClr val="000099"/>
                </a:solidFill>
                <a:latin typeface="Times New Roman" pitchFamily="18" charset="0"/>
              </a:rPr>
              <a:t>Task-relevant Data</a:t>
            </a:r>
          </a:p>
        </p:txBody>
      </p:sp>
      <p:sp>
        <p:nvSpPr>
          <p:cNvPr id="12320" name="Text Box 2079"/>
          <p:cNvSpPr txBox="1">
            <a:spLocks noChangeArrowheads="1"/>
          </p:cNvSpPr>
          <p:nvPr/>
        </p:nvSpPr>
        <p:spPr bwMode="auto">
          <a:xfrm>
            <a:off x="3641725" y="4052888"/>
            <a:ext cx="1155700"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Selection</a:t>
            </a:r>
          </a:p>
        </p:txBody>
      </p:sp>
      <p:sp>
        <p:nvSpPr>
          <p:cNvPr id="12321" name="Text Box 2080"/>
          <p:cNvSpPr txBox="1">
            <a:spLocks noChangeArrowheads="1"/>
          </p:cNvSpPr>
          <p:nvPr/>
        </p:nvSpPr>
        <p:spPr bwMode="auto">
          <a:xfrm>
            <a:off x="4267200" y="2590800"/>
            <a:ext cx="1558925" cy="396875"/>
          </a:xfrm>
          <a:prstGeom prst="rect">
            <a:avLst/>
          </a:prstGeom>
          <a:noFill/>
          <a:ln w="12700">
            <a:noFill/>
            <a:miter lim="800000"/>
            <a:headEnd type="none" w="sm" len="sm"/>
            <a:tailEnd type="none" w="sm" len="sm"/>
          </a:ln>
        </p:spPr>
        <p:txBody>
          <a:bodyPr wrap="none">
            <a:spAutoFit/>
          </a:bodyPr>
          <a:lstStyle/>
          <a:p>
            <a:r>
              <a:rPr lang="en-US" sz="2000" b="1">
                <a:solidFill>
                  <a:schemeClr val="hlink"/>
                </a:solidFill>
                <a:latin typeface="Times New Roman" pitchFamily="18" charset="0"/>
              </a:rPr>
              <a:t>Data Mining</a:t>
            </a:r>
          </a:p>
        </p:txBody>
      </p:sp>
      <p:sp>
        <p:nvSpPr>
          <p:cNvPr id="12322" name="Text Box 2081"/>
          <p:cNvSpPr txBox="1">
            <a:spLocks noChangeArrowheads="1"/>
          </p:cNvSpPr>
          <p:nvPr/>
        </p:nvSpPr>
        <p:spPr bwMode="auto">
          <a:xfrm>
            <a:off x="5257800" y="1676400"/>
            <a:ext cx="2249488" cy="396875"/>
          </a:xfrm>
          <a:prstGeom prst="rect">
            <a:avLst/>
          </a:prstGeom>
          <a:noFill/>
          <a:ln w="12700">
            <a:noFill/>
            <a:miter lim="800000"/>
            <a:headEnd type="none" w="sm" len="sm"/>
            <a:tailEnd type="none" w="sm" len="sm"/>
          </a:ln>
        </p:spPr>
        <p:txBody>
          <a:bodyPr wrap="none">
            <a:spAutoFit/>
          </a:bodyPr>
          <a:lstStyle/>
          <a:p>
            <a:r>
              <a:rPr lang="en-US" sz="2000" b="1">
                <a:latin typeface="Times New Roman" pitchFamily="18" charset="0"/>
              </a:rPr>
              <a:t>Pattern Evaluation</a:t>
            </a:r>
          </a:p>
        </p:txBody>
      </p:sp>
      <p:sp>
        <p:nvSpPr>
          <p:cNvPr id="12323" name="Line 208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p:spPr>
        <p:txBody>
          <a:bodyPr wrap="none" anchor="ctr"/>
          <a:lstStyle/>
          <a:p>
            <a:endParaRPr lang="en-US"/>
          </a:p>
        </p:txBody>
      </p:sp>
      <p:sp>
        <p:nvSpPr>
          <p:cNvPr id="12324" name="Line 208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12325" name="Line 208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p:spPr>
        <p:txBody>
          <a:bodyPr wrap="none" anchor="ctr"/>
          <a:lstStyle/>
          <a:p>
            <a:endParaRPr lang="en-US"/>
          </a:p>
        </p:txBody>
      </p:sp>
      <p:sp>
        <p:nvSpPr>
          <p:cNvPr id="12326" name="Line 208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12327" name="Line 208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12328" name="Line 208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12329" name="Line 2088"/>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12330" name="Line 208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p:spPr>
        <p:txBody>
          <a:bodyPr wrap="none"/>
          <a:lstStyle/>
          <a:p>
            <a:endParaRPr lang="en-US"/>
          </a:p>
        </p:txBody>
      </p:sp>
      <p:sp>
        <p:nvSpPr>
          <p:cNvPr id="12331" name="Line 2090"/>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p:spPr>
        <p:txBody>
          <a:bodyPr wrap="none"/>
          <a:lstStyle/>
          <a:p>
            <a:endParaRPr lang="en-US"/>
          </a:p>
        </p:txBody>
      </p:sp>
      <p:pic>
        <p:nvPicPr>
          <p:cNvPr id="12332" name="Picture 44"/>
          <p:cNvPicPr>
            <a:picLocks noChangeAspect="1" noChangeArrowheads="1"/>
          </p:cNvPicPr>
          <p:nvPr/>
        </p:nvPicPr>
        <p:blipFill>
          <a:blip r:embed="rId3" cstate="print"/>
          <a:srcRect/>
          <a:stretch>
            <a:fillRect/>
          </a:stretch>
        </p:blipFill>
        <p:spPr bwMode="auto">
          <a:xfrm>
            <a:off x="7858125" y="1524000"/>
            <a:ext cx="1285875" cy="2381250"/>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32</a:t>
            </a:fld>
            <a:endParaRPr lang="en-US"/>
          </a:p>
        </p:txBody>
      </p:sp>
      <p:sp>
        <p:nvSpPr>
          <p:cNvPr id="5" name="Rectangle 4"/>
          <p:cNvSpPr/>
          <p:nvPr/>
        </p:nvSpPr>
        <p:spPr>
          <a:xfrm>
            <a:off x="381000" y="1278836"/>
            <a:ext cx="8458200" cy="5127558"/>
          </a:xfrm>
          <a:prstGeom prst="rect">
            <a:avLst/>
          </a:prstGeom>
        </p:spPr>
        <p:txBody>
          <a:bodyPr wrap="square">
            <a:spAutoFit/>
          </a:bodyPr>
          <a:lstStyle/>
          <a:p>
            <a:r>
              <a:rPr lang="en-US" sz="1800" dirty="0"/>
              <a:t>Knowledge discovery as a process is depicted in Figure 1.4 and consists of an iterative sequence of the following steps:</a:t>
            </a:r>
          </a:p>
          <a:p>
            <a:r>
              <a:rPr lang="en-US" sz="1800" b="1" dirty="0"/>
              <a:t>1. </a:t>
            </a:r>
            <a:r>
              <a:rPr lang="en-US" sz="1800" b="1" dirty="0">
                <a:solidFill>
                  <a:srgbClr val="000099"/>
                </a:solidFill>
              </a:rPr>
              <a:t>Data cleaning:</a:t>
            </a:r>
            <a:r>
              <a:rPr lang="en-US" sz="1800" b="1" dirty="0"/>
              <a:t> </a:t>
            </a:r>
            <a:r>
              <a:rPr lang="en-US" sz="1800" dirty="0"/>
              <a:t>to remove noise and inconsistent data)</a:t>
            </a:r>
          </a:p>
          <a:p>
            <a:r>
              <a:rPr lang="en-US" sz="1800" b="1" dirty="0"/>
              <a:t>2. </a:t>
            </a:r>
            <a:r>
              <a:rPr lang="en-US" sz="1800" b="1" dirty="0">
                <a:solidFill>
                  <a:srgbClr val="000099"/>
                </a:solidFill>
              </a:rPr>
              <a:t>Data integration:</a:t>
            </a:r>
            <a:r>
              <a:rPr lang="en-US" sz="1800" b="1" dirty="0"/>
              <a:t> </a:t>
            </a:r>
            <a:r>
              <a:rPr lang="en-US" sz="1800" dirty="0"/>
              <a:t>where multiple data sources may be combined</a:t>
            </a:r>
            <a:endParaRPr lang="en-US" sz="1800" b="1" dirty="0"/>
          </a:p>
          <a:p>
            <a:r>
              <a:rPr lang="en-US" sz="1800" b="1" dirty="0"/>
              <a:t>3</a:t>
            </a:r>
            <a:r>
              <a:rPr lang="en-US" sz="1800" b="1" dirty="0">
                <a:solidFill>
                  <a:srgbClr val="000099"/>
                </a:solidFill>
              </a:rPr>
              <a:t>. Data selection</a:t>
            </a:r>
            <a:r>
              <a:rPr lang="en-US" sz="1800" b="1" dirty="0"/>
              <a:t>: </a:t>
            </a:r>
            <a:r>
              <a:rPr lang="en-US" sz="1800" dirty="0"/>
              <a:t>where data relevant to the analysis task are retrieved from the database</a:t>
            </a:r>
            <a:endParaRPr lang="en-US" sz="1800" b="1" dirty="0"/>
          </a:p>
          <a:p>
            <a:r>
              <a:rPr lang="en-US" sz="1800" b="1" dirty="0"/>
              <a:t>4. </a:t>
            </a:r>
            <a:r>
              <a:rPr lang="en-US" sz="1800" b="1" dirty="0">
                <a:solidFill>
                  <a:srgbClr val="000099"/>
                </a:solidFill>
              </a:rPr>
              <a:t>Data transformation</a:t>
            </a:r>
            <a:r>
              <a:rPr lang="en-US" sz="1800" b="1" dirty="0"/>
              <a:t>: </a:t>
            </a:r>
            <a:r>
              <a:rPr lang="en-US" sz="1800" dirty="0"/>
              <a:t>where data are transformed or consolidated into forms appropriate for mining by performing summary or aggregation operations, for instance</a:t>
            </a:r>
          </a:p>
          <a:p>
            <a:r>
              <a:rPr lang="en-US" sz="1800" b="1" dirty="0"/>
              <a:t>5. </a:t>
            </a:r>
            <a:r>
              <a:rPr lang="en-US" sz="1800" b="1" dirty="0">
                <a:solidFill>
                  <a:srgbClr val="C00000"/>
                </a:solidFill>
              </a:rPr>
              <a:t>Data mining:</a:t>
            </a:r>
            <a:r>
              <a:rPr lang="en-US" sz="1800" b="1" dirty="0"/>
              <a:t> </a:t>
            </a:r>
            <a:r>
              <a:rPr lang="en-US" sz="1800" dirty="0"/>
              <a:t>an essential process where intelligent methods are applied in order to extract data patterns.</a:t>
            </a:r>
          </a:p>
          <a:p>
            <a:pPr lvl="1">
              <a:lnSpc>
                <a:spcPct val="110000"/>
              </a:lnSpc>
              <a:buFont typeface="Arial" pitchFamily="34" charset="0"/>
              <a:buChar char="•"/>
            </a:pPr>
            <a:r>
              <a:rPr lang="en-US" sz="1800" dirty="0"/>
              <a:t> Choosing functions of data mining: </a:t>
            </a:r>
            <a:r>
              <a:rPr lang="en-US" sz="1600" dirty="0"/>
              <a:t> summarization, classification, regression, association, clustering</a:t>
            </a:r>
          </a:p>
          <a:p>
            <a:pPr lvl="1">
              <a:lnSpc>
                <a:spcPct val="110000"/>
              </a:lnSpc>
              <a:buFont typeface="Arial" pitchFamily="34" charset="0"/>
              <a:buChar char="•"/>
            </a:pPr>
            <a:r>
              <a:rPr lang="en-US" sz="1800" dirty="0"/>
              <a:t> Choosing the mining algorithm (s)</a:t>
            </a:r>
          </a:p>
          <a:p>
            <a:r>
              <a:rPr lang="en-US" sz="1800" b="1" dirty="0"/>
              <a:t>6</a:t>
            </a:r>
            <a:r>
              <a:rPr lang="en-US" sz="1800" b="1" dirty="0">
                <a:solidFill>
                  <a:srgbClr val="000099"/>
                </a:solidFill>
              </a:rPr>
              <a:t>. Pattern evaluation</a:t>
            </a:r>
            <a:r>
              <a:rPr lang="en-US" sz="1800" dirty="0"/>
              <a:t>: to identify the truly interesting patterns representing knowledge based on some interestingness measures; (Section 1.5)</a:t>
            </a:r>
          </a:p>
          <a:p>
            <a:r>
              <a:rPr lang="en-US" sz="1800" b="1" dirty="0"/>
              <a:t>7. </a:t>
            </a:r>
            <a:r>
              <a:rPr lang="en-US" sz="1800" b="1" dirty="0">
                <a:solidFill>
                  <a:srgbClr val="000099"/>
                </a:solidFill>
              </a:rPr>
              <a:t>Knowledge presentation</a:t>
            </a:r>
            <a:r>
              <a:rPr lang="en-US" sz="1800" b="1" dirty="0"/>
              <a:t>: </a:t>
            </a:r>
            <a:r>
              <a:rPr lang="en-US" sz="1800" dirty="0"/>
              <a:t>where visualization and knowledge representation techniques are used to present the mined knowledge to the user</a:t>
            </a:r>
          </a:p>
        </p:txBody>
      </p:sp>
      <p:sp>
        <p:nvSpPr>
          <p:cNvPr id="6" name="TextBox 5"/>
          <p:cNvSpPr txBox="1"/>
          <p:nvPr/>
        </p:nvSpPr>
        <p:spPr>
          <a:xfrm>
            <a:off x="457200" y="6514741"/>
            <a:ext cx="7924800" cy="276999"/>
          </a:xfrm>
          <a:prstGeom prst="rect">
            <a:avLst/>
          </a:prstGeom>
          <a:noFill/>
        </p:spPr>
        <p:txBody>
          <a:bodyPr wrap="square" rtlCol="0">
            <a:spAutoFit/>
          </a:bodyPr>
          <a:lstStyle/>
          <a:p>
            <a:r>
              <a:rPr lang="en-US" sz="1200" dirty="0">
                <a:solidFill>
                  <a:srgbClr val="FF0000"/>
                </a:solidFill>
              </a:rPr>
              <a:t>Note: Steps 1 to 4 are different forms of data preprocessing, where the data are prepared for mining.</a:t>
            </a:r>
          </a:p>
        </p:txBody>
      </p:sp>
      <p:sp>
        <p:nvSpPr>
          <p:cNvPr id="7" name="Rectangle 2050"/>
          <p:cNvSpPr txBox="1">
            <a:spLocks noChangeArrowheads="1"/>
          </p:cNvSpPr>
          <p:nvPr/>
        </p:nvSpPr>
        <p:spPr>
          <a:xfrm>
            <a:off x="0" y="228600"/>
            <a:ext cx="9144000" cy="914400"/>
          </a:xfrm>
          <a:prstGeom prst="rect">
            <a:avLst/>
          </a:prstGeom>
          <a:noFill/>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a:ln>
                  <a:noFill/>
                </a:ln>
                <a:solidFill>
                  <a:schemeClr val="tx2"/>
                </a:solidFill>
                <a:effectLst/>
                <a:uLnTx/>
                <a:uFillTx/>
                <a:latin typeface="+mj-lt"/>
                <a:ea typeface="+mj-ea"/>
                <a:cs typeface="+mj-cs"/>
              </a:rPr>
              <a:t>Knowledge Discovery (KDD) Process</a:t>
            </a:r>
            <a:endParaRPr kumimoji="0" lang="en-US"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3B31655F-2F85-4A7F-9637-ACF7FC16044F}" type="slidenum">
              <a:rPr lang="en-US" smtClean="0"/>
              <a:pPr/>
              <a:t>33</a:t>
            </a:fld>
            <a:endParaRPr lang="en-US"/>
          </a:p>
        </p:txBody>
      </p:sp>
      <p:sp>
        <p:nvSpPr>
          <p:cNvPr id="17411"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sz="2800" dirty="0"/>
              <a:t>KDD Process: A Typical View from ML and Statistics</a:t>
            </a:r>
            <a:endParaRPr lang="en-US" sz="2800" b="0" dirty="0"/>
          </a:p>
        </p:txBody>
      </p:sp>
      <p:sp>
        <p:nvSpPr>
          <p:cNvPr id="17412" name="Line 4"/>
          <p:cNvSpPr>
            <a:spLocks noChangeShapeType="1"/>
          </p:cNvSpPr>
          <p:nvPr/>
        </p:nvSpPr>
        <p:spPr bwMode="auto">
          <a:xfrm flipV="1">
            <a:off x="1215477"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7413" name="Line 5"/>
          <p:cNvSpPr>
            <a:spLocks noChangeShapeType="1"/>
          </p:cNvSpPr>
          <p:nvPr/>
        </p:nvSpPr>
        <p:spPr bwMode="auto">
          <a:xfrm flipV="1">
            <a:off x="6858000" y="2362200"/>
            <a:ext cx="380999"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7414" name="Text Box 17"/>
          <p:cNvSpPr txBox="1">
            <a:spLocks noChangeArrowheads="1"/>
          </p:cNvSpPr>
          <p:nvPr/>
        </p:nvSpPr>
        <p:spPr bwMode="auto">
          <a:xfrm>
            <a:off x="85725" y="2151063"/>
            <a:ext cx="1133475" cy="646331"/>
          </a:xfrm>
          <a:prstGeom prst="rect">
            <a:avLst/>
          </a:prstGeom>
          <a:noFill/>
          <a:ln w="12700">
            <a:noFill/>
            <a:miter lim="800000"/>
            <a:headEnd type="none" w="sm" len="sm"/>
            <a:tailEnd type="none" w="sm" len="sm"/>
          </a:ln>
        </p:spPr>
        <p:txBody>
          <a:bodyPr wrap="square">
            <a:spAutoFit/>
          </a:bodyPr>
          <a:lstStyle/>
          <a:p>
            <a:r>
              <a:rPr lang="en-US" sz="1800" b="1" dirty="0"/>
              <a:t>Input Data</a:t>
            </a:r>
            <a:endParaRPr lang="en-US" sz="1600" dirty="0"/>
          </a:p>
        </p:txBody>
      </p:sp>
      <p:sp>
        <p:nvSpPr>
          <p:cNvPr id="17415" name="Rectangle 21"/>
          <p:cNvSpPr>
            <a:spLocks noChangeArrowheads="1"/>
          </p:cNvSpPr>
          <p:nvPr/>
        </p:nvSpPr>
        <p:spPr bwMode="auto">
          <a:xfrm>
            <a:off x="1676400" y="1981200"/>
            <a:ext cx="1228725"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7416" name="Rectangle 22"/>
          <p:cNvSpPr>
            <a:spLocks noChangeArrowheads="1"/>
          </p:cNvSpPr>
          <p:nvPr/>
        </p:nvSpPr>
        <p:spPr bwMode="auto">
          <a:xfrm>
            <a:off x="3667124" y="1981200"/>
            <a:ext cx="1133475"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7417" name="WordArt 29"/>
          <p:cNvSpPr>
            <a:spLocks noChangeArrowheads="1" noChangeShapeType="1" noTextEdit="1"/>
          </p:cNvSpPr>
          <p:nvPr/>
        </p:nvSpPr>
        <p:spPr bwMode="auto">
          <a:xfrm rot="823813">
            <a:off x="7358844" y="1708030"/>
            <a:ext cx="1476548" cy="1295400"/>
          </a:xfrm>
          <a:prstGeom prst="rect">
            <a:avLst/>
          </a:prstGeom>
        </p:spPr>
        <p:txBody>
          <a:bodyPr wrap="none" fromWordArt="1">
            <a:prstTxWarp prst="textCascadeUp">
              <a:avLst>
                <a:gd name="adj" fmla="val 44444"/>
              </a:avLst>
            </a:prstTxWarp>
            <a:scene3d>
              <a:camera prst="legacyPerspectiveFront">
                <a:rot lat="20519984" lon="1080000" rev="0"/>
              </a:camera>
              <a:lightRig rig="legacyHarsh2" dir="b"/>
            </a:scene3d>
            <a:sp3d extrusionH="430200" prstMaterial="legacyMatte">
              <a:extrusionClr>
                <a:srgbClr val="FF6600"/>
              </a:extrusionClr>
            </a:sp3d>
          </a:bodyPr>
          <a:lstStyle/>
          <a:p>
            <a:pPr algn="ctr"/>
            <a:r>
              <a:rPr lang="en-US" kern="10" dirty="0">
                <a:ln w="9525">
                  <a:round/>
                  <a:headEnd/>
                  <a:tailEnd/>
                </a:ln>
                <a:gradFill rotWithShape="1">
                  <a:gsLst>
                    <a:gs pos="0">
                      <a:srgbClr val="FFE701"/>
                    </a:gs>
                    <a:gs pos="100000">
                      <a:srgbClr val="FE3E02"/>
                    </a:gs>
                  </a:gsLst>
                  <a:lin ang="4560000" scaled="1"/>
                </a:gradFill>
                <a:latin typeface="Impact"/>
              </a:rPr>
              <a:t>Pattern</a:t>
            </a:r>
          </a:p>
          <a:p>
            <a:pPr algn="ctr"/>
            <a:r>
              <a:rPr lang="en-US" kern="10" dirty="0">
                <a:ln w="9525">
                  <a:round/>
                  <a:headEnd/>
                  <a:tailEnd/>
                </a:ln>
                <a:gradFill rotWithShape="1">
                  <a:gsLst>
                    <a:gs pos="0">
                      <a:srgbClr val="FFE701"/>
                    </a:gs>
                    <a:gs pos="100000">
                      <a:srgbClr val="FE3E02"/>
                    </a:gs>
                  </a:gsLst>
                  <a:lin ang="4560000" scaled="1"/>
                </a:gradFill>
                <a:latin typeface="Impact"/>
              </a:rPr>
              <a:t>Information</a:t>
            </a:r>
          </a:p>
          <a:p>
            <a:pPr algn="ctr"/>
            <a:r>
              <a:rPr lang="en-US" kern="10" dirty="0">
                <a:ln w="9525">
                  <a:round/>
                  <a:headEnd/>
                  <a:tailEnd/>
                </a:ln>
                <a:gradFill rotWithShape="1">
                  <a:gsLst>
                    <a:gs pos="0">
                      <a:srgbClr val="FFE701"/>
                    </a:gs>
                    <a:gs pos="100000">
                      <a:srgbClr val="FE3E02"/>
                    </a:gs>
                  </a:gsLst>
                  <a:lin ang="4560000" scaled="1"/>
                </a:gradFill>
                <a:latin typeface="Impact"/>
              </a:rPr>
              <a:t>Knowledge</a:t>
            </a:r>
          </a:p>
        </p:txBody>
      </p:sp>
      <p:sp>
        <p:nvSpPr>
          <p:cNvPr id="17418" name="Text Box 32"/>
          <p:cNvSpPr txBox="1">
            <a:spLocks noChangeArrowheads="1"/>
          </p:cNvSpPr>
          <p:nvPr/>
        </p:nvSpPr>
        <p:spPr bwMode="auto">
          <a:xfrm>
            <a:off x="3514725" y="2057400"/>
            <a:ext cx="1295400" cy="646331"/>
          </a:xfrm>
          <a:prstGeom prst="rect">
            <a:avLst/>
          </a:prstGeom>
          <a:noFill/>
          <a:ln w="12700">
            <a:noFill/>
            <a:miter lim="800000"/>
            <a:headEnd type="none" w="sm" len="sm"/>
            <a:tailEnd type="none" w="sm" len="sm"/>
          </a:ln>
        </p:spPr>
        <p:txBody>
          <a:bodyPr>
            <a:spAutoFit/>
          </a:bodyPr>
          <a:lstStyle/>
          <a:p>
            <a:pPr algn="ctr"/>
            <a:r>
              <a:rPr lang="en-US" sz="1800" b="1" dirty="0">
                <a:solidFill>
                  <a:srgbClr val="C00000"/>
                </a:solidFill>
              </a:rPr>
              <a:t>Data Mining</a:t>
            </a:r>
          </a:p>
        </p:txBody>
      </p:sp>
      <p:sp>
        <p:nvSpPr>
          <p:cNvPr id="17419" name="Text Box 44"/>
          <p:cNvSpPr txBox="1">
            <a:spLocks noChangeArrowheads="1"/>
          </p:cNvSpPr>
          <p:nvPr/>
        </p:nvSpPr>
        <p:spPr bwMode="auto">
          <a:xfrm>
            <a:off x="1676401" y="2149475"/>
            <a:ext cx="1219200" cy="523220"/>
          </a:xfrm>
          <a:prstGeom prst="rect">
            <a:avLst/>
          </a:prstGeom>
          <a:noFill/>
          <a:ln w="9525">
            <a:noFill/>
            <a:miter lim="800000"/>
            <a:headEnd/>
            <a:tailEnd/>
          </a:ln>
        </p:spPr>
        <p:txBody>
          <a:bodyPr wrap="square">
            <a:spAutoFit/>
          </a:bodyPr>
          <a:lstStyle/>
          <a:p>
            <a:pPr algn="ctr">
              <a:spcBef>
                <a:spcPct val="50000"/>
              </a:spcBef>
            </a:pPr>
            <a:r>
              <a:rPr lang="en-US" sz="1400" b="1" dirty="0"/>
              <a:t>Data Pre-Processing</a:t>
            </a:r>
          </a:p>
        </p:txBody>
      </p:sp>
      <p:sp>
        <p:nvSpPr>
          <p:cNvPr id="17420"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7421"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17422" name="Rectangle 47"/>
          <p:cNvSpPr>
            <a:spLocks noChangeArrowheads="1"/>
          </p:cNvSpPr>
          <p:nvPr/>
        </p:nvSpPr>
        <p:spPr bwMode="auto">
          <a:xfrm>
            <a:off x="5419724" y="1981200"/>
            <a:ext cx="1362075"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US"/>
          </a:p>
        </p:txBody>
      </p:sp>
      <p:sp>
        <p:nvSpPr>
          <p:cNvPr id="17423" name="Text Box 48"/>
          <p:cNvSpPr txBox="1">
            <a:spLocks noChangeArrowheads="1"/>
          </p:cNvSpPr>
          <p:nvPr/>
        </p:nvSpPr>
        <p:spPr bwMode="auto">
          <a:xfrm>
            <a:off x="5343525" y="2085975"/>
            <a:ext cx="1295400" cy="581025"/>
          </a:xfrm>
          <a:prstGeom prst="rect">
            <a:avLst/>
          </a:prstGeom>
          <a:noFill/>
          <a:ln w="12700">
            <a:noFill/>
            <a:miter lim="800000"/>
            <a:headEnd type="none" w="sm" len="sm"/>
            <a:tailEnd type="none" w="sm" len="sm"/>
          </a:ln>
        </p:spPr>
        <p:txBody>
          <a:bodyPr>
            <a:spAutoFit/>
          </a:bodyPr>
          <a:lstStyle/>
          <a:p>
            <a:pPr algn="ctr"/>
            <a:r>
              <a:rPr lang="en-US" sz="1600" b="1" dirty="0"/>
              <a:t>Post-Processing</a:t>
            </a:r>
          </a:p>
        </p:txBody>
      </p:sp>
      <p:sp>
        <p:nvSpPr>
          <p:cNvPr id="17424"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pPr>
            <a:r>
              <a:rPr lang="en-US" sz="1800"/>
              <a:t>This is a view from typical machine learning and statistics communities</a:t>
            </a:r>
          </a:p>
        </p:txBody>
      </p:sp>
      <p:grpSp>
        <p:nvGrpSpPr>
          <p:cNvPr id="17425" name="Group 52"/>
          <p:cNvGrpSpPr>
            <a:grpSpLocks/>
          </p:cNvGrpSpPr>
          <p:nvPr/>
        </p:nvGrpSpPr>
        <p:grpSpPr bwMode="auto">
          <a:xfrm>
            <a:off x="542925" y="3886204"/>
            <a:ext cx="2362200" cy="1445845"/>
            <a:chOff x="288" y="2880"/>
            <a:chExt cx="1488" cy="740"/>
          </a:xfrm>
        </p:grpSpPr>
        <p:sp>
          <p:nvSpPr>
            <p:cNvPr id="17434" name="Rectangle 50"/>
            <p:cNvSpPr>
              <a:spLocks noChangeArrowheads="1"/>
            </p:cNvSpPr>
            <p:nvPr/>
          </p:nvSpPr>
          <p:spPr bwMode="auto">
            <a:xfrm>
              <a:off x="288" y="2880"/>
              <a:ext cx="1344" cy="720"/>
            </a:xfrm>
            <a:prstGeom prst="rect">
              <a:avLst/>
            </a:prstGeom>
            <a:noFill/>
            <a:ln w="9525">
              <a:solidFill>
                <a:schemeClr val="tx1"/>
              </a:solidFill>
              <a:miter lim="800000"/>
              <a:headEnd/>
              <a:tailEnd/>
            </a:ln>
          </p:spPr>
          <p:txBody>
            <a:bodyPr wrap="none" anchor="ctr"/>
            <a:lstStyle/>
            <a:p>
              <a:endParaRPr lang="en-US"/>
            </a:p>
          </p:txBody>
        </p:sp>
        <p:sp>
          <p:nvSpPr>
            <p:cNvPr id="17435" name="Text Box 51"/>
            <p:cNvSpPr txBox="1">
              <a:spLocks noChangeArrowheads="1"/>
            </p:cNvSpPr>
            <p:nvPr/>
          </p:nvSpPr>
          <p:spPr bwMode="auto">
            <a:xfrm>
              <a:off x="288" y="2943"/>
              <a:ext cx="1488" cy="677"/>
            </a:xfrm>
            <a:prstGeom prst="rect">
              <a:avLst/>
            </a:prstGeom>
            <a:noFill/>
            <a:ln w="9525">
              <a:noFill/>
              <a:miter lim="800000"/>
              <a:headEnd/>
              <a:tailEnd/>
            </a:ln>
          </p:spPr>
          <p:txBody>
            <a:bodyPr wrap="square">
              <a:spAutoFit/>
            </a:bodyPr>
            <a:lstStyle/>
            <a:p>
              <a:pPr>
                <a:lnSpc>
                  <a:spcPct val="60000"/>
                </a:lnSpc>
                <a:spcBef>
                  <a:spcPct val="50000"/>
                </a:spcBef>
              </a:pPr>
              <a:r>
                <a:rPr lang="en-US" sz="1600" dirty="0"/>
                <a:t>Data Cleaning</a:t>
              </a:r>
            </a:p>
            <a:p>
              <a:pPr>
                <a:lnSpc>
                  <a:spcPct val="60000"/>
                </a:lnSpc>
                <a:spcBef>
                  <a:spcPct val="50000"/>
                </a:spcBef>
              </a:pPr>
              <a:r>
                <a:rPr lang="en-US" sz="1600" dirty="0"/>
                <a:t>Data integration</a:t>
              </a:r>
            </a:p>
            <a:p>
              <a:pPr>
                <a:lnSpc>
                  <a:spcPct val="60000"/>
                </a:lnSpc>
                <a:spcBef>
                  <a:spcPct val="50000"/>
                </a:spcBef>
              </a:pPr>
              <a:r>
                <a:rPr lang="en-US" sz="1600" dirty="0"/>
                <a:t>Normalization</a:t>
              </a:r>
            </a:p>
            <a:p>
              <a:pPr>
                <a:lnSpc>
                  <a:spcPct val="60000"/>
                </a:lnSpc>
                <a:spcBef>
                  <a:spcPct val="50000"/>
                </a:spcBef>
              </a:pPr>
              <a:r>
                <a:rPr lang="en-US" sz="1600" dirty="0"/>
                <a:t>Feature selection</a:t>
              </a:r>
            </a:p>
            <a:p>
              <a:pPr>
                <a:lnSpc>
                  <a:spcPct val="60000"/>
                </a:lnSpc>
                <a:spcBef>
                  <a:spcPct val="50000"/>
                </a:spcBef>
              </a:pPr>
              <a:r>
                <a:rPr lang="en-US" sz="1600" dirty="0"/>
                <a:t>Dimension reduction …</a:t>
              </a:r>
            </a:p>
          </p:txBody>
        </p:sp>
      </p:grpSp>
      <p:sp>
        <p:nvSpPr>
          <p:cNvPr id="17426"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p:spPr>
        <p:txBody>
          <a:bodyPr wrap="none" anchor="ctr"/>
          <a:lstStyle/>
          <a:p>
            <a:endParaRPr lang="en-US"/>
          </a:p>
        </p:txBody>
      </p:sp>
      <p:sp>
        <p:nvSpPr>
          <p:cNvPr id="17427" name="Text Box 55"/>
          <p:cNvSpPr txBox="1">
            <a:spLocks noChangeArrowheads="1"/>
          </p:cNvSpPr>
          <p:nvPr/>
        </p:nvSpPr>
        <p:spPr bwMode="auto">
          <a:xfrm>
            <a:off x="3057525" y="3962400"/>
            <a:ext cx="2438400" cy="1436688"/>
          </a:xfrm>
          <a:prstGeom prst="rect">
            <a:avLst/>
          </a:prstGeom>
          <a:noFill/>
          <a:ln w="9525">
            <a:noFill/>
            <a:miter lim="800000"/>
            <a:headEnd/>
            <a:tailEnd/>
          </a:ln>
        </p:spPr>
        <p:txBody>
          <a:bodyPr>
            <a:spAutoFit/>
          </a:bodyPr>
          <a:lstStyle/>
          <a:p>
            <a:pPr>
              <a:lnSpc>
                <a:spcPct val="50000"/>
              </a:lnSpc>
              <a:spcBef>
                <a:spcPct val="50000"/>
              </a:spcBef>
            </a:pPr>
            <a:r>
              <a:rPr lang="en-US" sz="1600"/>
              <a:t>Pattern discovery</a:t>
            </a:r>
          </a:p>
          <a:p>
            <a:pPr>
              <a:lnSpc>
                <a:spcPct val="50000"/>
              </a:lnSpc>
              <a:spcBef>
                <a:spcPct val="50000"/>
              </a:spcBef>
            </a:pPr>
            <a:r>
              <a:rPr lang="en-US" sz="1600"/>
              <a:t>Association &amp; correlation</a:t>
            </a:r>
          </a:p>
          <a:p>
            <a:pPr>
              <a:lnSpc>
                <a:spcPct val="50000"/>
              </a:lnSpc>
              <a:spcBef>
                <a:spcPct val="50000"/>
              </a:spcBef>
            </a:pPr>
            <a:r>
              <a:rPr lang="en-US" sz="1600"/>
              <a:t>Classification</a:t>
            </a:r>
          </a:p>
          <a:p>
            <a:pPr>
              <a:lnSpc>
                <a:spcPct val="50000"/>
              </a:lnSpc>
              <a:spcBef>
                <a:spcPct val="50000"/>
              </a:spcBef>
            </a:pPr>
            <a:r>
              <a:rPr lang="en-US" sz="1600"/>
              <a:t>Clustering</a:t>
            </a:r>
          </a:p>
          <a:p>
            <a:pPr>
              <a:lnSpc>
                <a:spcPct val="50000"/>
              </a:lnSpc>
              <a:spcBef>
                <a:spcPct val="50000"/>
              </a:spcBef>
            </a:pPr>
            <a:r>
              <a:rPr lang="en-US" sz="1600"/>
              <a:t>Outlier analysis</a:t>
            </a:r>
          </a:p>
          <a:p>
            <a:pPr>
              <a:lnSpc>
                <a:spcPct val="50000"/>
              </a:lnSpc>
              <a:spcBef>
                <a:spcPct val="50000"/>
              </a:spcBef>
            </a:pPr>
            <a:r>
              <a:rPr lang="en-US" sz="1600"/>
              <a:t>… … … …</a:t>
            </a:r>
          </a:p>
        </p:txBody>
      </p:sp>
      <p:grpSp>
        <p:nvGrpSpPr>
          <p:cNvPr id="17428" name="Group 56"/>
          <p:cNvGrpSpPr>
            <a:grpSpLocks/>
          </p:cNvGrpSpPr>
          <p:nvPr/>
        </p:nvGrpSpPr>
        <p:grpSpPr bwMode="auto">
          <a:xfrm>
            <a:off x="5876925" y="3886202"/>
            <a:ext cx="2362200" cy="1157288"/>
            <a:chOff x="288" y="2880"/>
            <a:chExt cx="1488" cy="729"/>
          </a:xfrm>
        </p:grpSpPr>
        <p:sp>
          <p:nvSpPr>
            <p:cNvPr id="17432" name="Rectangle 57"/>
            <p:cNvSpPr>
              <a:spLocks noChangeArrowheads="1"/>
            </p:cNvSpPr>
            <p:nvPr/>
          </p:nvSpPr>
          <p:spPr bwMode="auto">
            <a:xfrm>
              <a:off x="288" y="2880"/>
              <a:ext cx="1344" cy="720"/>
            </a:xfrm>
            <a:prstGeom prst="rect">
              <a:avLst/>
            </a:prstGeom>
            <a:noFill/>
            <a:ln w="9525">
              <a:solidFill>
                <a:schemeClr val="tx1"/>
              </a:solidFill>
              <a:miter lim="800000"/>
              <a:headEnd/>
              <a:tailEnd/>
            </a:ln>
          </p:spPr>
          <p:txBody>
            <a:bodyPr wrap="none" anchor="ctr"/>
            <a:lstStyle/>
            <a:p>
              <a:endParaRPr lang="en-US"/>
            </a:p>
          </p:txBody>
        </p:sp>
        <p:sp>
          <p:nvSpPr>
            <p:cNvPr id="17433" name="Text Box 58"/>
            <p:cNvSpPr txBox="1">
              <a:spLocks noChangeArrowheads="1"/>
            </p:cNvSpPr>
            <p:nvPr/>
          </p:nvSpPr>
          <p:spPr bwMode="auto">
            <a:xfrm>
              <a:off x="288" y="2943"/>
              <a:ext cx="1488" cy="666"/>
            </a:xfrm>
            <a:prstGeom prst="rect">
              <a:avLst/>
            </a:prstGeom>
            <a:noFill/>
            <a:ln w="9525">
              <a:noFill/>
              <a:miter lim="800000"/>
              <a:headEnd/>
              <a:tailEnd/>
            </a:ln>
          </p:spPr>
          <p:txBody>
            <a:bodyPr>
              <a:spAutoFit/>
            </a:bodyPr>
            <a:lstStyle/>
            <a:p>
              <a:pPr>
                <a:lnSpc>
                  <a:spcPct val="60000"/>
                </a:lnSpc>
                <a:spcBef>
                  <a:spcPct val="50000"/>
                </a:spcBef>
              </a:pPr>
              <a:r>
                <a:rPr lang="en-US" sz="1600" dirty="0"/>
                <a:t>Pattern evaluation</a:t>
              </a:r>
            </a:p>
            <a:p>
              <a:pPr>
                <a:lnSpc>
                  <a:spcPct val="60000"/>
                </a:lnSpc>
                <a:spcBef>
                  <a:spcPct val="50000"/>
                </a:spcBef>
              </a:pPr>
              <a:r>
                <a:rPr lang="en-US" sz="1600" dirty="0"/>
                <a:t>Pattern selection</a:t>
              </a:r>
            </a:p>
            <a:p>
              <a:pPr>
                <a:lnSpc>
                  <a:spcPct val="60000"/>
                </a:lnSpc>
                <a:spcBef>
                  <a:spcPct val="50000"/>
                </a:spcBef>
              </a:pPr>
              <a:r>
                <a:rPr lang="en-US" sz="1600" dirty="0"/>
                <a:t>Pattern interpretation</a:t>
              </a:r>
            </a:p>
            <a:p>
              <a:pPr>
                <a:lnSpc>
                  <a:spcPct val="60000"/>
                </a:lnSpc>
                <a:spcBef>
                  <a:spcPct val="50000"/>
                </a:spcBef>
              </a:pPr>
              <a:r>
                <a:rPr lang="en-US" sz="1600" dirty="0"/>
                <a:t>Pattern visualization …</a:t>
              </a:r>
            </a:p>
          </p:txBody>
        </p:sp>
      </p:grpSp>
      <p:sp>
        <p:nvSpPr>
          <p:cNvPr id="17429"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7430"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7431"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7772400" cy="563563"/>
          </a:xfrm>
        </p:spPr>
        <p:txBody>
          <a:bodyPr/>
          <a:lstStyle/>
          <a:p>
            <a:r>
              <a:rPr lang="en-US" sz="2800"/>
              <a:t>Examples of Data Mining Findings</a:t>
            </a:r>
          </a:p>
        </p:txBody>
      </p:sp>
      <p:sp>
        <p:nvSpPr>
          <p:cNvPr id="13315" name="Content Placeholder 2"/>
          <p:cNvSpPr>
            <a:spLocks noGrp="1"/>
          </p:cNvSpPr>
          <p:nvPr>
            <p:ph idx="1"/>
          </p:nvPr>
        </p:nvSpPr>
        <p:spPr>
          <a:xfrm>
            <a:off x="304800" y="1371600"/>
            <a:ext cx="8229600" cy="4953000"/>
          </a:xfrm>
        </p:spPr>
        <p:txBody>
          <a:bodyPr/>
          <a:lstStyle/>
          <a:p>
            <a:pPr algn="just">
              <a:buFont typeface="Wingdings" pitchFamily="2" charset="2"/>
              <a:buNone/>
            </a:pPr>
            <a:r>
              <a:rPr lang="en-US" sz="2400" dirty="0"/>
              <a:t>Some examples of data mining findings:</a:t>
            </a:r>
          </a:p>
          <a:p>
            <a:pPr algn="just">
              <a:buFont typeface="Wingdings" pitchFamily="2" charset="2"/>
              <a:buNone/>
            </a:pPr>
            <a:endParaRPr lang="en-US" sz="2400" dirty="0"/>
          </a:p>
          <a:p>
            <a:pPr marL="457200" lvl="1" indent="0">
              <a:buNone/>
            </a:pPr>
            <a:r>
              <a:rPr lang="en-US" b="1" u="sng" dirty="0">
                <a:solidFill>
                  <a:srgbClr val="C00000"/>
                </a:solidFill>
              </a:rPr>
              <a:t>Example 1)</a:t>
            </a:r>
            <a:r>
              <a:rPr lang="en-US" b="1" dirty="0"/>
              <a:t> </a:t>
            </a:r>
          </a:p>
          <a:p>
            <a:pPr marL="457200" lvl="1" indent="0">
              <a:buNone/>
            </a:pPr>
            <a:r>
              <a:rPr lang="en-US" dirty="0"/>
              <a:t>75% of customers who bought TV 35” or larger are 85% likely to buy a home-theater system within the next five weeks. </a:t>
            </a:r>
          </a:p>
          <a:p>
            <a:pPr marL="457200" lvl="1" indent="0" algn="r">
              <a:buNone/>
            </a:pPr>
            <a:r>
              <a:rPr lang="en-US" sz="2000" dirty="0">
                <a:solidFill>
                  <a:srgbClr val="00B050"/>
                </a:solidFill>
              </a:rPr>
              <a:t>(In class discussion)</a:t>
            </a:r>
          </a:p>
          <a:p>
            <a:pPr marL="457200" lvl="1" indent="0">
              <a:buNone/>
            </a:pPr>
            <a:endParaRPr lang="en-US" dirty="0"/>
          </a:p>
          <a:p>
            <a:pPr marL="457200" lvl="1" indent="0">
              <a:buNone/>
            </a:pPr>
            <a:r>
              <a:rPr lang="en-US" b="1" u="sng" dirty="0">
                <a:solidFill>
                  <a:srgbClr val="C00000"/>
                </a:solidFill>
              </a:rPr>
              <a:t>Example 2) </a:t>
            </a:r>
          </a:p>
          <a:p>
            <a:pPr marL="457200" lvl="1" indent="0">
              <a:buNone/>
            </a:pPr>
            <a:r>
              <a:rPr lang="en-US" dirty="0"/>
              <a:t>If income &lt;= 35000 and </a:t>
            </a:r>
            <a:r>
              <a:rPr lang="en-US" dirty="0" err="1"/>
              <a:t>credit_rating</a:t>
            </a:r>
            <a:r>
              <a:rPr lang="en-US" dirty="0"/>
              <a:t> &lt; 3 and age &lt; 35 and </a:t>
            </a:r>
            <a:r>
              <a:rPr lang="en-US" dirty="0" err="1"/>
              <a:t>credit_amount</a:t>
            </a:r>
            <a:r>
              <a:rPr lang="en-US" dirty="0"/>
              <a:t> &gt; 50000 then minimum loan term is 5 years.</a:t>
            </a:r>
          </a:p>
          <a:p>
            <a:pPr lvl="1"/>
            <a:endParaRPr lang="en-US" dirty="0"/>
          </a:p>
          <a:p>
            <a:pPr lvl="1">
              <a:buNone/>
            </a:pPr>
            <a:r>
              <a:rPr lang="en-US" b="1" u="sng" dirty="0">
                <a:solidFill>
                  <a:srgbClr val="FF0000"/>
                </a:solidFill>
              </a:rPr>
              <a:t>Exercise</a:t>
            </a:r>
            <a:r>
              <a:rPr lang="en-US" dirty="0"/>
              <a:t>: Students should think of more practical examples from their environments.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F295F79-EAC1-4319-805A-6B7F12F42D05}" type="slidenum">
              <a:rPr lang="en-US" smtClean="0"/>
              <a:pPr/>
              <a:t>35</a:t>
            </a:fld>
            <a:endParaRPr lang="en-US"/>
          </a:p>
        </p:txBody>
      </p:sp>
      <p:sp>
        <p:nvSpPr>
          <p:cNvPr id="21507" name="Rectangle 2"/>
          <p:cNvSpPr>
            <a:spLocks noGrp="1" noChangeArrowheads="1"/>
          </p:cNvSpPr>
          <p:nvPr>
            <p:ph type="title"/>
          </p:nvPr>
        </p:nvSpPr>
        <p:spPr>
          <a:xfrm>
            <a:off x="304800" y="304800"/>
            <a:ext cx="8458200" cy="685800"/>
          </a:xfrm>
          <a:noFill/>
        </p:spPr>
        <p:txBody>
          <a:bodyPr lIns="92075" tIns="46038" rIns="92075" bIns="46038" anchor="ctr"/>
          <a:lstStyle/>
          <a:p>
            <a:pPr eaLnBrk="1" hangingPunct="1"/>
            <a:r>
              <a:rPr lang="en-US" sz="3200" dirty="0"/>
              <a:t>Aspects of Data Mining</a:t>
            </a:r>
            <a:br>
              <a:rPr lang="en-US" sz="3200" dirty="0"/>
            </a:br>
            <a:r>
              <a:rPr lang="en-US" sz="2000" b="0" dirty="0"/>
              <a:t>(A multi-dimensional View of Data Mining)</a:t>
            </a:r>
            <a:endParaRPr lang="en-US" sz="3200" b="0" dirty="0"/>
          </a:p>
        </p:txBody>
      </p:sp>
      <p:sp>
        <p:nvSpPr>
          <p:cNvPr id="21508" name="Rectangle 3"/>
          <p:cNvSpPr>
            <a:spLocks noGrp="1" noChangeArrowheads="1"/>
          </p:cNvSpPr>
          <p:nvPr>
            <p:ph type="body" idx="1"/>
          </p:nvPr>
        </p:nvSpPr>
        <p:spPr>
          <a:xfrm>
            <a:off x="304800" y="1219200"/>
            <a:ext cx="8686800" cy="4343400"/>
          </a:xfrm>
          <a:noFill/>
        </p:spPr>
        <p:txBody>
          <a:bodyPr lIns="92075" tIns="46038" rIns="92075" bIns="46038"/>
          <a:lstStyle/>
          <a:p>
            <a:pPr eaLnBrk="1" hangingPunct="1">
              <a:lnSpc>
                <a:spcPct val="100000"/>
              </a:lnSpc>
            </a:pPr>
            <a:r>
              <a:rPr lang="en-US" sz="1600" b="1" u="sng" dirty="0"/>
              <a:t>1.3 What Kinds Data can be mined</a:t>
            </a:r>
            <a:endParaRPr lang="en-US" sz="1600" dirty="0"/>
          </a:p>
          <a:p>
            <a:pPr lvl="1" eaLnBrk="1" hangingPunct="1">
              <a:lnSpc>
                <a:spcPct val="100000"/>
              </a:lnSpc>
            </a:pPr>
            <a:r>
              <a:rPr lang="en-US" sz="1600" dirty="0"/>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sz="1600" b="1" u="sng" dirty="0"/>
              <a:t>1.4 What kinds of patterns to be mined (Data mining functions/tasks)</a:t>
            </a:r>
            <a:endParaRPr lang="en-US" sz="1600" dirty="0"/>
          </a:p>
          <a:p>
            <a:pPr lvl="1" eaLnBrk="1" hangingPunct="1">
              <a:lnSpc>
                <a:spcPct val="100000"/>
              </a:lnSpc>
            </a:pPr>
            <a:r>
              <a:rPr lang="en-US" sz="1600" dirty="0"/>
              <a:t>Characterization, discrimination, association, classification, clustering, trend/deviation, outlier analysis, etc.</a:t>
            </a:r>
          </a:p>
          <a:p>
            <a:pPr lvl="1" eaLnBrk="1" hangingPunct="1">
              <a:lnSpc>
                <a:spcPct val="100000"/>
              </a:lnSpc>
            </a:pPr>
            <a:r>
              <a:rPr lang="en-US" sz="1600" dirty="0"/>
              <a:t>Descriptive vs. predictive data mining </a:t>
            </a:r>
          </a:p>
          <a:p>
            <a:pPr lvl="1" eaLnBrk="1" hangingPunct="1">
              <a:lnSpc>
                <a:spcPct val="100000"/>
              </a:lnSpc>
            </a:pPr>
            <a:r>
              <a:rPr lang="en-US" sz="1600" dirty="0"/>
              <a:t>Multiple/integrated functions and mining at multiple levels</a:t>
            </a:r>
          </a:p>
          <a:p>
            <a:pPr eaLnBrk="1" hangingPunct="1">
              <a:lnSpc>
                <a:spcPct val="100000"/>
              </a:lnSpc>
            </a:pPr>
            <a:r>
              <a:rPr lang="en-US" sz="1600" b="1" u="sng" dirty="0"/>
              <a:t>1.5 Which technologies are used </a:t>
            </a:r>
            <a:endParaRPr lang="en-US" sz="1600" b="1" dirty="0"/>
          </a:p>
          <a:p>
            <a:pPr lvl="1" eaLnBrk="1" hangingPunct="1">
              <a:lnSpc>
                <a:spcPct val="100000"/>
              </a:lnSpc>
            </a:pPr>
            <a:r>
              <a:rPr lang="en-US" sz="1600" dirty="0"/>
              <a:t>Data-intensive, data warehouse (</a:t>
            </a:r>
            <a:r>
              <a:rPr lang="en-US" sz="1600" dirty="0" err="1"/>
              <a:t>OLAP</a:t>
            </a:r>
            <a:r>
              <a:rPr lang="en-US" sz="1600" dirty="0"/>
              <a:t>), machine learning, statistics, pattern recognition, visualization, high-performance, etc.</a:t>
            </a:r>
          </a:p>
          <a:p>
            <a:pPr eaLnBrk="1" hangingPunct="1">
              <a:lnSpc>
                <a:spcPct val="100000"/>
              </a:lnSpc>
            </a:pPr>
            <a:r>
              <a:rPr lang="en-US" sz="1600" b="1" u="sng" dirty="0"/>
              <a:t>1.6 </a:t>
            </a:r>
            <a:r>
              <a:rPr lang="en-US" sz="1600" b="1" dirty="0"/>
              <a:t>Which Kinds of Applications Are Targeted</a:t>
            </a:r>
          </a:p>
          <a:p>
            <a:pPr lvl="1" eaLnBrk="1" hangingPunct="1">
              <a:lnSpc>
                <a:spcPct val="100000"/>
              </a:lnSpc>
            </a:pPr>
            <a:r>
              <a:rPr lang="en-US" sz="1600" dirty="0"/>
              <a:t>Retail, telecommunication, banking, fraud analysis, bio-data mining, stock market analysis, text mining, Web mining, etc.</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15FBF108-FF9C-4FCB-8D1D-0F723DA3248A}" type="slidenum">
              <a:rPr lang="en-US" smtClean="0"/>
              <a:pPr/>
              <a:t>36</a:t>
            </a:fld>
            <a:endParaRPr lang="en-US"/>
          </a:p>
        </p:txBody>
      </p:sp>
      <p:sp>
        <p:nvSpPr>
          <p:cNvPr id="23555" name="Rectangle 2"/>
          <p:cNvSpPr>
            <a:spLocks noGrp="1" noChangeArrowheads="1"/>
          </p:cNvSpPr>
          <p:nvPr>
            <p:ph type="title"/>
          </p:nvPr>
        </p:nvSpPr>
        <p:spPr>
          <a:xfrm>
            <a:off x="457200" y="304800"/>
            <a:ext cx="8229600" cy="685800"/>
          </a:xfrm>
          <a:noFill/>
        </p:spPr>
        <p:txBody>
          <a:bodyPr lIns="92075" tIns="46038" rIns="92075" bIns="46038" anchor="ctr"/>
          <a:lstStyle/>
          <a:p>
            <a:pPr eaLnBrk="1" hangingPunct="1"/>
            <a:r>
              <a:rPr lang="en-US" sz="2800" dirty="0"/>
              <a:t>1.3 What Kinds Data can be mined?</a:t>
            </a:r>
            <a:endParaRPr lang="en-US" sz="2800" b="0" dirty="0"/>
          </a:p>
        </p:txBody>
      </p:sp>
      <p:sp>
        <p:nvSpPr>
          <p:cNvPr id="23556" name="Rectangle 3"/>
          <p:cNvSpPr>
            <a:spLocks noGrp="1" noChangeArrowheads="1"/>
          </p:cNvSpPr>
          <p:nvPr>
            <p:ph type="body" idx="1"/>
          </p:nvPr>
        </p:nvSpPr>
        <p:spPr>
          <a:xfrm>
            <a:off x="381000" y="1295400"/>
            <a:ext cx="8610600" cy="914400"/>
          </a:xfrm>
          <a:noFill/>
        </p:spPr>
        <p:txBody>
          <a:bodyPr lIns="92075" tIns="46038" rIns="92075" bIns="46038"/>
          <a:lstStyle/>
          <a:p>
            <a:pPr eaLnBrk="1" hangingPunct="1">
              <a:lnSpc>
                <a:spcPct val="130000"/>
              </a:lnSpc>
            </a:pPr>
            <a:r>
              <a:rPr lang="en-US" sz="1200" dirty="0"/>
              <a:t>Database-oriented data sets and applications </a:t>
            </a:r>
          </a:p>
          <a:p>
            <a:pPr lvl="1" eaLnBrk="1" hangingPunct="1">
              <a:lnSpc>
                <a:spcPct val="130000"/>
              </a:lnSpc>
            </a:pPr>
            <a:r>
              <a:rPr lang="en-US" sz="1200" dirty="0"/>
              <a:t>Relational database, data warehouse, transactional database</a:t>
            </a:r>
          </a:p>
          <a:p>
            <a:pPr eaLnBrk="1" hangingPunct="1">
              <a:lnSpc>
                <a:spcPct val="130000"/>
              </a:lnSpc>
            </a:pPr>
            <a:r>
              <a:rPr lang="en-US" sz="1200" dirty="0"/>
              <a:t>Advanced data sets and advanced applications </a:t>
            </a:r>
          </a:p>
        </p:txBody>
      </p:sp>
      <p:sp>
        <p:nvSpPr>
          <p:cNvPr id="5" name="TextBox 4"/>
          <p:cNvSpPr txBox="1"/>
          <p:nvPr/>
        </p:nvSpPr>
        <p:spPr>
          <a:xfrm>
            <a:off x="457200" y="6172200"/>
            <a:ext cx="8382000" cy="307777"/>
          </a:xfrm>
          <a:prstGeom prst="rect">
            <a:avLst/>
          </a:prstGeom>
          <a:noFill/>
        </p:spPr>
        <p:txBody>
          <a:bodyPr wrap="square" rtlCol="0">
            <a:spAutoFit/>
          </a:bodyPr>
          <a:lstStyle/>
          <a:p>
            <a:r>
              <a:rPr lang="en-US" sz="1400" dirty="0">
                <a:solidFill>
                  <a:srgbClr val="FF0000"/>
                </a:solidFill>
              </a:rPr>
              <a:t>Note: Fore more details and definitions of these kinds of data, refer to book pages 10 to 21 </a:t>
            </a:r>
          </a:p>
        </p:txBody>
      </p:sp>
      <p:sp>
        <p:nvSpPr>
          <p:cNvPr id="6" name="Rectangle 5"/>
          <p:cNvSpPr/>
          <p:nvPr/>
        </p:nvSpPr>
        <p:spPr>
          <a:xfrm>
            <a:off x="609600" y="2209800"/>
            <a:ext cx="8305800" cy="4074962"/>
          </a:xfrm>
          <a:prstGeom prst="rect">
            <a:avLst/>
          </a:prstGeom>
        </p:spPr>
        <p:txBody>
          <a:bodyPr wrap="square">
            <a:spAutoFit/>
          </a:bodyPr>
          <a:lstStyle/>
          <a:p>
            <a:pPr>
              <a:lnSpc>
                <a:spcPct val="130000"/>
              </a:lnSpc>
              <a:spcBef>
                <a:spcPct val="20000"/>
              </a:spcBef>
              <a:buFont typeface="Wingdings" pitchFamily="2" charset="2"/>
              <a:buChar char="n"/>
            </a:pPr>
            <a:r>
              <a:rPr lang="en-US" sz="1200" dirty="0">
                <a:latin typeface="+mn-lt"/>
              </a:rPr>
              <a:t>  </a:t>
            </a:r>
            <a:r>
              <a:rPr lang="en-US" sz="1200" b="1" dirty="0"/>
              <a:t>A relational database</a:t>
            </a:r>
            <a:r>
              <a:rPr lang="en-US" sz="1200" dirty="0"/>
              <a:t> is a collection of tables, each of which is assigned a unique name.</a:t>
            </a:r>
            <a:r>
              <a:rPr lang="en-US" sz="1200" dirty="0">
                <a:latin typeface="+mn-lt"/>
              </a:rPr>
              <a:t>  </a:t>
            </a:r>
          </a:p>
          <a:p>
            <a:pPr>
              <a:lnSpc>
                <a:spcPct val="130000"/>
              </a:lnSpc>
              <a:spcBef>
                <a:spcPct val="20000"/>
              </a:spcBef>
              <a:buFont typeface="Wingdings" pitchFamily="2" charset="2"/>
              <a:buChar char="n"/>
            </a:pPr>
            <a:r>
              <a:rPr lang="en-US" sz="1200" dirty="0">
                <a:latin typeface="+mn-lt"/>
              </a:rPr>
              <a:t>  </a:t>
            </a:r>
            <a:r>
              <a:rPr lang="en-US" sz="1200" b="1" dirty="0">
                <a:latin typeface="+mn-lt"/>
              </a:rPr>
              <a:t>A data warehouse </a:t>
            </a:r>
            <a:r>
              <a:rPr lang="en-US" sz="1200" dirty="0">
                <a:latin typeface="+mn-lt"/>
              </a:rPr>
              <a:t>is a repository of information collected from multiple sources, stored under a unified schema, and that usually resides at a single site.</a:t>
            </a:r>
          </a:p>
          <a:p>
            <a:pPr>
              <a:lnSpc>
                <a:spcPct val="130000"/>
              </a:lnSpc>
              <a:spcBef>
                <a:spcPct val="20000"/>
              </a:spcBef>
              <a:buFont typeface="Wingdings" pitchFamily="2" charset="2"/>
              <a:buChar char="n"/>
            </a:pPr>
            <a:r>
              <a:rPr lang="en-US" sz="1200" dirty="0">
                <a:latin typeface="+mn-lt"/>
              </a:rPr>
              <a:t>  </a:t>
            </a:r>
            <a:r>
              <a:rPr lang="en-US" sz="1200" b="1" dirty="0">
                <a:latin typeface="+mn-lt"/>
              </a:rPr>
              <a:t>A data cube</a:t>
            </a:r>
            <a:r>
              <a:rPr lang="en-US" sz="1200" dirty="0">
                <a:latin typeface="+mn-lt"/>
              </a:rPr>
              <a:t> provides a multidimensional view of data and allows the pre-computation and fast accessing of summarized data.</a:t>
            </a:r>
          </a:p>
          <a:p>
            <a:pPr>
              <a:lnSpc>
                <a:spcPct val="130000"/>
              </a:lnSpc>
              <a:spcBef>
                <a:spcPct val="20000"/>
              </a:spcBef>
              <a:buFont typeface="Wingdings" pitchFamily="2" charset="2"/>
              <a:buChar char="n"/>
            </a:pPr>
            <a:r>
              <a:rPr lang="en-US" sz="1200" b="1" dirty="0"/>
              <a:t>  Object-relational databases</a:t>
            </a:r>
            <a:r>
              <a:rPr lang="en-US" sz="1200" dirty="0"/>
              <a:t> are constructed based on an object-relational data model</a:t>
            </a:r>
            <a:r>
              <a:rPr lang="en-US" sz="1200" dirty="0">
                <a:latin typeface="+mn-lt"/>
              </a:rPr>
              <a:t>  </a:t>
            </a:r>
          </a:p>
          <a:p>
            <a:pPr>
              <a:lnSpc>
                <a:spcPct val="130000"/>
              </a:lnSpc>
              <a:spcBef>
                <a:spcPct val="20000"/>
              </a:spcBef>
              <a:buFont typeface="Wingdings" pitchFamily="2" charset="2"/>
              <a:buChar char="n"/>
            </a:pPr>
            <a:r>
              <a:rPr lang="en-US" sz="1200" dirty="0">
                <a:latin typeface="+mn-lt"/>
              </a:rPr>
              <a:t> </a:t>
            </a:r>
            <a:r>
              <a:rPr lang="en-US" sz="1200" b="1" dirty="0"/>
              <a:t>A transactional database</a:t>
            </a:r>
            <a:r>
              <a:rPr lang="en-US" sz="1200" dirty="0"/>
              <a:t> consists of a file where each record represents a transaction</a:t>
            </a:r>
            <a:endParaRPr lang="en-US" sz="1200" dirty="0">
              <a:latin typeface="+mn-lt"/>
            </a:endParaRPr>
          </a:p>
          <a:p>
            <a:pPr>
              <a:lnSpc>
                <a:spcPct val="130000"/>
              </a:lnSpc>
              <a:spcBef>
                <a:spcPct val="20000"/>
              </a:spcBef>
              <a:buFont typeface="Wingdings" pitchFamily="2" charset="2"/>
              <a:buChar char="n"/>
            </a:pPr>
            <a:r>
              <a:rPr lang="en-US" sz="1200" b="1" dirty="0">
                <a:latin typeface="+mn-lt"/>
              </a:rPr>
              <a:t>  A temporal database</a:t>
            </a:r>
            <a:r>
              <a:rPr lang="en-US" sz="1200" dirty="0">
                <a:latin typeface="+mn-lt"/>
              </a:rPr>
              <a:t> typically stores relational data that include time-related attributes</a:t>
            </a:r>
          </a:p>
          <a:p>
            <a:pPr>
              <a:lnSpc>
                <a:spcPct val="130000"/>
              </a:lnSpc>
              <a:spcBef>
                <a:spcPct val="20000"/>
              </a:spcBef>
              <a:buFont typeface="Wingdings" pitchFamily="2" charset="2"/>
              <a:buChar char="n"/>
            </a:pPr>
            <a:r>
              <a:rPr lang="en-US" sz="1200" dirty="0"/>
              <a:t>  </a:t>
            </a:r>
            <a:r>
              <a:rPr lang="en-US" sz="1200" b="1" dirty="0"/>
              <a:t>A sequence database</a:t>
            </a:r>
            <a:r>
              <a:rPr lang="en-US" sz="1200" dirty="0"/>
              <a:t> stores sequences of ordered events</a:t>
            </a:r>
          </a:p>
          <a:p>
            <a:pPr>
              <a:lnSpc>
                <a:spcPct val="130000"/>
              </a:lnSpc>
              <a:spcBef>
                <a:spcPct val="20000"/>
              </a:spcBef>
              <a:buFont typeface="Wingdings" pitchFamily="2" charset="2"/>
              <a:buChar char="n"/>
            </a:pPr>
            <a:r>
              <a:rPr lang="en-US" sz="1200" dirty="0"/>
              <a:t>  </a:t>
            </a:r>
            <a:r>
              <a:rPr lang="en-US" sz="1200" b="1" dirty="0"/>
              <a:t>A time-series database</a:t>
            </a:r>
            <a:r>
              <a:rPr lang="en-US" sz="1200" dirty="0"/>
              <a:t> stores sequences of values or events obtained over repeated measurements of time</a:t>
            </a:r>
          </a:p>
          <a:p>
            <a:pPr>
              <a:lnSpc>
                <a:spcPct val="130000"/>
              </a:lnSpc>
              <a:spcBef>
                <a:spcPct val="20000"/>
              </a:spcBef>
              <a:buFont typeface="Wingdings" pitchFamily="2" charset="2"/>
              <a:buChar char="n"/>
            </a:pPr>
            <a:r>
              <a:rPr lang="en-US" sz="1200" dirty="0"/>
              <a:t>  </a:t>
            </a:r>
            <a:r>
              <a:rPr lang="en-US" sz="1200" b="1" dirty="0"/>
              <a:t>Spatial databases </a:t>
            </a:r>
            <a:r>
              <a:rPr lang="en-US" sz="1200" dirty="0"/>
              <a:t>contain spatial-related information</a:t>
            </a:r>
          </a:p>
          <a:p>
            <a:pPr>
              <a:lnSpc>
                <a:spcPct val="130000"/>
              </a:lnSpc>
              <a:spcBef>
                <a:spcPct val="20000"/>
              </a:spcBef>
              <a:buFont typeface="Wingdings" pitchFamily="2" charset="2"/>
              <a:buChar char="n"/>
            </a:pPr>
            <a:r>
              <a:rPr lang="en-US" sz="1200" dirty="0">
                <a:latin typeface="+mn-lt"/>
              </a:rPr>
              <a:t>  </a:t>
            </a:r>
            <a:r>
              <a:rPr lang="en-US" sz="1200" b="1" dirty="0"/>
              <a:t>Text databases</a:t>
            </a:r>
            <a:r>
              <a:rPr lang="en-US" sz="1200" dirty="0"/>
              <a:t> are databases that contain word descriptions for objects</a:t>
            </a:r>
          </a:p>
          <a:p>
            <a:pPr>
              <a:lnSpc>
                <a:spcPct val="130000"/>
              </a:lnSpc>
              <a:spcBef>
                <a:spcPct val="20000"/>
              </a:spcBef>
              <a:buFont typeface="Wingdings" pitchFamily="2" charset="2"/>
              <a:buChar char="n"/>
            </a:pPr>
            <a:r>
              <a:rPr lang="en-US" sz="1200" dirty="0">
                <a:latin typeface="+mn-lt"/>
              </a:rPr>
              <a:t>  </a:t>
            </a:r>
            <a:r>
              <a:rPr lang="en-US" sz="1200" b="1" dirty="0"/>
              <a:t>Multimedia databases</a:t>
            </a:r>
            <a:r>
              <a:rPr lang="en-US" sz="1200" dirty="0"/>
              <a:t> store image, audio, and video data</a:t>
            </a:r>
          </a:p>
          <a:p>
            <a:pPr>
              <a:lnSpc>
                <a:spcPct val="130000"/>
              </a:lnSpc>
              <a:spcBef>
                <a:spcPct val="20000"/>
              </a:spcBef>
              <a:buFont typeface="Wingdings" pitchFamily="2" charset="2"/>
              <a:buChar char="n"/>
            </a:pPr>
            <a:r>
              <a:rPr lang="en-US" sz="1200" dirty="0">
                <a:latin typeface="+mn-lt"/>
              </a:rPr>
              <a:t>  </a:t>
            </a:r>
            <a:r>
              <a:rPr lang="en-US" sz="1200" b="1" dirty="0">
                <a:latin typeface="+mn-lt"/>
              </a:rPr>
              <a:t>A legacy database</a:t>
            </a:r>
            <a:r>
              <a:rPr lang="en-US" sz="1200" dirty="0">
                <a:latin typeface="+mn-lt"/>
              </a:rPr>
              <a:t> is a group of heterogeneous databases that combines different kinds of data systems</a:t>
            </a:r>
          </a:p>
          <a:p>
            <a:pPr>
              <a:buFont typeface="Arial" pitchFamily="34" charset="0"/>
              <a:buChar char="•"/>
            </a:pPr>
            <a:endParaRPr lang="en-US" sz="1400" dirty="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Example</a:t>
            </a:r>
            <a:r>
              <a:rPr lang="en-US" sz="2800" dirty="0"/>
              <a:t> of Relational Database</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37</a:t>
            </a:fld>
            <a:endParaRPr lang="en-US"/>
          </a:p>
        </p:txBody>
      </p:sp>
      <p:pic>
        <p:nvPicPr>
          <p:cNvPr id="130050" name="Picture 2"/>
          <p:cNvPicPr>
            <a:picLocks noChangeAspect="1" noChangeArrowheads="1"/>
          </p:cNvPicPr>
          <p:nvPr/>
        </p:nvPicPr>
        <p:blipFill>
          <a:blip r:embed="rId2" cstate="print"/>
          <a:srcRect/>
          <a:stretch>
            <a:fillRect/>
          </a:stretch>
        </p:blipFill>
        <p:spPr bwMode="auto">
          <a:xfrm>
            <a:off x="381000" y="1371600"/>
            <a:ext cx="7924800" cy="4953000"/>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Example</a:t>
            </a:r>
            <a:r>
              <a:rPr lang="en-US" sz="3200" dirty="0"/>
              <a:t> of Transactional Database</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38</a:t>
            </a:fld>
            <a:endParaRPr lang="en-US"/>
          </a:p>
        </p:txBody>
      </p:sp>
      <p:pic>
        <p:nvPicPr>
          <p:cNvPr id="129026" name="Picture 2"/>
          <p:cNvPicPr>
            <a:picLocks noChangeAspect="1" noChangeArrowheads="1"/>
          </p:cNvPicPr>
          <p:nvPr/>
        </p:nvPicPr>
        <p:blipFill>
          <a:blip r:embed="rId3" cstate="print"/>
          <a:srcRect/>
          <a:stretch>
            <a:fillRect/>
          </a:stretch>
        </p:blipFill>
        <p:spPr bwMode="auto">
          <a:xfrm>
            <a:off x="685800" y="1524000"/>
            <a:ext cx="7848600" cy="2771775"/>
          </a:xfrm>
          <a:prstGeom prst="rect">
            <a:avLst/>
          </a:prstGeom>
          <a:noFill/>
          <a:ln w="9525" cap="flat" cmpd="sng">
            <a:noFill/>
            <a:prstDash val="solid"/>
            <a:miter lim="800000"/>
            <a:headEnd type="none" w="med" len="med"/>
            <a:tailEnd type="none" w="med" len="med"/>
          </a:ln>
        </p:spPr>
      </p:pic>
      <p:graphicFrame>
        <p:nvGraphicFramePr>
          <p:cNvPr id="36865" name="Object 6"/>
          <p:cNvGraphicFramePr>
            <a:graphicFrameLocks noChangeAspect="1"/>
          </p:cNvGraphicFramePr>
          <p:nvPr/>
        </p:nvGraphicFramePr>
        <p:xfrm>
          <a:off x="1524000" y="4495800"/>
          <a:ext cx="3822700" cy="1998663"/>
        </p:xfrm>
        <a:graphic>
          <a:graphicData uri="http://schemas.openxmlformats.org/presentationml/2006/ole">
            <mc:AlternateContent xmlns:mc="http://schemas.openxmlformats.org/markup-compatibility/2006">
              <mc:Choice xmlns:v="urn:schemas-microsoft-com:vml" Requires="v">
                <p:oleObj spid="_x0000_s3073" name="Document" r:id="rId4" imgW="3823716" imgH="1999488" progId="Word.Document.8">
                  <p:embed/>
                </p:oleObj>
              </mc:Choice>
              <mc:Fallback>
                <p:oleObj name="Document" r:id="rId4" imgW="3823716" imgH="1999488" progId="Word.Document.8">
                  <p:embed/>
                  <p:pic>
                    <p:nvPicPr>
                      <p:cNvPr id="3686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495800"/>
                        <a:ext cx="3822700"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28"/>
          <p:cNvSpPr txBox="1">
            <a:spLocks noChangeArrowheads="1"/>
          </p:cNvSpPr>
          <p:nvPr/>
        </p:nvSpPr>
        <p:spPr bwMode="auto">
          <a:xfrm>
            <a:off x="685800" y="6248400"/>
            <a:ext cx="8077200" cy="307777"/>
          </a:xfrm>
          <a:prstGeom prst="rect">
            <a:avLst/>
          </a:prstGeom>
          <a:noFill/>
          <a:ln w="9525">
            <a:noFill/>
            <a:miter lim="800000"/>
            <a:headEnd/>
            <a:tailEnd/>
          </a:ln>
        </p:spPr>
        <p:txBody>
          <a:bodyPr wrap="square">
            <a:spAutoFit/>
          </a:bodyPr>
          <a:lstStyle/>
          <a:p>
            <a:pPr eaLnBrk="0" hangingPunct="0">
              <a:buClr>
                <a:srgbClr val="170981"/>
              </a:buClr>
              <a:buSzPct val="75000"/>
              <a:buFont typeface="Wingdings" pitchFamily="2" charset="2"/>
              <a:buNone/>
            </a:pPr>
            <a:r>
              <a:rPr lang="en-US" sz="1400" dirty="0"/>
              <a:t>The Buys </a:t>
            </a:r>
            <a:r>
              <a:rPr lang="en-US" sz="1400" b="1" dirty="0"/>
              <a:t>Computer Dataset</a:t>
            </a:r>
            <a:r>
              <a:rPr lang="en-US" sz="1400" dirty="0"/>
              <a:t>: This follows an  example from Quinlan’s ID3</a:t>
            </a:r>
          </a:p>
        </p:txBody>
      </p:sp>
      <p:pic>
        <p:nvPicPr>
          <p:cNvPr id="32771" name="Picture 5"/>
          <p:cNvPicPr>
            <a:picLocks noChangeAspect="1" noChangeArrowheads="1"/>
          </p:cNvPicPr>
          <p:nvPr/>
        </p:nvPicPr>
        <p:blipFill>
          <a:blip r:embed="rId2" cstate="print"/>
          <a:srcRect/>
          <a:stretch>
            <a:fillRect/>
          </a:stretch>
        </p:blipFill>
        <p:spPr bwMode="auto">
          <a:xfrm>
            <a:off x="457200" y="1447800"/>
            <a:ext cx="8077200" cy="4572000"/>
          </a:xfrm>
          <a:prstGeom prst="rect">
            <a:avLst/>
          </a:prstGeom>
          <a:noFill/>
          <a:ln w="9525">
            <a:noFill/>
            <a:miter lim="800000"/>
            <a:headEnd/>
            <a:tailEnd/>
          </a:ln>
        </p:spPr>
      </p:pic>
      <p:sp>
        <p:nvSpPr>
          <p:cNvPr id="32772" name="Title 5"/>
          <p:cNvSpPr>
            <a:spLocks noGrp="1"/>
          </p:cNvSpPr>
          <p:nvPr>
            <p:ph type="title"/>
          </p:nvPr>
        </p:nvSpPr>
        <p:spPr/>
        <p:txBody>
          <a:bodyPr/>
          <a:lstStyle/>
          <a:p>
            <a:r>
              <a:rPr lang="en-US" sz="2800" dirty="0">
                <a:solidFill>
                  <a:srgbClr val="C00000"/>
                </a:solidFill>
              </a:rPr>
              <a:t>Example</a:t>
            </a:r>
            <a:r>
              <a:rPr lang="en-US" sz="2800" dirty="0"/>
              <a:t> of a Flat Dataset</a:t>
            </a:r>
          </a:p>
        </p:txBody>
      </p:sp>
      <p:sp>
        <p:nvSpPr>
          <p:cNvPr id="5" name="Oval 4"/>
          <p:cNvSpPr/>
          <p:nvPr/>
        </p:nvSpPr>
        <p:spPr bwMode="auto">
          <a:xfrm>
            <a:off x="6172200" y="1295400"/>
            <a:ext cx="2438400" cy="609600"/>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6" name="Down Arrow 5"/>
          <p:cNvSpPr/>
          <p:nvPr/>
        </p:nvSpPr>
        <p:spPr bwMode="auto">
          <a:xfrm>
            <a:off x="1981200" y="838200"/>
            <a:ext cx="304800" cy="609600"/>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7" name="Right Arrow 6"/>
          <p:cNvSpPr/>
          <p:nvPr/>
        </p:nvSpPr>
        <p:spPr bwMode="auto">
          <a:xfrm>
            <a:off x="228600" y="2438400"/>
            <a:ext cx="838200" cy="2286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(Since you asked…)</a:t>
            </a:r>
            <a:endParaRPr lang="ar-JO" dirty="0"/>
          </a:p>
        </p:txBody>
      </p:sp>
      <p:sp>
        <p:nvSpPr>
          <p:cNvPr id="3" name="Content Placeholder 2"/>
          <p:cNvSpPr>
            <a:spLocks noGrp="1"/>
          </p:cNvSpPr>
          <p:nvPr>
            <p:ph idx="1"/>
          </p:nvPr>
        </p:nvSpPr>
        <p:spPr/>
        <p:txBody>
          <a:bodyPr/>
          <a:lstStyle/>
          <a:p>
            <a:pPr lvl="0"/>
            <a:r>
              <a:rPr lang="en-US" dirty="0"/>
              <a:t>Midterm Exam: </a:t>
            </a:r>
            <a:r>
              <a:rPr lang="en-US" dirty="0">
                <a:solidFill>
                  <a:srgbClr val="FF0000"/>
                </a:solidFill>
              </a:rPr>
              <a:t>30% </a:t>
            </a:r>
          </a:p>
          <a:p>
            <a:pPr lvl="0"/>
            <a:r>
              <a:rPr lang="en-US" dirty="0"/>
              <a:t>Quizzes/Assignments/Presentation: </a:t>
            </a:r>
            <a:r>
              <a:rPr lang="en-US" dirty="0">
                <a:solidFill>
                  <a:srgbClr val="FF0000"/>
                </a:solidFill>
              </a:rPr>
              <a:t>20% </a:t>
            </a:r>
          </a:p>
          <a:p>
            <a:pPr lvl="0"/>
            <a:r>
              <a:rPr lang="en-US" dirty="0"/>
              <a:t>Final exam: </a:t>
            </a:r>
            <a:r>
              <a:rPr lang="en-US" dirty="0">
                <a:solidFill>
                  <a:srgbClr val="FF0000"/>
                </a:solidFill>
              </a:rPr>
              <a:t>50%</a:t>
            </a:r>
          </a:p>
          <a:p>
            <a:endParaRPr lang="en-US" dirty="0"/>
          </a:p>
          <a:p>
            <a:r>
              <a:rPr lang="en-US" dirty="0">
                <a:solidFill>
                  <a:srgbClr val="FF0000"/>
                </a:solidFill>
              </a:rPr>
              <a:t>Plagiarism !</a:t>
            </a:r>
            <a:r>
              <a:rPr lang="en-US" dirty="0"/>
              <a:t>		</a:t>
            </a:r>
            <a:r>
              <a:rPr lang="en-US" dirty="0">
                <a:solidFill>
                  <a:srgbClr val="FF0000"/>
                </a:solidFill>
              </a:rPr>
              <a:t>-100%</a:t>
            </a:r>
            <a:endParaRPr lang="ar-JO" dirty="0">
              <a:solidFill>
                <a:srgbClr val="FF0000"/>
              </a:solidFill>
            </a:endParaRPr>
          </a:p>
        </p:txBody>
      </p:sp>
    </p:spTree>
    <p:extLst>
      <p:ext uri="{BB962C8B-B14F-4D97-AF65-F5344CB8AC3E}">
        <p14:creationId xmlns:p14="http://schemas.microsoft.com/office/powerpoint/2010/main" val="2370212572"/>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5"/>
          <p:cNvSpPr>
            <a:spLocks noGrp="1"/>
          </p:cNvSpPr>
          <p:nvPr>
            <p:ph type="title"/>
          </p:nvPr>
        </p:nvSpPr>
        <p:spPr/>
        <p:txBody>
          <a:bodyPr/>
          <a:lstStyle/>
          <a:p>
            <a:r>
              <a:rPr lang="en-US" sz="2800" dirty="0">
                <a:solidFill>
                  <a:srgbClr val="C00000"/>
                </a:solidFill>
              </a:rPr>
              <a:t>Example</a:t>
            </a:r>
            <a:r>
              <a:rPr lang="en-US" sz="2800" dirty="0"/>
              <a:t> of a Flat Dataset</a:t>
            </a:r>
          </a:p>
        </p:txBody>
      </p:sp>
      <p:pic>
        <p:nvPicPr>
          <p:cNvPr id="55298" name="Picture 2" descr="C:\Users\admin\Desktop\mine1.gif"/>
          <p:cNvPicPr>
            <a:picLocks noChangeAspect="1" noChangeArrowheads="1"/>
          </p:cNvPicPr>
          <p:nvPr/>
        </p:nvPicPr>
        <p:blipFill>
          <a:blip r:embed="rId2" cstate="print"/>
          <a:srcRect/>
          <a:stretch>
            <a:fillRect/>
          </a:stretch>
        </p:blipFill>
        <p:spPr bwMode="auto">
          <a:xfrm>
            <a:off x="838200" y="1676400"/>
            <a:ext cx="7133312" cy="4038600"/>
          </a:xfrm>
          <a:prstGeom prst="rect">
            <a:avLst/>
          </a:prstGeom>
          <a:noFill/>
        </p:spPr>
      </p:pic>
    </p:spTree>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5"/>
          <p:cNvSpPr>
            <a:spLocks noGrp="1"/>
          </p:cNvSpPr>
          <p:nvPr>
            <p:ph type="title"/>
          </p:nvPr>
        </p:nvSpPr>
        <p:spPr/>
        <p:txBody>
          <a:bodyPr/>
          <a:lstStyle/>
          <a:p>
            <a:r>
              <a:rPr lang="en-US" sz="2800" dirty="0">
                <a:solidFill>
                  <a:srgbClr val="C00000"/>
                </a:solidFill>
              </a:rPr>
              <a:t>Example</a:t>
            </a:r>
            <a:r>
              <a:rPr lang="en-US" sz="2800" dirty="0"/>
              <a:t> of a Flat Dataset</a:t>
            </a:r>
          </a:p>
        </p:txBody>
      </p:sp>
      <p:pic>
        <p:nvPicPr>
          <p:cNvPr id="56322" name="Picture 2" descr="C:\Users\admin\Desktop\DM-Example.png"/>
          <p:cNvPicPr>
            <a:picLocks noChangeAspect="1" noChangeArrowheads="1"/>
          </p:cNvPicPr>
          <p:nvPr/>
        </p:nvPicPr>
        <p:blipFill>
          <a:blip r:embed="rId2" cstate="print"/>
          <a:srcRect/>
          <a:stretch>
            <a:fillRect/>
          </a:stretch>
        </p:blipFill>
        <p:spPr bwMode="auto">
          <a:xfrm>
            <a:off x="190500" y="1447799"/>
            <a:ext cx="8572500" cy="4648200"/>
          </a:xfrm>
          <a:prstGeom prst="rect">
            <a:avLst/>
          </a:prstGeom>
          <a:noFill/>
        </p:spPr>
      </p:pic>
      <p:sp>
        <p:nvSpPr>
          <p:cNvPr id="2" name="TextBox 1"/>
          <p:cNvSpPr txBox="1"/>
          <p:nvPr/>
        </p:nvSpPr>
        <p:spPr>
          <a:xfrm>
            <a:off x="4476750" y="6185318"/>
            <a:ext cx="4425398" cy="707578"/>
          </a:xfrm>
          <a:prstGeom prst="rect">
            <a:avLst/>
          </a:prstGeom>
          <a:noFill/>
        </p:spPr>
        <p:txBody>
          <a:bodyPr wrap="square" rtlCol="0">
            <a:spAutoFit/>
          </a:bodyPr>
          <a:lstStyle/>
          <a:p>
            <a:r>
              <a:rPr lang="en-US" sz="1600" b="1" dirty="0">
                <a:solidFill>
                  <a:srgbClr val="C00000"/>
                </a:solidFill>
              </a:rPr>
              <a:t>Extracted Knowledge represented as a Decision Tree</a:t>
            </a:r>
          </a:p>
        </p:txBody>
      </p:sp>
    </p:spTree>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5"/>
          <p:cNvSpPr>
            <a:spLocks noGrp="1"/>
          </p:cNvSpPr>
          <p:nvPr>
            <p:ph type="title"/>
          </p:nvPr>
        </p:nvSpPr>
        <p:spPr/>
        <p:txBody>
          <a:bodyPr/>
          <a:lstStyle/>
          <a:p>
            <a:r>
              <a:rPr lang="en-US" sz="2800" dirty="0">
                <a:solidFill>
                  <a:srgbClr val="C00000"/>
                </a:solidFill>
              </a:rPr>
              <a:t>Example</a:t>
            </a:r>
            <a:r>
              <a:rPr lang="en-US" sz="2800" dirty="0"/>
              <a:t> of a Dataset</a:t>
            </a:r>
          </a:p>
        </p:txBody>
      </p:sp>
      <p:pic>
        <p:nvPicPr>
          <p:cNvPr id="57346" name="Picture 2" descr="C:\Users\admin\Desktop\DM-Par6.gif"/>
          <p:cNvPicPr>
            <a:picLocks noChangeAspect="1" noChangeArrowheads="1"/>
          </p:cNvPicPr>
          <p:nvPr/>
        </p:nvPicPr>
        <p:blipFill>
          <a:blip r:embed="rId2" cstate="print"/>
          <a:srcRect/>
          <a:stretch>
            <a:fillRect/>
          </a:stretch>
        </p:blipFill>
        <p:spPr bwMode="auto">
          <a:xfrm>
            <a:off x="533400" y="1610794"/>
            <a:ext cx="7620000" cy="4479890"/>
          </a:xfrm>
          <a:prstGeom prst="rect">
            <a:avLst/>
          </a:prstGeom>
          <a:noFill/>
        </p:spPr>
      </p:pic>
      <p:sp>
        <p:nvSpPr>
          <p:cNvPr id="4" name="TextBox 3"/>
          <p:cNvSpPr txBox="1"/>
          <p:nvPr/>
        </p:nvSpPr>
        <p:spPr>
          <a:xfrm>
            <a:off x="4038600" y="5943600"/>
            <a:ext cx="4740137" cy="584775"/>
          </a:xfrm>
          <a:prstGeom prst="rect">
            <a:avLst/>
          </a:prstGeom>
          <a:noFill/>
        </p:spPr>
        <p:txBody>
          <a:bodyPr wrap="square" rtlCol="0">
            <a:spAutoFit/>
          </a:bodyPr>
          <a:lstStyle/>
          <a:p>
            <a:r>
              <a:rPr lang="en-US" sz="1600" b="1" dirty="0">
                <a:solidFill>
                  <a:srgbClr val="C00000"/>
                </a:solidFill>
              </a:rPr>
              <a:t>Extracted Knowledge represented as a Decision Tree and Rules</a:t>
            </a:r>
          </a:p>
        </p:txBody>
      </p:sp>
    </p:spTree>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5"/>
          <p:cNvSpPr>
            <a:spLocks noGrp="1"/>
          </p:cNvSpPr>
          <p:nvPr>
            <p:ph type="title"/>
          </p:nvPr>
        </p:nvSpPr>
        <p:spPr/>
        <p:txBody>
          <a:bodyPr/>
          <a:lstStyle/>
          <a:p>
            <a:r>
              <a:rPr lang="en-US" sz="2800" dirty="0">
                <a:solidFill>
                  <a:srgbClr val="C00000"/>
                </a:solidFill>
              </a:rPr>
              <a:t>Example</a:t>
            </a:r>
            <a:r>
              <a:rPr lang="en-US" sz="2800" dirty="0"/>
              <a:t> of a Dataset with some Boolean Attributes</a:t>
            </a:r>
          </a:p>
        </p:txBody>
      </p:sp>
      <p:pic>
        <p:nvPicPr>
          <p:cNvPr id="58370" name="Picture 2" descr="C:\Users\admin\Desktop\6097226.jpg"/>
          <p:cNvPicPr>
            <a:picLocks noChangeAspect="1" noChangeArrowheads="1"/>
          </p:cNvPicPr>
          <p:nvPr/>
        </p:nvPicPr>
        <p:blipFill>
          <a:blip r:embed="rId2" cstate="print"/>
          <a:srcRect/>
          <a:stretch>
            <a:fillRect/>
          </a:stretch>
        </p:blipFill>
        <p:spPr bwMode="auto">
          <a:xfrm>
            <a:off x="609600" y="1524000"/>
            <a:ext cx="7793182" cy="3429000"/>
          </a:xfrm>
          <a:prstGeom prst="rect">
            <a:avLst/>
          </a:prstGeom>
          <a:noFill/>
        </p:spPr>
      </p:pic>
    </p:spTree>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Data Warehouse</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44</a:t>
            </a:fld>
            <a:endParaRPr lang="en-US"/>
          </a:p>
        </p:txBody>
      </p:sp>
      <p:pic>
        <p:nvPicPr>
          <p:cNvPr id="126978" name="Picture 2"/>
          <p:cNvPicPr>
            <a:picLocks noChangeAspect="1" noChangeArrowheads="1"/>
          </p:cNvPicPr>
          <p:nvPr/>
        </p:nvPicPr>
        <p:blipFill>
          <a:blip r:embed="rId2" cstate="print"/>
          <a:srcRect/>
          <a:stretch>
            <a:fillRect/>
          </a:stretch>
        </p:blipFill>
        <p:spPr bwMode="auto">
          <a:xfrm>
            <a:off x="847725" y="1704974"/>
            <a:ext cx="7448550" cy="4238625"/>
          </a:xfrm>
          <a:prstGeom prst="rect">
            <a:avLst/>
          </a:prstGeom>
          <a:noFill/>
          <a:ln w="9525" cap="flat" cmpd="sng">
            <a:noFill/>
            <a:prstDash val="solid"/>
            <a:miter lim="800000"/>
            <a:headEnd type="none" w="med" len="med"/>
            <a:tailEnd type="none" w="med" len="med"/>
          </a:ln>
        </p:spPr>
      </p:pic>
    </p:spTree>
    <p:extLst>
      <p:ext uri="{BB962C8B-B14F-4D97-AF65-F5344CB8AC3E}">
        <p14:creationId xmlns:p14="http://schemas.microsoft.com/office/powerpoint/2010/main" val="332566662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Data Cube</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45</a:t>
            </a:fld>
            <a:endParaRPr lang="en-US"/>
          </a:p>
        </p:txBody>
      </p:sp>
      <p:pic>
        <p:nvPicPr>
          <p:cNvPr id="128002" name="Picture 2"/>
          <p:cNvPicPr>
            <a:picLocks noChangeAspect="1" noChangeArrowheads="1"/>
          </p:cNvPicPr>
          <p:nvPr/>
        </p:nvPicPr>
        <p:blipFill>
          <a:blip r:embed="rId2" cstate="print"/>
          <a:srcRect/>
          <a:stretch>
            <a:fillRect/>
          </a:stretch>
        </p:blipFill>
        <p:spPr bwMode="auto">
          <a:xfrm>
            <a:off x="838200" y="1524000"/>
            <a:ext cx="6781800" cy="4886686"/>
          </a:xfrm>
          <a:prstGeom prst="rect">
            <a:avLst/>
          </a:prstGeom>
          <a:noFill/>
          <a:ln w="9525" cap="flat" cmpd="sng">
            <a:noFill/>
            <a:prstDash val="solid"/>
            <a:miter lim="800000"/>
            <a:headEnd type="none" w="med" len="med"/>
            <a:tailEnd type="none" w="med" len="med"/>
          </a:ln>
        </p:spPr>
      </p:pic>
    </p:spTree>
    <p:extLst>
      <p:ext uri="{BB962C8B-B14F-4D97-AF65-F5344CB8AC3E}">
        <p14:creationId xmlns:p14="http://schemas.microsoft.com/office/powerpoint/2010/main" val="2458372129"/>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E4CF8AE8-43AD-4E6F-A529-C277AAA78731}" type="slidenum">
              <a:rPr lang="en-US" altLang="en-US" sz="1400" smtClean="0"/>
              <a:pPr eaLnBrk="1" hangingPunct="1"/>
              <a:t>46</a:t>
            </a:fld>
            <a:endParaRPr lang="en-US" altLang="en-US" sz="1400"/>
          </a:p>
        </p:txBody>
      </p:sp>
      <p:sp>
        <p:nvSpPr>
          <p:cNvPr id="25603" name="Rectangle 2"/>
          <p:cNvSpPr>
            <a:spLocks noGrp="1" noChangeArrowheads="1"/>
          </p:cNvSpPr>
          <p:nvPr>
            <p:ph type="title"/>
          </p:nvPr>
        </p:nvSpPr>
        <p:spPr>
          <a:noFill/>
        </p:spPr>
        <p:txBody>
          <a:bodyPr lIns="92075" tIns="46038" rIns="92075" bIns="46038"/>
          <a:lstStyle/>
          <a:p>
            <a:pPr eaLnBrk="1" hangingPunct="1"/>
            <a:r>
              <a:rPr lang="en-US" altLang="en-US"/>
              <a:t>Ex: Multidimensional Data</a:t>
            </a:r>
          </a:p>
        </p:txBody>
      </p:sp>
      <p:sp>
        <p:nvSpPr>
          <p:cNvPr id="25604" name="Rectangle 3"/>
          <p:cNvSpPr>
            <a:spLocks noGrp="1" noChangeArrowheads="1"/>
          </p:cNvSpPr>
          <p:nvPr>
            <p:ph type="body" idx="1"/>
          </p:nvPr>
        </p:nvSpPr>
        <p:spPr>
          <a:xfrm>
            <a:off x="381000" y="1562100"/>
            <a:ext cx="8302625" cy="4572000"/>
          </a:xfrm>
          <a:noFill/>
        </p:spPr>
        <p:txBody>
          <a:bodyPr lIns="92075" tIns="46038" rIns="92075" bIns="46038"/>
          <a:lstStyle/>
          <a:p>
            <a:pPr eaLnBrk="1" hangingPunct="1"/>
            <a:r>
              <a:rPr lang="en-US" altLang="en-US"/>
              <a:t>Sales volume as a function of product, month, and region</a:t>
            </a:r>
          </a:p>
        </p:txBody>
      </p:sp>
      <p:sp>
        <p:nvSpPr>
          <p:cNvPr id="25605" name="AutoShape 4"/>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25606" name="Line 5"/>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6"/>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7"/>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8"/>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9"/>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10"/>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11"/>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2"/>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3"/>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4"/>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5"/>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6"/>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17"/>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18"/>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19"/>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0"/>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2" name="Line 21"/>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3" name="Line 22"/>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4" name="Line 23"/>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24"/>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2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26"/>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8" name="Line 27"/>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28"/>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29"/>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30"/>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2" name="Line 31"/>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32"/>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Rectangle 33"/>
          <p:cNvSpPr>
            <a:spLocks noChangeArrowheads="1"/>
          </p:cNvSpPr>
          <p:nvPr/>
        </p:nvSpPr>
        <p:spPr bwMode="auto">
          <a:xfrm rot="16200000" flipH="1">
            <a:off x="343694" y="4525169"/>
            <a:ext cx="11414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2400">
                <a:latin typeface="Times New Roman" pitchFamily="18" charset="0"/>
              </a:rPr>
              <a:t>Product</a:t>
            </a:r>
          </a:p>
        </p:txBody>
      </p:sp>
      <p:sp>
        <p:nvSpPr>
          <p:cNvPr id="25635" name="Rectangle 34"/>
          <p:cNvSpPr>
            <a:spLocks noChangeArrowheads="1"/>
          </p:cNvSpPr>
          <p:nvPr/>
        </p:nvSpPr>
        <p:spPr bwMode="auto">
          <a:xfrm rot="-2880000">
            <a:off x="686593" y="2967832"/>
            <a:ext cx="10652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2400">
                <a:latin typeface="Times New Roman" pitchFamily="18" charset="0"/>
              </a:rPr>
              <a:t>Region</a:t>
            </a:r>
          </a:p>
        </p:txBody>
      </p:sp>
      <p:sp>
        <p:nvSpPr>
          <p:cNvPr id="25636" name="Rectangle 35"/>
          <p:cNvSpPr>
            <a:spLocks noChangeArrowheads="1"/>
          </p:cNvSpPr>
          <p:nvPr/>
        </p:nvSpPr>
        <p:spPr bwMode="auto">
          <a:xfrm>
            <a:off x="2117725" y="6003925"/>
            <a:ext cx="1006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2400">
                <a:latin typeface="Times New Roman" pitchFamily="18" charset="0"/>
              </a:rPr>
              <a:t>Month</a:t>
            </a:r>
            <a:endParaRPr lang="en-US" altLang="en-US">
              <a:latin typeface="Times New Roman" pitchFamily="18" charset="0"/>
            </a:endParaRPr>
          </a:p>
        </p:txBody>
      </p:sp>
      <p:sp>
        <p:nvSpPr>
          <p:cNvPr id="25637" name="Line 36"/>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37"/>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Rectangle 38"/>
          <p:cNvSpPr>
            <a:spLocks noChangeArrowheads="1"/>
          </p:cNvSpPr>
          <p:nvPr/>
        </p:nvSpPr>
        <p:spPr bwMode="auto">
          <a:xfrm>
            <a:off x="4572000" y="2362200"/>
            <a:ext cx="4137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2000" b="1">
                <a:latin typeface="Times New Roman" pitchFamily="18" charset="0"/>
              </a:rPr>
              <a:t>Dimensions: </a:t>
            </a:r>
            <a:r>
              <a:rPr lang="en-US" altLang="en-US" sz="2000" b="1" i="1">
                <a:latin typeface="Times New Roman" pitchFamily="18" charset="0"/>
              </a:rPr>
              <a:t>Product, Location, Time</a:t>
            </a:r>
          </a:p>
          <a:p>
            <a:r>
              <a:rPr lang="en-US" altLang="en-US" sz="2000" b="1">
                <a:latin typeface="Times New Roman" pitchFamily="18" charset="0"/>
              </a:rPr>
              <a:t>Hierarchical summarization paths</a:t>
            </a:r>
          </a:p>
        </p:txBody>
      </p:sp>
      <p:sp>
        <p:nvSpPr>
          <p:cNvPr id="25640" name="Rectangle 39"/>
          <p:cNvSpPr>
            <a:spLocks noChangeArrowheads="1"/>
          </p:cNvSpPr>
          <p:nvPr/>
        </p:nvSpPr>
        <p:spPr bwMode="auto">
          <a:xfrm>
            <a:off x="5105400" y="3276600"/>
            <a:ext cx="3830638"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2000" b="1">
                <a:latin typeface="Times New Roman" pitchFamily="18" charset="0"/>
              </a:rPr>
              <a:t>Industry   Region         Year</a:t>
            </a:r>
          </a:p>
          <a:p>
            <a:endParaRPr lang="en-US" altLang="en-US" sz="2000" b="1">
              <a:latin typeface="Times New Roman" pitchFamily="18" charset="0"/>
            </a:endParaRPr>
          </a:p>
          <a:p>
            <a:r>
              <a:rPr lang="en-US" altLang="en-US" sz="2000" b="1">
                <a:latin typeface="Times New Roman" pitchFamily="18" charset="0"/>
              </a:rPr>
              <a:t>Category   Country  Quarter</a:t>
            </a:r>
          </a:p>
          <a:p>
            <a:endParaRPr lang="en-US" altLang="en-US" sz="2000" b="1">
              <a:latin typeface="Times New Roman" pitchFamily="18" charset="0"/>
            </a:endParaRPr>
          </a:p>
          <a:p>
            <a:r>
              <a:rPr lang="en-US" altLang="en-US" sz="2000" b="1">
                <a:latin typeface="Times New Roman" pitchFamily="18" charset="0"/>
              </a:rPr>
              <a:t>Product      City     Month    Week</a:t>
            </a:r>
          </a:p>
          <a:p>
            <a:endParaRPr lang="en-US" altLang="en-US" sz="2000" b="1">
              <a:latin typeface="Times New Roman" pitchFamily="18" charset="0"/>
            </a:endParaRPr>
          </a:p>
          <a:p>
            <a:r>
              <a:rPr lang="en-US" altLang="en-US" sz="2000" b="1">
                <a:latin typeface="Times New Roman" pitchFamily="18" charset="0"/>
              </a:rPr>
              <a:t>                   Office         Day</a:t>
            </a:r>
          </a:p>
        </p:txBody>
      </p:sp>
      <p:sp>
        <p:nvSpPr>
          <p:cNvPr id="25641" name="Line 40"/>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41"/>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42"/>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4" name="Line 43"/>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44"/>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45"/>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46"/>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47"/>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48"/>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49"/>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85043508"/>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p:cNvPicPr>
            <a:picLocks noChangeAspect="1" noChangeArrowheads="1"/>
          </p:cNvPicPr>
          <p:nvPr/>
        </p:nvPicPr>
        <p:blipFill>
          <a:blip r:embed="rId2" cstate="print"/>
          <a:srcRect/>
          <a:stretch>
            <a:fillRect/>
          </a:stretch>
        </p:blipFill>
        <p:spPr bwMode="auto">
          <a:xfrm>
            <a:off x="304799" y="1295400"/>
            <a:ext cx="4269483" cy="3581400"/>
          </a:xfrm>
          <a:prstGeom prst="rect">
            <a:avLst/>
          </a:prstGeom>
          <a:noFill/>
          <a:ln w="9525">
            <a:noFill/>
            <a:miter lim="800000"/>
            <a:headEnd/>
            <a:tailEnd/>
          </a:ln>
        </p:spPr>
      </p:pic>
      <p:sp>
        <p:nvSpPr>
          <p:cNvPr id="2" name="Title 1"/>
          <p:cNvSpPr>
            <a:spLocks noGrp="1"/>
          </p:cNvSpPr>
          <p:nvPr>
            <p:ph type="title"/>
          </p:nvPr>
        </p:nvSpPr>
        <p:spPr>
          <a:xfrm>
            <a:off x="762000" y="228600"/>
            <a:ext cx="8077200" cy="762000"/>
          </a:xfrm>
        </p:spPr>
        <p:txBody>
          <a:bodyPr/>
          <a:lstStyle/>
          <a:p>
            <a:r>
              <a:rPr lang="en-US" sz="3200" dirty="0"/>
              <a:t>An Example of Data Cube operations</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pPr algn="r">
              <a:defRPr/>
            </a:pPr>
            <a:fld id="{82255615-A82D-4A0C-A215-D02EFF4F0E4C}" type="slidenum">
              <a:rPr lang="en-US" sz="1200" smtClean="0"/>
              <a:pPr algn="r">
                <a:defRPr/>
              </a:pPr>
              <a:t>47</a:t>
            </a:fld>
            <a:endParaRPr lang="en-US" sz="1200" dirty="0"/>
          </a:p>
        </p:txBody>
      </p:sp>
      <p:cxnSp>
        <p:nvCxnSpPr>
          <p:cNvPr id="10" name="Elbow Connector 9"/>
          <p:cNvCxnSpPr/>
          <p:nvPr/>
        </p:nvCxnSpPr>
        <p:spPr bwMode="auto">
          <a:xfrm>
            <a:off x="2514600" y="5257800"/>
            <a:ext cx="1295400" cy="3810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pic>
        <p:nvPicPr>
          <p:cNvPr id="119814" name="Picture 6"/>
          <p:cNvPicPr>
            <a:picLocks noChangeAspect="1" noChangeArrowheads="1"/>
          </p:cNvPicPr>
          <p:nvPr/>
        </p:nvPicPr>
        <p:blipFill>
          <a:blip r:embed="rId3" cstate="print"/>
          <a:srcRect/>
          <a:stretch>
            <a:fillRect/>
          </a:stretch>
        </p:blipFill>
        <p:spPr bwMode="auto">
          <a:xfrm>
            <a:off x="5562600" y="1295400"/>
            <a:ext cx="2838450" cy="3419475"/>
          </a:xfrm>
          <a:prstGeom prst="rect">
            <a:avLst/>
          </a:prstGeom>
          <a:noFill/>
          <a:ln w="9525">
            <a:noFill/>
            <a:miter lim="800000"/>
            <a:headEnd/>
            <a:tailEnd/>
          </a:ln>
        </p:spPr>
      </p:pic>
      <p:pic>
        <p:nvPicPr>
          <p:cNvPr id="119815" name="Picture 7"/>
          <p:cNvPicPr>
            <a:picLocks noChangeAspect="1" noChangeArrowheads="1"/>
          </p:cNvPicPr>
          <p:nvPr/>
        </p:nvPicPr>
        <p:blipFill>
          <a:blip r:embed="rId4" cstate="print"/>
          <a:srcRect/>
          <a:stretch>
            <a:fillRect/>
          </a:stretch>
        </p:blipFill>
        <p:spPr bwMode="auto">
          <a:xfrm>
            <a:off x="3810000" y="4191000"/>
            <a:ext cx="2571750" cy="2352675"/>
          </a:xfrm>
          <a:prstGeom prst="rect">
            <a:avLst/>
          </a:prstGeom>
          <a:noFill/>
          <a:ln w="9525">
            <a:noFill/>
            <a:miter lim="800000"/>
            <a:headEnd/>
            <a:tailEnd/>
          </a:ln>
        </p:spPr>
      </p:pic>
      <p:pic>
        <p:nvPicPr>
          <p:cNvPr id="119816" name="Picture 8"/>
          <p:cNvPicPr>
            <a:picLocks noChangeAspect="1" noChangeArrowheads="1"/>
          </p:cNvPicPr>
          <p:nvPr/>
        </p:nvPicPr>
        <p:blipFill>
          <a:blip r:embed="rId5" cstate="print"/>
          <a:srcRect/>
          <a:stretch>
            <a:fillRect/>
          </a:stretch>
        </p:blipFill>
        <p:spPr bwMode="auto">
          <a:xfrm>
            <a:off x="4419600" y="2438400"/>
            <a:ext cx="1015124" cy="762000"/>
          </a:xfrm>
          <a:prstGeom prst="rect">
            <a:avLst/>
          </a:prstGeom>
          <a:noFill/>
          <a:ln w="9525">
            <a:noFill/>
            <a:miter lim="800000"/>
            <a:headEnd/>
            <a:tailEnd/>
          </a:ln>
        </p:spPr>
      </p:pic>
      <p:pic>
        <p:nvPicPr>
          <p:cNvPr id="119817" name="Picture 9"/>
          <p:cNvPicPr>
            <a:picLocks noChangeAspect="1" noChangeArrowheads="1"/>
          </p:cNvPicPr>
          <p:nvPr/>
        </p:nvPicPr>
        <p:blipFill>
          <a:blip r:embed="rId6" cstate="print"/>
          <a:srcRect/>
          <a:stretch>
            <a:fillRect/>
          </a:stretch>
        </p:blipFill>
        <p:spPr bwMode="auto">
          <a:xfrm>
            <a:off x="1447800" y="5257800"/>
            <a:ext cx="1123950" cy="809625"/>
          </a:xfrm>
          <a:prstGeom prst="rect">
            <a:avLst/>
          </a:prstGeom>
          <a:noFill/>
          <a:ln w="9525">
            <a:noFill/>
            <a:miter lim="800000"/>
            <a:headEnd/>
            <a:tailEnd/>
          </a:ln>
        </p:spPr>
      </p:pic>
      <p:cxnSp>
        <p:nvCxnSpPr>
          <p:cNvPr id="22" name="Elbow Connector 21"/>
          <p:cNvCxnSpPr/>
          <p:nvPr/>
        </p:nvCxnSpPr>
        <p:spPr bwMode="auto">
          <a:xfrm>
            <a:off x="4724400" y="3124200"/>
            <a:ext cx="914400" cy="3810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1857155373"/>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noFill/>
        </p:spPr>
        <p:txBody>
          <a:bodyPr/>
          <a:lstStyle/>
          <a:p>
            <a:fld id="{D5053897-9F19-4A48-9540-0670675C6A58}" type="slidenum">
              <a:rPr lang="en-US"/>
              <a:pPr/>
              <a:t>48</a:t>
            </a:fld>
            <a:endParaRPr lang="en-US"/>
          </a:p>
        </p:txBody>
      </p:sp>
      <p:sp>
        <p:nvSpPr>
          <p:cNvPr id="17413" name="Rectangle 2"/>
          <p:cNvSpPr>
            <a:spLocks noGrp="1" noChangeArrowheads="1"/>
          </p:cNvSpPr>
          <p:nvPr>
            <p:ph type="title"/>
          </p:nvPr>
        </p:nvSpPr>
        <p:spPr>
          <a:xfrm>
            <a:off x="228600" y="152400"/>
            <a:ext cx="8458200" cy="838200"/>
          </a:xfrm>
          <a:noFill/>
        </p:spPr>
        <p:txBody>
          <a:bodyPr lIns="92075" tIns="46038" rIns="92075" bIns="46038" anchor="ctr"/>
          <a:lstStyle/>
          <a:p>
            <a:pPr eaLnBrk="1" hangingPunct="1"/>
            <a:r>
              <a:rPr lang="en-US" sz="2400" dirty="0"/>
              <a:t>1.4 What Kinds of Patterns Can Be Mined?</a:t>
            </a:r>
            <a:br>
              <a:rPr lang="en-US" sz="2400" dirty="0"/>
            </a:br>
            <a:r>
              <a:rPr lang="en-US" sz="2400" dirty="0"/>
              <a:t>(</a:t>
            </a:r>
            <a:r>
              <a:rPr lang="en-US" sz="2400" dirty="0">
                <a:solidFill>
                  <a:srgbClr val="C00000"/>
                </a:solidFill>
              </a:rPr>
              <a:t>Data Mining Functionalities/tasks</a:t>
            </a:r>
            <a:r>
              <a:rPr lang="en-US" sz="2400" dirty="0"/>
              <a:t>)</a:t>
            </a:r>
            <a:endParaRPr lang="en-US" sz="2000" b="0" dirty="0"/>
          </a:p>
        </p:txBody>
      </p:sp>
      <p:sp>
        <p:nvSpPr>
          <p:cNvPr id="17414" name="Rectangle 3"/>
          <p:cNvSpPr>
            <a:spLocks noGrp="1" noChangeArrowheads="1"/>
          </p:cNvSpPr>
          <p:nvPr>
            <p:ph type="body" idx="1"/>
          </p:nvPr>
        </p:nvSpPr>
        <p:spPr>
          <a:xfrm>
            <a:off x="457200" y="1447800"/>
            <a:ext cx="8305800" cy="3124200"/>
          </a:xfrm>
          <a:noFill/>
        </p:spPr>
        <p:txBody>
          <a:bodyPr lIns="92075" tIns="46038" rIns="92075" bIns="46038"/>
          <a:lstStyle/>
          <a:p>
            <a:r>
              <a:rPr lang="en-US" sz="1600" dirty="0"/>
              <a:t>We have observed various types of databases and information repositories on which data mining can be performed. Let us now examine the kinds of data patterns that can be mined. Data mining functionalities are used to specify the kind of patterns to be found in data mining tasks.</a:t>
            </a:r>
          </a:p>
          <a:p>
            <a:endParaRPr lang="en-US" sz="1600" dirty="0">
              <a:solidFill>
                <a:schemeClr val="tx1"/>
              </a:solidFill>
              <a:latin typeface="+mn-lt"/>
              <a:ea typeface="+mn-ea"/>
              <a:cs typeface="+mn-cs"/>
            </a:endParaRPr>
          </a:p>
          <a:p>
            <a:r>
              <a:rPr lang="en-US" sz="2000" dirty="0">
                <a:solidFill>
                  <a:schemeClr val="tx1"/>
                </a:solidFill>
                <a:latin typeface="+mn-lt"/>
                <a:ea typeface="+mn-ea"/>
                <a:cs typeface="+mn-cs"/>
              </a:rPr>
              <a:t>In general, data mining tasks can be classified into two categories:</a:t>
            </a:r>
          </a:p>
          <a:p>
            <a:endParaRPr lang="en-US" sz="2000" dirty="0">
              <a:solidFill>
                <a:schemeClr val="tx1"/>
              </a:solidFill>
              <a:latin typeface="+mn-lt"/>
              <a:ea typeface="+mn-ea"/>
              <a:cs typeface="+mn-cs"/>
            </a:endParaRPr>
          </a:p>
          <a:p>
            <a:pPr lvl="1"/>
            <a:r>
              <a:rPr lang="en-US" sz="1600" dirty="0">
                <a:solidFill>
                  <a:srgbClr val="FF0000"/>
                </a:solidFill>
                <a:latin typeface="+mn-lt"/>
                <a:ea typeface="+mn-ea"/>
                <a:cs typeface="+mn-cs"/>
              </a:rPr>
              <a:t>Descriptive mining tasks:</a:t>
            </a:r>
            <a:r>
              <a:rPr lang="en-US" sz="1600" dirty="0">
                <a:solidFill>
                  <a:schemeClr val="tx1"/>
                </a:solidFill>
                <a:latin typeface="+mn-lt"/>
                <a:ea typeface="+mn-ea"/>
                <a:cs typeface="+mn-cs"/>
              </a:rPr>
              <a:t> characterize the general properties of the data in the database. </a:t>
            </a:r>
          </a:p>
          <a:p>
            <a:pPr lvl="1"/>
            <a:r>
              <a:rPr lang="en-US" sz="1600" dirty="0">
                <a:solidFill>
                  <a:srgbClr val="FF0000"/>
                </a:solidFill>
                <a:latin typeface="+mn-lt"/>
                <a:ea typeface="+mn-ea"/>
                <a:cs typeface="+mn-cs"/>
              </a:rPr>
              <a:t>Predictive mining tasks:</a:t>
            </a:r>
            <a:r>
              <a:rPr lang="en-US" sz="1600" dirty="0">
                <a:solidFill>
                  <a:schemeClr val="tx1"/>
                </a:solidFill>
                <a:latin typeface="+mn-lt"/>
                <a:ea typeface="+mn-ea"/>
                <a:cs typeface="+mn-cs"/>
              </a:rPr>
              <a:t> perform inference on the current data in order to make predictions.</a:t>
            </a:r>
          </a:p>
          <a:p>
            <a:endParaRPr lang="en-US" sz="2400" dirty="0"/>
          </a:p>
          <a:p>
            <a:r>
              <a:rPr lang="en-US" sz="2400" dirty="0"/>
              <a:t>Example: Results of Data Mining May Include:</a:t>
            </a:r>
          </a:p>
        </p:txBody>
      </p:sp>
      <p:sp>
        <p:nvSpPr>
          <p:cNvPr id="5" name="Rectangle 3"/>
          <p:cNvSpPr txBox="1">
            <a:spLocks noChangeArrowheads="1"/>
          </p:cNvSpPr>
          <p:nvPr/>
        </p:nvSpPr>
        <p:spPr bwMode="auto">
          <a:xfrm>
            <a:off x="914400" y="4495800"/>
            <a:ext cx="7467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rgbClr val="C00000"/>
                </a:solidFill>
                <a:effectLst/>
                <a:uLnTx/>
                <a:uFillTx/>
                <a:latin typeface="+mn-lt"/>
                <a:ea typeface="+mn-ea"/>
                <a:cs typeface="+mn-cs"/>
              </a:rPr>
              <a:t>Forecasting</a:t>
            </a:r>
            <a:r>
              <a:rPr kumimoji="0" lang="en-US" sz="1600" b="0" i="0" u="none" strike="noStrike" kern="0" cap="none" spc="0" normalizeH="0" baseline="0" noProof="0" dirty="0">
                <a:ln>
                  <a:noFill/>
                </a:ln>
                <a:solidFill>
                  <a:schemeClr val="tx1"/>
                </a:solidFill>
                <a:effectLst/>
                <a:uLnTx/>
                <a:uFillTx/>
                <a:latin typeface="+mn-lt"/>
                <a:ea typeface="+mn-ea"/>
                <a:cs typeface="+mn-cs"/>
              </a:rPr>
              <a:t> what may happen in the future</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rgbClr val="C00000"/>
                </a:solidFill>
                <a:effectLst/>
                <a:uLnTx/>
                <a:uFillTx/>
                <a:latin typeface="+mn-lt"/>
                <a:ea typeface="+mn-ea"/>
                <a:cs typeface="+mn-cs"/>
              </a:rPr>
              <a:t>Classifying</a:t>
            </a:r>
            <a:r>
              <a:rPr kumimoji="0" lang="en-US" sz="1600" b="0" i="0" u="none" strike="noStrike" kern="0" cap="none" spc="0" normalizeH="0" baseline="0" noProof="0" dirty="0">
                <a:ln>
                  <a:noFill/>
                </a:ln>
                <a:solidFill>
                  <a:schemeClr val="tx1"/>
                </a:solidFill>
                <a:effectLst/>
                <a:uLnTx/>
                <a:uFillTx/>
                <a:latin typeface="+mn-lt"/>
                <a:ea typeface="+mn-ea"/>
                <a:cs typeface="+mn-cs"/>
              </a:rPr>
              <a:t> people or things into groups by recognizing patterns</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rgbClr val="C00000"/>
                </a:solidFill>
                <a:effectLst/>
                <a:uLnTx/>
                <a:uFillTx/>
                <a:latin typeface="+mn-lt"/>
                <a:ea typeface="+mn-ea"/>
                <a:cs typeface="+mn-cs"/>
              </a:rPr>
              <a:t>Clustering</a:t>
            </a:r>
            <a:r>
              <a:rPr kumimoji="0" lang="en-US" sz="1600" b="0" i="0" u="none" strike="noStrike" kern="0" cap="none" spc="0" normalizeH="0" baseline="0" noProof="0" dirty="0">
                <a:ln>
                  <a:noFill/>
                </a:ln>
                <a:solidFill>
                  <a:schemeClr val="tx1"/>
                </a:solidFill>
                <a:effectLst/>
                <a:uLnTx/>
                <a:uFillTx/>
                <a:latin typeface="+mn-lt"/>
                <a:ea typeface="+mn-ea"/>
                <a:cs typeface="+mn-cs"/>
              </a:rPr>
              <a:t> people or things into groups based on their attributes</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rgbClr val="C00000"/>
                </a:solidFill>
                <a:effectLst/>
                <a:uLnTx/>
                <a:uFillTx/>
                <a:latin typeface="+mn-lt"/>
                <a:ea typeface="+mn-ea"/>
                <a:cs typeface="+mn-cs"/>
              </a:rPr>
              <a:t>Associating</a:t>
            </a:r>
            <a:r>
              <a:rPr kumimoji="0" lang="en-US" sz="1600" b="0" i="0" u="none" strike="noStrike" kern="0" cap="none" spc="0" normalizeH="0" baseline="0" noProof="0" dirty="0">
                <a:ln>
                  <a:noFill/>
                </a:ln>
                <a:solidFill>
                  <a:schemeClr val="tx1"/>
                </a:solidFill>
                <a:effectLst/>
                <a:uLnTx/>
                <a:uFillTx/>
                <a:latin typeface="+mn-lt"/>
                <a:ea typeface="+mn-ea"/>
                <a:cs typeface="+mn-cs"/>
              </a:rPr>
              <a:t> what events are likely to occur together</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rgbClr val="C00000"/>
                </a:solidFill>
                <a:effectLst/>
                <a:uLnTx/>
                <a:uFillTx/>
                <a:latin typeface="+mn-lt"/>
                <a:ea typeface="+mn-ea"/>
                <a:cs typeface="+mn-cs"/>
              </a:rPr>
              <a:t>Sequencing</a:t>
            </a:r>
            <a:r>
              <a:rPr kumimoji="0" lang="en-US" sz="1600" b="0" i="0" u="none" strike="noStrike" kern="0" cap="none" spc="0" normalizeH="0" baseline="0" noProof="0" dirty="0">
                <a:ln>
                  <a:noFill/>
                </a:ln>
                <a:solidFill>
                  <a:schemeClr val="tx1"/>
                </a:solidFill>
                <a:effectLst/>
                <a:uLnTx/>
                <a:uFillTx/>
                <a:latin typeface="+mn-lt"/>
                <a:ea typeface="+mn-ea"/>
                <a:cs typeface="+mn-cs"/>
              </a:rPr>
              <a:t> what events are likely to lead to later events</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23528" y="188640"/>
            <a:ext cx="8382000" cy="593725"/>
          </a:xfrm>
        </p:spPr>
        <p:txBody>
          <a:bodyPr/>
          <a:lstStyle/>
          <a:p>
            <a:pPr>
              <a:defRPr/>
            </a:pPr>
            <a:r>
              <a:rPr lang="en-US" sz="2800" dirty="0">
                <a:solidFill>
                  <a:srgbClr val="2A03B9"/>
                </a:solidFill>
              </a:rPr>
              <a:t>Data Mining Models and Tasks</a:t>
            </a:r>
          </a:p>
        </p:txBody>
      </p:sp>
      <p:sp>
        <p:nvSpPr>
          <p:cNvPr id="17411" name="AutoShape 4"/>
          <p:cNvSpPr>
            <a:spLocks noChangeArrowheads="1"/>
          </p:cNvSpPr>
          <p:nvPr/>
        </p:nvSpPr>
        <p:spPr bwMode="auto">
          <a:xfrm>
            <a:off x="3048000" y="1752600"/>
            <a:ext cx="2819400" cy="457200"/>
          </a:xfrm>
          <a:prstGeom prst="flowChartTerminator">
            <a:avLst/>
          </a:prstGeom>
          <a:gradFill rotWithShape="0">
            <a:gsLst>
              <a:gs pos="0">
                <a:srgbClr val="008080"/>
              </a:gs>
              <a:gs pos="50000">
                <a:srgbClr val="003B3B"/>
              </a:gs>
              <a:gs pos="100000">
                <a:srgbClr val="008080"/>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endParaRPr lang="en-US"/>
          </a:p>
        </p:txBody>
      </p:sp>
      <p:sp>
        <p:nvSpPr>
          <p:cNvPr id="17412" name="Text Box 5"/>
          <p:cNvSpPr txBox="1">
            <a:spLocks noChangeArrowheads="1"/>
          </p:cNvSpPr>
          <p:nvPr/>
        </p:nvSpPr>
        <p:spPr bwMode="auto">
          <a:xfrm>
            <a:off x="3352800" y="1828800"/>
            <a:ext cx="2133600" cy="400110"/>
          </a:xfrm>
          <a:prstGeom prst="rect">
            <a:avLst/>
          </a:prstGeom>
          <a:noFill/>
          <a:ln w="9525">
            <a:noFill/>
            <a:miter lim="800000"/>
            <a:headEnd/>
            <a:tailEnd/>
          </a:ln>
        </p:spPr>
        <p:txBody>
          <a:bodyPr>
            <a:spAutoFit/>
          </a:bodyPr>
          <a:lstStyle/>
          <a:p>
            <a:pPr algn="ctr" rtl="0">
              <a:spcBef>
                <a:spcPct val="50000"/>
              </a:spcBef>
            </a:pPr>
            <a:r>
              <a:rPr lang="en-GB" sz="2000" b="1" dirty="0">
                <a:solidFill>
                  <a:schemeClr val="bg1"/>
                </a:solidFill>
              </a:rPr>
              <a:t>Data Mining</a:t>
            </a:r>
          </a:p>
        </p:txBody>
      </p:sp>
      <p:sp>
        <p:nvSpPr>
          <p:cNvPr id="110598" name="AutoShape 6"/>
          <p:cNvSpPr>
            <a:spLocks noChangeArrowheads="1"/>
          </p:cNvSpPr>
          <p:nvPr/>
        </p:nvSpPr>
        <p:spPr bwMode="auto">
          <a:xfrm>
            <a:off x="1676400" y="2438400"/>
            <a:ext cx="2057400" cy="685800"/>
          </a:xfrm>
          <a:prstGeom prst="flowChartOffpageConnector">
            <a:avLst/>
          </a:prstGeom>
          <a:gradFill rotWithShape="0">
            <a:gsLst>
              <a:gs pos="0">
                <a:srgbClr val="0066CC"/>
              </a:gs>
              <a:gs pos="50000">
                <a:srgbClr val="0066CC">
                  <a:gamma/>
                  <a:shade val="46275"/>
                  <a:invGamma/>
                </a:srgbClr>
              </a:gs>
              <a:gs pos="100000">
                <a:srgbClr val="0066CC"/>
              </a:gs>
            </a:gsLst>
            <a:lin ang="5400000" scaled="1"/>
          </a:gradFill>
          <a:ln w="9525">
            <a:solidFill>
              <a:schemeClr val="accent2"/>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sp>
        <p:nvSpPr>
          <p:cNvPr id="17414" name="Text Box 7"/>
          <p:cNvSpPr txBox="1">
            <a:spLocks noChangeArrowheads="1"/>
          </p:cNvSpPr>
          <p:nvPr/>
        </p:nvSpPr>
        <p:spPr bwMode="auto">
          <a:xfrm>
            <a:off x="1981200" y="2590800"/>
            <a:ext cx="1524000" cy="369332"/>
          </a:xfrm>
          <a:prstGeom prst="rect">
            <a:avLst/>
          </a:prstGeom>
          <a:noFill/>
          <a:ln w="9525">
            <a:noFill/>
            <a:miter lim="800000"/>
            <a:headEnd/>
            <a:tailEnd/>
          </a:ln>
        </p:spPr>
        <p:txBody>
          <a:bodyPr>
            <a:spAutoFit/>
          </a:bodyPr>
          <a:lstStyle/>
          <a:p>
            <a:pPr algn="ctr" rtl="0">
              <a:spcBef>
                <a:spcPct val="50000"/>
              </a:spcBef>
            </a:pPr>
            <a:r>
              <a:rPr lang="en-GB" sz="1800" b="1" dirty="0">
                <a:solidFill>
                  <a:schemeClr val="bg1"/>
                </a:solidFill>
              </a:rPr>
              <a:t>Predictive</a:t>
            </a:r>
          </a:p>
        </p:txBody>
      </p:sp>
      <p:sp>
        <p:nvSpPr>
          <p:cNvPr id="110600" name="AutoShape 8"/>
          <p:cNvSpPr>
            <a:spLocks noChangeArrowheads="1"/>
          </p:cNvSpPr>
          <p:nvPr/>
        </p:nvSpPr>
        <p:spPr bwMode="auto">
          <a:xfrm>
            <a:off x="5029200" y="2438400"/>
            <a:ext cx="2057400" cy="685800"/>
          </a:xfrm>
          <a:prstGeom prst="flowChartOffpageConnector">
            <a:avLst/>
          </a:prstGeom>
          <a:gradFill rotWithShape="0">
            <a:gsLst>
              <a:gs pos="0">
                <a:schemeClr val="bg2"/>
              </a:gs>
              <a:gs pos="50000">
                <a:schemeClr val="bg2">
                  <a:gamma/>
                  <a:shade val="46275"/>
                  <a:invGamma/>
                </a:schemeClr>
              </a:gs>
              <a:gs pos="100000">
                <a:schemeClr val="bg2"/>
              </a:gs>
            </a:gsLst>
            <a:lin ang="5400000" scaled="1"/>
          </a:gradFill>
          <a:ln w="9525">
            <a:solidFill>
              <a:schemeClr val="accent2"/>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sp>
        <p:nvSpPr>
          <p:cNvPr id="17416" name="Text Box 9"/>
          <p:cNvSpPr txBox="1">
            <a:spLocks noChangeArrowheads="1"/>
          </p:cNvSpPr>
          <p:nvPr/>
        </p:nvSpPr>
        <p:spPr bwMode="auto">
          <a:xfrm>
            <a:off x="5257800" y="2590800"/>
            <a:ext cx="1524000" cy="369332"/>
          </a:xfrm>
          <a:prstGeom prst="rect">
            <a:avLst/>
          </a:prstGeom>
          <a:noFill/>
          <a:ln w="9525">
            <a:noFill/>
            <a:miter lim="800000"/>
            <a:headEnd/>
            <a:tailEnd/>
          </a:ln>
        </p:spPr>
        <p:txBody>
          <a:bodyPr>
            <a:spAutoFit/>
          </a:bodyPr>
          <a:lstStyle/>
          <a:p>
            <a:pPr algn="ctr" rtl="0">
              <a:spcBef>
                <a:spcPct val="50000"/>
              </a:spcBef>
            </a:pPr>
            <a:r>
              <a:rPr lang="en-GB" sz="1800" b="1" dirty="0">
                <a:solidFill>
                  <a:schemeClr val="bg1"/>
                </a:solidFill>
              </a:rPr>
              <a:t>Descriptive</a:t>
            </a:r>
          </a:p>
        </p:txBody>
      </p:sp>
      <p:sp>
        <p:nvSpPr>
          <p:cNvPr id="110602" name="Line 10"/>
          <p:cNvSpPr>
            <a:spLocks noChangeShapeType="1"/>
          </p:cNvSpPr>
          <p:nvPr/>
        </p:nvSpPr>
        <p:spPr bwMode="auto">
          <a:xfrm>
            <a:off x="609600" y="3657600"/>
            <a:ext cx="3810000" cy="0"/>
          </a:xfrm>
          <a:prstGeom prst="line">
            <a:avLst/>
          </a:prstGeom>
          <a:noFill/>
          <a:ln w="38100">
            <a:pattFill prst="pct75">
              <a:fgClr>
                <a:srgbClr val="008080"/>
              </a:fgClr>
              <a:bgClr>
                <a:srgbClr val="FFFFFF"/>
              </a:bgClr>
            </a:pattFill>
            <a:round/>
            <a:headEnd type="oval" w="med" len="med"/>
            <a:tailEnd type="oval" w="med" len="med"/>
          </a:ln>
          <a:effectLst>
            <a:outerShdw dist="35921" dir="2700000" algn="ctr" rotWithShape="0">
              <a:schemeClr val="bg2"/>
            </a:outerShdw>
          </a:effectLst>
        </p:spPr>
        <p:txBody>
          <a:bodyPr/>
          <a:lstStyle/>
          <a:p>
            <a:pPr>
              <a:defRPr/>
            </a:pPr>
            <a:endParaRPr lang="en-US">
              <a:latin typeface="Arial" charset="0"/>
              <a:cs typeface="Arial" charset="0"/>
            </a:endParaRPr>
          </a:p>
        </p:txBody>
      </p:sp>
      <p:sp>
        <p:nvSpPr>
          <p:cNvPr id="110603" name="AutoShape 11"/>
          <p:cNvSpPr>
            <a:spLocks noChangeArrowheads="1"/>
          </p:cNvSpPr>
          <p:nvPr/>
        </p:nvSpPr>
        <p:spPr bwMode="auto">
          <a:xfrm>
            <a:off x="457200" y="3962400"/>
            <a:ext cx="1219200" cy="457200"/>
          </a:xfrm>
          <a:prstGeom prst="flowChartTerminator">
            <a:avLst/>
          </a:prstGeom>
          <a:gradFill rotWithShape="0">
            <a:gsLst>
              <a:gs pos="0">
                <a:schemeClr val="hlink"/>
              </a:gs>
              <a:gs pos="50000">
                <a:schemeClr val="hlink">
                  <a:gamma/>
                  <a:shade val="46275"/>
                  <a:invGamma/>
                </a:schemeClr>
              </a:gs>
              <a:gs pos="100000">
                <a:schemeClr val="hlink"/>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7419" name="Text Box 12"/>
          <p:cNvSpPr txBox="1">
            <a:spLocks noChangeArrowheads="1"/>
          </p:cNvSpPr>
          <p:nvPr/>
        </p:nvSpPr>
        <p:spPr bwMode="auto">
          <a:xfrm>
            <a:off x="457200" y="4038600"/>
            <a:ext cx="1295400" cy="304800"/>
          </a:xfrm>
          <a:prstGeom prst="rect">
            <a:avLst/>
          </a:prstGeom>
          <a:noFill/>
          <a:ln w="9525">
            <a:noFill/>
            <a:miter lim="800000"/>
            <a:headEnd/>
            <a:tailEnd/>
          </a:ln>
        </p:spPr>
        <p:txBody>
          <a:bodyPr>
            <a:spAutoFit/>
          </a:bodyPr>
          <a:lstStyle/>
          <a:p>
            <a:pPr algn="l" rtl="0">
              <a:spcBef>
                <a:spcPct val="50000"/>
              </a:spcBef>
            </a:pPr>
            <a:r>
              <a:rPr lang="en-GB" sz="1400">
                <a:solidFill>
                  <a:schemeClr val="bg1"/>
                </a:solidFill>
              </a:rPr>
              <a:t>Classification</a:t>
            </a:r>
          </a:p>
        </p:txBody>
      </p:sp>
      <p:sp>
        <p:nvSpPr>
          <p:cNvPr id="110605" name="AutoShape 13"/>
          <p:cNvSpPr>
            <a:spLocks noChangeArrowheads="1"/>
          </p:cNvSpPr>
          <p:nvPr/>
        </p:nvSpPr>
        <p:spPr bwMode="auto">
          <a:xfrm>
            <a:off x="914400" y="4648200"/>
            <a:ext cx="1371600" cy="457200"/>
          </a:xfrm>
          <a:prstGeom prst="flowChartTerminator">
            <a:avLst/>
          </a:prstGeom>
          <a:gradFill rotWithShape="0">
            <a:gsLst>
              <a:gs pos="0">
                <a:schemeClr val="hlink"/>
              </a:gs>
              <a:gs pos="50000">
                <a:schemeClr val="hlink">
                  <a:gamma/>
                  <a:shade val="46275"/>
                  <a:invGamma/>
                </a:schemeClr>
              </a:gs>
              <a:gs pos="100000">
                <a:schemeClr val="hlink"/>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10606" name="AutoShape 14"/>
          <p:cNvSpPr>
            <a:spLocks noChangeArrowheads="1"/>
          </p:cNvSpPr>
          <p:nvPr/>
        </p:nvSpPr>
        <p:spPr bwMode="auto">
          <a:xfrm>
            <a:off x="2667000" y="4648200"/>
            <a:ext cx="1371600" cy="457200"/>
          </a:xfrm>
          <a:prstGeom prst="flowChartTerminator">
            <a:avLst/>
          </a:prstGeom>
          <a:gradFill rotWithShape="0">
            <a:gsLst>
              <a:gs pos="0">
                <a:schemeClr val="hlink"/>
              </a:gs>
              <a:gs pos="50000">
                <a:schemeClr val="hlink">
                  <a:gamma/>
                  <a:shade val="46275"/>
                  <a:invGamma/>
                </a:schemeClr>
              </a:gs>
              <a:gs pos="100000">
                <a:schemeClr val="hlink"/>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10607" name="AutoShape 15"/>
          <p:cNvSpPr>
            <a:spLocks noChangeArrowheads="1"/>
          </p:cNvSpPr>
          <p:nvPr/>
        </p:nvSpPr>
        <p:spPr bwMode="auto">
          <a:xfrm>
            <a:off x="3124200" y="3962400"/>
            <a:ext cx="1219200" cy="457200"/>
          </a:xfrm>
          <a:prstGeom prst="flowChartTerminator">
            <a:avLst/>
          </a:prstGeom>
          <a:gradFill rotWithShape="0">
            <a:gsLst>
              <a:gs pos="0">
                <a:schemeClr val="hlink"/>
              </a:gs>
              <a:gs pos="50000">
                <a:schemeClr val="hlink">
                  <a:gamma/>
                  <a:shade val="46275"/>
                  <a:invGamma/>
                </a:schemeClr>
              </a:gs>
              <a:gs pos="100000">
                <a:schemeClr val="hlink"/>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7423" name="Text Box 16"/>
          <p:cNvSpPr txBox="1">
            <a:spLocks noChangeArrowheads="1"/>
          </p:cNvSpPr>
          <p:nvPr/>
        </p:nvSpPr>
        <p:spPr bwMode="auto">
          <a:xfrm>
            <a:off x="3200400" y="4038600"/>
            <a:ext cx="1143000" cy="304800"/>
          </a:xfrm>
          <a:prstGeom prst="rect">
            <a:avLst/>
          </a:prstGeom>
          <a:noFill/>
          <a:ln w="9525">
            <a:noFill/>
            <a:miter lim="800000"/>
            <a:headEnd/>
            <a:tailEnd/>
          </a:ln>
        </p:spPr>
        <p:txBody>
          <a:bodyPr>
            <a:spAutoFit/>
          </a:bodyPr>
          <a:lstStyle/>
          <a:p>
            <a:pPr algn="l" rtl="0">
              <a:spcBef>
                <a:spcPct val="50000"/>
              </a:spcBef>
            </a:pPr>
            <a:r>
              <a:rPr lang="en-GB" sz="1400">
                <a:solidFill>
                  <a:schemeClr val="bg1"/>
                </a:solidFill>
              </a:rPr>
              <a:t>Regression</a:t>
            </a:r>
          </a:p>
        </p:txBody>
      </p:sp>
      <p:sp>
        <p:nvSpPr>
          <p:cNvPr id="17424" name="Text Box 17"/>
          <p:cNvSpPr txBox="1">
            <a:spLocks noChangeArrowheads="1"/>
          </p:cNvSpPr>
          <p:nvPr/>
        </p:nvSpPr>
        <p:spPr bwMode="auto">
          <a:xfrm>
            <a:off x="1143000" y="4724400"/>
            <a:ext cx="1066800" cy="304800"/>
          </a:xfrm>
          <a:prstGeom prst="rect">
            <a:avLst/>
          </a:prstGeom>
          <a:noFill/>
          <a:ln w="9525">
            <a:noFill/>
            <a:miter lim="800000"/>
            <a:headEnd/>
            <a:tailEnd/>
          </a:ln>
        </p:spPr>
        <p:txBody>
          <a:bodyPr>
            <a:spAutoFit/>
          </a:bodyPr>
          <a:lstStyle/>
          <a:p>
            <a:pPr algn="l" rtl="0">
              <a:spcBef>
                <a:spcPct val="50000"/>
              </a:spcBef>
            </a:pPr>
            <a:r>
              <a:rPr lang="en-GB" sz="1400">
                <a:solidFill>
                  <a:schemeClr val="bg1"/>
                </a:solidFill>
              </a:rPr>
              <a:t>Prediction</a:t>
            </a:r>
          </a:p>
        </p:txBody>
      </p:sp>
      <p:sp>
        <p:nvSpPr>
          <p:cNvPr id="17425" name="Text Box 18"/>
          <p:cNvSpPr txBox="1">
            <a:spLocks noChangeArrowheads="1"/>
          </p:cNvSpPr>
          <p:nvPr/>
        </p:nvSpPr>
        <p:spPr bwMode="auto">
          <a:xfrm>
            <a:off x="2819400" y="4648200"/>
            <a:ext cx="1066800" cy="457200"/>
          </a:xfrm>
          <a:prstGeom prst="rect">
            <a:avLst/>
          </a:prstGeom>
          <a:noFill/>
          <a:ln w="9525">
            <a:noFill/>
            <a:miter lim="800000"/>
            <a:headEnd/>
            <a:tailEnd/>
          </a:ln>
        </p:spPr>
        <p:txBody>
          <a:bodyPr>
            <a:spAutoFit/>
          </a:bodyPr>
          <a:lstStyle/>
          <a:p>
            <a:pPr algn="ctr" rtl="0">
              <a:spcBef>
                <a:spcPct val="50000"/>
              </a:spcBef>
            </a:pPr>
            <a:r>
              <a:rPr lang="en-GB" sz="1200">
                <a:solidFill>
                  <a:schemeClr val="bg1"/>
                </a:solidFill>
              </a:rPr>
              <a:t>Time Series Analysis</a:t>
            </a:r>
          </a:p>
        </p:txBody>
      </p:sp>
      <p:sp>
        <p:nvSpPr>
          <p:cNvPr id="110611" name="Line 19"/>
          <p:cNvSpPr>
            <a:spLocks noChangeShapeType="1"/>
          </p:cNvSpPr>
          <p:nvPr/>
        </p:nvSpPr>
        <p:spPr bwMode="auto">
          <a:xfrm>
            <a:off x="4724400" y="3657600"/>
            <a:ext cx="3886200" cy="0"/>
          </a:xfrm>
          <a:prstGeom prst="line">
            <a:avLst/>
          </a:prstGeom>
          <a:noFill/>
          <a:ln w="38100">
            <a:pattFill prst="pct75">
              <a:fgClr>
                <a:schemeClr val="tx1"/>
              </a:fgClr>
              <a:bgClr>
                <a:srgbClr val="FFFFFF"/>
              </a:bgClr>
            </a:pattFill>
            <a:round/>
            <a:headEnd type="diamond" w="med" len="med"/>
            <a:tailEnd type="diamond" w="med" len="med"/>
          </a:ln>
          <a:effectLst>
            <a:outerShdw dist="35921" dir="2700000" algn="ctr" rotWithShape="0">
              <a:schemeClr val="bg2"/>
            </a:outerShdw>
          </a:effectLst>
        </p:spPr>
        <p:txBody>
          <a:bodyPr/>
          <a:lstStyle/>
          <a:p>
            <a:pPr>
              <a:defRPr/>
            </a:pPr>
            <a:endParaRPr lang="en-US">
              <a:latin typeface="Arial" charset="0"/>
              <a:cs typeface="Arial" charset="0"/>
            </a:endParaRPr>
          </a:p>
        </p:txBody>
      </p:sp>
      <p:sp>
        <p:nvSpPr>
          <p:cNvPr id="110612" name="AutoShape 20"/>
          <p:cNvSpPr>
            <a:spLocks noChangeArrowheads="1"/>
          </p:cNvSpPr>
          <p:nvPr/>
        </p:nvSpPr>
        <p:spPr bwMode="auto">
          <a:xfrm>
            <a:off x="4876800" y="3962400"/>
            <a:ext cx="1219200" cy="457200"/>
          </a:xfrm>
          <a:prstGeom prst="flowChartTerminator">
            <a:avLst/>
          </a:prstGeom>
          <a:gradFill rotWithShape="0">
            <a:gsLst>
              <a:gs pos="0">
                <a:schemeClr val="bg2"/>
              </a:gs>
              <a:gs pos="50000">
                <a:schemeClr val="bg2">
                  <a:gamma/>
                  <a:shade val="46275"/>
                  <a:invGamma/>
                </a:schemeClr>
              </a:gs>
              <a:gs pos="100000">
                <a:schemeClr val="bg2"/>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10613" name="AutoShape 21"/>
          <p:cNvSpPr>
            <a:spLocks noChangeArrowheads="1"/>
          </p:cNvSpPr>
          <p:nvPr/>
        </p:nvSpPr>
        <p:spPr bwMode="auto">
          <a:xfrm>
            <a:off x="5257800" y="4648200"/>
            <a:ext cx="1371600" cy="457200"/>
          </a:xfrm>
          <a:prstGeom prst="flowChartTerminator">
            <a:avLst/>
          </a:prstGeom>
          <a:gradFill rotWithShape="0">
            <a:gsLst>
              <a:gs pos="0">
                <a:schemeClr val="bg2"/>
              </a:gs>
              <a:gs pos="50000">
                <a:schemeClr val="bg2">
                  <a:gamma/>
                  <a:shade val="46275"/>
                  <a:invGamma/>
                </a:schemeClr>
              </a:gs>
              <a:gs pos="100000">
                <a:schemeClr val="bg2"/>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10614" name="AutoShape 22"/>
          <p:cNvSpPr>
            <a:spLocks noChangeArrowheads="1"/>
          </p:cNvSpPr>
          <p:nvPr/>
        </p:nvSpPr>
        <p:spPr bwMode="auto">
          <a:xfrm>
            <a:off x="6934200" y="4648200"/>
            <a:ext cx="1295400" cy="457200"/>
          </a:xfrm>
          <a:prstGeom prst="flowChartTerminator">
            <a:avLst/>
          </a:prstGeom>
          <a:gradFill rotWithShape="0">
            <a:gsLst>
              <a:gs pos="0">
                <a:schemeClr val="bg2"/>
              </a:gs>
              <a:gs pos="50000">
                <a:schemeClr val="bg2">
                  <a:gamma/>
                  <a:shade val="46275"/>
                  <a:invGamma/>
                </a:schemeClr>
              </a:gs>
              <a:gs pos="100000">
                <a:schemeClr val="bg2"/>
              </a:gs>
            </a:gsLst>
            <a:lin ang="5400000" scaled="1"/>
          </a:gradFill>
          <a:ln w="9525">
            <a:solidFill>
              <a:schemeClr val="accent2"/>
            </a:solidFill>
            <a:miter lim="800000"/>
            <a:headEnd/>
            <a:tailEnd/>
          </a:ln>
          <a:effectLst>
            <a:prstShdw prst="shdw13" dist="53882" dir="13500000">
              <a:schemeClr val="bg2"/>
            </a:prstShdw>
          </a:effectLst>
        </p:spPr>
        <p:txBody>
          <a:bodyPr wrap="none" anchor="ctr"/>
          <a:lstStyle/>
          <a:p>
            <a:pPr>
              <a:defRPr/>
            </a:pPr>
            <a:endParaRPr lang="en-US">
              <a:latin typeface="Arial" charset="0"/>
              <a:cs typeface="Arial" charset="0"/>
            </a:endParaRPr>
          </a:p>
        </p:txBody>
      </p:sp>
      <p:sp>
        <p:nvSpPr>
          <p:cNvPr id="17430" name="AutoShape 23"/>
          <p:cNvSpPr>
            <a:spLocks noChangeArrowheads="1"/>
          </p:cNvSpPr>
          <p:nvPr/>
        </p:nvSpPr>
        <p:spPr bwMode="auto">
          <a:xfrm>
            <a:off x="7315200" y="3962400"/>
            <a:ext cx="1219200" cy="457200"/>
          </a:xfrm>
          <a:prstGeom prst="flowChartTerminator">
            <a:avLst/>
          </a:prstGeom>
          <a:solidFill>
            <a:srgbClr val="993300"/>
          </a:solidFill>
          <a:ln w="9525">
            <a:solidFill>
              <a:schemeClr val="accent2"/>
            </a:solidFill>
            <a:miter lim="800000"/>
            <a:headEnd/>
            <a:tailEnd/>
          </a:ln>
          <a:effectLst>
            <a:prstShdw prst="shdw13" dist="53882" dir="13500000">
              <a:schemeClr val="bg2"/>
            </a:prstShdw>
          </a:effectLst>
        </p:spPr>
        <p:txBody>
          <a:bodyPr wrap="none" anchor="ctr"/>
          <a:lstStyle/>
          <a:p>
            <a:endParaRPr lang="en-US"/>
          </a:p>
        </p:txBody>
      </p:sp>
      <p:sp>
        <p:nvSpPr>
          <p:cNvPr id="17431" name="Text Box 24"/>
          <p:cNvSpPr txBox="1">
            <a:spLocks noChangeArrowheads="1"/>
          </p:cNvSpPr>
          <p:nvPr/>
        </p:nvSpPr>
        <p:spPr bwMode="auto">
          <a:xfrm>
            <a:off x="4953000" y="4038600"/>
            <a:ext cx="1066800" cy="304800"/>
          </a:xfrm>
          <a:prstGeom prst="rect">
            <a:avLst/>
          </a:prstGeom>
          <a:noFill/>
          <a:ln w="9525">
            <a:noFill/>
            <a:miter lim="800000"/>
            <a:headEnd/>
            <a:tailEnd/>
          </a:ln>
        </p:spPr>
        <p:txBody>
          <a:bodyPr>
            <a:spAutoFit/>
          </a:bodyPr>
          <a:lstStyle/>
          <a:p>
            <a:pPr algn="l" rtl="0">
              <a:spcBef>
                <a:spcPct val="50000"/>
              </a:spcBef>
            </a:pPr>
            <a:r>
              <a:rPr lang="en-GB" sz="1400">
                <a:solidFill>
                  <a:schemeClr val="bg1"/>
                </a:solidFill>
              </a:rPr>
              <a:t>Clustering</a:t>
            </a:r>
          </a:p>
        </p:txBody>
      </p:sp>
      <p:sp>
        <p:nvSpPr>
          <p:cNvPr id="17432" name="Text Box 25"/>
          <p:cNvSpPr txBox="1">
            <a:spLocks noChangeArrowheads="1"/>
          </p:cNvSpPr>
          <p:nvPr/>
        </p:nvSpPr>
        <p:spPr bwMode="auto">
          <a:xfrm>
            <a:off x="7391400" y="3962400"/>
            <a:ext cx="990600" cy="457200"/>
          </a:xfrm>
          <a:prstGeom prst="rect">
            <a:avLst/>
          </a:prstGeom>
          <a:noFill/>
          <a:ln w="9525">
            <a:noFill/>
            <a:miter lim="800000"/>
            <a:headEnd/>
            <a:tailEnd/>
          </a:ln>
        </p:spPr>
        <p:txBody>
          <a:bodyPr>
            <a:spAutoFit/>
          </a:bodyPr>
          <a:lstStyle/>
          <a:p>
            <a:pPr algn="ctr" rtl="0">
              <a:spcBef>
                <a:spcPct val="50000"/>
              </a:spcBef>
            </a:pPr>
            <a:r>
              <a:rPr lang="en-GB" sz="1200">
                <a:solidFill>
                  <a:schemeClr val="bg1"/>
                </a:solidFill>
              </a:rPr>
              <a:t>Association Rules</a:t>
            </a:r>
          </a:p>
        </p:txBody>
      </p:sp>
      <p:sp>
        <p:nvSpPr>
          <p:cNvPr id="17433" name="Text Box 26"/>
          <p:cNvSpPr txBox="1">
            <a:spLocks noChangeArrowheads="1"/>
          </p:cNvSpPr>
          <p:nvPr/>
        </p:nvSpPr>
        <p:spPr bwMode="auto">
          <a:xfrm>
            <a:off x="5410200" y="4648200"/>
            <a:ext cx="990600" cy="457200"/>
          </a:xfrm>
          <a:prstGeom prst="rect">
            <a:avLst/>
          </a:prstGeom>
          <a:noFill/>
          <a:ln w="9525">
            <a:noFill/>
            <a:miter lim="800000"/>
            <a:headEnd/>
            <a:tailEnd/>
          </a:ln>
        </p:spPr>
        <p:txBody>
          <a:bodyPr>
            <a:spAutoFit/>
          </a:bodyPr>
          <a:lstStyle/>
          <a:p>
            <a:pPr algn="ctr" rtl="0">
              <a:spcBef>
                <a:spcPct val="50000"/>
              </a:spcBef>
            </a:pPr>
            <a:r>
              <a:rPr lang="en-GB" sz="1200">
                <a:solidFill>
                  <a:schemeClr val="bg1"/>
                </a:solidFill>
              </a:rPr>
              <a:t>Sequence Discovery</a:t>
            </a:r>
          </a:p>
        </p:txBody>
      </p:sp>
      <p:sp>
        <p:nvSpPr>
          <p:cNvPr id="17434" name="Text Box 27"/>
          <p:cNvSpPr txBox="1">
            <a:spLocks noChangeArrowheads="1"/>
          </p:cNvSpPr>
          <p:nvPr/>
        </p:nvSpPr>
        <p:spPr bwMode="auto">
          <a:xfrm>
            <a:off x="7010400" y="4724400"/>
            <a:ext cx="1219200" cy="274638"/>
          </a:xfrm>
          <a:prstGeom prst="rect">
            <a:avLst/>
          </a:prstGeom>
          <a:noFill/>
          <a:ln w="9525">
            <a:noFill/>
            <a:miter lim="800000"/>
            <a:headEnd/>
            <a:tailEnd/>
          </a:ln>
        </p:spPr>
        <p:txBody>
          <a:bodyPr>
            <a:spAutoFit/>
          </a:bodyPr>
          <a:lstStyle/>
          <a:p>
            <a:pPr algn="l" rtl="0">
              <a:spcBef>
                <a:spcPct val="50000"/>
              </a:spcBef>
            </a:pPr>
            <a:r>
              <a:rPr lang="en-GB" sz="1200">
                <a:solidFill>
                  <a:schemeClr val="bg1"/>
                </a:solidFill>
              </a:rPr>
              <a:t>Summarisation</a:t>
            </a:r>
          </a:p>
        </p:txBody>
      </p:sp>
      <p:sp>
        <p:nvSpPr>
          <p:cNvPr id="17435" name="AutoShape 28"/>
          <p:cNvSpPr>
            <a:spLocks noChangeArrowheads="1"/>
          </p:cNvSpPr>
          <p:nvPr/>
        </p:nvSpPr>
        <p:spPr bwMode="auto">
          <a:xfrm rot="3403407">
            <a:off x="5279231" y="2282032"/>
            <a:ext cx="231775" cy="74612"/>
          </a:xfrm>
          <a:prstGeom prst="rightArrow">
            <a:avLst>
              <a:gd name="adj1" fmla="val 50000"/>
              <a:gd name="adj2" fmla="val 77660"/>
            </a:avLst>
          </a:prstGeom>
          <a:solidFill>
            <a:srgbClr val="CC0000"/>
          </a:solidFill>
          <a:ln w="12700">
            <a:solidFill>
              <a:srgbClr val="CC0000"/>
            </a:solidFill>
            <a:miter lim="800000"/>
            <a:headEnd/>
            <a:tailEnd/>
          </a:ln>
        </p:spPr>
        <p:txBody>
          <a:bodyPr wrap="none" anchor="ctr"/>
          <a:lstStyle/>
          <a:p>
            <a:endParaRPr lang="en-US"/>
          </a:p>
        </p:txBody>
      </p:sp>
      <p:sp>
        <p:nvSpPr>
          <p:cNvPr id="17436" name="AutoShape 29"/>
          <p:cNvSpPr>
            <a:spLocks noChangeArrowheads="1"/>
          </p:cNvSpPr>
          <p:nvPr/>
        </p:nvSpPr>
        <p:spPr bwMode="auto">
          <a:xfrm rot="6577184">
            <a:off x="3426619" y="2288381"/>
            <a:ext cx="231775" cy="74613"/>
          </a:xfrm>
          <a:prstGeom prst="rightArrow">
            <a:avLst>
              <a:gd name="adj1" fmla="val 50000"/>
              <a:gd name="adj2" fmla="val 77659"/>
            </a:avLst>
          </a:prstGeom>
          <a:solidFill>
            <a:srgbClr val="CC0000"/>
          </a:solidFill>
          <a:ln w="12700">
            <a:solidFill>
              <a:srgbClr val="CC0000"/>
            </a:solidFill>
            <a:miter lim="800000"/>
            <a:headEnd/>
            <a:tailEnd/>
          </a:ln>
        </p:spPr>
        <p:txBody>
          <a:bodyPr wrap="none" anchor="ctr"/>
          <a:lstStyle/>
          <a:p>
            <a:endParaRPr lang="en-US"/>
          </a:p>
        </p:txBody>
      </p:sp>
      <p:sp>
        <p:nvSpPr>
          <p:cNvPr id="110622" name="AutoShape 30"/>
          <p:cNvSpPr>
            <a:spLocks noChangeArrowheads="1"/>
          </p:cNvSpPr>
          <p:nvPr/>
        </p:nvSpPr>
        <p:spPr bwMode="auto">
          <a:xfrm rot="16200000" flipH="1">
            <a:off x="2510631" y="3204369"/>
            <a:ext cx="312738" cy="304800"/>
          </a:xfrm>
          <a:prstGeom prst="rightArrow">
            <a:avLst>
              <a:gd name="adj1" fmla="val 50000"/>
              <a:gd name="adj2" fmla="val 25651"/>
            </a:avLst>
          </a:prstGeom>
          <a:solidFill>
            <a:srgbClr val="CC0000"/>
          </a:solidFill>
          <a:ln w="12700">
            <a:solidFill>
              <a:srgbClr val="CC0000"/>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sp>
        <p:nvSpPr>
          <p:cNvPr id="17438" name="Line 31"/>
          <p:cNvSpPr>
            <a:spLocks noChangeShapeType="1"/>
          </p:cNvSpPr>
          <p:nvPr/>
        </p:nvSpPr>
        <p:spPr bwMode="auto">
          <a:xfrm>
            <a:off x="1905000" y="3657600"/>
            <a:ext cx="0" cy="914400"/>
          </a:xfrm>
          <a:prstGeom prst="line">
            <a:avLst/>
          </a:prstGeom>
          <a:noFill/>
          <a:ln w="38100">
            <a:solidFill>
              <a:srgbClr val="FF0000"/>
            </a:solidFill>
            <a:round/>
            <a:headEnd/>
            <a:tailEnd type="stealth" w="med" len="med"/>
          </a:ln>
        </p:spPr>
        <p:txBody>
          <a:bodyPr/>
          <a:lstStyle/>
          <a:p>
            <a:endParaRPr lang="en-US"/>
          </a:p>
        </p:txBody>
      </p:sp>
      <p:sp>
        <p:nvSpPr>
          <p:cNvPr id="17439" name="Line 32"/>
          <p:cNvSpPr>
            <a:spLocks noChangeShapeType="1"/>
          </p:cNvSpPr>
          <p:nvPr/>
        </p:nvSpPr>
        <p:spPr bwMode="auto">
          <a:xfrm>
            <a:off x="2895600" y="3657600"/>
            <a:ext cx="0" cy="914400"/>
          </a:xfrm>
          <a:prstGeom prst="line">
            <a:avLst/>
          </a:prstGeom>
          <a:noFill/>
          <a:ln w="38100">
            <a:solidFill>
              <a:srgbClr val="FF0000"/>
            </a:solidFill>
            <a:round/>
            <a:headEnd/>
            <a:tailEnd type="stealth" w="med" len="med"/>
          </a:ln>
        </p:spPr>
        <p:txBody>
          <a:bodyPr/>
          <a:lstStyle/>
          <a:p>
            <a:endParaRPr lang="en-US"/>
          </a:p>
        </p:txBody>
      </p:sp>
      <p:sp>
        <p:nvSpPr>
          <p:cNvPr id="17440" name="Line 33"/>
          <p:cNvSpPr>
            <a:spLocks noChangeShapeType="1"/>
          </p:cNvSpPr>
          <p:nvPr/>
        </p:nvSpPr>
        <p:spPr bwMode="auto">
          <a:xfrm>
            <a:off x="6324600" y="3657600"/>
            <a:ext cx="0" cy="914400"/>
          </a:xfrm>
          <a:prstGeom prst="line">
            <a:avLst/>
          </a:prstGeom>
          <a:noFill/>
          <a:ln w="38100">
            <a:solidFill>
              <a:srgbClr val="FF0000"/>
            </a:solidFill>
            <a:round/>
            <a:headEnd/>
            <a:tailEnd type="stealth" w="med" len="med"/>
          </a:ln>
        </p:spPr>
        <p:txBody>
          <a:bodyPr/>
          <a:lstStyle/>
          <a:p>
            <a:endParaRPr lang="en-US"/>
          </a:p>
        </p:txBody>
      </p:sp>
      <p:sp>
        <p:nvSpPr>
          <p:cNvPr id="17441" name="Line 34"/>
          <p:cNvSpPr>
            <a:spLocks noChangeShapeType="1"/>
          </p:cNvSpPr>
          <p:nvPr/>
        </p:nvSpPr>
        <p:spPr bwMode="auto">
          <a:xfrm>
            <a:off x="7162800" y="3657600"/>
            <a:ext cx="0" cy="914400"/>
          </a:xfrm>
          <a:prstGeom prst="line">
            <a:avLst/>
          </a:prstGeom>
          <a:noFill/>
          <a:ln w="38100">
            <a:solidFill>
              <a:srgbClr val="FF0000"/>
            </a:solidFill>
            <a:round/>
            <a:headEnd/>
            <a:tailEnd type="stealth" w="med" len="med"/>
          </a:ln>
        </p:spPr>
        <p:txBody>
          <a:bodyPr/>
          <a:lstStyle/>
          <a:p>
            <a:endParaRPr lang="en-US"/>
          </a:p>
        </p:txBody>
      </p:sp>
      <p:sp>
        <p:nvSpPr>
          <p:cNvPr id="17442" name="Line 35"/>
          <p:cNvSpPr>
            <a:spLocks noChangeShapeType="1"/>
          </p:cNvSpPr>
          <p:nvPr/>
        </p:nvSpPr>
        <p:spPr bwMode="auto">
          <a:xfrm>
            <a:off x="1066800" y="3657600"/>
            <a:ext cx="0" cy="304800"/>
          </a:xfrm>
          <a:prstGeom prst="line">
            <a:avLst/>
          </a:prstGeom>
          <a:noFill/>
          <a:ln w="38100">
            <a:solidFill>
              <a:srgbClr val="FF0000"/>
            </a:solidFill>
            <a:round/>
            <a:headEnd/>
            <a:tailEnd type="stealth" w="med" len="med"/>
          </a:ln>
        </p:spPr>
        <p:txBody>
          <a:bodyPr/>
          <a:lstStyle/>
          <a:p>
            <a:endParaRPr lang="en-US"/>
          </a:p>
        </p:txBody>
      </p:sp>
      <p:sp>
        <p:nvSpPr>
          <p:cNvPr id="17443" name="Line 36"/>
          <p:cNvSpPr>
            <a:spLocks noChangeShapeType="1"/>
          </p:cNvSpPr>
          <p:nvPr/>
        </p:nvSpPr>
        <p:spPr bwMode="auto">
          <a:xfrm>
            <a:off x="3657600" y="3657600"/>
            <a:ext cx="0" cy="304800"/>
          </a:xfrm>
          <a:prstGeom prst="line">
            <a:avLst/>
          </a:prstGeom>
          <a:noFill/>
          <a:ln w="38100">
            <a:solidFill>
              <a:srgbClr val="FF0000"/>
            </a:solidFill>
            <a:round/>
            <a:headEnd/>
            <a:tailEnd type="stealth" w="med" len="med"/>
          </a:ln>
        </p:spPr>
        <p:txBody>
          <a:bodyPr/>
          <a:lstStyle/>
          <a:p>
            <a:endParaRPr lang="en-US"/>
          </a:p>
        </p:txBody>
      </p:sp>
      <p:sp>
        <p:nvSpPr>
          <p:cNvPr id="17444" name="Line 37"/>
          <p:cNvSpPr>
            <a:spLocks noChangeShapeType="1"/>
          </p:cNvSpPr>
          <p:nvPr/>
        </p:nvSpPr>
        <p:spPr bwMode="auto">
          <a:xfrm>
            <a:off x="5410200" y="3657600"/>
            <a:ext cx="0" cy="304800"/>
          </a:xfrm>
          <a:prstGeom prst="line">
            <a:avLst/>
          </a:prstGeom>
          <a:noFill/>
          <a:ln w="38100">
            <a:solidFill>
              <a:srgbClr val="FF0000"/>
            </a:solidFill>
            <a:round/>
            <a:headEnd/>
            <a:tailEnd type="stealth" w="med" len="med"/>
          </a:ln>
        </p:spPr>
        <p:txBody>
          <a:bodyPr/>
          <a:lstStyle/>
          <a:p>
            <a:endParaRPr lang="en-US"/>
          </a:p>
        </p:txBody>
      </p:sp>
      <p:sp>
        <p:nvSpPr>
          <p:cNvPr id="17445" name="Line 38"/>
          <p:cNvSpPr>
            <a:spLocks noChangeShapeType="1"/>
          </p:cNvSpPr>
          <p:nvPr/>
        </p:nvSpPr>
        <p:spPr bwMode="auto">
          <a:xfrm>
            <a:off x="7848600" y="3657600"/>
            <a:ext cx="0" cy="304800"/>
          </a:xfrm>
          <a:prstGeom prst="line">
            <a:avLst/>
          </a:prstGeom>
          <a:noFill/>
          <a:ln w="38100">
            <a:solidFill>
              <a:srgbClr val="FF0000"/>
            </a:solidFill>
            <a:round/>
            <a:headEnd/>
            <a:tailEnd type="stealth" w="med" len="med"/>
          </a:ln>
        </p:spPr>
        <p:txBody>
          <a:bodyPr/>
          <a:lstStyle/>
          <a:p>
            <a:endParaRPr lang="en-US"/>
          </a:p>
        </p:txBody>
      </p:sp>
      <p:sp>
        <p:nvSpPr>
          <p:cNvPr id="110631" name="AutoShape 39"/>
          <p:cNvSpPr>
            <a:spLocks noChangeArrowheads="1"/>
          </p:cNvSpPr>
          <p:nvPr/>
        </p:nvSpPr>
        <p:spPr bwMode="auto">
          <a:xfrm rot="16200000" flipH="1">
            <a:off x="5939631" y="3204369"/>
            <a:ext cx="312738" cy="304800"/>
          </a:xfrm>
          <a:prstGeom prst="rightArrow">
            <a:avLst>
              <a:gd name="adj1" fmla="val 50000"/>
              <a:gd name="adj2" fmla="val 25651"/>
            </a:avLst>
          </a:prstGeom>
          <a:solidFill>
            <a:srgbClr val="CC0000"/>
          </a:solidFill>
          <a:ln w="12700">
            <a:solidFill>
              <a:srgbClr val="CC0000"/>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sp>
        <p:nvSpPr>
          <p:cNvPr id="4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57D64430-FB58-48FB-9873-2465C319D80E}" type="slidenum">
              <a:rPr lang="zh-CN" altLang="en-US" sz="1200">
                <a:ea typeface="SimSun" pitchFamily="2" charset="-122"/>
              </a:rPr>
              <a:pPr algn="r"/>
              <a:t>49</a:t>
            </a:fld>
            <a:endParaRPr lang="en-US" altLang="zh-CN" sz="1200" dirty="0">
              <a:ea typeface="SimSun" pitchFamily="2" charset="-122"/>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an E-Mail To your Instructor </a:t>
            </a:r>
            <a:r>
              <a:rPr lang="en-US" dirty="0">
                <a:sym typeface="Wingdings" pitchFamily="2" charset="2"/>
              </a:rPr>
              <a:t></a:t>
            </a:r>
            <a:endParaRPr lang="ar-JO" dirty="0"/>
          </a:p>
        </p:txBody>
      </p:sp>
      <p:pic>
        <p:nvPicPr>
          <p:cNvPr id="5122" name="Picture 2"/>
          <p:cNvPicPr>
            <a:picLocks noChangeAspect="1" noChangeArrowheads="1"/>
          </p:cNvPicPr>
          <p:nvPr/>
        </p:nvPicPr>
        <p:blipFill>
          <a:blip r:embed="rId2"/>
          <a:srcRect l="22969" t="9166" r="17031" b="7500"/>
          <a:stretch>
            <a:fillRect/>
          </a:stretch>
        </p:blipFill>
        <p:spPr bwMode="auto">
          <a:xfrm>
            <a:off x="334139" y="1447800"/>
            <a:ext cx="8572560" cy="5014053"/>
          </a:xfrm>
          <a:prstGeom prst="rect">
            <a:avLst/>
          </a:prstGeom>
          <a:noFill/>
          <a:ln w="9525">
            <a:noFill/>
            <a:miter lim="800000"/>
            <a:headEnd/>
            <a:tailEnd/>
          </a:ln>
          <a:effectLst/>
        </p:spPr>
      </p:pic>
    </p:spTree>
    <p:extLst>
      <p:ext uri="{BB962C8B-B14F-4D97-AF65-F5344CB8AC3E}">
        <p14:creationId xmlns:p14="http://schemas.microsoft.com/office/powerpoint/2010/main" val="264594052"/>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noFill/>
        </p:spPr>
        <p:txBody>
          <a:bodyPr/>
          <a:lstStyle/>
          <a:p>
            <a:fld id="{D5053897-9F19-4A48-9540-0670675C6A58}" type="slidenum">
              <a:rPr lang="en-US"/>
              <a:pPr/>
              <a:t>50</a:t>
            </a:fld>
            <a:endParaRPr lang="en-US"/>
          </a:p>
        </p:txBody>
      </p:sp>
      <p:sp>
        <p:nvSpPr>
          <p:cNvPr id="17413" name="Rectangle 2"/>
          <p:cNvSpPr>
            <a:spLocks noGrp="1" noChangeArrowheads="1"/>
          </p:cNvSpPr>
          <p:nvPr>
            <p:ph type="title"/>
          </p:nvPr>
        </p:nvSpPr>
        <p:spPr>
          <a:xfrm>
            <a:off x="304800" y="228600"/>
            <a:ext cx="8458200" cy="561975"/>
          </a:xfrm>
          <a:noFill/>
        </p:spPr>
        <p:txBody>
          <a:bodyPr lIns="92075" tIns="46038" rIns="92075" bIns="46038" anchor="ctr"/>
          <a:lstStyle/>
          <a:p>
            <a:pPr eaLnBrk="1" hangingPunct="1"/>
            <a:r>
              <a:rPr lang="en-US" sz="2400" dirty="0"/>
              <a:t>1.4.1 Concept/Class Description: Characterization and Discrimination</a:t>
            </a:r>
          </a:p>
        </p:txBody>
      </p:sp>
      <p:sp>
        <p:nvSpPr>
          <p:cNvPr id="17414" name="Rectangle 3"/>
          <p:cNvSpPr>
            <a:spLocks noGrp="1" noChangeArrowheads="1"/>
          </p:cNvSpPr>
          <p:nvPr>
            <p:ph type="body" idx="1"/>
          </p:nvPr>
        </p:nvSpPr>
        <p:spPr>
          <a:xfrm>
            <a:off x="381000" y="1285460"/>
            <a:ext cx="8305800" cy="4724400"/>
          </a:xfrm>
          <a:noFill/>
        </p:spPr>
        <p:txBody>
          <a:bodyPr lIns="92075" tIns="46038" rIns="92075" bIns="46038"/>
          <a:lstStyle/>
          <a:p>
            <a:r>
              <a:rPr lang="en-US" sz="1800" dirty="0"/>
              <a:t>Data can be associated with classes or concepts. For example, in the </a:t>
            </a:r>
            <a:r>
              <a:rPr lang="en-US" sz="1800" i="1" dirty="0" err="1"/>
              <a:t>AllElectronics</a:t>
            </a:r>
            <a:r>
              <a:rPr lang="en-US" sz="1800" i="1" dirty="0"/>
              <a:t> store, </a:t>
            </a:r>
            <a:r>
              <a:rPr lang="en-US" sz="1800" dirty="0"/>
              <a:t>classes of items for sale include </a:t>
            </a:r>
            <a:r>
              <a:rPr lang="en-US" sz="1800" i="1" dirty="0"/>
              <a:t>computers and printers, and concepts of customers include big-Spenders and budget-Spenders.</a:t>
            </a:r>
          </a:p>
          <a:p>
            <a:r>
              <a:rPr lang="en-US" sz="1800" dirty="0"/>
              <a:t>Such descriptions of a class or a concept are called class/concept descriptions. These descriptions can be derived via:</a:t>
            </a:r>
          </a:p>
          <a:p>
            <a:pPr lvl="1"/>
            <a:r>
              <a:rPr lang="en-US" sz="1400" dirty="0">
                <a:solidFill>
                  <a:schemeClr val="tx1"/>
                </a:solidFill>
                <a:latin typeface="+mn-lt"/>
                <a:ea typeface="+mn-ea"/>
                <a:cs typeface="+mn-cs"/>
              </a:rPr>
              <a:t>(1) </a:t>
            </a:r>
            <a:r>
              <a:rPr lang="en-US" sz="1400" i="1" dirty="0">
                <a:solidFill>
                  <a:schemeClr val="tx1"/>
                </a:solidFill>
                <a:latin typeface="+mn-lt"/>
                <a:ea typeface="+mn-ea"/>
                <a:cs typeface="+mn-cs"/>
              </a:rPr>
              <a:t>data characterization, by summarizing the data of the class under study (often called </a:t>
            </a:r>
            <a:r>
              <a:rPr lang="en-US" sz="1400" dirty="0">
                <a:solidFill>
                  <a:schemeClr val="tx1"/>
                </a:solidFill>
                <a:latin typeface="+mn-lt"/>
                <a:ea typeface="+mn-ea"/>
                <a:cs typeface="+mn-cs"/>
              </a:rPr>
              <a:t>the </a:t>
            </a:r>
            <a:r>
              <a:rPr lang="en-US" sz="1400" b="1" dirty="0">
                <a:solidFill>
                  <a:srgbClr val="C00000"/>
                </a:solidFill>
                <a:latin typeface="+mn-lt"/>
                <a:ea typeface="+mn-ea"/>
                <a:cs typeface="+mn-cs"/>
              </a:rPr>
              <a:t>target class</a:t>
            </a:r>
            <a:r>
              <a:rPr lang="en-US" sz="1400" dirty="0">
                <a:solidFill>
                  <a:schemeClr val="tx1"/>
                </a:solidFill>
                <a:latin typeface="+mn-lt"/>
                <a:ea typeface="+mn-ea"/>
                <a:cs typeface="+mn-cs"/>
              </a:rPr>
              <a:t>) in general terms, or </a:t>
            </a:r>
          </a:p>
          <a:p>
            <a:pPr lvl="1"/>
            <a:r>
              <a:rPr lang="en-US" sz="1400" dirty="0">
                <a:solidFill>
                  <a:schemeClr val="tx1"/>
                </a:solidFill>
                <a:latin typeface="+mn-lt"/>
                <a:ea typeface="+mn-ea"/>
                <a:cs typeface="+mn-cs"/>
              </a:rPr>
              <a:t>(2) </a:t>
            </a:r>
            <a:r>
              <a:rPr lang="en-US" sz="1400" i="1" dirty="0">
                <a:solidFill>
                  <a:schemeClr val="tx1"/>
                </a:solidFill>
                <a:latin typeface="+mn-lt"/>
                <a:ea typeface="+mn-ea"/>
                <a:cs typeface="+mn-cs"/>
              </a:rPr>
              <a:t>data discrimination, by comparison of the target </a:t>
            </a:r>
            <a:r>
              <a:rPr lang="en-US" sz="1400" dirty="0">
                <a:solidFill>
                  <a:schemeClr val="tx1"/>
                </a:solidFill>
                <a:latin typeface="+mn-lt"/>
                <a:ea typeface="+mn-ea"/>
                <a:cs typeface="+mn-cs"/>
              </a:rPr>
              <a:t>class with one or a set of comparative classes (often called the contrasting classes), or</a:t>
            </a:r>
          </a:p>
          <a:p>
            <a:pPr lvl="1"/>
            <a:r>
              <a:rPr lang="en-US" sz="1400" dirty="0">
                <a:solidFill>
                  <a:schemeClr val="tx1"/>
                </a:solidFill>
                <a:latin typeface="+mn-lt"/>
                <a:ea typeface="+mn-ea"/>
                <a:cs typeface="+mn-cs"/>
              </a:rPr>
              <a:t>(3) both data characterization and discrimination. </a:t>
            </a:r>
          </a:p>
          <a:p>
            <a:endParaRPr lang="en-US" sz="1800" dirty="0">
              <a:solidFill>
                <a:schemeClr val="tx1"/>
              </a:solidFill>
              <a:latin typeface="+mn-lt"/>
              <a:ea typeface="+mn-ea"/>
              <a:cs typeface="+mn-cs"/>
            </a:endParaRPr>
          </a:p>
          <a:p>
            <a:r>
              <a:rPr lang="en-US" sz="1800" dirty="0">
                <a:solidFill>
                  <a:srgbClr val="FF0000"/>
                </a:solidFill>
                <a:latin typeface="+mn-lt"/>
                <a:ea typeface="+mn-ea"/>
                <a:cs typeface="+mn-cs"/>
              </a:rPr>
              <a:t>Data characterization </a:t>
            </a:r>
            <a:r>
              <a:rPr lang="en-US" sz="1800" dirty="0">
                <a:solidFill>
                  <a:schemeClr val="tx1"/>
                </a:solidFill>
                <a:latin typeface="+mn-lt"/>
                <a:ea typeface="+mn-ea"/>
                <a:cs typeface="+mn-cs"/>
              </a:rPr>
              <a:t>is a summarization of the general characteristics or features of a target class of data. </a:t>
            </a:r>
          </a:p>
          <a:p>
            <a:r>
              <a:rPr lang="en-US" sz="1800" u="sng" dirty="0">
                <a:solidFill>
                  <a:srgbClr val="FF0000"/>
                </a:solidFill>
              </a:rPr>
              <a:t>Example</a:t>
            </a:r>
            <a:r>
              <a:rPr lang="en-US" sz="1800" dirty="0"/>
              <a:t> : </a:t>
            </a:r>
            <a:r>
              <a:rPr lang="en-US" sz="1800" dirty="0">
                <a:solidFill>
                  <a:schemeClr val="tx1"/>
                </a:solidFill>
                <a:latin typeface="+mn-lt"/>
                <a:ea typeface="+mn-ea"/>
                <a:cs typeface="+mn-cs"/>
              </a:rPr>
              <a:t>study the characteristics of software products whose sales increased by 10% in the last year.</a:t>
            </a:r>
          </a:p>
          <a:p>
            <a:r>
              <a:rPr lang="en-US" sz="1800" dirty="0">
                <a:solidFill>
                  <a:srgbClr val="FF0000"/>
                </a:solidFill>
                <a:latin typeface="+mn-lt"/>
                <a:ea typeface="+mn-ea"/>
                <a:cs typeface="+mn-cs"/>
              </a:rPr>
              <a:t>The output of data characterization </a:t>
            </a:r>
            <a:r>
              <a:rPr lang="en-US" sz="1800" dirty="0">
                <a:solidFill>
                  <a:schemeClr val="tx1"/>
                </a:solidFill>
                <a:latin typeface="+mn-lt"/>
                <a:ea typeface="+mn-ea"/>
                <a:cs typeface="+mn-cs"/>
              </a:rPr>
              <a:t>can be presented in various forms. Examples : include pie charts, bar charts, curves, multidimensional data cubes, and multidimensional tables.</a:t>
            </a:r>
          </a:p>
          <a:p>
            <a:r>
              <a:rPr lang="en-US" sz="1800" dirty="0">
                <a:solidFill>
                  <a:schemeClr val="tx1"/>
                </a:solidFill>
                <a:latin typeface="+mn-lt"/>
                <a:ea typeface="+mn-ea"/>
                <a:cs typeface="+mn-cs"/>
              </a:rPr>
              <a:t>The resulting descriptions can also be presented as generalized relations or in rule form(called characteristic rules).</a:t>
            </a:r>
            <a:endParaRPr lang="en-US" sz="1800" dirty="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noFill/>
        </p:spPr>
        <p:txBody>
          <a:bodyPr/>
          <a:lstStyle/>
          <a:p>
            <a:fld id="{D5053897-9F19-4A48-9540-0670675C6A58}" type="slidenum">
              <a:rPr lang="en-US"/>
              <a:pPr/>
              <a:t>51</a:t>
            </a:fld>
            <a:endParaRPr lang="en-US"/>
          </a:p>
        </p:txBody>
      </p:sp>
      <p:sp>
        <p:nvSpPr>
          <p:cNvPr id="17413" name="Rectangle 2"/>
          <p:cNvSpPr>
            <a:spLocks noGrp="1" noChangeArrowheads="1"/>
          </p:cNvSpPr>
          <p:nvPr>
            <p:ph type="title"/>
          </p:nvPr>
        </p:nvSpPr>
        <p:spPr>
          <a:xfrm>
            <a:off x="228600" y="381000"/>
            <a:ext cx="8458200" cy="561975"/>
          </a:xfrm>
          <a:noFill/>
        </p:spPr>
        <p:txBody>
          <a:bodyPr lIns="92075" tIns="46038" rIns="92075" bIns="46038" anchor="ctr"/>
          <a:lstStyle/>
          <a:p>
            <a:pPr eaLnBrk="1" hangingPunct="1"/>
            <a:r>
              <a:rPr lang="en-US" sz="2400" dirty="0"/>
              <a:t>1.4.1 Concept/Class Description: Characterization and Discrimination</a:t>
            </a:r>
            <a:endParaRPr lang="en-US" sz="2000" b="0" dirty="0"/>
          </a:p>
        </p:txBody>
      </p:sp>
      <p:sp>
        <p:nvSpPr>
          <p:cNvPr id="17414" name="Rectangle 3"/>
          <p:cNvSpPr>
            <a:spLocks noGrp="1" noChangeArrowheads="1"/>
          </p:cNvSpPr>
          <p:nvPr>
            <p:ph type="body" idx="1"/>
          </p:nvPr>
        </p:nvSpPr>
        <p:spPr>
          <a:xfrm>
            <a:off x="381000" y="1295400"/>
            <a:ext cx="8305800" cy="2819400"/>
          </a:xfrm>
          <a:noFill/>
        </p:spPr>
        <p:txBody>
          <a:bodyPr lIns="92075" tIns="46038" rIns="92075" bIns="46038"/>
          <a:lstStyle/>
          <a:p>
            <a:r>
              <a:rPr lang="en-US" sz="1800" dirty="0">
                <a:solidFill>
                  <a:srgbClr val="FF0000"/>
                </a:solidFill>
                <a:latin typeface="+mn-lt"/>
                <a:ea typeface="+mn-ea"/>
                <a:cs typeface="+mn-cs"/>
              </a:rPr>
              <a:t>Data discrimination </a:t>
            </a:r>
            <a:r>
              <a:rPr lang="en-US" sz="1800" dirty="0">
                <a:solidFill>
                  <a:schemeClr val="tx1"/>
                </a:solidFill>
                <a:latin typeface="+mn-lt"/>
                <a:ea typeface="+mn-ea"/>
                <a:cs typeface="+mn-cs"/>
              </a:rPr>
              <a:t>is a comparison of the general features of target class data objects with the general features of objects from one or a set of contrasting classes.</a:t>
            </a:r>
          </a:p>
          <a:p>
            <a:endParaRPr lang="en-US" sz="1800" dirty="0">
              <a:solidFill>
                <a:schemeClr val="tx1"/>
              </a:solidFill>
              <a:latin typeface="+mn-lt"/>
              <a:ea typeface="+mn-ea"/>
              <a:cs typeface="+mn-cs"/>
            </a:endParaRPr>
          </a:p>
          <a:p>
            <a:r>
              <a:rPr lang="en-US" sz="1800" dirty="0">
                <a:solidFill>
                  <a:srgbClr val="FF0000"/>
                </a:solidFill>
              </a:rPr>
              <a:t>Example</a:t>
            </a:r>
            <a:r>
              <a:rPr lang="en-US" sz="1800" dirty="0"/>
              <a:t>: </a:t>
            </a:r>
            <a:r>
              <a:rPr lang="en-US" sz="1800" dirty="0">
                <a:solidFill>
                  <a:schemeClr val="tx1"/>
                </a:solidFill>
                <a:latin typeface="+mn-lt"/>
                <a:ea typeface="+mn-ea"/>
                <a:cs typeface="+mn-cs"/>
              </a:rPr>
              <a:t>the user may like to compare the general features of software products whose sales increased by 10% in the last year with those whose sales decreased by at least 30% during the same period.</a:t>
            </a:r>
          </a:p>
          <a:p>
            <a:endParaRPr lang="en-US" sz="1800" dirty="0">
              <a:solidFill>
                <a:schemeClr val="tx1"/>
              </a:solidFill>
              <a:latin typeface="+mn-lt"/>
              <a:ea typeface="+mn-ea"/>
              <a:cs typeface="+mn-cs"/>
            </a:endParaRPr>
          </a:p>
          <a:p>
            <a:r>
              <a:rPr lang="en-US" sz="1800" dirty="0">
                <a:solidFill>
                  <a:srgbClr val="FF0000"/>
                </a:solidFill>
                <a:latin typeface="+mn-lt"/>
                <a:ea typeface="+mn-ea"/>
                <a:cs typeface="+mn-cs"/>
              </a:rPr>
              <a:t>Discrimination descriptions</a:t>
            </a:r>
            <a:r>
              <a:rPr lang="en-US" sz="1800" dirty="0">
                <a:solidFill>
                  <a:schemeClr val="tx1"/>
                </a:solidFill>
                <a:latin typeface="+mn-lt"/>
                <a:ea typeface="+mn-ea"/>
                <a:cs typeface="+mn-cs"/>
              </a:rPr>
              <a:t> expressed in rule form are referred to as </a:t>
            </a:r>
            <a:r>
              <a:rPr lang="en-US" sz="1800" dirty="0" err="1">
                <a:solidFill>
                  <a:schemeClr val="tx1"/>
                </a:solidFill>
                <a:latin typeface="+mn-lt"/>
                <a:ea typeface="+mn-ea"/>
                <a:cs typeface="+mn-cs"/>
              </a:rPr>
              <a:t>discriminant</a:t>
            </a:r>
            <a:r>
              <a:rPr lang="en-US" sz="1800" dirty="0">
                <a:solidFill>
                  <a:schemeClr val="tx1"/>
                </a:solidFill>
                <a:latin typeface="+mn-lt"/>
                <a:ea typeface="+mn-ea"/>
                <a:cs typeface="+mn-cs"/>
              </a:rPr>
              <a:t> rules.</a:t>
            </a:r>
            <a:endParaRPr lang="en-US" sz="1800" dirty="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B4D69FE-D09B-4527-9EF3-1BED8F8F355E}" type="slidenum">
              <a:rPr lang="en-US" smtClean="0"/>
              <a:pPr/>
              <a:t>52</a:t>
            </a:fld>
            <a:endParaRPr lang="en-US"/>
          </a:p>
        </p:txBody>
      </p:sp>
      <p:sp>
        <p:nvSpPr>
          <p:cNvPr id="26627" name="Rectangle 2"/>
          <p:cNvSpPr>
            <a:spLocks noGrp="1" noChangeArrowheads="1"/>
          </p:cNvSpPr>
          <p:nvPr>
            <p:ph type="title"/>
          </p:nvPr>
        </p:nvSpPr>
        <p:spPr>
          <a:xfrm>
            <a:off x="228600" y="152400"/>
            <a:ext cx="8763000" cy="990600"/>
          </a:xfrm>
          <a:noFill/>
        </p:spPr>
        <p:txBody>
          <a:bodyPr lIns="92075" tIns="46038" rIns="92075" bIns="46038" anchor="ctr"/>
          <a:lstStyle/>
          <a:p>
            <a:pPr eaLnBrk="1" hangingPunct="1"/>
            <a:r>
              <a:rPr lang="en-US" sz="2400" dirty="0"/>
              <a:t>1.4.2 Mining Frequent Patterns, Associations, and Correlations</a:t>
            </a:r>
            <a:endParaRPr lang="en-US" sz="2000" b="0" dirty="0"/>
          </a:p>
        </p:txBody>
      </p:sp>
      <p:sp>
        <p:nvSpPr>
          <p:cNvPr id="26628" name="Rectangle 3"/>
          <p:cNvSpPr>
            <a:spLocks noGrp="1" noChangeArrowheads="1"/>
          </p:cNvSpPr>
          <p:nvPr>
            <p:ph type="body" idx="1"/>
          </p:nvPr>
        </p:nvSpPr>
        <p:spPr>
          <a:xfrm>
            <a:off x="381000" y="1295400"/>
            <a:ext cx="8305800" cy="5105400"/>
          </a:xfrm>
          <a:noFill/>
        </p:spPr>
        <p:txBody>
          <a:bodyPr lIns="92075" tIns="46038" rIns="92075" bIns="46038"/>
          <a:lstStyle/>
          <a:p>
            <a:r>
              <a:rPr lang="en-US" sz="1800" dirty="0"/>
              <a:t>Frequent patterns are patterns that occur frequently in data. A </a:t>
            </a:r>
            <a:r>
              <a:rPr lang="en-US" sz="1800" i="1" dirty="0"/>
              <a:t>frequent </a:t>
            </a:r>
            <a:r>
              <a:rPr lang="en-US" sz="1800" i="1" dirty="0" err="1"/>
              <a:t>itemset</a:t>
            </a:r>
            <a:r>
              <a:rPr lang="en-US" sz="1800" i="1" dirty="0"/>
              <a:t> typically refers to a set of items that frequently appear together </a:t>
            </a:r>
            <a:r>
              <a:rPr lang="en-US" sz="1800" dirty="0"/>
              <a:t>in a transactional data set, such as milk and bread.</a:t>
            </a:r>
          </a:p>
          <a:p>
            <a:endParaRPr lang="en-US" sz="1800" dirty="0"/>
          </a:p>
          <a:p>
            <a:r>
              <a:rPr lang="en-US" sz="1800" dirty="0"/>
              <a:t>What is </a:t>
            </a:r>
            <a:r>
              <a:rPr lang="en-US" sz="1800" dirty="0">
                <a:solidFill>
                  <a:srgbClr val="C00000"/>
                </a:solidFill>
              </a:rPr>
              <a:t>Association Mining</a:t>
            </a:r>
            <a:r>
              <a:rPr lang="en-US" sz="1800" dirty="0"/>
              <a:t>?</a:t>
            </a:r>
          </a:p>
          <a:p>
            <a:pPr lvl="1"/>
            <a:r>
              <a:rPr lang="en-US" sz="1600" dirty="0"/>
              <a:t>Finding frequent patterns, associations, correlations, or causal structures among sets of items or objects in transaction databases, relational databases, and other information repositories</a:t>
            </a:r>
          </a:p>
          <a:p>
            <a:pPr lvl="1"/>
            <a:r>
              <a:rPr lang="en-US" sz="1600" dirty="0"/>
              <a:t>Frequent pattern: pattern (set of items, sequence, etc) that occurs frequently in database </a:t>
            </a:r>
          </a:p>
          <a:p>
            <a:pPr lvl="1" eaLnBrk="1" hangingPunct="1">
              <a:lnSpc>
                <a:spcPct val="110000"/>
              </a:lnSpc>
            </a:pPr>
            <a:r>
              <a:rPr lang="en-US" sz="1600" dirty="0"/>
              <a:t>Example of typical association rules:</a:t>
            </a:r>
          </a:p>
          <a:p>
            <a:pPr lvl="2" eaLnBrk="1" hangingPunct="1">
              <a:lnSpc>
                <a:spcPct val="110000"/>
              </a:lnSpc>
            </a:pPr>
            <a:r>
              <a:rPr lang="en-US" sz="1600" dirty="0"/>
              <a:t>Diaper </a:t>
            </a:r>
            <a:r>
              <a:rPr lang="en-US" sz="1600" dirty="0">
                <a:sym typeface="Wingdings" pitchFamily="2" charset="2"/>
              </a:rPr>
              <a:t></a:t>
            </a:r>
            <a:r>
              <a:rPr lang="en-US" sz="1600" dirty="0"/>
              <a:t> Beer [0.5%, 75%]  (support, confidence)</a:t>
            </a:r>
          </a:p>
          <a:p>
            <a:pPr lvl="2" eaLnBrk="1" hangingPunct="1">
              <a:lnSpc>
                <a:spcPct val="110000"/>
              </a:lnSpc>
            </a:pPr>
            <a:r>
              <a:rPr lang="en-US" sz="1800" dirty="0"/>
              <a:t> </a:t>
            </a:r>
          </a:p>
          <a:p>
            <a:pPr lvl="2" eaLnBrk="1" hangingPunct="1">
              <a:lnSpc>
                <a:spcPct val="110000"/>
              </a:lnSpc>
            </a:pPr>
            <a:r>
              <a:rPr lang="en-US" sz="1800" dirty="0"/>
              <a:t> </a:t>
            </a:r>
          </a:p>
          <a:p>
            <a:pPr eaLnBrk="1" hangingPunct="1">
              <a:lnSpc>
                <a:spcPct val="110000"/>
              </a:lnSpc>
            </a:pPr>
            <a:endParaRPr lang="en-US" sz="1800" dirty="0"/>
          </a:p>
          <a:p>
            <a:pPr eaLnBrk="1" hangingPunct="1">
              <a:lnSpc>
                <a:spcPct val="110000"/>
              </a:lnSpc>
            </a:pPr>
            <a:r>
              <a:rPr lang="en-US" sz="1800" dirty="0"/>
              <a:t>Issues: </a:t>
            </a:r>
          </a:p>
          <a:p>
            <a:pPr lvl="1" eaLnBrk="1" hangingPunct="1">
              <a:lnSpc>
                <a:spcPct val="110000"/>
              </a:lnSpc>
            </a:pPr>
            <a:r>
              <a:rPr lang="en-US" sz="1400" dirty="0"/>
              <a:t>1) How to mine such patterns and rules efficiently in large datasets?</a:t>
            </a:r>
          </a:p>
          <a:p>
            <a:pPr lvl="1" eaLnBrk="1" hangingPunct="1">
              <a:lnSpc>
                <a:spcPct val="110000"/>
              </a:lnSpc>
            </a:pPr>
            <a:r>
              <a:rPr lang="en-US" sz="1400" dirty="0"/>
              <a:t>2) How to use such patterns for classification, clustering, and other applications?</a:t>
            </a:r>
          </a:p>
        </p:txBody>
      </p:sp>
      <p:pic>
        <p:nvPicPr>
          <p:cNvPr id="131074" name="Picture 2"/>
          <p:cNvPicPr>
            <a:picLocks noChangeAspect="1" noChangeArrowheads="1"/>
          </p:cNvPicPr>
          <p:nvPr/>
        </p:nvPicPr>
        <p:blipFill>
          <a:blip r:embed="rId3" cstate="print"/>
          <a:srcRect/>
          <a:stretch>
            <a:fillRect/>
          </a:stretch>
        </p:blipFill>
        <p:spPr bwMode="auto">
          <a:xfrm>
            <a:off x="1524000" y="4267200"/>
            <a:ext cx="6067425" cy="314325"/>
          </a:xfrm>
          <a:prstGeom prst="rect">
            <a:avLst/>
          </a:prstGeom>
          <a:noFill/>
          <a:ln w="9525" cap="flat" cmpd="sng">
            <a:noFill/>
            <a:prstDash val="solid"/>
            <a:miter lim="800000"/>
            <a:headEnd type="none" w="med" len="med"/>
            <a:tailEnd type="none" w="med" len="med"/>
          </a:ln>
        </p:spPr>
      </p:pic>
      <p:pic>
        <p:nvPicPr>
          <p:cNvPr id="131075" name="Picture 3"/>
          <p:cNvPicPr>
            <a:picLocks noChangeAspect="1" noChangeArrowheads="1"/>
          </p:cNvPicPr>
          <p:nvPr/>
        </p:nvPicPr>
        <p:blipFill>
          <a:blip r:embed="rId4" cstate="print"/>
          <a:srcRect/>
          <a:stretch>
            <a:fillRect/>
          </a:stretch>
        </p:blipFill>
        <p:spPr bwMode="auto">
          <a:xfrm>
            <a:off x="1600200" y="4724400"/>
            <a:ext cx="5381625" cy="504825"/>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noFill/>
        </p:spPr>
        <p:txBody>
          <a:bodyPr/>
          <a:lstStyle/>
          <a:p>
            <a:fld id="{D5053897-9F19-4A48-9540-0670675C6A58}" type="slidenum">
              <a:rPr lang="en-US"/>
              <a:pPr/>
              <a:t>53</a:t>
            </a:fld>
            <a:endParaRPr lang="en-US"/>
          </a:p>
        </p:txBody>
      </p:sp>
      <p:sp>
        <p:nvSpPr>
          <p:cNvPr id="17413" name="Rectangle 2"/>
          <p:cNvSpPr>
            <a:spLocks noGrp="1" noChangeArrowheads="1"/>
          </p:cNvSpPr>
          <p:nvPr>
            <p:ph type="title"/>
          </p:nvPr>
        </p:nvSpPr>
        <p:spPr>
          <a:xfrm>
            <a:off x="228600" y="381000"/>
            <a:ext cx="8458200" cy="561975"/>
          </a:xfrm>
          <a:noFill/>
        </p:spPr>
        <p:txBody>
          <a:bodyPr lIns="92075" tIns="46038" rIns="92075" bIns="46038" anchor="ctr"/>
          <a:lstStyle/>
          <a:p>
            <a:pPr eaLnBrk="1" hangingPunct="1"/>
            <a:r>
              <a:rPr lang="en-US" sz="2400" dirty="0"/>
              <a:t>1.4.3 Classification and Predication</a:t>
            </a:r>
            <a:endParaRPr lang="en-US" sz="2000" b="0" dirty="0"/>
          </a:p>
        </p:txBody>
      </p:sp>
      <p:sp>
        <p:nvSpPr>
          <p:cNvPr id="7" name="Rectangle 3"/>
          <p:cNvSpPr txBox="1">
            <a:spLocks noChangeArrowheads="1"/>
          </p:cNvSpPr>
          <p:nvPr/>
        </p:nvSpPr>
        <p:spPr bwMode="auto">
          <a:xfrm>
            <a:off x="381000" y="1371600"/>
            <a:ext cx="84582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28600" lvl="2" indent="-228600">
              <a:lnSpc>
                <a:spcPct val="110000"/>
              </a:lnSpc>
              <a:spcBef>
                <a:spcPct val="20000"/>
              </a:spcBef>
              <a:buClr>
                <a:schemeClr val="folHlink"/>
              </a:buClr>
              <a:buSzPct val="50000"/>
              <a:buFont typeface="Wingdings" pitchFamily="2" charset="2"/>
              <a:buChar char="n"/>
            </a:pPr>
            <a:r>
              <a:rPr lang="en-US" sz="1600" b="1" kern="0" dirty="0">
                <a:solidFill>
                  <a:srgbClr val="FF0000"/>
                </a:solidFill>
                <a:latin typeface="+mn-lt"/>
              </a:rPr>
              <a:t>Classification</a:t>
            </a:r>
            <a:r>
              <a:rPr lang="en-US" sz="1600" kern="0" dirty="0">
                <a:solidFill>
                  <a:srgbClr val="FF0000"/>
                </a:solidFill>
                <a:latin typeface="+mn-lt"/>
              </a:rPr>
              <a:t> </a:t>
            </a:r>
            <a:r>
              <a:rPr lang="en-US" sz="1600" kern="0" dirty="0">
                <a:latin typeface="+mn-lt"/>
              </a:rPr>
              <a:t>is the process of finding a model (or function) that describes and distinguishes data classes or concepts, for the purpose of being able to use the model to predict the class of objects whose class label is unknown.</a:t>
            </a:r>
          </a:p>
          <a:p>
            <a:pPr marL="228600" lvl="2" indent="-228600">
              <a:lnSpc>
                <a:spcPct val="110000"/>
              </a:lnSpc>
              <a:spcBef>
                <a:spcPct val="20000"/>
              </a:spcBef>
              <a:buClr>
                <a:schemeClr val="folHlink"/>
              </a:buClr>
              <a:buSzPct val="50000"/>
              <a:buFont typeface="Wingdings" pitchFamily="2" charset="2"/>
              <a:buChar char="n"/>
            </a:pPr>
            <a:r>
              <a:rPr lang="en-US" sz="1600" b="1" kern="0" dirty="0">
                <a:latin typeface="+mn-lt"/>
              </a:rPr>
              <a:t>The derived model </a:t>
            </a:r>
            <a:r>
              <a:rPr lang="en-US" sz="1600" kern="0" dirty="0">
                <a:latin typeface="+mn-lt"/>
              </a:rPr>
              <a:t>is based on the analysis of a set of training data (i.e., data objects whose class label is known). Describe and distinguish classes or concepts for future prediction.</a:t>
            </a:r>
          </a:p>
          <a:p>
            <a:pPr marL="742950" lvl="1" indent="-285750">
              <a:lnSpc>
                <a:spcPct val="110000"/>
              </a:lnSpc>
              <a:spcBef>
                <a:spcPct val="20000"/>
              </a:spcBef>
              <a:buClr>
                <a:schemeClr val="hlink"/>
              </a:buClr>
              <a:buSzPct val="55000"/>
              <a:buFont typeface="Wingdings" pitchFamily="2" charset="2"/>
              <a:buChar char="n"/>
            </a:pPr>
            <a:r>
              <a:rPr lang="en-US" sz="1600" kern="0" dirty="0">
                <a:latin typeface="+mn-lt"/>
              </a:rPr>
              <a:t>Examples: </a:t>
            </a:r>
          </a:p>
          <a:p>
            <a:pPr marL="1200150" lvl="2" indent="-285750">
              <a:lnSpc>
                <a:spcPct val="110000"/>
              </a:lnSpc>
              <a:spcBef>
                <a:spcPct val="20000"/>
              </a:spcBef>
              <a:buClr>
                <a:schemeClr val="hlink"/>
              </a:buClr>
              <a:buSzPct val="55000"/>
              <a:buFont typeface="Wingdings" pitchFamily="2" charset="2"/>
              <a:buChar char="n"/>
            </a:pPr>
            <a:r>
              <a:rPr lang="en-US" sz="1200" kern="0" dirty="0">
                <a:latin typeface="+mn-lt"/>
              </a:rPr>
              <a:t>Classify countries based on (climate), </a:t>
            </a:r>
          </a:p>
          <a:p>
            <a:pPr marL="1200150" lvl="2" indent="-285750">
              <a:lnSpc>
                <a:spcPct val="110000"/>
              </a:lnSpc>
              <a:spcBef>
                <a:spcPct val="20000"/>
              </a:spcBef>
              <a:buClr>
                <a:schemeClr val="hlink"/>
              </a:buClr>
              <a:buSzPct val="55000"/>
              <a:buFont typeface="Wingdings" pitchFamily="2" charset="2"/>
              <a:buChar char="n"/>
            </a:pPr>
            <a:r>
              <a:rPr lang="en-US" sz="1200" kern="0" dirty="0">
                <a:latin typeface="+mn-lt"/>
              </a:rPr>
              <a:t>Classify cars based on (gas mileage)</a:t>
            </a:r>
          </a:p>
          <a:p>
            <a:pPr marL="742950" lvl="1" indent="-285750">
              <a:lnSpc>
                <a:spcPct val="110000"/>
              </a:lnSpc>
              <a:spcBef>
                <a:spcPct val="20000"/>
              </a:spcBef>
              <a:buClr>
                <a:schemeClr val="hlink"/>
              </a:buClr>
              <a:buSzPct val="55000"/>
              <a:buFont typeface="Wingdings" pitchFamily="2" charset="2"/>
              <a:buChar char="n"/>
            </a:pPr>
            <a:r>
              <a:rPr lang="en-US" sz="1600" kern="0" dirty="0">
                <a:latin typeface="+mn-lt"/>
              </a:rPr>
              <a:t>The derived model may be represented in various forms, such as classification (IF-THEN) rules, decision trees, mathematical formulae, or neural networks</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ea typeface="+mn-ea"/>
                <a:cs typeface="+mn-cs"/>
              </a:rPr>
              <a:t>Typical methods</a:t>
            </a:r>
          </a:p>
          <a:p>
            <a:pPr marL="742950" marR="0" lvl="1" indent="-285750" algn="l" defTabSz="914400" rtl="0" eaLnBrk="1" fontAlgn="base" latinLnBrk="0" hangingPunct="1">
              <a:lnSpc>
                <a:spcPct val="110000"/>
              </a:lnSpc>
              <a:spcBef>
                <a:spcPct val="20000"/>
              </a:spcBef>
              <a:spcAft>
                <a:spcPct val="0"/>
              </a:spcAft>
              <a:buClr>
                <a:schemeClr val="hlink"/>
              </a:buClr>
              <a:buSzPct val="55000"/>
              <a:buFont typeface="Wingdings" pitchFamily="2" charset="2"/>
              <a:buChar char="n"/>
              <a:tabLst/>
              <a:defRPr/>
            </a:pPr>
            <a:r>
              <a:rPr kumimoji="0" lang="en-US" sz="1400" b="0" i="0" u="none" strike="noStrike" kern="0" cap="none" spc="0" normalizeH="0" baseline="0" noProof="0" dirty="0">
                <a:ln>
                  <a:noFill/>
                </a:ln>
                <a:solidFill>
                  <a:schemeClr val="tx1"/>
                </a:solidFill>
                <a:effectLst/>
                <a:uLnTx/>
                <a:uFillTx/>
                <a:latin typeface="+mn-lt"/>
              </a:rPr>
              <a:t>Decision trees, naïve Bayesian classification, support vector machines, neural networks, rule-based classification, pattern-based classification, logistic regression, …</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ea typeface="+mn-ea"/>
                <a:cs typeface="+mn-cs"/>
              </a:rPr>
              <a:t>Typical applications:</a:t>
            </a:r>
          </a:p>
          <a:p>
            <a:pPr marL="742950" marR="0" lvl="1" indent="-285750" algn="l" defTabSz="914400" rtl="0" eaLnBrk="1" fontAlgn="base" latinLnBrk="0" hangingPunct="1">
              <a:lnSpc>
                <a:spcPct val="110000"/>
              </a:lnSpc>
              <a:spcBef>
                <a:spcPct val="20000"/>
              </a:spcBef>
              <a:spcAft>
                <a:spcPct val="0"/>
              </a:spcAft>
              <a:buClr>
                <a:schemeClr val="hlink"/>
              </a:buClr>
              <a:buSzPct val="55000"/>
              <a:buFont typeface="Wingdings" pitchFamily="2" charset="2"/>
              <a:buChar char="n"/>
              <a:tabLst/>
              <a:defRPr/>
            </a:pPr>
            <a:r>
              <a:rPr kumimoji="0" lang="en-US" sz="1400" b="0" i="0" u="none" strike="noStrike" kern="0" cap="none" spc="0" normalizeH="0" baseline="0" noProof="0" dirty="0">
                <a:ln>
                  <a:noFill/>
                </a:ln>
                <a:solidFill>
                  <a:schemeClr val="tx1"/>
                </a:solidFill>
                <a:effectLst/>
                <a:uLnTx/>
                <a:uFillTx/>
                <a:latin typeface="+mn-lt"/>
              </a:rPr>
              <a:t>Credit card fraud detection, direct marketing, classifying stars, diseases,  web-pages, …</a:t>
            </a:r>
          </a:p>
          <a:p>
            <a:pPr marL="228600" lvl="2" indent="-228600">
              <a:lnSpc>
                <a:spcPct val="110000"/>
              </a:lnSpc>
              <a:spcBef>
                <a:spcPct val="20000"/>
              </a:spcBef>
              <a:buClr>
                <a:schemeClr val="folHlink"/>
              </a:buClr>
              <a:buSzPct val="50000"/>
              <a:buFont typeface="Wingdings" pitchFamily="2" charset="2"/>
              <a:buChar char="n"/>
            </a:pPr>
            <a:r>
              <a:rPr lang="en-US" sz="1600" b="1" kern="0" dirty="0">
                <a:solidFill>
                  <a:srgbClr val="FF0000"/>
                </a:solidFill>
                <a:latin typeface="+mn-lt"/>
              </a:rPr>
              <a:t>Prediction</a:t>
            </a:r>
            <a:r>
              <a:rPr lang="en-US" sz="1600" kern="0" dirty="0">
                <a:latin typeface="+mn-lt"/>
              </a:rPr>
              <a:t>: models continuous-valued functions. That is, it is used to predict missing or unavailable numerical data values rather than class labels.</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28"/>
          <p:cNvSpPr txBox="1">
            <a:spLocks noChangeArrowheads="1"/>
          </p:cNvSpPr>
          <p:nvPr/>
        </p:nvSpPr>
        <p:spPr bwMode="auto">
          <a:xfrm>
            <a:off x="685800" y="6248400"/>
            <a:ext cx="8077200" cy="307777"/>
          </a:xfrm>
          <a:prstGeom prst="rect">
            <a:avLst/>
          </a:prstGeom>
          <a:noFill/>
          <a:ln w="9525">
            <a:noFill/>
            <a:miter lim="800000"/>
            <a:headEnd/>
            <a:tailEnd/>
          </a:ln>
        </p:spPr>
        <p:txBody>
          <a:bodyPr wrap="square">
            <a:spAutoFit/>
          </a:bodyPr>
          <a:lstStyle/>
          <a:p>
            <a:pPr eaLnBrk="0" hangingPunct="0">
              <a:buClr>
                <a:srgbClr val="170981"/>
              </a:buClr>
              <a:buSzPct val="75000"/>
              <a:buFont typeface="Wingdings" pitchFamily="2" charset="2"/>
              <a:buNone/>
            </a:pPr>
            <a:r>
              <a:rPr lang="en-US" sz="1400" dirty="0"/>
              <a:t>The Buys </a:t>
            </a:r>
            <a:r>
              <a:rPr lang="en-US" sz="1400" b="1" dirty="0"/>
              <a:t>Computer Dataset</a:t>
            </a:r>
            <a:r>
              <a:rPr lang="en-US" sz="1400" dirty="0"/>
              <a:t>: This follows an  example from Quinlan’s ID3</a:t>
            </a:r>
          </a:p>
        </p:txBody>
      </p:sp>
      <p:pic>
        <p:nvPicPr>
          <p:cNvPr id="32771" name="Picture 5"/>
          <p:cNvPicPr>
            <a:picLocks noChangeAspect="1" noChangeArrowheads="1"/>
          </p:cNvPicPr>
          <p:nvPr/>
        </p:nvPicPr>
        <p:blipFill>
          <a:blip r:embed="rId2" cstate="print"/>
          <a:srcRect/>
          <a:stretch>
            <a:fillRect/>
          </a:stretch>
        </p:blipFill>
        <p:spPr bwMode="auto">
          <a:xfrm>
            <a:off x="457200" y="1447800"/>
            <a:ext cx="8077200" cy="4572000"/>
          </a:xfrm>
          <a:prstGeom prst="rect">
            <a:avLst/>
          </a:prstGeom>
          <a:noFill/>
          <a:ln w="9525">
            <a:noFill/>
            <a:miter lim="800000"/>
            <a:headEnd/>
            <a:tailEnd/>
          </a:ln>
        </p:spPr>
      </p:pic>
      <p:sp>
        <p:nvSpPr>
          <p:cNvPr id="32772" name="Title 5"/>
          <p:cNvSpPr>
            <a:spLocks noGrp="1"/>
          </p:cNvSpPr>
          <p:nvPr>
            <p:ph type="title"/>
          </p:nvPr>
        </p:nvSpPr>
        <p:spPr/>
        <p:txBody>
          <a:bodyPr/>
          <a:lstStyle/>
          <a:p>
            <a:r>
              <a:rPr lang="en-US" sz="2800" dirty="0"/>
              <a:t>Example of a Flat Dataset</a:t>
            </a:r>
          </a:p>
        </p:txBody>
      </p:sp>
    </p:spTree>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219200"/>
            <a:ext cx="8305800" cy="304800"/>
          </a:xfrm>
        </p:spPr>
        <p:txBody>
          <a:bodyPr lIns="92075" tIns="46038" rIns="92075" bIns="46038"/>
          <a:lstStyle/>
          <a:p>
            <a:pPr eaLnBrk="1" hangingPunct="1"/>
            <a:r>
              <a:rPr lang="en-US" sz="1600" b="0" dirty="0">
                <a:solidFill>
                  <a:srgbClr val="170981"/>
                </a:solidFill>
                <a:latin typeface="Times New Roman" pitchFamily="18" charset="0"/>
              </a:rPr>
              <a:t>The Output of classification task using Decision Tree method for “</a:t>
            </a:r>
            <a:r>
              <a:rPr lang="en-US" sz="1600" b="0" i="1" dirty="0" err="1">
                <a:solidFill>
                  <a:srgbClr val="170981"/>
                </a:solidFill>
                <a:latin typeface="Times New Roman" pitchFamily="18" charset="0"/>
              </a:rPr>
              <a:t>buys_computer</a:t>
            </a:r>
            <a:r>
              <a:rPr lang="en-US" sz="1600" b="0" i="1" dirty="0">
                <a:solidFill>
                  <a:srgbClr val="170981"/>
                </a:solidFill>
                <a:latin typeface="Times New Roman" pitchFamily="18" charset="0"/>
              </a:rPr>
              <a:t>” class</a:t>
            </a:r>
          </a:p>
        </p:txBody>
      </p:sp>
      <p:sp>
        <p:nvSpPr>
          <p:cNvPr id="33795" name="Rectangle 3"/>
          <p:cNvSpPr>
            <a:spLocks noChangeArrowheads="1"/>
          </p:cNvSpPr>
          <p:nvPr/>
        </p:nvSpPr>
        <p:spPr bwMode="auto">
          <a:xfrm>
            <a:off x="2667001" y="1828800"/>
            <a:ext cx="748408" cy="400752"/>
          </a:xfrm>
          <a:prstGeom prst="rect">
            <a:avLst/>
          </a:prstGeom>
          <a:solidFill>
            <a:srgbClr val="00CCFF"/>
          </a:solidFill>
          <a:ln w="12700">
            <a:solidFill>
              <a:schemeClr val="tx1"/>
            </a:solidFill>
            <a:miter lim="800000"/>
            <a:headEnd/>
            <a:tailEnd/>
          </a:ln>
        </p:spPr>
        <p:txBody>
          <a:bodyPr wrap="square" lIns="92075" tIns="46038" rIns="92075" bIns="46038">
            <a:spAutoFit/>
          </a:bodyPr>
          <a:lstStyle/>
          <a:p>
            <a:pPr algn="ctr" eaLnBrk="0" hangingPunct="0"/>
            <a:r>
              <a:rPr lang="en-US" sz="2000" dirty="0">
                <a:latin typeface="Times New Roman" pitchFamily="18" charset="0"/>
              </a:rPr>
              <a:t>age?</a:t>
            </a:r>
          </a:p>
        </p:txBody>
      </p:sp>
      <p:sp>
        <p:nvSpPr>
          <p:cNvPr id="33796" name="Rectangle 4"/>
          <p:cNvSpPr>
            <a:spLocks noChangeArrowheads="1"/>
          </p:cNvSpPr>
          <p:nvPr/>
        </p:nvSpPr>
        <p:spPr bwMode="auto">
          <a:xfrm>
            <a:off x="2435723" y="2803525"/>
            <a:ext cx="1201192" cy="400752"/>
          </a:xfrm>
          <a:prstGeom prst="rect">
            <a:avLst/>
          </a:prstGeom>
          <a:no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overcast</a:t>
            </a:r>
          </a:p>
        </p:txBody>
      </p:sp>
      <p:sp>
        <p:nvSpPr>
          <p:cNvPr id="33797" name="Rectangle 5"/>
          <p:cNvSpPr>
            <a:spLocks noChangeArrowheads="1"/>
          </p:cNvSpPr>
          <p:nvPr/>
        </p:nvSpPr>
        <p:spPr bwMode="auto">
          <a:xfrm>
            <a:off x="828675" y="3717925"/>
            <a:ext cx="1202179" cy="400752"/>
          </a:xfrm>
          <a:prstGeom prst="rect">
            <a:avLst/>
          </a:prstGeom>
          <a:solidFill>
            <a:srgbClr val="00FFCC"/>
          </a:solidFill>
          <a:ln w="12700">
            <a:solidFill>
              <a:schemeClr val="tx1"/>
            </a:solidFill>
            <a:miter lim="800000"/>
            <a:headEnd/>
            <a:tailEnd/>
          </a:ln>
        </p:spPr>
        <p:txBody>
          <a:bodyPr wrap="square" lIns="92075" tIns="46038" rIns="92075" bIns="46038">
            <a:spAutoFit/>
          </a:bodyPr>
          <a:lstStyle/>
          <a:p>
            <a:pPr algn="ctr" eaLnBrk="0" hangingPunct="0"/>
            <a:r>
              <a:rPr lang="en-US" sz="2000">
                <a:latin typeface="Times New Roman" pitchFamily="18" charset="0"/>
              </a:rPr>
              <a:t>student?</a:t>
            </a:r>
          </a:p>
        </p:txBody>
      </p:sp>
      <p:sp>
        <p:nvSpPr>
          <p:cNvPr id="33798" name="Rectangle 6"/>
          <p:cNvSpPr>
            <a:spLocks noChangeArrowheads="1"/>
          </p:cNvSpPr>
          <p:nvPr/>
        </p:nvSpPr>
        <p:spPr bwMode="auto">
          <a:xfrm>
            <a:off x="4325938" y="3717925"/>
            <a:ext cx="1796178" cy="400752"/>
          </a:xfrm>
          <a:prstGeom prst="rect">
            <a:avLst/>
          </a:prstGeom>
          <a:solidFill>
            <a:srgbClr val="99CCFF"/>
          </a:solidFill>
          <a:ln w="12700">
            <a:solidFill>
              <a:schemeClr val="tx1"/>
            </a:solidFill>
            <a:miter lim="800000"/>
            <a:headEnd/>
            <a:tailEnd/>
          </a:ln>
        </p:spPr>
        <p:txBody>
          <a:bodyPr wrap="square" lIns="92075" tIns="46038" rIns="92075" bIns="46038">
            <a:spAutoFit/>
          </a:bodyPr>
          <a:lstStyle/>
          <a:p>
            <a:pPr algn="ctr" eaLnBrk="0" hangingPunct="0"/>
            <a:r>
              <a:rPr lang="en-US" sz="2000">
                <a:latin typeface="Times New Roman" pitchFamily="18" charset="0"/>
              </a:rPr>
              <a:t>credit rating?</a:t>
            </a:r>
          </a:p>
        </p:txBody>
      </p:sp>
      <p:sp>
        <p:nvSpPr>
          <p:cNvPr id="33799" name="Rectangle 7"/>
          <p:cNvSpPr>
            <a:spLocks noChangeArrowheads="1"/>
          </p:cNvSpPr>
          <p:nvPr/>
        </p:nvSpPr>
        <p:spPr bwMode="auto">
          <a:xfrm>
            <a:off x="349944" y="4543425"/>
            <a:ext cx="490022" cy="400752"/>
          </a:xfrm>
          <a:prstGeom prst="rect">
            <a:avLst/>
          </a:prstGeom>
          <a:no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no</a:t>
            </a:r>
          </a:p>
        </p:txBody>
      </p:sp>
      <p:sp>
        <p:nvSpPr>
          <p:cNvPr id="33800" name="Rectangle 8"/>
          <p:cNvSpPr>
            <a:spLocks noChangeArrowheads="1"/>
          </p:cNvSpPr>
          <p:nvPr/>
        </p:nvSpPr>
        <p:spPr bwMode="auto">
          <a:xfrm>
            <a:off x="1913135" y="4543425"/>
            <a:ext cx="591845" cy="400752"/>
          </a:xfrm>
          <a:prstGeom prst="rect">
            <a:avLst/>
          </a:prstGeom>
          <a:no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yes</a:t>
            </a:r>
          </a:p>
        </p:txBody>
      </p:sp>
      <p:sp>
        <p:nvSpPr>
          <p:cNvPr id="33801" name="Rectangle 9"/>
          <p:cNvSpPr>
            <a:spLocks noChangeArrowheads="1"/>
          </p:cNvSpPr>
          <p:nvPr/>
        </p:nvSpPr>
        <p:spPr bwMode="auto">
          <a:xfrm>
            <a:off x="5675432" y="4557712"/>
            <a:ext cx="607755" cy="400752"/>
          </a:xfrm>
          <a:prstGeom prst="rect">
            <a:avLst/>
          </a:prstGeom>
          <a:no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fair</a:t>
            </a:r>
          </a:p>
        </p:txBody>
      </p:sp>
      <p:sp>
        <p:nvSpPr>
          <p:cNvPr id="33802" name="Rectangle 10"/>
          <p:cNvSpPr>
            <a:spLocks noChangeArrowheads="1"/>
          </p:cNvSpPr>
          <p:nvPr/>
        </p:nvSpPr>
        <p:spPr bwMode="auto">
          <a:xfrm>
            <a:off x="4038600" y="4572000"/>
            <a:ext cx="1283923" cy="400752"/>
          </a:xfrm>
          <a:prstGeom prst="rect">
            <a:avLst/>
          </a:prstGeom>
          <a:no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excellent</a:t>
            </a:r>
          </a:p>
        </p:txBody>
      </p:sp>
      <p:sp>
        <p:nvSpPr>
          <p:cNvPr id="33803" name="Line 11"/>
          <p:cNvSpPr>
            <a:spLocks noChangeShapeType="1"/>
          </p:cNvSpPr>
          <p:nvPr/>
        </p:nvSpPr>
        <p:spPr bwMode="auto">
          <a:xfrm flipH="1">
            <a:off x="1371599" y="2320926"/>
            <a:ext cx="1060947" cy="1412874"/>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04" name="Line 12"/>
          <p:cNvSpPr>
            <a:spLocks noChangeShapeType="1"/>
          </p:cNvSpPr>
          <p:nvPr/>
        </p:nvSpPr>
        <p:spPr bwMode="auto">
          <a:xfrm flipH="1">
            <a:off x="3040062" y="2366963"/>
            <a:ext cx="1575" cy="361920"/>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05" name="Line 13"/>
          <p:cNvSpPr>
            <a:spLocks noChangeShapeType="1"/>
          </p:cNvSpPr>
          <p:nvPr/>
        </p:nvSpPr>
        <p:spPr bwMode="auto">
          <a:xfrm>
            <a:off x="3429000" y="2362200"/>
            <a:ext cx="1477908" cy="867976"/>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06" name="Rectangle 14"/>
          <p:cNvSpPr>
            <a:spLocks noChangeArrowheads="1"/>
          </p:cNvSpPr>
          <p:nvPr/>
        </p:nvSpPr>
        <p:spPr bwMode="auto">
          <a:xfrm>
            <a:off x="1371600" y="2743200"/>
            <a:ext cx="841368" cy="369974"/>
          </a:xfrm>
          <a:prstGeom prst="rect">
            <a:avLst/>
          </a:prstGeom>
          <a:solidFill>
            <a:srgbClr val="FFFF00"/>
          </a:solidFill>
          <a:ln w="12700">
            <a:solidFill>
              <a:schemeClr val="bg1"/>
            </a:solidFill>
            <a:miter lim="800000"/>
            <a:headEnd/>
            <a:tailEnd/>
          </a:ln>
        </p:spPr>
        <p:txBody>
          <a:bodyPr wrap="square" lIns="92075" tIns="46038" rIns="92075" bIns="46038">
            <a:spAutoFit/>
          </a:bodyPr>
          <a:lstStyle/>
          <a:p>
            <a:pPr algn="ctr" eaLnBrk="0" hangingPunct="0"/>
            <a:r>
              <a:rPr lang="en-US" sz="1800" b="1" dirty="0">
                <a:latin typeface="Times New Roman" pitchFamily="18" charset="0"/>
              </a:rPr>
              <a:t>&lt;=30</a:t>
            </a:r>
            <a:endParaRPr lang="en-US" sz="1800" dirty="0">
              <a:latin typeface="Times New Roman" pitchFamily="18" charset="0"/>
            </a:endParaRPr>
          </a:p>
        </p:txBody>
      </p:sp>
      <p:sp>
        <p:nvSpPr>
          <p:cNvPr id="33807" name="Rectangle 15"/>
          <p:cNvSpPr>
            <a:spLocks noChangeArrowheads="1"/>
          </p:cNvSpPr>
          <p:nvPr/>
        </p:nvSpPr>
        <p:spPr bwMode="auto">
          <a:xfrm>
            <a:off x="4214756" y="2863850"/>
            <a:ext cx="663440" cy="369974"/>
          </a:xfrm>
          <a:prstGeom prst="rect">
            <a:avLst/>
          </a:prstGeom>
          <a:solidFill>
            <a:srgbClr val="FFFF00"/>
          </a:solidFill>
          <a:ln w="9525">
            <a:noFill/>
            <a:miter lim="800000"/>
            <a:headEnd/>
            <a:tailEnd/>
          </a:ln>
        </p:spPr>
        <p:txBody>
          <a:bodyPr wrap="square" lIns="92075" tIns="46038" rIns="92075" bIns="46038">
            <a:spAutoFit/>
          </a:bodyPr>
          <a:lstStyle/>
          <a:p>
            <a:pPr algn="ctr" eaLnBrk="0" hangingPunct="0"/>
            <a:r>
              <a:rPr lang="en-US" sz="1800" b="1" dirty="0">
                <a:latin typeface="Times New Roman" pitchFamily="18" charset="0"/>
              </a:rPr>
              <a:t>&gt;40</a:t>
            </a:r>
            <a:endParaRPr lang="en-US" sz="1800" dirty="0">
              <a:latin typeface="Times New Roman" pitchFamily="18" charset="0"/>
            </a:endParaRPr>
          </a:p>
        </p:txBody>
      </p:sp>
      <p:sp>
        <p:nvSpPr>
          <p:cNvPr id="33808" name="Line 16"/>
          <p:cNvSpPr>
            <a:spLocks noChangeShapeType="1"/>
          </p:cNvSpPr>
          <p:nvPr/>
        </p:nvSpPr>
        <p:spPr bwMode="auto">
          <a:xfrm flipH="1">
            <a:off x="619125" y="4271963"/>
            <a:ext cx="490010" cy="341929"/>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09" name="Line 17"/>
          <p:cNvSpPr>
            <a:spLocks noChangeShapeType="1"/>
          </p:cNvSpPr>
          <p:nvPr/>
        </p:nvSpPr>
        <p:spPr bwMode="auto">
          <a:xfrm>
            <a:off x="1747839" y="4318000"/>
            <a:ext cx="417532" cy="280909"/>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0" name="Line 18"/>
          <p:cNvSpPr>
            <a:spLocks noChangeShapeType="1"/>
          </p:cNvSpPr>
          <p:nvPr/>
        </p:nvSpPr>
        <p:spPr bwMode="auto">
          <a:xfrm flipH="1">
            <a:off x="4594225" y="4318000"/>
            <a:ext cx="341905" cy="301951"/>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1" name="Line 19"/>
          <p:cNvSpPr>
            <a:spLocks noChangeShapeType="1"/>
          </p:cNvSpPr>
          <p:nvPr/>
        </p:nvSpPr>
        <p:spPr bwMode="auto">
          <a:xfrm>
            <a:off x="5573713" y="4332288"/>
            <a:ext cx="326148" cy="261971"/>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2" name="Line 20"/>
          <p:cNvSpPr>
            <a:spLocks noChangeShapeType="1"/>
          </p:cNvSpPr>
          <p:nvPr/>
        </p:nvSpPr>
        <p:spPr bwMode="auto">
          <a:xfrm>
            <a:off x="595218" y="5014912"/>
            <a:ext cx="0" cy="291430"/>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3" name="Line 21"/>
          <p:cNvSpPr>
            <a:spLocks noChangeShapeType="1"/>
          </p:cNvSpPr>
          <p:nvPr/>
        </p:nvSpPr>
        <p:spPr bwMode="auto">
          <a:xfrm>
            <a:off x="5980018" y="4968875"/>
            <a:ext cx="0" cy="291429"/>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4" name="Line 22"/>
          <p:cNvSpPr>
            <a:spLocks noChangeShapeType="1"/>
          </p:cNvSpPr>
          <p:nvPr/>
        </p:nvSpPr>
        <p:spPr bwMode="auto">
          <a:xfrm>
            <a:off x="4681443" y="4984750"/>
            <a:ext cx="0" cy="291429"/>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5" name="Line 23"/>
          <p:cNvSpPr>
            <a:spLocks noChangeShapeType="1"/>
          </p:cNvSpPr>
          <p:nvPr/>
        </p:nvSpPr>
        <p:spPr bwMode="auto">
          <a:xfrm>
            <a:off x="2209705" y="4984750"/>
            <a:ext cx="0" cy="291429"/>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6" name="Line 24"/>
          <p:cNvSpPr>
            <a:spLocks noChangeShapeType="1"/>
          </p:cNvSpPr>
          <p:nvPr/>
        </p:nvSpPr>
        <p:spPr bwMode="auto">
          <a:xfrm>
            <a:off x="3041650" y="3221038"/>
            <a:ext cx="6350" cy="436562"/>
          </a:xfrm>
          <a:prstGeom prst="line">
            <a:avLst/>
          </a:prstGeom>
          <a:noFill/>
          <a:ln w="12700">
            <a:solidFill>
              <a:srgbClr val="000000"/>
            </a:solidFill>
            <a:round/>
            <a:headEnd type="none" w="sm" len="sm"/>
            <a:tailEnd type="none" w="sm" len="sm"/>
          </a:ln>
        </p:spPr>
        <p:txBody>
          <a:bodyPr wrap="none" anchor="ctr"/>
          <a:lstStyle/>
          <a:p>
            <a:endParaRPr lang="en-US" sz="2000"/>
          </a:p>
        </p:txBody>
      </p:sp>
      <p:sp>
        <p:nvSpPr>
          <p:cNvPr id="33817" name="Rectangle 25"/>
          <p:cNvSpPr>
            <a:spLocks noChangeArrowheads="1"/>
          </p:cNvSpPr>
          <p:nvPr/>
        </p:nvSpPr>
        <p:spPr bwMode="auto">
          <a:xfrm>
            <a:off x="305297" y="5257800"/>
            <a:ext cx="490022" cy="400752"/>
          </a:xfrm>
          <a:prstGeom prst="rect">
            <a:avLst/>
          </a:prstGeom>
          <a:solidFill>
            <a:srgbClr val="FFCC99"/>
          </a:solid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no</a:t>
            </a:r>
          </a:p>
        </p:txBody>
      </p:sp>
      <p:sp>
        <p:nvSpPr>
          <p:cNvPr id="33818" name="Rectangle 26"/>
          <p:cNvSpPr>
            <a:spLocks noChangeArrowheads="1"/>
          </p:cNvSpPr>
          <p:nvPr/>
        </p:nvSpPr>
        <p:spPr bwMode="auto">
          <a:xfrm>
            <a:off x="4389934" y="5257800"/>
            <a:ext cx="490022" cy="400752"/>
          </a:xfrm>
          <a:prstGeom prst="rect">
            <a:avLst/>
          </a:prstGeom>
          <a:solidFill>
            <a:srgbClr val="FFCC99"/>
          </a:solid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no</a:t>
            </a:r>
          </a:p>
        </p:txBody>
      </p:sp>
      <p:sp>
        <p:nvSpPr>
          <p:cNvPr id="33819" name="Rectangle 27"/>
          <p:cNvSpPr>
            <a:spLocks noChangeArrowheads="1"/>
          </p:cNvSpPr>
          <p:nvPr/>
        </p:nvSpPr>
        <p:spPr bwMode="auto">
          <a:xfrm>
            <a:off x="1866900" y="5257800"/>
            <a:ext cx="591845" cy="400752"/>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yes</a:t>
            </a:r>
          </a:p>
        </p:txBody>
      </p:sp>
      <p:sp>
        <p:nvSpPr>
          <p:cNvPr id="33820" name="Rectangle 28"/>
          <p:cNvSpPr>
            <a:spLocks noChangeArrowheads="1"/>
          </p:cNvSpPr>
          <p:nvPr/>
        </p:nvSpPr>
        <p:spPr bwMode="auto">
          <a:xfrm>
            <a:off x="5638800" y="5257800"/>
            <a:ext cx="591845" cy="400752"/>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yes</a:t>
            </a:r>
          </a:p>
        </p:txBody>
      </p:sp>
      <p:sp>
        <p:nvSpPr>
          <p:cNvPr id="33821" name="Rectangle 29"/>
          <p:cNvSpPr>
            <a:spLocks noChangeArrowheads="1"/>
          </p:cNvSpPr>
          <p:nvPr/>
        </p:nvSpPr>
        <p:spPr bwMode="auto">
          <a:xfrm>
            <a:off x="2743492" y="3721100"/>
            <a:ext cx="591845" cy="400752"/>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sz="2000">
                <a:latin typeface="Times New Roman" pitchFamily="18" charset="0"/>
              </a:rPr>
              <a:t>yes</a:t>
            </a:r>
          </a:p>
        </p:txBody>
      </p:sp>
      <p:sp>
        <p:nvSpPr>
          <p:cNvPr id="33822" name="Rectangle 30"/>
          <p:cNvSpPr>
            <a:spLocks noChangeArrowheads="1"/>
          </p:cNvSpPr>
          <p:nvPr/>
        </p:nvSpPr>
        <p:spPr bwMode="auto">
          <a:xfrm>
            <a:off x="2492375" y="2898775"/>
            <a:ext cx="1058800" cy="202002"/>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600" b="1" dirty="0">
                <a:latin typeface="Times New Roman" pitchFamily="18" charset="0"/>
              </a:rPr>
              <a:t>30..40</a:t>
            </a:r>
            <a:endParaRPr lang="en-US" sz="1400" dirty="0">
              <a:latin typeface="Times New Roman" pitchFamily="18" charset="0"/>
            </a:endParaRPr>
          </a:p>
        </p:txBody>
      </p:sp>
      <p:sp>
        <p:nvSpPr>
          <p:cNvPr id="31" name="Title 1"/>
          <p:cNvSpPr txBox="1">
            <a:spLocks/>
          </p:cNvSpPr>
          <p:nvPr/>
        </p:nvSpPr>
        <p:spPr bwMode="white">
          <a:xfrm>
            <a:off x="457200" y="319088"/>
            <a:ext cx="8153400" cy="563562"/>
          </a:xfrm>
          <a:prstGeom prst="rect">
            <a:avLst/>
          </a:prstGeom>
          <a:noFill/>
          <a:ln w="9525">
            <a:noFill/>
            <a:miter lim="800000"/>
            <a:headEnd/>
            <a:tailEnd/>
          </a:ln>
          <a:effectLst/>
        </p:spPr>
        <p:txBody>
          <a:bodyPr anchor="ctr"/>
          <a:lstStyle/>
          <a:p>
            <a:pPr algn="ctr">
              <a:defRPr/>
            </a:pPr>
            <a:r>
              <a:rPr lang="en-US" sz="2400" b="1" kern="0" dirty="0">
                <a:solidFill>
                  <a:schemeClr val="tx2">
                    <a:lumMod val="75000"/>
                  </a:schemeClr>
                </a:solidFill>
                <a:latin typeface="+mj-lt"/>
                <a:ea typeface="+mj-ea"/>
                <a:cs typeface="+mj-cs"/>
              </a:rPr>
              <a:t>Example: A Decision Tree</a:t>
            </a:r>
          </a:p>
        </p:txBody>
      </p:sp>
      <p:sp>
        <p:nvSpPr>
          <p:cNvPr id="32" name="Rectangle 31"/>
          <p:cNvSpPr/>
          <p:nvPr/>
        </p:nvSpPr>
        <p:spPr>
          <a:xfrm>
            <a:off x="6400800" y="1828800"/>
            <a:ext cx="2438400" cy="3323987"/>
          </a:xfrm>
          <a:prstGeom prst="rect">
            <a:avLst/>
          </a:prstGeom>
        </p:spPr>
        <p:txBody>
          <a:bodyPr wrap="square">
            <a:spAutoFit/>
          </a:bodyPr>
          <a:lstStyle/>
          <a:p>
            <a:r>
              <a:rPr lang="en-US" sz="1400" b="1" u="sng" dirty="0">
                <a:solidFill>
                  <a:srgbClr val="FF0000"/>
                </a:solidFill>
              </a:rPr>
              <a:t>A decision tree </a:t>
            </a:r>
            <a:r>
              <a:rPr lang="en-US" sz="1400" dirty="0"/>
              <a:t>is a flow-chart-like tree structure, where each node denotes a test on an attribute value, each branch represents an outcome of the test, and tree leaves represent classes or class distributions. </a:t>
            </a:r>
          </a:p>
          <a:p>
            <a:endParaRPr lang="en-US" sz="1400" dirty="0"/>
          </a:p>
          <a:p>
            <a:r>
              <a:rPr lang="en-US" sz="1400" dirty="0"/>
              <a:t>Decision trees can easily be</a:t>
            </a:r>
          </a:p>
          <a:p>
            <a:r>
              <a:rPr lang="en-US" sz="1400" dirty="0"/>
              <a:t>converted to classification rules.</a:t>
            </a:r>
          </a:p>
          <a:p>
            <a:endParaRPr lang="en-US" sz="1400" b="1" u="sng" dirty="0"/>
          </a:p>
          <a:p>
            <a:r>
              <a:rPr lang="en-US" sz="1400" b="1" u="sng" dirty="0"/>
              <a:t>Example</a:t>
            </a:r>
            <a:r>
              <a:rPr lang="en-US" sz="1400" dirty="0"/>
              <a:t> : If Age = 30..40 Then </a:t>
            </a:r>
            <a:r>
              <a:rPr lang="en-US" sz="1400" dirty="0" err="1"/>
              <a:t>Buys_Computer</a:t>
            </a:r>
            <a:r>
              <a:rPr lang="en-US" sz="1400" dirty="0"/>
              <a:t> = yes.</a:t>
            </a:r>
          </a:p>
        </p:txBody>
      </p:sp>
    </p:spTree>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bwMode="white">
          <a:xfrm>
            <a:off x="457200" y="319088"/>
            <a:ext cx="8153400" cy="563562"/>
          </a:xfrm>
          <a:prstGeom prst="rect">
            <a:avLst/>
          </a:prstGeom>
          <a:noFill/>
          <a:ln w="9525">
            <a:noFill/>
            <a:miter lim="800000"/>
            <a:headEnd/>
            <a:tailEnd/>
          </a:ln>
          <a:effectLst/>
        </p:spPr>
        <p:txBody>
          <a:bodyPr anchor="ctr"/>
          <a:lstStyle/>
          <a:p>
            <a:pPr algn="ctr">
              <a:defRPr/>
            </a:pPr>
            <a:r>
              <a:rPr lang="en-US" sz="2400" b="1" kern="0" dirty="0">
                <a:solidFill>
                  <a:schemeClr val="tx2">
                    <a:lumMod val="75000"/>
                  </a:schemeClr>
                </a:solidFill>
                <a:latin typeface="+mj-lt"/>
                <a:ea typeface="+mj-ea"/>
                <a:cs typeface="+mj-cs"/>
              </a:rPr>
              <a:t>Example (2) : A Decision Tree</a:t>
            </a:r>
          </a:p>
        </p:txBody>
      </p:sp>
      <p:pic>
        <p:nvPicPr>
          <p:cNvPr id="59394" name="Picture 2" descr="C:\Users\admin\Desktop\ttb20100101723.gif"/>
          <p:cNvPicPr>
            <a:picLocks noChangeAspect="1" noChangeArrowheads="1"/>
          </p:cNvPicPr>
          <p:nvPr/>
        </p:nvPicPr>
        <p:blipFill>
          <a:blip r:embed="rId2" cstate="print"/>
          <a:srcRect/>
          <a:stretch>
            <a:fillRect/>
          </a:stretch>
        </p:blipFill>
        <p:spPr bwMode="auto">
          <a:xfrm>
            <a:off x="685800" y="1524000"/>
            <a:ext cx="7467600" cy="4655400"/>
          </a:xfrm>
          <a:prstGeom prst="rect">
            <a:avLst/>
          </a:prstGeom>
          <a:noFill/>
        </p:spPr>
      </p:pic>
    </p:spTree>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3223592" y="3332920"/>
            <a:ext cx="5248275" cy="3419475"/>
          </a:xfrm>
          <a:prstGeom prst="rect">
            <a:avLst/>
          </a:prstGeom>
          <a:noFill/>
          <a:ln w="9525">
            <a:noFill/>
            <a:miter lim="800000"/>
            <a:headEnd/>
            <a:tailEnd/>
          </a:ln>
        </p:spPr>
      </p:pic>
      <p:sp>
        <p:nvSpPr>
          <p:cNvPr id="18436" name="Slide Number Placeholder 5"/>
          <p:cNvSpPr>
            <a:spLocks noGrp="1"/>
          </p:cNvSpPr>
          <p:nvPr>
            <p:ph type="sldNum" sz="quarter" idx="12"/>
          </p:nvPr>
        </p:nvSpPr>
        <p:spPr>
          <a:xfrm>
            <a:off x="6934200" y="6172200"/>
            <a:ext cx="1905000" cy="457200"/>
          </a:xfrm>
          <a:noFill/>
        </p:spPr>
        <p:txBody>
          <a:bodyPr/>
          <a:lstStyle/>
          <a:p>
            <a:fld id="{9F7CB51F-4C77-45EB-AB14-2E625CBA2F6A}" type="slidenum">
              <a:rPr lang="en-US"/>
              <a:pPr/>
              <a:t>57</a:t>
            </a:fld>
            <a:endParaRPr lang="en-US" dirty="0"/>
          </a:p>
        </p:txBody>
      </p:sp>
      <p:sp>
        <p:nvSpPr>
          <p:cNvPr id="18437" name="Rectangle 1026"/>
          <p:cNvSpPr>
            <a:spLocks noGrp="1" noChangeArrowheads="1"/>
          </p:cNvSpPr>
          <p:nvPr>
            <p:ph type="title"/>
          </p:nvPr>
        </p:nvSpPr>
        <p:spPr>
          <a:xfrm>
            <a:off x="762000" y="304800"/>
            <a:ext cx="7543800" cy="635000"/>
          </a:xfrm>
          <a:noFill/>
        </p:spPr>
        <p:txBody>
          <a:bodyPr lIns="92075" tIns="46038" rIns="92075" bIns="46038" anchor="ctr"/>
          <a:lstStyle/>
          <a:p>
            <a:pPr eaLnBrk="1" hangingPunct="1"/>
            <a:r>
              <a:rPr lang="en-US" sz="2800" dirty="0"/>
              <a:t>1.4.4 Cluster Analysis</a:t>
            </a:r>
          </a:p>
        </p:txBody>
      </p:sp>
      <p:sp>
        <p:nvSpPr>
          <p:cNvPr id="7" name="Rectangle 3"/>
          <p:cNvSpPr txBox="1">
            <a:spLocks noChangeArrowheads="1"/>
          </p:cNvSpPr>
          <p:nvPr/>
        </p:nvSpPr>
        <p:spPr bwMode="auto">
          <a:xfrm>
            <a:off x="228600" y="1371600"/>
            <a:ext cx="8534400" cy="2438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Unsupervised learning (i.e., Class label is unknown)</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Group data to form new categories (i.e., clusters), </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1800" kern="0" dirty="0">
                <a:latin typeface="+mn-lt"/>
              </a:rPr>
              <a:t>Example: </a:t>
            </a:r>
            <a:r>
              <a:rPr kumimoji="0" lang="en-US" sz="1800" b="0" i="0" u="none" strike="noStrike" kern="0" cap="none" spc="0" normalizeH="0" baseline="0" noProof="0" dirty="0">
                <a:ln>
                  <a:noFill/>
                </a:ln>
                <a:solidFill>
                  <a:schemeClr val="tx1"/>
                </a:solidFill>
                <a:effectLst/>
                <a:uLnTx/>
                <a:uFillTx/>
                <a:latin typeface="+mn-lt"/>
                <a:ea typeface="+mn-ea"/>
                <a:cs typeface="+mn-cs"/>
              </a:rPr>
              <a:t>cluster houses to find distribution patterns</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Principle: Maximizing intra-class similarity &amp; minimizing interclass similarity</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Many methods and applications</a:t>
            </a:r>
          </a:p>
        </p:txBody>
      </p:sp>
      <p:sp>
        <p:nvSpPr>
          <p:cNvPr id="8" name="Right Arrow 7"/>
          <p:cNvSpPr/>
          <p:nvPr/>
        </p:nvSpPr>
        <p:spPr bwMode="auto">
          <a:xfrm>
            <a:off x="1143000" y="5257800"/>
            <a:ext cx="2057400" cy="685800"/>
          </a:xfrm>
          <a:prstGeom prst="rightArrow">
            <a:avLst/>
          </a:prstGeom>
          <a:solidFill>
            <a:srgbClr val="C7E6A4"/>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Tahoma" pitchFamily="34" charset="0"/>
              </a:rPr>
              <a:t>Cluster</a:t>
            </a: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3ED663C5-1A04-490C-B942-52F09CAC669D}" type="slidenum">
              <a:rPr lang="en-US" smtClean="0"/>
              <a:pPr/>
              <a:t>58</a:t>
            </a:fld>
            <a:endParaRPr lang="en-US"/>
          </a:p>
        </p:txBody>
      </p:sp>
      <p:sp>
        <p:nvSpPr>
          <p:cNvPr id="31747"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sz="2800" dirty="0"/>
              <a:t>1.4.5 Outlier Analysis</a:t>
            </a:r>
          </a:p>
        </p:txBody>
      </p:sp>
      <p:sp>
        <p:nvSpPr>
          <p:cNvPr id="31748"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sz="1800" dirty="0"/>
              <a:t>Outlier: A data object that does not comply with the general behavior of the data</a:t>
            </a:r>
          </a:p>
          <a:p>
            <a:pPr eaLnBrk="1" hangingPunct="1">
              <a:lnSpc>
                <a:spcPct val="110000"/>
              </a:lnSpc>
            </a:pPr>
            <a:r>
              <a:rPr lang="en-US" sz="1800" dirty="0"/>
              <a:t>Noise or exception? </a:t>
            </a:r>
            <a:r>
              <a:rPr lang="en-US" sz="1800" dirty="0">
                <a:cs typeface="Tahoma" pitchFamily="34" charset="0"/>
              </a:rPr>
              <a:t>― One person’s garbage could be another person’s treasure</a:t>
            </a:r>
          </a:p>
          <a:p>
            <a:pPr eaLnBrk="1" hangingPunct="1">
              <a:lnSpc>
                <a:spcPct val="110000"/>
              </a:lnSpc>
            </a:pPr>
            <a:r>
              <a:rPr lang="en-US" sz="1800" dirty="0"/>
              <a:t>Methods: by product of clustering or regression analysis, …</a:t>
            </a:r>
          </a:p>
          <a:p>
            <a:pPr eaLnBrk="1" hangingPunct="1">
              <a:lnSpc>
                <a:spcPct val="110000"/>
              </a:lnSpc>
            </a:pPr>
            <a:r>
              <a:rPr lang="en-US" sz="1800" dirty="0"/>
              <a:t>Useful in fraud detection, rare events analysis</a:t>
            </a:r>
          </a:p>
        </p:txBody>
      </p:sp>
      <p:pic>
        <p:nvPicPr>
          <p:cNvPr id="5" name="Picture 2"/>
          <p:cNvPicPr>
            <a:picLocks noChangeAspect="1" noChangeArrowheads="1"/>
          </p:cNvPicPr>
          <p:nvPr/>
        </p:nvPicPr>
        <p:blipFill>
          <a:blip r:embed="rId3" cstate="print"/>
          <a:srcRect/>
          <a:stretch>
            <a:fillRect/>
          </a:stretch>
        </p:blipFill>
        <p:spPr bwMode="auto">
          <a:xfrm>
            <a:off x="3223592" y="3332920"/>
            <a:ext cx="5248275" cy="3419475"/>
          </a:xfrm>
          <a:prstGeom prst="rect">
            <a:avLst/>
          </a:prstGeom>
          <a:noFill/>
          <a:ln w="9525">
            <a:noFill/>
            <a:miter lim="800000"/>
            <a:headEnd/>
            <a:tailEnd/>
          </a:ln>
        </p:spPr>
      </p:pic>
      <p:sp>
        <p:nvSpPr>
          <p:cNvPr id="6" name="Right Arrow 5"/>
          <p:cNvSpPr/>
          <p:nvPr/>
        </p:nvSpPr>
        <p:spPr bwMode="auto">
          <a:xfrm>
            <a:off x="1524000" y="3962400"/>
            <a:ext cx="2057400" cy="685800"/>
          </a:xfrm>
          <a:prstGeom prst="rightArrow">
            <a:avLst/>
          </a:prstGeom>
          <a:solidFill>
            <a:srgbClr val="C7E6A4"/>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Tahoma" pitchFamily="34" charset="0"/>
              </a:rPr>
              <a:t>Outlier</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5AF1EFA4-F15E-44D0-AD5D-847E42B777FD}" type="slidenum">
              <a:rPr lang="en-US" smtClean="0"/>
              <a:pPr/>
              <a:t>59</a:t>
            </a:fld>
            <a:endParaRPr lang="en-US"/>
          </a:p>
        </p:txBody>
      </p:sp>
      <p:sp>
        <p:nvSpPr>
          <p:cNvPr id="35843" name="Rectangle 2"/>
          <p:cNvSpPr>
            <a:spLocks noGrp="1" noChangeArrowheads="1"/>
          </p:cNvSpPr>
          <p:nvPr>
            <p:ph type="title"/>
          </p:nvPr>
        </p:nvSpPr>
        <p:spPr>
          <a:xfrm>
            <a:off x="381000" y="304800"/>
            <a:ext cx="8610600" cy="704850"/>
          </a:xfrm>
          <a:noFill/>
        </p:spPr>
        <p:txBody>
          <a:bodyPr lIns="92075" tIns="46038" rIns="92075" bIns="46038" anchor="ctr"/>
          <a:lstStyle/>
          <a:p>
            <a:pPr eaLnBrk="1" hangingPunct="1"/>
            <a:r>
              <a:rPr lang="en-US" sz="2400" dirty="0"/>
              <a:t>1.4.6 Are All the “Discovered” Patterns Interesting?</a:t>
            </a:r>
            <a:endParaRPr lang="en-US" sz="2000" b="0" dirty="0"/>
          </a:p>
        </p:txBody>
      </p:sp>
      <p:sp>
        <p:nvSpPr>
          <p:cNvPr id="35844"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30000"/>
              </a:lnSpc>
            </a:pPr>
            <a:r>
              <a:rPr lang="en-US" sz="2000"/>
              <a:t>Data mining may generate thousands of patterns: Not all of them are interesting</a:t>
            </a:r>
          </a:p>
          <a:p>
            <a:pPr lvl="1" eaLnBrk="1" hangingPunct="1">
              <a:lnSpc>
                <a:spcPct val="130000"/>
              </a:lnSpc>
            </a:pPr>
            <a:r>
              <a:rPr lang="en-US" sz="1800"/>
              <a:t>Suggested approach: Human-centered, query-based, focused mining</a:t>
            </a:r>
          </a:p>
          <a:p>
            <a:pPr eaLnBrk="1" hangingPunct="1">
              <a:lnSpc>
                <a:spcPct val="130000"/>
              </a:lnSpc>
            </a:pPr>
            <a:r>
              <a:rPr lang="en-US" sz="2000" b="1" u="sng"/>
              <a:t>Interestingness measures</a:t>
            </a:r>
            <a:endParaRPr lang="en-US" sz="2000"/>
          </a:p>
          <a:p>
            <a:pPr lvl="1" eaLnBrk="1" hangingPunct="1">
              <a:lnSpc>
                <a:spcPct val="130000"/>
              </a:lnSpc>
            </a:pPr>
            <a:r>
              <a:rPr lang="en-US" sz="1800"/>
              <a:t>A pattern is </a:t>
            </a:r>
            <a:r>
              <a:rPr lang="en-US" sz="1800">
                <a:solidFill>
                  <a:schemeClr val="hlink"/>
                </a:solidFill>
              </a:rPr>
              <a:t>interesting</a:t>
            </a:r>
            <a:r>
              <a:rPr lang="en-US" sz="1800"/>
              <a:t> if it is </a:t>
            </a:r>
            <a:r>
              <a:rPr lang="en-US" sz="1800" u="sng">
                <a:solidFill>
                  <a:schemeClr val="hlink"/>
                </a:solidFill>
              </a:rPr>
              <a:t>easily understood</a:t>
            </a:r>
            <a:r>
              <a:rPr lang="en-US" sz="1800"/>
              <a:t> by humans, </a:t>
            </a:r>
            <a:r>
              <a:rPr lang="en-US" sz="1800" u="sng">
                <a:solidFill>
                  <a:schemeClr val="hlink"/>
                </a:solidFill>
              </a:rPr>
              <a:t>valid</a:t>
            </a:r>
            <a:r>
              <a:rPr lang="en-US" sz="1800">
                <a:solidFill>
                  <a:schemeClr val="hlink"/>
                </a:solidFill>
              </a:rPr>
              <a:t> </a:t>
            </a:r>
            <a:r>
              <a:rPr lang="en-US" sz="1800"/>
              <a:t>on new</a:t>
            </a:r>
            <a:r>
              <a:rPr lang="en-US" sz="1800" u="sng"/>
              <a:t> </a:t>
            </a:r>
            <a:r>
              <a:rPr lang="en-US" sz="1800"/>
              <a:t>or test data with some degree of </a:t>
            </a:r>
            <a:r>
              <a:rPr lang="en-US" sz="1800">
                <a:solidFill>
                  <a:schemeClr val="hlink"/>
                </a:solidFill>
              </a:rPr>
              <a:t>certainty</a:t>
            </a:r>
            <a:r>
              <a:rPr lang="en-US" sz="1800"/>
              <a:t>, </a:t>
            </a:r>
            <a:r>
              <a:rPr lang="en-US" sz="1800" u="sng">
                <a:solidFill>
                  <a:schemeClr val="hlink"/>
                </a:solidFill>
              </a:rPr>
              <a:t>potentially useful</a:t>
            </a:r>
            <a:r>
              <a:rPr lang="en-US" sz="1800"/>
              <a:t>, </a:t>
            </a:r>
            <a:r>
              <a:rPr lang="en-US" sz="1800" u="sng">
                <a:solidFill>
                  <a:schemeClr val="hlink"/>
                </a:solidFill>
              </a:rPr>
              <a:t>novel,</a:t>
            </a:r>
            <a:r>
              <a:rPr lang="en-US" sz="1800" u="sng"/>
              <a:t> or </a:t>
            </a:r>
            <a:r>
              <a:rPr lang="en-US" sz="1800" u="sng">
                <a:solidFill>
                  <a:schemeClr val="hlink"/>
                </a:solidFill>
              </a:rPr>
              <a:t>validates some hypothesis</a:t>
            </a:r>
            <a:r>
              <a:rPr lang="en-US" sz="1800"/>
              <a:t> that a user seeks to confirm </a:t>
            </a:r>
          </a:p>
          <a:p>
            <a:pPr eaLnBrk="1" hangingPunct="1">
              <a:lnSpc>
                <a:spcPct val="130000"/>
              </a:lnSpc>
            </a:pPr>
            <a:r>
              <a:rPr lang="en-US" sz="2000" b="1" u="sng"/>
              <a:t>Objective vs. subjective interestingness measures</a:t>
            </a:r>
            <a:endParaRPr lang="en-US" sz="2000" u="sng"/>
          </a:p>
          <a:p>
            <a:pPr lvl="1" eaLnBrk="1" hangingPunct="1">
              <a:lnSpc>
                <a:spcPct val="130000"/>
              </a:lnSpc>
            </a:pPr>
            <a:r>
              <a:rPr lang="en-US" sz="1800" u="sng">
                <a:solidFill>
                  <a:schemeClr val="hlink"/>
                </a:solidFill>
              </a:rPr>
              <a:t>Objective</a:t>
            </a:r>
            <a:r>
              <a:rPr lang="en-US" sz="1800" u="sng"/>
              <a:t>:</a:t>
            </a:r>
            <a:r>
              <a:rPr lang="en-US" sz="1800"/>
              <a:t> based on </a:t>
            </a:r>
            <a:r>
              <a:rPr lang="en-US" sz="1800">
                <a:solidFill>
                  <a:schemeClr val="hlink"/>
                </a:solidFill>
              </a:rPr>
              <a:t>statistics and structures of patterns</a:t>
            </a:r>
            <a:r>
              <a:rPr lang="en-US" sz="1800"/>
              <a:t>, e.g., support, confidence, etc.</a:t>
            </a:r>
          </a:p>
          <a:p>
            <a:pPr lvl="1" eaLnBrk="1" hangingPunct="1">
              <a:lnSpc>
                <a:spcPct val="130000"/>
              </a:lnSpc>
            </a:pPr>
            <a:r>
              <a:rPr lang="en-US" sz="1800" u="sng">
                <a:solidFill>
                  <a:schemeClr val="hlink"/>
                </a:solidFill>
              </a:rPr>
              <a:t>Subjective</a:t>
            </a:r>
            <a:r>
              <a:rPr lang="en-US" sz="1800" u="sng"/>
              <a:t>:</a:t>
            </a:r>
            <a:r>
              <a:rPr lang="en-US" sz="1800"/>
              <a:t> based on </a:t>
            </a:r>
            <a:r>
              <a:rPr lang="en-US" sz="1800">
                <a:solidFill>
                  <a:schemeClr val="hlink"/>
                </a:solidFill>
              </a:rPr>
              <a:t>user’s belief</a:t>
            </a:r>
            <a:r>
              <a:rPr lang="en-US" sz="1800"/>
              <a:t> in the data, e.g., unexpectedness, novelty, actionability, etc.</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8139" y="533400"/>
            <a:ext cx="7772400" cy="381000"/>
          </a:xfrm>
        </p:spPr>
        <p:txBody>
          <a:bodyPr/>
          <a:lstStyle/>
          <a:p>
            <a:pPr>
              <a:defRPr/>
            </a:pPr>
            <a:r>
              <a:rPr lang="en-US" sz="2400" b="1" dirty="0">
                <a:solidFill>
                  <a:srgbClr val="FF0000"/>
                </a:solidFill>
              </a:rPr>
              <a:t>Motivating Students (1): </a:t>
            </a:r>
          </a:p>
          <a:p>
            <a:pPr>
              <a:defRPr/>
            </a:pPr>
            <a:r>
              <a:rPr lang="en-US" sz="2400" b="1" dirty="0">
                <a:solidFill>
                  <a:srgbClr val="000066"/>
                </a:solidFill>
              </a:rPr>
              <a:t>Google and Read about these Topics</a:t>
            </a:r>
          </a:p>
        </p:txBody>
      </p:sp>
      <p:sp>
        <p:nvSpPr>
          <p:cNvPr id="4" name="Slide Number Placeholder 3"/>
          <p:cNvSpPr>
            <a:spLocks noGrp="1"/>
          </p:cNvSpPr>
          <p:nvPr>
            <p:ph type="sldNum" sz="quarter" idx="12"/>
          </p:nvPr>
        </p:nvSpPr>
        <p:spPr>
          <a:xfrm>
            <a:off x="7162800" y="6248400"/>
            <a:ext cx="1905000" cy="457200"/>
          </a:xfrm>
        </p:spPr>
        <p:txBody>
          <a:bodyPr/>
          <a:lstStyle/>
          <a:p>
            <a:pPr>
              <a:defRPr/>
            </a:pPr>
            <a:fld id="{59BCEFFA-21F6-4A7C-AEC2-9938164463C0}" type="slidenum">
              <a:rPr lang="en-US" smtClean="0"/>
              <a:pPr>
                <a:defRPr/>
              </a:pPr>
              <a:t>6</a:t>
            </a:fld>
            <a:endParaRPr lang="en-US" dirty="0"/>
          </a:p>
        </p:txBody>
      </p:sp>
      <p:sp>
        <p:nvSpPr>
          <p:cNvPr id="5" name="Footer Placeholder 2"/>
          <p:cNvSpPr txBox="1">
            <a:spLocks/>
          </p:cNvSpPr>
          <p:nvPr/>
        </p:nvSpPr>
        <p:spPr bwMode="auto">
          <a:xfrm>
            <a:off x="228600" y="17757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Data Science</a:t>
            </a:r>
          </a:p>
        </p:txBody>
      </p:sp>
      <p:sp>
        <p:nvSpPr>
          <p:cNvPr id="6" name="Footer Placeholder 2"/>
          <p:cNvSpPr txBox="1">
            <a:spLocks/>
          </p:cNvSpPr>
          <p:nvPr/>
        </p:nvSpPr>
        <p:spPr bwMode="auto">
          <a:xfrm>
            <a:off x="914400" y="23091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Cloud</a:t>
            </a:r>
            <a:r>
              <a:rPr kumimoji="0" lang="en-US" sz="2000" b="1" i="0" u="none" strike="noStrike" kern="1200" cap="none" spc="0" normalizeH="0" noProof="0" dirty="0">
                <a:ln>
                  <a:noFill/>
                </a:ln>
                <a:solidFill>
                  <a:srgbClr val="000066"/>
                </a:solidFill>
                <a:effectLst/>
                <a:uLnTx/>
                <a:uFillTx/>
                <a:latin typeface="Tahoma" pitchFamily="34" charset="0"/>
                <a:ea typeface="+mn-ea"/>
                <a:cs typeface="+mn-cs"/>
              </a:rPr>
              <a:t> Computing</a:t>
            </a:r>
            <a:endPar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endParaRPr>
          </a:p>
        </p:txBody>
      </p:sp>
      <p:sp>
        <p:nvSpPr>
          <p:cNvPr id="7" name="Footer Placeholder 2"/>
          <p:cNvSpPr txBox="1">
            <a:spLocks/>
          </p:cNvSpPr>
          <p:nvPr/>
        </p:nvSpPr>
        <p:spPr bwMode="auto">
          <a:xfrm>
            <a:off x="1676400" y="29187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Internet of Things</a:t>
            </a:r>
          </a:p>
        </p:txBody>
      </p:sp>
      <p:sp>
        <p:nvSpPr>
          <p:cNvPr id="8" name="Footer Placeholder 2"/>
          <p:cNvSpPr txBox="1">
            <a:spLocks/>
          </p:cNvSpPr>
          <p:nvPr/>
        </p:nvSpPr>
        <p:spPr bwMode="auto">
          <a:xfrm>
            <a:off x="2514600" y="34521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Big Data</a:t>
            </a:r>
          </a:p>
        </p:txBody>
      </p:sp>
      <p:sp>
        <p:nvSpPr>
          <p:cNvPr id="9" name="Footer Placeholder 2"/>
          <p:cNvSpPr txBox="1">
            <a:spLocks/>
          </p:cNvSpPr>
          <p:nvPr/>
        </p:nvSpPr>
        <p:spPr bwMode="auto">
          <a:xfrm>
            <a:off x="3429000" y="39855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Data Analytics</a:t>
            </a:r>
          </a:p>
        </p:txBody>
      </p:sp>
      <p:sp>
        <p:nvSpPr>
          <p:cNvPr id="10" name="Footer Placeholder 2"/>
          <p:cNvSpPr txBox="1">
            <a:spLocks/>
          </p:cNvSpPr>
          <p:nvPr/>
        </p:nvSpPr>
        <p:spPr bwMode="auto">
          <a:xfrm>
            <a:off x="4114800" y="4595191"/>
            <a:ext cx="36576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Disruptive Technologies</a:t>
            </a:r>
          </a:p>
        </p:txBody>
      </p:sp>
      <p:sp>
        <p:nvSpPr>
          <p:cNvPr id="11" name="Footer Placeholder 2"/>
          <p:cNvSpPr txBox="1">
            <a:spLocks/>
          </p:cNvSpPr>
          <p:nvPr/>
        </p:nvSpPr>
        <p:spPr bwMode="auto">
          <a:xfrm>
            <a:off x="5334000" y="5128591"/>
            <a:ext cx="2971800" cy="381000"/>
          </a:xfrm>
          <a:prstGeom prst="rect">
            <a:avLst/>
          </a:prstGeom>
          <a:noFill/>
          <a:ln w="9525">
            <a:solidFill>
              <a:srgbClr val="C00000"/>
            </a:solid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66"/>
                </a:solidFill>
                <a:effectLst/>
                <a:uLnTx/>
                <a:uFillTx/>
                <a:latin typeface="Tahoma" pitchFamily="34" charset="0"/>
                <a:ea typeface="+mn-ea"/>
                <a:cs typeface="+mn-cs"/>
              </a:rPr>
              <a:t>Sentiment Analysis</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76AFEB26-3466-4AA5-91E0-F71DFAB13DDF}" type="slidenum">
              <a:rPr lang="en-US" smtClean="0"/>
              <a:pPr/>
              <a:t>60</a:t>
            </a:fld>
            <a:endParaRPr lang="en-US"/>
          </a:p>
        </p:txBody>
      </p:sp>
      <p:sp>
        <p:nvSpPr>
          <p:cNvPr id="34819" name="Rectangle 2"/>
          <p:cNvSpPr>
            <a:spLocks noGrp="1" noChangeArrowheads="1"/>
          </p:cNvSpPr>
          <p:nvPr>
            <p:ph type="title"/>
          </p:nvPr>
        </p:nvSpPr>
        <p:spPr/>
        <p:txBody>
          <a:bodyPr/>
          <a:lstStyle/>
          <a:p>
            <a:pPr eaLnBrk="1" hangingPunct="1"/>
            <a:r>
              <a:rPr lang="en-US" sz="3200" dirty="0"/>
              <a:t>1.4.6 Evaluation of Knowledge</a:t>
            </a:r>
          </a:p>
        </p:txBody>
      </p:sp>
      <p:sp>
        <p:nvSpPr>
          <p:cNvPr id="34820" name="Rectangle 3"/>
          <p:cNvSpPr>
            <a:spLocks noGrp="1" noChangeArrowheads="1"/>
          </p:cNvSpPr>
          <p:nvPr>
            <p:ph type="body" idx="1"/>
          </p:nvPr>
        </p:nvSpPr>
        <p:spPr>
          <a:xfrm>
            <a:off x="381000" y="1295400"/>
            <a:ext cx="8458200" cy="5257800"/>
          </a:xfrm>
        </p:spPr>
        <p:txBody>
          <a:bodyPr/>
          <a:lstStyle/>
          <a:p>
            <a:pPr eaLnBrk="1" hangingPunct="1">
              <a:lnSpc>
                <a:spcPct val="120000"/>
              </a:lnSpc>
            </a:pPr>
            <a:r>
              <a:rPr lang="en-US" sz="2000" dirty="0"/>
              <a:t>Evaluation of mined knowledge </a:t>
            </a:r>
            <a:r>
              <a:rPr lang="en-US" sz="2000" dirty="0">
                <a:latin typeface="Arial" pitchFamily="34" charset="0"/>
                <a:cs typeface="Arial" pitchFamily="34" charset="0"/>
              </a:rPr>
              <a:t>→ directly mine only interesting knowledge?</a:t>
            </a:r>
          </a:p>
          <a:p>
            <a:pPr lvl="1" eaLnBrk="1" hangingPunct="1">
              <a:lnSpc>
                <a:spcPct val="120000"/>
              </a:lnSpc>
            </a:pPr>
            <a:r>
              <a:rPr lang="en-US" sz="1800" dirty="0"/>
              <a:t>Descriptive vs. predictive</a:t>
            </a:r>
          </a:p>
          <a:p>
            <a:pPr lvl="1" eaLnBrk="1" hangingPunct="1">
              <a:lnSpc>
                <a:spcPct val="120000"/>
              </a:lnSpc>
            </a:pPr>
            <a:r>
              <a:rPr lang="en-US" sz="1800" dirty="0"/>
              <a:t>Coverage</a:t>
            </a:r>
          </a:p>
          <a:p>
            <a:pPr lvl="1" eaLnBrk="1" hangingPunct="1">
              <a:lnSpc>
                <a:spcPct val="120000"/>
              </a:lnSpc>
            </a:pPr>
            <a:r>
              <a:rPr lang="en-US" sz="1800" dirty="0"/>
              <a:t>Typicality vs. novelty</a:t>
            </a:r>
          </a:p>
          <a:p>
            <a:pPr lvl="1" eaLnBrk="1" hangingPunct="1">
              <a:lnSpc>
                <a:spcPct val="120000"/>
              </a:lnSpc>
            </a:pPr>
            <a:r>
              <a:rPr lang="en-US" sz="1800" dirty="0"/>
              <a:t>Accuracy</a:t>
            </a:r>
          </a:p>
          <a:p>
            <a:pPr lvl="1" eaLnBrk="1" hangingPunct="1">
              <a:lnSpc>
                <a:spcPct val="120000"/>
              </a:lnSpc>
            </a:pPr>
            <a:r>
              <a:rPr lang="en-US" sz="1800" dirty="0"/>
              <a:t>Timeliness</a:t>
            </a:r>
          </a:p>
          <a:p>
            <a:pPr lvl="1" eaLnBrk="1" hangingPunct="1">
              <a:lnSpc>
                <a:spcPct val="120000"/>
              </a:lnSpc>
            </a:pPr>
            <a:r>
              <a:rPr lang="en-US" sz="1800" dirty="0"/>
              <a:t>…</a:t>
            </a:r>
          </a:p>
        </p:txBody>
      </p:sp>
      <p:pic>
        <p:nvPicPr>
          <p:cNvPr id="34821" name="Picture 5"/>
          <p:cNvPicPr>
            <a:picLocks noChangeAspect="1" noChangeArrowheads="1"/>
          </p:cNvPicPr>
          <p:nvPr/>
        </p:nvPicPr>
        <p:blipFill>
          <a:blip r:embed="rId3" cstate="print"/>
          <a:srcRect/>
          <a:stretch>
            <a:fillRect/>
          </a:stretch>
        </p:blipFill>
        <p:spPr bwMode="auto">
          <a:xfrm>
            <a:off x="4724400" y="3048000"/>
            <a:ext cx="2419350" cy="628650"/>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61</a:t>
            </a:fld>
            <a:endParaRPr lang="en-US"/>
          </a:p>
        </p:txBody>
      </p:sp>
      <p:pic>
        <p:nvPicPr>
          <p:cNvPr id="58370" name="Picture 2" descr="C:\Users\yarmouk\Desktop\Pics to Post on Face book\Pics to Facebook\Work hard 1.jpg"/>
          <p:cNvPicPr>
            <a:picLocks noChangeAspect="1" noChangeArrowheads="1"/>
          </p:cNvPicPr>
          <p:nvPr/>
        </p:nvPicPr>
        <p:blipFill>
          <a:blip r:embed="rId2" cstate="print"/>
          <a:srcRect/>
          <a:stretch>
            <a:fillRect/>
          </a:stretch>
        </p:blipFill>
        <p:spPr bwMode="auto">
          <a:xfrm>
            <a:off x="1746250" y="1428750"/>
            <a:ext cx="5651500" cy="4000500"/>
          </a:xfrm>
          <a:prstGeom prst="rect">
            <a:avLst/>
          </a:prstGeom>
          <a:noFill/>
        </p:spPr>
      </p:pic>
      <p:sp>
        <p:nvSpPr>
          <p:cNvPr id="5" name="Rectangle 2"/>
          <p:cNvSpPr txBox="1">
            <a:spLocks noChangeArrowheads="1"/>
          </p:cNvSpPr>
          <p:nvPr/>
        </p:nvSpPr>
        <p:spPr>
          <a:xfrm>
            <a:off x="762000" y="228600"/>
            <a:ext cx="7716838" cy="762000"/>
          </a:xfrm>
          <a:prstGeom prst="rect">
            <a:avLst/>
          </a:prstGeom>
        </p:spPr>
        <p:txBody>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pPr eaLnBrk="1" hangingPunct="1"/>
            <a:r>
              <a:rPr lang="en-US" sz="3200" kern="0" dirty="0"/>
              <a:t>Break</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16838" cy="609600"/>
          </a:xfrm>
        </p:spPr>
        <p:txBody>
          <a:bodyPr/>
          <a:lstStyle/>
          <a:p>
            <a:r>
              <a:rPr lang="en-US" sz="2400" dirty="0"/>
              <a:t>1.6 Which Technologies Are Used?</a:t>
            </a:r>
          </a:p>
        </p:txBody>
      </p:sp>
      <p:sp>
        <p:nvSpPr>
          <p:cNvPr id="3" name="Content Placeholder 2"/>
          <p:cNvSpPr>
            <a:spLocks noGrp="1"/>
          </p:cNvSpPr>
          <p:nvPr>
            <p:ph idx="1"/>
          </p:nvPr>
        </p:nvSpPr>
        <p:spPr>
          <a:xfrm>
            <a:off x="381000" y="1447800"/>
            <a:ext cx="8458200" cy="3352800"/>
          </a:xfrm>
        </p:spPr>
        <p:txBody>
          <a:bodyPr/>
          <a:lstStyle/>
          <a:p>
            <a:r>
              <a:rPr lang="en-US" sz="2000" dirty="0">
                <a:solidFill>
                  <a:schemeClr val="tx1"/>
                </a:solidFill>
                <a:latin typeface="+mn-lt"/>
                <a:ea typeface="+mn-ea"/>
                <a:cs typeface="+mn-cs"/>
              </a:rPr>
              <a:t>Data mining is an interdisciplinary field, the confluence of a set of disciplines, including database systems, statistics, machine learning, visualization, and information science (Figure 1.12). </a:t>
            </a:r>
          </a:p>
          <a:p>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Moreover, depending on the data mining approach used, techniques from other disciplines may be applied, such as neural networks, fuzzy and/or rough set theory, knowledge representation, inductive logic programming, or high-performance Computing.</a:t>
            </a:r>
          </a:p>
          <a:p>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Depending on the kinds of data to be mined or on the given data mining application, the data mining system may also integrate techniques from spatial data analysis, information retrieval, pattern recognition, image analysis, signal processing, computer graphics, Web technology, economics, business, bioinformatics, or psychology.</a:t>
            </a:r>
            <a:endParaRPr lang="en-US" sz="20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62</a:t>
            </a:fld>
            <a:endParaRPr lang="en-US"/>
          </a:p>
        </p:txBody>
      </p:sp>
      <p:cxnSp>
        <p:nvCxnSpPr>
          <p:cNvPr id="8" name="Elbow Connector 7"/>
          <p:cNvCxnSpPr/>
          <p:nvPr/>
        </p:nvCxnSpPr>
        <p:spPr bwMode="auto">
          <a:xfrm>
            <a:off x="3124200" y="5334000"/>
            <a:ext cx="3505200" cy="685800"/>
          </a:xfrm>
          <a:prstGeom prst="bentConnector3">
            <a:avLst>
              <a:gd name="adj1" fmla="val 50000"/>
            </a:avLst>
          </a:prstGeom>
          <a:solidFill>
            <a:schemeClr val="accent1"/>
          </a:solidFill>
          <a:ln w="19050" cap="flat" cmpd="sng" algn="ctr">
            <a:solidFill>
              <a:srgbClr val="FF0000"/>
            </a:solidFill>
            <a:prstDash val="solid"/>
            <a:miter lim="800000"/>
            <a:headEnd type="none" w="med" len="med"/>
            <a:tailEnd type="arrow"/>
          </a:ln>
          <a:effectLst/>
        </p:spPr>
      </p:cxnSp>
      <p:sp>
        <p:nvSpPr>
          <p:cNvPr id="7" name="TextBox 6"/>
          <p:cNvSpPr txBox="1"/>
          <p:nvPr/>
        </p:nvSpPr>
        <p:spPr>
          <a:xfrm>
            <a:off x="5334000" y="6019800"/>
            <a:ext cx="2438400" cy="338554"/>
          </a:xfrm>
          <a:prstGeom prst="rect">
            <a:avLst/>
          </a:prstGeom>
          <a:noFill/>
        </p:spPr>
        <p:txBody>
          <a:bodyPr wrap="square" rtlCol="0">
            <a:spAutoFit/>
          </a:bodyPr>
          <a:lstStyle/>
          <a:p>
            <a:r>
              <a:rPr lang="en-US" sz="1600" dirty="0"/>
              <a:t>See Next figure</a:t>
            </a:r>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58ECBD9E-3191-49C8-A772-23FF92699AD4}" type="slidenum">
              <a:rPr lang="en-US" smtClean="0"/>
              <a:pPr/>
              <a:t>63</a:t>
            </a:fld>
            <a:endParaRPr lang="en-US"/>
          </a:p>
        </p:txBody>
      </p:sp>
      <p:sp>
        <p:nvSpPr>
          <p:cNvPr id="37891"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sz="2400" dirty="0"/>
              <a:t>Data Mining is A confluence of Disciplines</a:t>
            </a:r>
          </a:p>
        </p:txBody>
      </p:sp>
      <p:sp>
        <p:nvSpPr>
          <p:cNvPr id="21" name="Rectangle 20"/>
          <p:cNvSpPr/>
          <p:nvPr/>
        </p:nvSpPr>
        <p:spPr>
          <a:xfrm>
            <a:off x="381000" y="5791200"/>
            <a:ext cx="8534400" cy="954107"/>
          </a:xfrm>
          <a:prstGeom prst="rect">
            <a:avLst/>
          </a:prstGeom>
        </p:spPr>
        <p:txBody>
          <a:bodyPr wrap="square">
            <a:spAutoFit/>
          </a:bodyPr>
          <a:lstStyle/>
          <a:p>
            <a:r>
              <a:rPr lang="en-US" sz="1400" dirty="0">
                <a:solidFill>
                  <a:srgbClr val="000099"/>
                </a:solidFill>
              </a:rPr>
              <a:t>Data mining involves an integration of techniques from multiple disciplines such as database and data warehouse technology, statistics, machine learning, high-performance computing, pattern recognition, neural networks, data visualization, information retrieval, image and signal processing, and spatial or temporal data analysis.</a:t>
            </a:r>
          </a:p>
        </p:txBody>
      </p:sp>
      <p:pic>
        <p:nvPicPr>
          <p:cNvPr id="53250" name="Picture 2"/>
          <p:cNvPicPr>
            <a:picLocks noChangeAspect="1" noChangeArrowheads="1"/>
          </p:cNvPicPr>
          <p:nvPr/>
        </p:nvPicPr>
        <p:blipFill>
          <a:blip r:embed="rId3" cstate="print"/>
          <a:srcRect/>
          <a:stretch>
            <a:fillRect/>
          </a:stretch>
        </p:blipFill>
        <p:spPr bwMode="auto">
          <a:xfrm>
            <a:off x="1066800" y="1295401"/>
            <a:ext cx="7620000" cy="4267200"/>
          </a:xfrm>
          <a:prstGeom prst="rect">
            <a:avLst/>
          </a:prstGeom>
          <a:noFill/>
          <a:ln w="9525">
            <a:noFill/>
            <a:miter lim="800000"/>
            <a:headEnd/>
            <a:tailEnd/>
          </a:ln>
        </p:spPr>
      </p:pic>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2522B96-1D8B-4551-8B3D-50C7BCBB19A0}" type="slidenum">
              <a:rPr lang="en-US" smtClean="0"/>
              <a:pPr/>
              <a:t>64</a:t>
            </a:fld>
            <a:endParaRPr lang="en-US"/>
          </a:p>
        </p:txBody>
      </p:sp>
      <p:sp>
        <p:nvSpPr>
          <p:cNvPr id="38915"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sz="2800" dirty="0"/>
              <a:t>Why Confluence of Multiple Disciplines?</a:t>
            </a:r>
            <a:endParaRPr lang="en-US" sz="2800" b="0" u="sng" dirty="0"/>
          </a:p>
        </p:txBody>
      </p:sp>
      <p:sp>
        <p:nvSpPr>
          <p:cNvPr id="38916" name="Rectangle 3"/>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00000"/>
              </a:lnSpc>
            </a:pPr>
            <a:r>
              <a:rPr lang="en-US" sz="1800" dirty="0"/>
              <a:t>Tremendous amount of data</a:t>
            </a:r>
          </a:p>
          <a:p>
            <a:pPr lvl="1" eaLnBrk="1" hangingPunct="1">
              <a:lnSpc>
                <a:spcPct val="100000"/>
              </a:lnSpc>
            </a:pPr>
            <a:r>
              <a:rPr lang="en-US" sz="1600" dirty="0"/>
              <a:t>Algorithms must be highly scalable to handle such as </a:t>
            </a:r>
            <a:r>
              <a:rPr lang="en-US" sz="1600" dirty="0" err="1"/>
              <a:t>tera</a:t>
            </a:r>
            <a:r>
              <a:rPr lang="en-US" sz="1600" dirty="0"/>
              <a:t>-bytes of data</a:t>
            </a:r>
          </a:p>
          <a:p>
            <a:pPr eaLnBrk="1" hangingPunct="1">
              <a:lnSpc>
                <a:spcPct val="100000"/>
              </a:lnSpc>
            </a:pPr>
            <a:r>
              <a:rPr lang="en-US" sz="1800" dirty="0"/>
              <a:t>High-dimensionality of data </a:t>
            </a:r>
          </a:p>
          <a:p>
            <a:pPr lvl="1" eaLnBrk="1" hangingPunct="1">
              <a:lnSpc>
                <a:spcPct val="100000"/>
              </a:lnSpc>
            </a:pPr>
            <a:r>
              <a:rPr lang="en-US" sz="1600" dirty="0"/>
              <a:t>Some Data may have tens of thousands of dimensions</a:t>
            </a:r>
          </a:p>
          <a:p>
            <a:pPr eaLnBrk="1" hangingPunct="1">
              <a:lnSpc>
                <a:spcPct val="100000"/>
              </a:lnSpc>
            </a:pPr>
            <a:r>
              <a:rPr lang="en-US" sz="1800" dirty="0"/>
              <a:t>High complexity of data</a:t>
            </a:r>
          </a:p>
          <a:p>
            <a:pPr lvl="1" eaLnBrk="1" hangingPunct="1">
              <a:lnSpc>
                <a:spcPct val="100000"/>
              </a:lnSpc>
            </a:pPr>
            <a:r>
              <a:rPr lang="en-US" sz="1600" dirty="0"/>
              <a:t>Data streams and sensor data</a:t>
            </a:r>
          </a:p>
          <a:p>
            <a:pPr lvl="1" eaLnBrk="1" hangingPunct="1">
              <a:lnSpc>
                <a:spcPct val="100000"/>
              </a:lnSpc>
            </a:pPr>
            <a:r>
              <a:rPr lang="en-US" sz="1600" dirty="0"/>
              <a:t>Time-series data, temporal data, sequence data </a:t>
            </a:r>
          </a:p>
          <a:p>
            <a:pPr lvl="1" eaLnBrk="1" hangingPunct="1">
              <a:lnSpc>
                <a:spcPct val="100000"/>
              </a:lnSpc>
            </a:pPr>
            <a:r>
              <a:rPr lang="en-US" sz="1600" dirty="0"/>
              <a:t>Structure data, graphs, social networks and multi-linked data</a:t>
            </a:r>
          </a:p>
          <a:p>
            <a:pPr lvl="1" eaLnBrk="1" hangingPunct="1">
              <a:lnSpc>
                <a:spcPct val="100000"/>
              </a:lnSpc>
            </a:pPr>
            <a:r>
              <a:rPr lang="en-US" sz="1600" dirty="0"/>
              <a:t>Heterogeneous databases and legacy databases</a:t>
            </a:r>
          </a:p>
          <a:p>
            <a:pPr lvl="1" eaLnBrk="1" hangingPunct="1">
              <a:lnSpc>
                <a:spcPct val="100000"/>
              </a:lnSpc>
            </a:pPr>
            <a:r>
              <a:rPr lang="en-US" sz="1600" dirty="0"/>
              <a:t>Spatial, spatiotemporal, multimedia, text and Web data</a:t>
            </a:r>
          </a:p>
          <a:p>
            <a:pPr lvl="1" eaLnBrk="1" hangingPunct="1">
              <a:lnSpc>
                <a:spcPct val="100000"/>
              </a:lnSpc>
            </a:pPr>
            <a:r>
              <a:rPr lang="en-US" sz="1600" dirty="0"/>
              <a:t>Software programs, scientific simulations</a:t>
            </a:r>
          </a:p>
          <a:p>
            <a:pPr eaLnBrk="1" hangingPunct="1">
              <a:lnSpc>
                <a:spcPct val="100000"/>
              </a:lnSpc>
            </a:pPr>
            <a:r>
              <a:rPr lang="en-US" sz="1800" dirty="0"/>
              <a:t>New and sophisticated applications</a:t>
            </a:r>
          </a:p>
        </p:txBody>
      </p:sp>
    </p:spTree>
    <p:extLst>
      <p:ext uri="{BB962C8B-B14F-4D97-AF65-F5344CB8AC3E}">
        <p14:creationId xmlns:p14="http://schemas.microsoft.com/office/powerpoint/2010/main" val="1836151838"/>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2522B96-1D8B-4551-8B3D-50C7BCBB19A0}" type="slidenum">
              <a:rPr lang="en-US" smtClean="0"/>
              <a:pPr/>
              <a:t>65</a:t>
            </a:fld>
            <a:endParaRPr lang="en-US"/>
          </a:p>
        </p:txBody>
      </p:sp>
      <p:sp>
        <p:nvSpPr>
          <p:cNvPr id="38915"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sz="2800" dirty="0"/>
              <a:t>1.6</a:t>
            </a:r>
            <a:r>
              <a:rPr lang="en-US" sz="2800" b="0" dirty="0"/>
              <a:t> </a:t>
            </a:r>
            <a:r>
              <a:rPr lang="en-US" sz="2800" dirty="0"/>
              <a:t>Which Kinds of Applications Are Targeted?</a:t>
            </a:r>
            <a:endParaRPr lang="en-US" sz="2800" b="0" u="sng" dirty="0"/>
          </a:p>
        </p:txBody>
      </p:sp>
      <p:sp>
        <p:nvSpPr>
          <p:cNvPr id="38916" name="Rectangle 3"/>
          <p:cNvSpPr>
            <a:spLocks noGrp="1" noChangeArrowheads="1"/>
          </p:cNvSpPr>
          <p:nvPr>
            <p:ph type="body" idx="1"/>
          </p:nvPr>
        </p:nvSpPr>
        <p:spPr>
          <a:xfrm>
            <a:off x="381000" y="1295400"/>
            <a:ext cx="8610600" cy="4191000"/>
          </a:xfrm>
          <a:noFill/>
        </p:spPr>
        <p:txBody>
          <a:bodyPr lIns="92075" tIns="46038" rIns="92075" bIns="46038"/>
          <a:lstStyle/>
          <a:p>
            <a:pPr eaLnBrk="1" hangingPunct="1">
              <a:lnSpc>
                <a:spcPct val="100000"/>
              </a:lnSpc>
            </a:pPr>
            <a:r>
              <a:rPr lang="en-US" sz="2400" dirty="0"/>
              <a:t>Where there are data, there are data mining applications.</a:t>
            </a:r>
          </a:p>
          <a:p>
            <a:pPr eaLnBrk="1" hangingPunct="1">
              <a:lnSpc>
                <a:spcPct val="100000"/>
              </a:lnSpc>
            </a:pPr>
            <a:endParaRPr lang="en-US" sz="1400" dirty="0"/>
          </a:p>
          <a:p>
            <a:r>
              <a:rPr lang="en-US" sz="2400" dirty="0"/>
              <a:t>As a young research field, data mining has made broad and significant progress since its early beginnings in the 1980s.</a:t>
            </a:r>
          </a:p>
          <a:p>
            <a:pPr>
              <a:buFont typeface="Arial" pitchFamily="34" charset="0"/>
              <a:buChar char="•"/>
            </a:pPr>
            <a:endParaRPr lang="en-US" sz="2400" dirty="0"/>
          </a:p>
          <a:p>
            <a:r>
              <a:rPr lang="en-US" sz="2400" dirty="0"/>
              <a:t> Today, data mining is used in a vast array of areas, and numerous commercial data mining systems are available.</a:t>
            </a:r>
          </a:p>
          <a:p>
            <a:endParaRPr lang="en-US" sz="2400" dirty="0"/>
          </a:p>
          <a:p>
            <a:r>
              <a:rPr lang="en-US" sz="2400" dirty="0"/>
              <a:t>As a highly application-driven discipline, data mining has seen great successes in many applications. It is impossible to enumerate all applications where data mining plays a critical role.</a:t>
            </a: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762000"/>
          </a:xfrm>
        </p:spPr>
        <p:txBody>
          <a:bodyPr/>
          <a:lstStyle/>
          <a:p>
            <a:r>
              <a:rPr lang="en-US" sz="2800" dirty="0"/>
              <a:t>1.6</a:t>
            </a:r>
            <a:r>
              <a:rPr lang="en-US" sz="2800" b="0" dirty="0"/>
              <a:t> </a:t>
            </a:r>
            <a:r>
              <a:rPr lang="en-US" sz="2800" dirty="0"/>
              <a:t>Which Kinds of Applications Are Targeted?</a:t>
            </a:r>
          </a:p>
        </p:txBody>
      </p:sp>
      <p:sp>
        <p:nvSpPr>
          <p:cNvPr id="3" name="Content Placeholder 2"/>
          <p:cNvSpPr>
            <a:spLocks noGrp="1"/>
          </p:cNvSpPr>
          <p:nvPr>
            <p:ph idx="1"/>
          </p:nvPr>
        </p:nvSpPr>
        <p:spPr/>
        <p:txBody>
          <a:bodyPr/>
          <a:lstStyle/>
          <a:p>
            <a:r>
              <a:rPr lang="en-US" dirty="0"/>
              <a:t>1.6.1 </a:t>
            </a:r>
            <a:r>
              <a:rPr lang="en-US" b="1" dirty="0"/>
              <a:t>Business Intelligence</a:t>
            </a:r>
          </a:p>
          <a:p>
            <a:r>
              <a:rPr lang="en-US" dirty="0"/>
              <a:t>1.6.2 </a:t>
            </a:r>
            <a:r>
              <a:rPr lang="en-US" b="1" dirty="0"/>
              <a:t>Web Search Engines</a:t>
            </a:r>
          </a:p>
          <a:p>
            <a:r>
              <a:rPr lang="en-US" b="1" dirty="0"/>
              <a:t>…..</a:t>
            </a:r>
          </a:p>
          <a:p>
            <a:r>
              <a:rPr lang="en-US" b="1" dirty="0"/>
              <a:t>….</a:t>
            </a:r>
          </a:p>
          <a:p>
            <a:endParaRPr lang="en-US" b="1" dirty="0"/>
          </a:p>
          <a:p>
            <a:endParaRPr lang="en-US"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66</a:t>
            </a:fld>
            <a:endParaRPr lang="en-US"/>
          </a:p>
        </p:txBody>
      </p:sp>
      <p:pic>
        <p:nvPicPr>
          <p:cNvPr id="7" name="Picture 2"/>
          <p:cNvPicPr>
            <a:picLocks noChangeAspect="1" noChangeArrowheads="1"/>
          </p:cNvPicPr>
          <p:nvPr/>
        </p:nvPicPr>
        <p:blipFill>
          <a:blip r:embed="rId2" cstate="print"/>
          <a:srcRect/>
          <a:stretch>
            <a:fillRect/>
          </a:stretch>
        </p:blipFill>
        <p:spPr bwMode="auto">
          <a:xfrm>
            <a:off x="685800" y="3581400"/>
            <a:ext cx="6887820" cy="2647949"/>
          </a:xfrm>
          <a:prstGeom prst="rect">
            <a:avLst/>
          </a:prstGeom>
          <a:noFill/>
          <a:ln w="9525">
            <a:noFill/>
            <a:miter lim="800000"/>
            <a:headEnd/>
            <a:tailEnd/>
          </a:ln>
        </p:spPr>
      </p:pic>
    </p:spTree>
    <p:extLst>
      <p:ext uri="{BB962C8B-B14F-4D97-AF65-F5344CB8AC3E}">
        <p14:creationId xmlns:p14="http://schemas.microsoft.com/office/powerpoint/2010/main" val="2726707831"/>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Business Intelligence</a:t>
            </a:r>
          </a:p>
        </p:txBody>
      </p:sp>
      <p:sp>
        <p:nvSpPr>
          <p:cNvPr id="3" name="Content Placeholder 2"/>
          <p:cNvSpPr>
            <a:spLocks noGrp="1"/>
          </p:cNvSpPr>
          <p:nvPr>
            <p:ph idx="1"/>
          </p:nvPr>
        </p:nvSpPr>
        <p:spPr>
          <a:xfrm>
            <a:off x="228600" y="1371600"/>
            <a:ext cx="8686800" cy="4830763"/>
          </a:xfrm>
        </p:spPr>
        <p:txBody>
          <a:bodyPr>
            <a:noAutofit/>
          </a:bodyPr>
          <a:lstStyle/>
          <a:p>
            <a:r>
              <a:rPr lang="en-US" sz="1800" dirty="0">
                <a:solidFill>
                  <a:srgbClr val="FF0000"/>
                </a:solidFill>
              </a:rPr>
              <a:t>Business intelligence </a:t>
            </a:r>
            <a:r>
              <a:rPr lang="en-US" sz="1800" dirty="0"/>
              <a:t>(BI) technologies provide historical, current, and predictive views of business operations. Examples include reporting, online analytical processing, business performance management, competitive intelligence, benchmarking, and predictive analytics.</a:t>
            </a:r>
          </a:p>
          <a:p>
            <a:r>
              <a:rPr lang="en-US" sz="1800" dirty="0">
                <a:solidFill>
                  <a:srgbClr val="FF0000"/>
                </a:solidFill>
              </a:rPr>
              <a:t>Without data mining</a:t>
            </a:r>
            <a:r>
              <a:rPr lang="en-US" sz="1800" dirty="0"/>
              <a:t>, many businesses may not be able to perform effective market analysis, compare customer feedback on similar products, discover the strengths and weaknesses of their competitors, retain highly valuable customers, and make smart business decisions.</a:t>
            </a:r>
          </a:p>
          <a:p>
            <a:r>
              <a:rPr lang="en-US" sz="1800" dirty="0">
                <a:solidFill>
                  <a:srgbClr val="FF0000"/>
                </a:solidFill>
              </a:rPr>
              <a:t>Clearly, data mining </a:t>
            </a:r>
            <a:r>
              <a:rPr lang="en-US" sz="1800" dirty="0"/>
              <a:t>is the core of business intelligence. Online analytical processing tools in business intelligence rely on data warehousing and multidimensional data mining. Classification and prediction techniques are the core of predictive analytics in business intelligence, for which there are many applications in analyzing markets, supplies, and sales. Moreover, clustering plays a central role in customer relationship management, which groups customers based on their similarities. Using characterization mining techniques, we can better understand features of each customer group and develop customized customer reward programs.</a:t>
            </a:r>
          </a:p>
        </p:txBody>
      </p:sp>
    </p:spTree>
    <p:extLst>
      <p:ext uri="{BB962C8B-B14F-4D97-AF65-F5344CB8AC3E}">
        <p14:creationId xmlns:p14="http://schemas.microsoft.com/office/powerpoint/2010/main" val="2040534827"/>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781B9A6B-77F3-47DE-92AB-EBD00838CC44}" type="slidenum">
              <a:rPr lang="en-US" altLang="en-US" sz="1400" smtClean="0"/>
              <a:pPr eaLnBrk="1" hangingPunct="1"/>
              <a:t>68</a:t>
            </a:fld>
            <a:endParaRPr lang="en-US" altLang="en-US" sz="1400"/>
          </a:p>
        </p:txBody>
      </p:sp>
      <p:sp>
        <p:nvSpPr>
          <p:cNvPr id="16387" name="Rectangle 2"/>
          <p:cNvSpPr>
            <a:spLocks noGrp="1" noChangeArrowheads="1"/>
          </p:cNvSpPr>
          <p:nvPr>
            <p:ph type="title"/>
          </p:nvPr>
        </p:nvSpPr>
        <p:spPr>
          <a:xfrm>
            <a:off x="228600" y="381000"/>
            <a:ext cx="8686800" cy="533400"/>
          </a:xfrm>
          <a:noFill/>
        </p:spPr>
        <p:txBody>
          <a:bodyPr lIns="92075" tIns="46038" rIns="92075" bIns="46038" anchor="ctr"/>
          <a:lstStyle/>
          <a:p>
            <a:pPr eaLnBrk="1" hangingPunct="1"/>
            <a:r>
              <a:rPr lang="en-US" altLang="en-US" sz="3200"/>
              <a:t>Data Mining in Business Intelligence</a:t>
            </a:r>
            <a:r>
              <a:rPr lang="en-US" altLang="en-US" sz="2800" b="0"/>
              <a:t> </a:t>
            </a:r>
          </a:p>
        </p:txBody>
      </p:sp>
      <p:sp>
        <p:nvSpPr>
          <p:cNvPr id="16388" name="AutoShape 3"/>
          <p:cNvSpPr>
            <a:spLocks noChangeArrowheads="1"/>
          </p:cNvSpPr>
          <p:nvPr/>
        </p:nvSpPr>
        <p:spPr bwMode="auto">
          <a:xfrm>
            <a:off x="762000" y="144780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endParaRPr lang="en-US" altLang="en-US" sz="2400">
              <a:latin typeface="Times New Roman" pitchFamily="18" charset="0"/>
            </a:endParaRPr>
          </a:p>
        </p:txBody>
      </p:sp>
      <p:sp>
        <p:nvSpPr>
          <p:cNvPr id="16389" name="Line 4"/>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5"/>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6"/>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7"/>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8"/>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9"/>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0"/>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Text Box 11"/>
          <p:cNvSpPr txBox="1">
            <a:spLocks noChangeArrowheads="1"/>
          </p:cNvSpPr>
          <p:nvPr/>
        </p:nvSpPr>
        <p:spPr bwMode="auto">
          <a:xfrm>
            <a:off x="593725" y="1509713"/>
            <a:ext cx="1920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600" b="1">
                <a:latin typeface="Times New Roman" pitchFamily="18" charset="0"/>
              </a:rPr>
              <a:t>Increasing potential</a:t>
            </a:r>
          </a:p>
          <a:p>
            <a:r>
              <a:rPr lang="en-US" altLang="en-US" sz="1600" b="1">
                <a:latin typeface="Times New Roman" pitchFamily="18" charset="0"/>
              </a:rPr>
              <a:t>to support</a:t>
            </a:r>
          </a:p>
          <a:p>
            <a:r>
              <a:rPr lang="en-US" altLang="en-US" sz="1600" b="1">
                <a:latin typeface="Times New Roman" pitchFamily="18" charset="0"/>
              </a:rPr>
              <a:t>business decisions</a:t>
            </a:r>
          </a:p>
        </p:txBody>
      </p:sp>
      <p:sp>
        <p:nvSpPr>
          <p:cNvPr id="16397" name="Text Box 12"/>
          <p:cNvSpPr txBox="1">
            <a:spLocks noChangeArrowheads="1"/>
          </p:cNvSpPr>
          <p:nvPr/>
        </p:nvSpPr>
        <p:spPr bwMode="auto">
          <a:xfrm>
            <a:off x="7748588" y="1955800"/>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r"/>
            <a:r>
              <a:rPr lang="en-US" altLang="en-US" sz="1600" b="1">
                <a:latin typeface="Times New Roman" pitchFamily="18" charset="0"/>
              </a:rPr>
              <a:t>End User</a:t>
            </a:r>
            <a:endParaRPr lang="en-US" altLang="en-US" sz="1600">
              <a:latin typeface="Times New Roman" pitchFamily="18" charset="0"/>
            </a:endParaRPr>
          </a:p>
        </p:txBody>
      </p:sp>
      <p:sp>
        <p:nvSpPr>
          <p:cNvPr id="16398" name="Text Box 13"/>
          <p:cNvSpPr txBox="1">
            <a:spLocks noChangeArrowheads="1"/>
          </p:cNvSpPr>
          <p:nvPr/>
        </p:nvSpPr>
        <p:spPr bwMode="auto">
          <a:xfrm>
            <a:off x="7751763" y="2946400"/>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r"/>
            <a:r>
              <a:rPr lang="en-US" altLang="en-US" sz="1600" b="1" dirty="0">
                <a:solidFill>
                  <a:srgbClr val="C00000"/>
                </a:solidFill>
                <a:latin typeface="Times New Roman" pitchFamily="18" charset="0"/>
              </a:rPr>
              <a:t>Business</a:t>
            </a:r>
          </a:p>
          <a:p>
            <a:pPr algn="r"/>
            <a:r>
              <a:rPr lang="en-US" altLang="en-US" sz="1600" b="1" dirty="0">
                <a:solidFill>
                  <a:srgbClr val="C00000"/>
                </a:solidFill>
                <a:latin typeface="Times New Roman" pitchFamily="18" charset="0"/>
              </a:rPr>
              <a:t>  Analyst</a:t>
            </a:r>
          </a:p>
        </p:txBody>
      </p:sp>
      <p:sp>
        <p:nvSpPr>
          <p:cNvPr id="16399" name="Text Box 14"/>
          <p:cNvSpPr txBox="1">
            <a:spLocks noChangeArrowheads="1"/>
          </p:cNvSpPr>
          <p:nvPr/>
        </p:nvSpPr>
        <p:spPr bwMode="auto">
          <a:xfrm>
            <a:off x="7840663" y="3784600"/>
            <a:ext cx="855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r"/>
            <a:r>
              <a:rPr lang="en-US" altLang="en-US" sz="1600" b="1" dirty="0">
                <a:solidFill>
                  <a:srgbClr val="0070C0"/>
                </a:solidFill>
                <a:latin typeface="Times New Roman" pitchFamily="18" charset="0"/>
              </a:rPr>
              <a:t>     Data</a:t>
            </a:r>
          </a:p>
          <a:p>
            <a:pPr algn="r"/>
            <a:r>
              <a:rPr lang="en-US" altLang="en-US" sz="1600" b="1" dirty="0">
                <a:solidFill>
                  <a:srgbClr val="0070C0"/>
                </a:solidFill>
                <a:latin typeface="Times New Roman" pitchFamily="18" charset="0"/>
              </a:rPr>
              <a:t>Analyst</a:t>
            </a:r>
          </a:p>
        </p:txBody>
      </p:sp>
      <p:sp>
        <p:nvSpPr>
          <p:cNvPr id="16400" name="Text Box 15"/>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r"/>
            <a:r>
              <a:rPr lang="en-US" altLang="en-US" sz="1600" b="1">
                <a:latin typeface="Times New Roman" pitchFamily="18" charset="0"/>
              </a:rPr>
              <a:t>DBA</a:t>
            </a:r>
          </a:p>
        </p:txBody>
      </p:sp>
      <p:sp>
        <p:nvSpPr>
          <p:cNvPr id="16401" name="Text Box 16"/>
          <p:cNvSpPr txBox="1">
            <a:spLocks noChangeArrowheads="1"/>
          </p:cNvSpPr>
          <p:nvPr/>
        </p:nvSpPr>
        <p:spPr bwMode="auto">
          <a:xfrm>
            <a:off x="3886200" y="21780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r>
              <a:rPr lang="en-US" altLang="en-US" sz="1800" b="1"/>
              <a:t>Decision</a:t>
            </a:r>
            <a:r>
              <a:rPr lang="en-US" altLang="en-US" sz="1800"/>
              <a:t> </a:t>
            </a:r>
            <a:r>
              <a:rPr lang="en-US" altLang="en-US" sz="1800" b="1"/>
              <a:t>Making</a:t>
            </a:r>
          </a:p>
        </p:txBody>
      </p:sp>
      <p:sp>
        <p:nvSpPr>
          <p:cNvPr id="16402" name="Text Box 17"/>
          <p:cNvSpPr txBox="1">
            <a:spLocks noChangeArrowheads="1"/>
          </p:cNvSpPr>
          <p:nvPr/>
        </p:nvSpPr>
        <p:spPr bwMode="auto">
          <a:xfrm>
            <a:off x="3352800" y="2992438"/>
            <a:ext cx="226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a:t>Data Presentation</a:t>
            </a:r>
          </a:p>
        </p:txBody>
      </p:sp>
      <p:sp>
        <p:nvSpPr>
          <p:cNvPr id="16403" name="Text Box 18"/>
          <p:cNvSpPr txBox="1">
            <a:spLocks noChangeArrowheads="1"/>
          </p:cNvSpPr>
          <p:nvPr/>
        </p:nvSpPr>
        <p:spPr bwMode="auto">
          <a:xfrm>
            <a:off x="3276600" y="3352800"/>
            <a:ext cx="257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i="1">
                <a:latin typeface="Times New Roman" pitchFamily="18" charset="0"/>
              </a:rPr>
              <a:t>Visualization Techniques</a:t>
            </a:r>
          </a:p>
        </p:txBody>
      </p:sp>
      <p:sp>
        <p:nvSpPr>
          <p:cNvPr id="16404" name="Text Box 19"/>
          <p:cNvSpPr txBox="1">
            <a:spLocks noChangeArrowheads="1"/>
          </p:cNvSpPr>
          <p:nvPr/>
        </p:nvSpPr>
        <p:spPr bwMode="auto">
          <a:xfrm>
            <a:off x="3657600" y="3765550"/>
            <a:ext cx="178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dirty="0">
                <a:solidFill>
                  <a:srgbClr val="FF0000"/>
                </a:solidFill>
              </a:rPr>
              <a:t>Data Mining</a:t>
            </a:r>
          </a:p>
        </p:txBody>
      </p:sp>
      <p:sp>
        <p:nvSpPr>
          <p:cNvPr id="16405" name="Text Box 20"/>
          <p:cNvSpPr txBox="1">
            <a:spLocks noChangeArrowheads="1"/>
          </p:cNvSpPr>
          <p:nvPr/>
        </p:nvSpPr>
        <p:spPr bwMode="auto">
          <a:xfrm>
            <a:off x="3368675" y="4065104"/>
            <a:ext cx="2536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i="1" dirty="0">
                <a:latin typeface="Times New Roman" pitchFamily="18" charset="0"/>
              </a:rPr>
              <a:t>Information Discovery</a:t>
            </a:r>
          </a:p>
        </p:txBody>
      </p:sp>
      <p:sp>
        <p:nvSpPr>
          <p:cNvPr id="16406" name="Text Box 21"/>
          <p:cNvSpPr txBox="1">
            <a:spLocks noChangeArrowheads="1"/>
          </p:cNvSpPr>
          <p:nvPr/>
        </p:nvSpPr>
        <p:spPr bwMode="auto">
          <a:xfrm>
            <a:off x="3368675" y="4572000"/>
            <a:ext cx="2346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r>
              <a:rPr lang="en-US" altLang="en-US" sz="1800" b="1" dirty="0">
                <a:solidFill>
                  <a:srgbClr val="0070C0"/>
                </a:solidFill>
              </a:rPr>
              <a:t>Data Exploration</a:t>
            </a:r>
          </a:p>
        </p:txBody>
      </p:sp>
      <p:sp>
        <p:nvSpPr>
          <p:cNvPr id="16407" name="Text Box 23"/>
          <p:cNvSpPr txBox="1">
            <a:spLocks noChangeArrowheads="1"/>
          </p:cNvSpPr>
          <p:nvPr/>
        </p:nvSpPr>
        <p:spPr bwMode="auto">
          <a:xfrm>
            <a:off x="2133600" y="48768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i="1" dirty="0">
                <a:latin typeface="Times New Roman" pitchFamily="18" charset="0"/>
              </a:rPr>
              <a:t>Statistical Summary, Querying, and Reporting</a:t>
            </a:r>
            <a:endParaRPr lang="en-US" altLang="en-US" sz="1800" b="1" i="1" dirty="0">
              <a:solidFill>
                <a:schemeClr val="bg1"/>
              </a:solidFill>
              <a:latin typeface="Times New Roman" pitchFamily="18" charset="0"/>
            </a:endParaRPr>
          </a:p>
        </p:txBody>
      </p:sp>
      <p:sp>
        <p:nvSpPr>
          <p:cNvPr id="16408" name="Text Box 24"/>
          <p:cNvSpPr txBox="1">
            <a:spLocks noChangeArrowheads="1"/>
          </p:cNvSpPr>
          <p:nvPr/>
        </p:nvSpPr>
        <p:spPr bwMode="auto">
          <a:xfrm>
            <a:off x="1600200" y="5410200"/>
            <a:ext cx="6021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a:t>Data Preprocessing/Integration, Data Warehouses</a:t>
            </a:r>
          </a:p>
        </p:txBody>
      </p:sp>
      <p:sp>
        <p:nvSpPr>
          <p:cNvPr id="16409" name="Text Box 25"/>
          <p:cNvSpPr txBox="1">
            <a:spLocks noChangeArrowheads="1"/>
          </p:cNvSpPr>
          <p:nvPr/>
        </p:nvSpPr>
        <p:spPr bwMode="auto">
          <a:xfrm>
            <a:off x="3581400" y="5791200"/>
            <a:ext cx="169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a:t>Data Sources</a:t>
            </a:r>
            <a:endParaRPr lang="en-US" altLang="en-US" sz="1800" b="1">
              <a:solidFill>
                <a:schemeClr val="bg1"/>
              </a:solidFill>
            </a:endParaRPr>
          </a:p>
        </p:txBody>
      </p:sp>
      <p:sp>
        <p:nvSpPr>
          <p:cNvPr id="16410" name="Text Box 26"/>
          <p:cNvSpPr txBox="1">
            <a:spLocks noChangeArrowheads="1"/>
          </p:cNvSpPr>
          <p:nvPr/>
        </p:nvSpPr>
        <p:spPr bwMode="auto">
          <a:xfrm>
            <a:off x="1066800" y="6096000"/>
            <a:ext cx="711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en-US" sz="1800" b="1" i="1">
                <a:latin typeface="Times New Roman" pitchFamily="18" charset="0"/>
              </a:rPr>
              <a:t>Paper, Files, Web documents, Scientific experiments, Database Systems</a:t>
            </a:r>
          </a:p>
        </p:txBody>
      </p:sp>
      <p:sp>
        <p:nvSpPr>
          <p:cNvPr id="16411" name="Line 27"/>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10149470"/>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9E3D892-B158-4006-BCFC-157AF41359F5}" type="slidenum">
              <a:rPr lang="en-US" smtClean="0"/>
              <a:pPr/>
              <a:t>69</a:t>
            </a:fld>
            <a:endParaRPr lang="en-US"/>
          </a:p>
        </p:txBody>
      </p:sp>
      <p:sp>
        <p:nvSpPr>
          <p:cNvPr id="41987" name="Rectangle 2"/>
          <p:cNvSpPr>
            <a:spLocks noGrp="1" noChangeArrowheads="1"/>
          </p:cNvSpPr>
          <p:nvPr>
            <p:ph type="title"/>
          </p:nvPr>
        </p:nvSpPr>
        <p:spPr>
          <a:xfrm>
            <a:off x="304800" y="2971800"/>
            <a:ext cx="8458200" cy="704850"/>
          </a:xfrm>
          <a:noFill/>
        </p:spPr>
        <p:txBody>
          <a:bodyPr lIns="92075" tIns="46038" rIns="92075" bIns="46038" anchor="ctr"/>
          <a:lstStyle/>
          <a:p>
            <a:pPr eaLnBrk="1" hangingPunct="1">
              <a:lnSpc>
                <a:spcPct val="120000"/>
              </a:lnSpc>
            </a:pPr>
            <a:r>
              <a:rPr lang="en-US" sz="2400" dirty="0"/>
              <a:t>More Applications and Cases </a:t>
            </a:r>
            <a:br>
              <a:rPr lang="en-US" sz="2400" dirty="0"/>
            </a:br>
            <a:r>
              <a:rPr lang="en-US" sz="2400" dirty="0"/>
              <a:t>will be discussed at the last topic of this course</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602952E-5ED6-43B6-8757-6C2058FDE1A8}" type="slidenum">
              <a:rPr lang="en-US" smtClean="0"/>
              <a:pPr/>
              <a:t>7</a:t>
            </a:fld>
            <a:endParaRPr lang="en-US"/>
          </a:p>
        </p:txBody>
      </p:sp>
      <p:sp>
        <p:nvSpPr>
          <p:cNvPr id="6147" name="Rectangle 2"/>
          <p:cNvSpPr>
            <a:spLocks noGrp="1" noChangeArrowheads="1"/>
          </p:cNvSpPr>
          <p:nvPr>
            <p:ph type="title"/>
          </p:nvPr>
        </p:nvSpPr>
        <p:spPr>
          <a:xfrm>
            <a:off x="381000" y="228600"/>
            <a:ext cx="8382000" cy="533400"/>
          </a:xfrm>
        </p:spPr>
        <p:txBody>
          <a:bodyPr/>
          <a:lstStyle/>
          <a:p>
            <a:pPr>
              <a:defRPr/>
            </a:pPr>
            <a:r>
              <a:rPr lang="en-US" sz="3200" dirty="0">
                <a:solidFill>
                  <a:srgbClr val="FF0000"/>
                </a:solidFill>
              </a:rPr>
              <a:t>Motivating Students (2): </a:t>
            </a:r>
          </a:p>
        </p:txBody>
      </p:sp>
      <p:sp>
        <p:nvSpPr>
          <p:cNvPr id="6148" name="Rectangle 3"/>
          <p:cNvSpPr>
            <a:spLocks noGrp="1" noChangeArrowheads="1"/>
          </p:cNvSpPr>
          <p:nvPr>
            <p:ph type="body" idx="1"/>
          </p:nvPr>
        </p:nvSpPr>
        <p:spPr>
          <a:xfrm>
            <a:off x="381000" y="1295400"/>
            <a:ext cx="8229600" cy="4800600"/>
          </a:xfrm>
        </p:spPr>
        <p:txBody>
          <a:bodyPr/>
          <a:lstStyle/>
          <a:p>
            <a:pPr eaLnBrk="1" hangingPunct="1">
              <a:lnSpc>
                <a:spcPct val="150000"/>
              </a:lnSpc>
              <a:tabLst>
                <a:tab pos="6178550" algn="l"/>
              </a:tabLst>
            </a:pPr>
            <a:r>
              <a:rPr lang="en-US" sz="1800" dirty="0"/>
              <a:t>Think of a way that allow us to predict students marks before the end of the semester? </a:t>
            </a:r>
          </a:p>
          <a:p>
            <a:pPr eaLnBrk="1" hangingPunct="1">
              <a:lnSpc>
                <a:spcPct val="150000"/>
              </a:lnSpc>
              <a:tabLst>
                <a:tab pos="6178550" algn="l"/>
              </a:tabLst>
            </a:pPr>
            <a:r>
              <a:rPr lang="en-US" sz="1800" dirty="0"/>
              <a:t>Think how we can form two teams from the students in the section to participate in a programming competition?</a:t>
            </a:r>
          </a:p>
          <a:p>
            <a:pPr eaLnBrk="1" hangingPunct="1">
              <a:lnSpc>
                <a:spcPct val="150000"/>
              </a:lnSpc>
              <a:tabLst>
                <a:tab pos="6178550" algn="l"/>
              </a:tabLst>
            </a:pPr>
            <a:r>
              <a:rPr lang="en-US" sz="1800" dirty="0"/>
              <a:t>Think of a way that help registration department to know the most frequent courses that are registered together during a semester?</a:t>
            </a:r>
          </a:p>
          <a:p>
            <a:pPr eaLnBrk="1" hangingPunct="1">
              <a:lnSpc>
                <a:spcPct val="150000"/>
              </a:lnSpc>
              <a:tabLst>
                <a:tab pos="6178550" algn="l"/>
              </a:tabLst>
            </a:pPr>
            <a:r>
              <a:rPr lang="en-US" sz="1800" dirty="0"/>
              <a:t>Think ….</a:t>
            </a:r>
          </a:p>
          <a:p>
            <a:pPr eaLnBrk="1" hangingPunct="1">
              <a:lnSpc>
                <a:spcPct val="150000"/>
              </a:lnSpc>
              <a:tabLst>
                <a:tab pos="6178550" algn="l"/>
              </a:tabLst>
            </a:pPr>
            <a:r>
              <a:rPr lang="en-US" sz="1800" dirty="0"/>
              <a:t>Think …</a:t>
            </a:r>
          </a:p>
          <a:p>
            <a:pPr eaLnBrk="1" hangingPunct="1">
              <a:lnSpc>
                <a:spcPct val="150000"/>
              </a:lnSpc>
              <a:tabLst>
                <a:tab pos="6178550" algn="l"/>
              </a:tabLst>
            </a:pPr>
            <a:r>
              <a:rPr lang="en-US" sz="1800" dirty="0"/>
              <a:t>Think …</a:t>
            </a:r>
          </a:p>
        </p:txBody>
      </p:sp>
    </p:spTree>
    <p:extLst>
      <p:ext uri="{BB962C8B-B14F-4D97-AF65-F5344CB8AC3E}">
        <p14:creationId xmlns:p14="http://schemas.microsoft.com/office/powerpoint/2010/main" val="2693758509"/>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3200" dirty="0"/>
              <a:t>Data Mining Software Tools</a:t>
            </a:r>
          </a:p>
        </p:txBody>
      </p:sp>
      <p:sp>
        <p:nvSpPr>
          <p:cNvPr id="47107" name="Content Placeholder 2"/>
          <p:cNvSpPr>
            <a:spLocks noGrp="1"/>
          </p:cNvSpPr>
          <p:nvPr>
            <p:ph idx="1"/>
          </p:nvPr>
        </p:nvSpPr>
        <p:spPr>
          <a:xfrm>
            <a:off x="457200" y="1371600"/>
            <a:ext cx="4876800" cy="4800600"/>
          </a:xfrm>
        </p:spPr>
        <p:txBody>
          <a:bodyPr/>
          <a:lstStyle/>
          <a:p>
            <a:r>
              <a:rPr lang="en-US" sz="2000" dirty="0"/>
              <a:t>Commercial Products</a:t>
            </a:r>
          </a:p>
          <a:p>
            <a:pPr lvl="1"/>
            <a:r>
              <a:rPr lang="en-US" sz="1600" dirty="0"/>
              <a:t>SAS Enterprise Miner</a:t>
            </a:r>
          </a:p>
          <a:p>
            <a:pPr lvl="1"/>
            <a:r>
              <a:rPr lang="en-US" sz="1600" dirty="0" err="1"/>
              <a:t>SPSS</a:t>
            </a:r>
            <a:r>
              <a:rPr lang="en-US" sz="1600" dirty="0"/>
              <a:t> Clementine</a:t>
            </a:r>
          </a:p>
          <a:p>
            <a:pPr lvl="1"/>
            <a:r>
              <a:rPr lang="en-US" sz="1600" dirty="0"/>
              <a:t>IBM Intelligent Miner</a:t>
            </a:r>
          </a:p>
          <a:p>
            <a:pPr lvl="1"/>
            <a:r>
              <a:rPr lang="en-US" sz="1600" dirty="0" err="1"/>
              <a:t>SGI</a:t>
            </a:r>
            <a:r>
              <a:rPr lang="en-US" sz="1600" dirty="0"/>
              <a:t> </a:t>
            </a:r>
            <a:r>
              <a:rPr lang="en-US" sz="1600" dirty="0" err="1"/>
              <a:t>MineSet</a:t>
            </a:r>
            <a:endParaRPr lang="en-US" sz="1600" dirty="0"/>
          </a:p>
          <a:p>
            <a:pPr lvl="1"/>
            <a:r>
              <a:rPr lang="en-US" sz="1600" dirty="0"/>
              <a:t>i2 Analyst’s Notebook</a:t>
            </a:r>
          </a:p>
          <a:p>
            <a:pPr lvl="1"/>
            <a:r>
              <a:rPr lang="en-US" sz="1600" dirty="0"/>
              <a:t>Microsoft OLE DB for Data Mining </a:t>
            </a:r>
          </a:p>
          <a:p>
            <a:pPr lvl="1"/>
            <a:r>
              <a:rPr lang="en-US" sz="1600" dirty="0"/>
              <a:t>Oracle Data Mining</a:t>
            </a:r>
          </a:p>
          <a:p>
            <a:r>
              <a:rPr lang="en-US" sz="2000" dirty="0"/>
              <a:t>Free and open Source Products.</a:t>
            </a:r>
          </a:p>
          <a:p>
            <a:pPr lvl="1"/>
            <a:r>
              <a:rPr lang="en-US" sz="1600" b="1" dirty="0" err="1"/>
              <a:t>Weka</a:t>
            </a:r>
            <a:endParaRPr lang="en-US" sz="1600" b="1" dirty="0"/>
          </a:p>
          <a:p>
            <a:pPr lvl="1"/>
            <a:r>
              <a:rPr lang="en-US" sz="1600" dirty="0"/>
              <a:t>Rapid Miner</a:t>
            </a:r>
          </a:p>
          <a:p>
            <a:pPr lvl="1"/>
            <a:r>
              <a:rPr lang="en-US" sz="1600" b="1" dirty="0"/>
              <a:t>Orange</a:t>
            </a:r>
          </a:p>
          <a:p>
            <a:pPr lvl="1"/>
            <a:r>
              <a:rPr lang="en-US" sz="1600" dirty="0" err="1"/>
              <a:t>Knime</a:t>
            </a:r>
            <a:endParaRPr lang="en-US" sz="1600" dirty="0"/>
          </a:p>
          <a:p>
            <a:pPr>
              <a:buNone/>
            </a:pPr>
            <a:endParaRPr lang="en-US" sz="2000" dirty="0"/>
          </a:p>
          <a:p>
            <a:r>
              <a:rPr lang="en-US" sz="2000" dirty="0"/>
              <a:t>And Now </a:t>
            </a:r>
            <a:r>
              <a:rPr lang="en-US" sz="2000" b="1" dirty="0">
                <a:solidFill>
                  <a:srgbClr val="FF0000"/>
                </a:solidFill>
              </a:rPr>
              <a:t>PYTHON</a:t>
            </a:r>
          </a:p>
          <a:p>
            <a:endParaRPr lang="en-US" sz="2000" dirty="0"/>
          </a:p>
        </p:txBody>
      </p:sp>
      <p:pic>
        <p:nvPicPr>
          <p:cNvPr id="47108" name="Picture 2" descr="D:\DOWNLOAD\Images\Sas.jpeg"/>
          <p:cNvPicPr>
            <a:picLocks noChangeAspect="1" noChangeArrowheads="1"/>
          </p:cNvPicPr>
          <p:nvPr/>
        </p:nvPicPr>
        <p:blipFill>
          <a:blip r:embed="rId2" cstate="print"/>
          <a:srcRect/>
          <a:stretch>
            <a:fillRect/>
          </a:stretch>
        </p:blipFill>
        <p:spPr bwMode="auto">
          <a:xfrm>
            <a:off x="7848600" y="1371601"/>
            <a:ext cx="1143000" cy="459958"/>
          </a:xfrm>
          <a:prstGeom prst="rect">
            <a:avLst/>
          </a:prstGeom>
          <a:noFill/>
          <a:ln w="9525">
            <a:noFill/>
            <a:miter lim="800000"/>
            <a:headEnd/>
            <a:tailEnd/>
          </a:ln>
        </p:spPr>
      </p:pic>
      <p:pic>
        <p:nvPicPr>
          <p:cNvPr id="47109" name="Picture 3"/>
          <p:cNvPicPr>
            <a:picLocks noChangeAspect="1" noChangeArrowheads="1"/>
          </p:cNvPicPr>
          <p:nvPr/>
        </p:nvPicPr>
        <p:blipFill>
          <a:blip r:embed="rId3" cstate="print"/>
          <a:srcRect/>
          <a:stretch>
            <a:fillRect/>
          </a:stretch>
        </p:blipFill>
        <p:spPr bwMode="auto">
          <a:xfrm>
            <a:off x="6477000" y="1371601"/>
            <a:ext cx="914400" cy="443442"/>
          </a:xfrm>
          <a:prstGeom prst="rect">
            <a:avLst/>
          </a:prstGeom>
          <a:noFill/>
          <a:ln w="9525">
            <a:noFill/>
            <a:miter lim="800000"/>
            <a:headEnd/>
            <a:tailEnd/>
          </a:ln>
        </p:spPr>
      </p:pic>
      <p:pic>
        <p:nvPicPr>
          <p:cNvPr id="47110" name="Picture 4"/>
          <p:cNvPicPr>
            <a:picLocks noChangeAspect="1" noChangeArrowheads="1"/>
          </p:cNvPicPr>
          <p:nvPr/>
        </p:nvPicPr>
        <p:blipFill>
          <a:blip r:embed="rId4" cstate="print"/>
          <a:srcRect/>
          <a:stretch>
            <a:fillRect/>
          </a:stretch>
        </p:blipFill>
        <p:spPr bwMode="auto">
          <a:xfrm>
            <a:off x="8001000" y="2590800"/>
            <a:ext cx="776288" cy="378807"/>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7848600" y="1905000"/>
            <a:ext cx="756557" cy="533400"/>
          </a:xfrm>
          <a:prstGeom prst="rect">
            <a:avLst/>
          </a:prstGeom>
          <a:noFill/>
          <a:ln w="9525">
            <a:solidFill>
              <a:schemeClr val="tx1">
                <a:lumMod val="40000"/>
                <a:lumOff val="60000"/>
              </a:schemeClr>
            </a:solidFill>
            <a:miter lim="800000"/>
            <a:headEnd/>
            <a:tailEnd/>
          </a:ln>
          <a:effectLst/>
        </p:spPr>
      </p:pic>
      <p:pic>
        <p:nvPicPr>
          <p:cNvPr id="47112" name="Picture 6"/>
          <p:cNvPicPr>
            <a:picLocks noChangeAspect="1" noChangeArrowheads="1"/>
          </p:cNvPicPr>
          <p:nvPr/>
        </p:nvPicPr>
        <p:blipFill>
          <a:blip r:embed="rId6" cstate="print"/>
          <a:srcRect/>
          <a:stretch>
            <a:fillRect/>
          </a:stretch>
        </p:blipFill>
        <p:spPr bwMode="auto">
          <a:xfrm>
            <a:off x="6858000" y="1981200"/>
            <a:ext cx="603647" cy="914400"/>
          </a:xfrm>
          <a:prstGeom prst="rect">
            <a:avLst/>
          </a:prstGeom>
          <a:noFill/>
          <a:ln w="9525">
            <a:noFill/>
            <a:miter lim="800000"/>
            <a:headEnd/>
            <a:tailEnd/>
          </a:ln>
        </p:spPr>
      </p:pic>
      <p:pic>
        <p:nvPicPr>
          <p:cNvPr id="47113" name="Picture 7"/>
          <p:cNvPicPr>
            <a:picLocks noChangeAspect="1" noChangeArrowheads="1"/>
          </p:cNvPicPr>
          <p:nvPr/>
        </p:nvPicPr>
        <p:blipFill>
          <a:blip r:embed="rId7" cstate="print"/>
          <a:srcRect/>
          <a:stretch>
            <a:fillRect/>
          </a:stretch>
        </p:blipFill>
        <p:spPr bwMode="auto">
          <a:xfrm>
            <a:off x="7467600" y="3124200"/>
            <a:ext cx="1447800" cy="347428"/>
          </a:xfrm>
          <a:prstGeom prst="rect">
            <a:avLst/>
          </a:prstGeom>
          <a:noFill/>
          <a:ln w="9525">
            <a:noFill/>
            <a:miter lim="800000"/>
            <a:headEnd/>
            <a:tailEnd/>
          </a:ln>
        </p:spPr>
      </p:pic>
      <p:pic>
        <p:nvPicPr>
          <p:cNvPr id="47114" name="Picture 8"/>
          <p:cNvPicPr>
            <a:picLocks noChangeAspect="1" noChangeArrowheads="1"/>
          </p:cNvPicPr>
          <p:nvPr/>
        </p:nvPicPr>
        <p:blipFill>
          <a:blip r:embed="rId8" cstate="print"/>
          <a:srcRect/>
          <a:stretch>
            <a:fillRect/>
          </a:stretch>
        </p:blipFill>
        <p:spPr bwMode="auto">
          <a:xfrm>
            <a:off x="5791200" y="3200400"/>
            <a:ext cx="1676400" cy="335280"/>
          </a:xfrm>
          <a:prstGeom prst="rect">
            <a:avLst/>
          </a:prstGeom>
          <a:noFill/>
          <a:ln w="9525">
            <a:noFill/>
            <a:miter lim="800000"/>
            <a:headEnd/>
            <a:tailEnd/>
          </a:ln>
        </p:spPr>
      </p:pic>
      <p:pic>
        <p:nvPicPr>
          <p:cNvPr id="11" name="Picture 4"/>
          <p:cNvPicPr>
            <a:picLocks noChangeAspect="1" noChangeArrowheads="1"/>
          </p:cNvPicPr>
          <p:nvPr/>
        </p:nvPicPr>
        <p:blipFill>
          <a:blip r:embed="rId9" cstate="print"/>
          <a:srcRect/>
          <a:stretch>
            <a:fillRect/>
          </a:stretch>
        </p:blipFill>
        <p:spPr bwMode="auto">
          <a:xfrm>
            <a:off x="6096000" y="4267200"/>
            <a:ext cx="2562225" cy="1750761"/>
          </a:xfrm>
          <a:prstGeom prst="rect">
            <a:avLst/>
          </a:prstGeom>
          <a:noFill/>
          <a:ln w="9525">
            <a:noFill/>
            <a:miter lim="800000"/>
            <a:headEnd/>
            <a:tailEnd/>
          </a:ln>
        </p:spPr>
      </p:pic>
      <p:pic>
        <p:nvPicPr>
          <p:cNvPr id="12" name="Picture 2"/>
          <p:cNvPicPr>
            <a:picLocks noChangeAspect="1" noChangeArrowheads="1"/>
          </p:cNvPicPr>
          <p:nvPr/>
        </p:nvPicPr>
        <p:blipFill>
          <a:blip r:embed="rId10" cstate="print"/>
          <a:srcRect/>
          <a:stretch>
            <a:fillRect/>
          </a:stretch>
        </p:blipFill>
        <p:spPr bwMode="auto">
          <a:xfrm>
            <a:off x="5334000" y="1524000"/>
            <a:ext cx="931794" cy="914400"/>
          </a:xfrm>
          <a:prstGeom prst="rect">
            <a:avLst/>
          </a:prstGeom>
          <a:noFill/>
          <a:ln w="9525">
            <a:noFill/>
            <a:miter lim="800000"/>
            <a:headEnd/>
            <a:tailEnd/>
          </a:ln>
        </p:spPr>
      </p:pic>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dirty="0"/>
              <a:t>Example 1: WEKA - Data Mining Software</a:t>
            </a:r>
          </a:p>
        </p:txBody>
      </p:sp>
      <p:sp>
        <p:nvSpPr>
          <p:cNvPr id="8195" name="Content Placeholder 2"/>
          <p:cNvSpPr>
            <a:spLocks noGrp="1"/>
          </p:cNvSpPr>
          <p:nvPr>
            <p:ph idx="1"/>
          </p:nvPr>
        </p:nvSpPr>
        <p:spPr>
          <a:xfrm>
            <a:off x="381000" y="1447800"/>
            <a:ext cx="8458200" cy="3276600"/>
          </a:xfrm>
        </p:spPr>
        <p:txBody>
          <a:bodyPr/>
          <a:lstStyle/>
          <a:p>
            <a:r>
              <a:rPr lang="en-US" sz="2000" b="1" dirty="0">
                <a:solidFill>
                  <a:srgbClr val="FF0000"/>
                </a:solidFill>
              </a:rPr>
              <a:t>WEKA</a:t>
            </a:r>
            <a:r>
              <a:rPr lang="en-US" sz="2000" dirty="0"/>
              <a:t> is a collection of machine learning algorithms for data mining tasks. </a:t>
            </a:r>
          </a:p>
          <a:p>
            <a:r>
              <a:rPr lang="en-US" sz="2000" dirty="0"/>
              <a:t>The algorithms can either be applied directly to a dataset or called from your own Java code. </a:t>
            </a:r>
          </a:p>
          <a:p>
            <a:r>
              <a:rPr lang="en-US" sz="2000" dirty="0" err="1"/>
              <a:t>Weka</a:t>
            </a:r>
            <a:r>
              <a:rPr lang="en-US" sz="2000" dirty="0"/>
              <a:t> contains tools for data pre-processing, classification, regression, clustering, association rules, and visualization. </a:t>
            </a:r>
          </a:p>
          <a:p>
            <a:r>
              <a:rPr lang="en-US" sz="2000" dirty="0" err="1"/>
              <a:t>Weka</a:t>
            </a:r>
            <a:r>
              <a:rPr lang="en-US" sz="2000" dirty="0"/>
              <a:t> is open source software in JAVA issued under the GNU General Public License.</a:t>
            </a:r>
          </a:p>
          <a:p>
            <a:r>
              <a:rPr lang="en-US" sz="2000" dirty="0">
                <a:hlinkClick r:id="rId2"/>
              </a:rPr>
              <a:t>http://www.cs.waikato.ac.nz/ml/weka/</a:t>
            </a:r>
            <a:endParaRPr lang="en-US" sz="2000" dirty="0"/>
          </a:p>
        </p:txBody>
      </p:sp>
      <p:pic>
        <p:nvPicPr>
          <p:cNvPr id="4" name="Picture 4"/>
          <p:cNvPicPr>
            <a:picLocks noChangeAspect="1" noChangeArrowheads="1"/>
          </p:cNvPicPr>
          <p:nvPr/>
        </p:nvPicPr>
        <p:blipFill>
          <a:blip r:embed="rId3" cstate="print"/>
          <a:srcRect/>
          <a:stretch>
            <a:fillRect/>
          </a:stretch>
        </p:blipFill>
        <p:spPr bwMode="auto">
          <a:xfrm>
            <a:off x="6248400" y="4876800"/>
            <a:ext cx="2562225" cy="1750761"/>
          </a:xfrm>
          <a:prstGeom prst="rect">
            <a:avLst/>
          </a:prstGeom>
          <a:noFill/>
          <a:ln w="9525">
            <a:noFill/>
            <a:miter lim="800000"/>
            <a:headEnd/>
            <a:tailEnd/>
          </a:ln>
        </p:spPr>
      </p:pic>
      <p:pic>
        <p:nvPicPr>
          <p:cNvPr id="5" name="Picture 5" descr="http://home01.wxs.nl/~mkramer/pic/Weka.jpg"/>
          <p:cNvPicPr>
            <a:picLocks noChangeAspect="1" noChangeArrowheads="1"/>
          </p:cNvPicPr>
          <p:nvPr/>
        </p:nvPicPr>
        <p:blipFill>
          <a:blip r:embed="rId4" cstate="print"/>
          <a:srcRect/>
          <a:stretch>
            <a:fillRect/>
          </a:stretch>
        </p:blipFill>
        <p:spPr bwMode="auto">
          <a:xfrm>
            <a:off x="533400" y="4800600"/>
            <a:ext cx="2133600" cy="1600200"/>
          </a:xfrm>
          <a:prstGeom prst="rect">
            <a:avLst/>
          </a:prstGeom>
          <a:noFill/>
          <a:ln w="9525">
            <a:noFill/>
            <a:miter lim="800000"/>
            <a:headEnd/>
            <a:tailEnd/>
          </a:ln>
        </p:spPr>
      </p:pic>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dirty="0"/>
              <a:t>Example 2: Rapid Miner - Data Mining Software</a:t>
            </a:r>
          </a:p>
        </p:txBody>
      </p:sp>
      <p:sp>
        <p:nvSpPr>
          <p:cNvPr id="8195" name="Content Placeholder 2"/>
          <p:cNvSpPr>
            <a:spLocks noGrp="1"/>
          </p:cNvSpPr>
          <p:nvPr>
            <p:ph idx="1"/>
          </p:nvPr>
        </p:nvSpPr>
        <p:spPr>
          <a:xfrm>
            <a:off x="381000" y="1447800"/>
            <a:ext cx="8458200" cy="3276600"/>
          </a:xfrm>
        </p:spPr>
        <p:txBody>
          <a:bodyPr/>
          <a:lstStyle/>
          <a:p>
            <a:r>
              <a:rPr lang="en-US" sz="2000" b="1" dirty="0" err="1">
                <a:solidFill>
                  <a:srgbClr val="FF0000"/>
                </a:solidFill>
              </a:rPr>
              <a:t>RapidMiner</a:t>
            </a:r>
            <a:r>
              <a:rPr lang="en-US" sz="2000" dirty="0"/>
              <a:t> is a software platform for analytics teams that unites data prep, machine learning, and predictive model deployment.</a:t>
            </a:r>
          </a:p>
          <a:p>
            <a:endParaRPr lang="en-US" sz="2000" dirty="0"/>
          </a:p>
          <a:p>
            <a:r>
              <a:rPr lang="en-US" sz="2000" dirty="0">
                <a:hlinkClick r:id="rId2"/>
              </a:rPr>
              <a:t>Try It</a:t>
            </a:r>
          </a:p>
          <a:p>
            <a:endParaRPr lang="en-US" sz="2000" dirty="0">
              <a:hlinkClick r:id="rId2"/>
            </a:endParaRPr>
          </a:p>
          <a:p>
            <a:r>
              <a:rPr lang="en-US" sz="2000" dirty="0">
                <a:hlinkClick r:id="rId2"/>
              </a:rPr>
              <a:t>https://rapidminer.com/</a:t>
            </a:r>
            <a:endParaRPr lang="en-US" sz="2000" dirty="0"/>
          </a:p>
          <a:p>
            <a:endParaRPr lang="en-US" sz="2000"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429000"/>
            <a:ext cx="26479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335588"/>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dirty="0"/>
              <a:t>Example 3: PYTHON for Data Science</a:t>
            </a:r>
          </a:p>
        </p:txBody>
      </p:sp>
      <p:sp>
        <p:nvSpPr>
          <p:cNvPr id="3" name="Content Placeholder 2"/>
          <p:cNvSpPr>
            <a:spLocks noGrp="1"/>
          </p:cNvSpPr>
          <p:nvPr>
            <p:ph idx="1"/>
          </p:nvPr>
        </p:nvSpPr>
        <p:spPr>
          <a:xfrm>
            <a:off x="381000" y="1447800"/>
            <a:ext cx="8458200" cy="3276600"/>
          </a:xfrm>
        </p:spPr>
        <p:txBody>
          <a:bodyPr/>
          <a:lstStyle/>
          <a:p>
            <a:r>
              <a:rPr lang="en-US" sz="2000" b="1" dirty="0">
                <a:solidFill>
                  <a:srgbClr val="FF0000"/>
                </a:solidFill>
              </a:rPr>
              <a:t>PYTHON </a:t>
            </a:r>
            <a:r>
              <a:rPr lang="en-US" sz="2000" dirty="0"/>
              <a:t>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 </a:t>
            </a:r>
          </a:p>
          <a:p>
            <a:endParaRPr lang="en-US" sz="2000" dirty="0"/>
          </a:p>
          <a:p>
            <a:r>
              <a:rPr lang="en-US" sz="2000" dirty="0"/>
              <a:t>You can find some books related to using PYTHON for Data Science.</a:t>
            </a:r>
          </a:p>
          <a:p>
            <a:endParaRPr lang="en-US" sz="2000" dirty="0"/>
          </a:p>
          <a:p>
            <a:r>
              <a:rPr lang="en-US" sz="2000" dirty="0"/>
              <a:t>CIS 467L (Data Mining Lab)</a:t>
            </a:r>
          </a:p>
        </p:txBody>
      </p:sp>
      <p:pic>
        <p:nvPicPr>
          <p:cNvPr id="38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339383"/>
            <a:ext cx="3286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2999" y="5829334"/>
            <a:ext cx="2727157" cy="369332"/>
          </a:xfrm>
          <a:prstGeom prst="rect">
            <a:avLst/>
          </a:prstGeom>
        </p:spPr>
        <p:txBody>
          <a:bodyPr wrap="none">
            <a:spAutoFit/>
          </a:bodyPr>
          <a:lstStyle/>
          <a:p>
            <a:r>
              <a:rPr lang="en-US" sz="1800" dirty="0"/>
              <a:t>https://www.python.org/</a:t>
            </a:r>
          </a:p>
        </p:txBody>
      </p:sp>
    </p:spTree>
    <p:extLst>
      <p:ext uri="{BB962C8B-B14F-4D97-AF65-F5344CB8AC3E}">
        <p14:creationId xmlns:p14="http://schemas.microsoft.com/office/powerpoint/2010/main" val="4082987502"/>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CA80880D-0DFB-4726-8089-604F6AA6327F}" type="slidenum">
              <a:rPr lang="en-US" smtClean="0"/>
              <a:pPr/>
              <a:t>74</a:t>
            </a:fld>
            <a:endParaRPr lang="en-US"/>
          </a:p>
        </p:txBody>
      </p:sp>
      <p:sp>
        <p:nvSpPr>
          <p:cNvPr id="58371" name="Rectangle 2"/>
          <p:cNvSpPr>
            <a:spLocks noGrp="1" noChangeArrowheads="1"/>
          </p:cNvSpPr>
          <p:nvPr>
            <p:ph type="title"/>
          </p:nvPr>
        </p:nvSpPr>
        <p:spPr>
          <a:xfrm>
            <a:off x="1066800" y="404813"/>
            <a:ext cx="7010400" cy="528637"/>
          </a:xfrm>
          <a:noFill/>
        </p:spPr>
        <p:txBody>
          <a:bodyPr lIns="92075" tIns="46038" rIns="92075" bIns="46038" anchor="ctr"/>
          <a:lstStyle/>
          <a:p>
            <a:pPr eaLnBrk="1" hangingPunct="1"/>
            <a:r>
              <a:rPr lang="en-US" sz="3200"/>
              <a:t>Summary</a:t>
            </a:r>
            <a:endParaRPr lang="en-US" sz="2800" b="0"/>
          </a:p>
        </p:txBody>
      </p:sp>
      <p:sp>
        <p:nvSpPr>
          <p:cNvPr id="58372" name="Rectangle 3"/>
          <p:cNvSpPr>
            <a:spLocks noGrp="1" noChangeArrowheads="1"/>
          </p:cNvSpPr>
          <p:nvPr>
            <p:ph type="body" idx="1"/>
          </p:nvPr>
        </p:nvSpPr>
        <p:spPr>
          <a:xfrm>
            <a:off x="381000" y="1295400"/>
            <a:ext cx="8418513" cy="5105400"/>
          </a:xfrm>
          <a:noFill/>
        </p:spPr>
        <p:txBody>
          <a:bodyPr lIns="92075" tIns="46038" rIns="92075" bIns="46038"/>
          <a:lstStyle/>
          <a:p>
            <a:pPr eaLnBrk="1" hangingPunct="1">
              <a:lnSpc>
                <a:spcPct val="120000"/>
              </a:lnSpc>
            </a:pPr>
            <a:r>
              <a:rPr lang="en-US" sz="2000" dirty="0"/>
              <a:t>Data mining: Discovering interesting patterns and knowledge from massive amount of data</a:t>
            </a:r>
          </a:p>
          <a:p>
            <a:pPr eaLnBrk="1" hangingPunct="1">
              <a:lnSpc>
                <a:spcPct val="120000"/>
              </a:lnSpc>
            </a:pPr>
            <a:r>
              <a:rPr lang="en-US" sz="2000" dirty="0"/>
              <a:t>A natural evolution of database technology, in great demand, with wide applications</a:t>
            </a:r>
          </a:p>
          <a:p>
            <a:pPr eaLnBrk="1" hangingPunct="1">
              <a:lnSpc>
                <a:spcPct val="120000"/>
              </a:lnSpc>
            </a:pPr>
            <a:r>
              <a:rPr lang="en-US" sz="2000" dirty="0"/>
              <a:t>A KDD process includes data cleaning, data integration, data selection, transformation, data mining, pattern evaluation, and knowledge presentation</a:t>
            </a:r>
          </a:p>
          <a:p>
            <a:pPr eaLnBrk="1" hangingPunct="1">
              <a:lnSpc>
                <a:spcPct val="120000"/>
              </a:lnSpc>
            </a:pPr>
            <a:r>
              <a:rPr lang="en-US" sz="2000" dirty="0"/>
              <a:t>Mining can be performed in a variety of data</a:t>
            </a:r>
          </a:p>
          <a:p>
            <a:pPr eaLnBrk="1" hangingPunct="1">
              <a:lnSpc>
                <a:spcPct val="120000"/>
              </a:lnSpc>
            </a:pPr>
            <a:r>
              <a:rPr lang="en-US" sz="2000" dirty="0"/>
              <a:t>Data mining functionalities: characterization, discrimination, association, classification, clustering, outlier and trend analysis, etc.</a:t>
            </a:r>
          </a:p>
          <a:p>
            <a:pPr eaLnBrk="1" hangingPunct="1">
              <a:lnSpc>
                <a:spcPct val="120000"/>
              </a:lnSpc>
            </a:pPr>
            <a:r>
              <a:rPr lang="en-US" sz="2000" dirty="0"/>
              <a:t>Data mining technologies and applications</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E0823B5F-9902-4A87-8B5B-A91440528B60}" type="slidenum">
              <a:rPr lang="en-US" smtClean="0"/>
              <a:pPr/>
              <a:t>75</a:t>
            </a:fld>
            <a:endParaRPr lang="en-US"/>
          </a:p>
        </p:txBody>
      </p:sp>
      <p:sp>
        <p:nvSpPr>
          <p:cNvPr id="59395" name="Rectangle 2"/>
          <p:cNvSpPr>
            <a:spLocks noGrp="1" noChangeArrowheads="1"/>
          </p:cNvSpPr>
          <p:nvPr>
            <p:ph type="title"/>
          </p:nvPr>
        </p:nvSpPr>
        <p:spPr>
          <a:xfrm>
            <a:off x="838200" y="381000"/>
            <a:ext cx="7154863" cy="554038"/>
          </a:xfrm>
        </p:spPr>
        <p:txBody>
          <a:bodyPr/>
          <a:lstStyle/>
          <a:p>
            <a:pPr eaLnBrk="1" hangingPunct="1"/>
            <a:r>
              <a:rPr lang="en-US" sz="2400" dirty="0"/>
              <a:t>Some Pioneers in the Data Mining Field</a:t>
            </a:r>
            <a:endParaRPr lang="en-US" sz="2800" dirty="0"/>
          </a:p>
        </p:txBody>
      </p:sp>
      <p:sp>
        <p:nvSpPr>
          <p:cNvPr id="59396" name="Rectangle 3"/>
          <p:cNvSpPr>
            <a:spLocks noGrp="1" noChangeArrowheads="1"/>
          </p:cNvSpPr>
          <p:nvPr>
            <p:ph type="body" idx="1"/>
          </p:nvPr>
        </p:nvSpPr>
        <p:spPr>
          <a:xfrm>
            <a:off x="304800" y="1295400"/>
            <a:ext cx="8610600" cy="3276600"/>
          </a:xfrm>
        </p:spPr>
        <p:txBody>
          <a:bodyPr/>
          <a:lstStyle/>
          <a:p>
            <a:pPr eaLnBrk="1" hangingPunct="1">
              <a:lnSpc>
                <a:spcPct val="130000"/>
              </a:lnSpc>
            </a:pPr>
            <a:r>
              <a:rPr lang="en-US" sz="1800" b="1" dirty="0"/>
              <a:t>U. M. Fayyad, </a:t>
            </a:r>
          </a:p>
          <a:p>
            <a:pPr eaLnBrk="1" hangingPunct="1">
              <a:lnSpc>
                <a:spcPct val="130000"/>
              </a:lnSpc>
            </a:pPr>
            <a:r>
              <a:rPr lang="en-US" sz="1800" b="1" dirty="0"/>
              <a:t>G. </a:t>
            </a:r>
            <a:r>
              <a:rPr lang="en-US" sz="1800" b="1" dirty="0" err="1"/>
              <a:t>Piatetsky</a:t>
            </a:r>
            <a:r>
              <a:rPr lang="en-US" sz="1800" b="1" dirty="0"/>
              <a:t>-Shapiro, </a:t>
            </a:r>
          </a:p>
          <a:p>
            <a:pPr eaLnBrk="1" hangingPunct="1">
              <a:lnSpc>
                <a:spcPct val="130000"/>
              </a:lnSpc>
            </a:pPr>
            <a:r>
              <a:rPr lang="en-US" sz="1800" b="1" dirty="0"/>
              <a:t>J. Han </a:t>
            </a:r>
          </a:p>
          <a:p>
            <a:pPr eaLnBrk="1" hangingPunct="1">
              <a:lnSpc>
                <a:spcPct val="130000"/>
              </a:lnSpc>
            </a:pPr>
            <a:r>
              <a:rPr lang="en-US" sz="1800" b="1" dirty="0"/>
              <a:t>I. H. Witten </a:t>
            </a:r>
          </a:p>
          <a:p>
            <a:pPr eaLnBrk="1" hangingPunct="1">
              <a:lnSpc>
                <a:spcPct val="130000"/>
              </a:lnSpc>
            </a:pPr>
            <a:r>
              <a:rPr lang="en-US" sz="1800" b="1" dirty="0"/>
              <a:t>E. Frank</a:t>
            </a:r>
          </a:p>
          <a:p>
            <a:pPr eaLnBrk="1" hangingPunct="1">
              <a:lnSpc>
                <a:spcPct val="130000"/>
              </a:lnSpc>
            </a:pPr>
            <a:endParaRPr lang="en-US" sz="1800" b="1" dirty="0">
              <a:solidFill>
                <a:schemeClr val="hlink"/>
              </a:solidFill>
            </a:endParaRPr>
          </a:p>
          <a:p>
            <a:pPr eaLnBrk="1" hangingPunct="1">
              <a:lnSpc>
                <a:spcPct val="130000"/>
              </a:lnSpc>
            </a:pPr>
            <a:r>
              <a:rPr lang="en-US" sz="1800" b="1" dirty="0">
                <a:solidFill>
                  <a:schemeClr val="hlink"/>
                </a:solidFill>
              </a:rPr>
              <a:t>Motivate students to Find More &gt;&gt;&gt;&gt;&gt;&gt;</a:t>
            </a: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E0823B5F-9902-4A87-8B5B-A91440528B60}" type="slidenum">
              <a:rPr lang="en-US" smtClean="0"/>
              <a:pPr/>
              <a:t>76</a:t>
            </a:fld>
            <a:endParaRPr lang="en-US"/>
          </a:p>
        </p:txBody>
      </p:sp>
      <p:sp>
        <p:nvSpPr>
          <p:cNvPr id="59395" name="Rectangle 2"/>
          <p:cNvSpPr>
            <a:spLocks noGrp="1" noChangeArrowheads="1"/>
          </p:cNvSpPr>
          <p:nvPr>
            <p:ph type="title"/>
          </p:nvPr>
        </p:nvSpPr>
        <p:spPr>
          <a:xfrm>
            <a:off x="1066800" y="2514600"/>
            <a:ext cx="7154863" cy="1087438"/>
          </a:xfrm>
        </p:spPr>
        <p:txBody>
          <a:bodyPr/>
          <a:lstStyle/>
          <a:p>
            <a:pPr eaLnBrk="1" hangingPunct="1"/>
            <a:r>
              <a:rPr lang="en-US" sz="2400" dirty="0"/>
              <a:t>Say some thing about the Course Lab</a:t>
            </a:r>
            <a:br>
              <a:rPr lang="en-US" sz="2400" dirty="0"/>
            </a:br>
            <a:br>
              <a:rPr lang="en-US" sz="2400" dirty="0"/>
            </a:br>
            <a:r>
              <a:rPr lang="en-US" sz="2400" dirty="0">
                <a:solidFill>
                  <a:srgbClr val="C00000"/>
                </a:solidFill>
              </a:rPr>
              <a:t>CIS 467L</a:t>
            </a:r>
            <a:endParaRPr lang="en-US" sz="2800" dirty="0">
              <a:solidFill>
                <a:srgbClr val="C00000"/>
              </a:solidFill>
            </a:endParaRPr>
          </a:p>
        </p:txBody>
      </p:sp>
    </p:spTree>
    <p:extLst>
      <p:ext uri="{BB962C8B-B14F-4D97-AF65-F5344CB8AC3E}">
        <p14:creationId xmlns:p14="http://schemas.microsoft.com/office/powerpoint/2010/main" val="2276341517"/>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pPr>
              <a:buNone/>
            </a:pPr>
            <a:r>
              <a:rPr lang="en-US" sz="1600" b="1" dirty="0">
                <a:solidFill>
                  <a:srgbClr val="C00000"/>
                </a:solidFill>
              </a:rPr>
              <a:t>1.1</a:t>
            </a:r>
            <a:r>
              <a:rPr lang="en-US" sz="1600" dirty="0"/>
              <a:t> What is data mining? In your answer, address the following:</a:t>
            </a:r>
          </a:p>
          <a:p>
            <a:pPr>
              <a:buNone/>
            </a:pPr>
            <a:r>
              <a:rPr lang="en-US" sz="1400" dirty="0"/>
              <a:t>   (a) Is it another hype?</a:t>
            </a:r>
          </a:p>
          <a:p>
            <a:pPr>
              <a:buNone/>
            </a:pPr>
            <a:r>
              <a:rPr lang="en-US" sz="1400" dirty="0"/>
              <a:t>   (b) Is it a simple transformation of technology developed from databases, statistics, and</a:t>
            </a:r>
          </a:p>
          <a:p>
            <a:pPr>
              <a:buNone/>
            </a:pPr>
            <a:r>
              <a:rPr lang="en-US" sz="1400" dirty="0"/>
              <a:t>        machine learning?</a:t>
            </a:r>
          </a:p>
          <a:p>
            <a:pPr>
              <a:buNone/>
            </a:pPr>
            <a:r>
              <a:rPr lang="en-US" sz="1400" dirty="0"/>
              <a:t>   (c) Explain how the evolution of database technology led to data mining.</a:t>
            </a:r>
          </a:p>
          <a:p>
            <a:pPr>
              <a:buNone/>
            </a:pPr>
            <a:r>
              <a:rPr lang="en-US" sz="1400" dirty="0"/>
              <a:t>   (d) Describe the steps involved in data mining when viewed as a process of knowledge   </a:t>
            </a:r>
          </a:p>
          <a:p>
            <a:pPr>
              <a:buNone/>
            </a:pPr>
            <a:r>
              <a:rPr lang="en-US" sz="1400" dirty="0"/>
              <a:t>        discovery.</a:t>
            </a:r>
          </a:p>
          <a:p>
            <a:pPr>
              <a:buNone/>
            </a:pPr>
            <a:endParaRPr lang="en-US" sz="1600" dirty="0"/>
          </a:p>
          <a:p>
            <a:pPr>
              <a:buNone/>
            </a:pPr>
            <a:r>
              <a:rPr lang="en-US" sz="1600" b="1" dirty="0">
                <a:solidFill>
                  <a:srgbClr val="C00000"/>
                </a:solidFill>
              </a:rPr>
              <a:t>1.6</a:t>
            </a:r>
            <a:r>
              <a:rPr lang="en-US" sz="1600" dirty="0"/>
              <a:t> Define each of the following data mining functionalities: characterization, discrimination, association and correlation analysis, classification, prediction, clustering, and evolution analysis. Give examples of each data mining functionality, using a real-life database with which you are familiar.</a:t>
            </a:r>
          </a:p>
          <a:p>
            <a:pPr>
              <a:buNone/>
            </a:pPr>
            <a:endParaRPr lang="en-US" sz="1600" dirty="0"/>
          </a:p>
          <a:p>
            <a:pPr>
              <a:buNone/>
            </a:pPr>
            <a:r>
              <a:rPr lang="en-US" sz="1600" b="1" dirty="0">
                <a:solidFill>
                  <a:srgbClr val="C00000"/>
                </a:solidFill>
              </a:rPr>
              <a:t>1.11</a:t>
            </a:r>
            <a:r>
              <a:rPr lang="en-US" sz="1600" dirty="0"/>
              <a:t> Outliers are often discarded as noise. However, one person’s garbage could be another’s treasure. For example, exceptions in credit card transactions can help us detect the fraudulent use of credit cards. Taking fraudulence detection as an example, propose two methods that can be used to detect outliers and discuss which one is more reliable.</a:t>
            </a:r>
          </a:p>
          <a:p>
            <a:pPr>
              <a:buNone/>
            </a:pPr>
            <a:endParaRPr lang="en-US" sz="1600" dirty="0"/>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77</a:t>
            </a:fld>
            <a:endParaRPr 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a:t>
            </a:r>
          </a:p>
        </p:txBody>
      </p:sp>
      <p:sp>
        <p:nvSpPr>
          <p:cNvPr id="3" name="Content Placeholder 2"/>
          <p:cNvSpPr>
            <a:spLocks noGrp="1"/>
          </p:cNvSpPr>
          <p:nvPr>
            <p:ph idx="1"/>
          </p:nvPr>
        </p:nvSpPr>
        <p:spPr/>
        <p:txBody>
          <a:bodyPr/>
          <a:lstStyle/>
          <a:p>
            <a:r>
              <a:rPr lang="en-US" b="1" dirty="0"/>
              <a:t>This Course is an introduction </a:t>
            </a:r>
            <a:r>
              <a:rPr lang="en-US" dirty="0"/>
              <a:t>to the young and fast-growing field of </a:t>
            </a:r>
            <a:r>
              <a:rPr lang="en-US" i="1" dirty="0"/>
              <a:t>data mining </a:t>
            </a:r>
            <a:r>
              <a:rPr lang="en-US" dirty="0"/>
              <a:t>(also known as </a:t>
            </a:r>
            <a:r>
              <a:rPr lang="en-US" i="1" dirty="0"/>
              <a:t>knowledge discovery from data</a:t>
            </a:r>
            <a:r>
              <a:rPr lang="en-US" dirty="0"/>
              <a:t>, or </a:t>
            </a:r>
            <a:r>
              <a:rPr lang="en-US" i="1" dirty="0"/>
              <a:t>KDD </a:t>
            </a:r>
            <a:r>
              <a:rPr lang="en-US" dirty="0"/>
              <a:t>for short).</a:t>
            </a:r>
          </a:p>
          <a:p>
            <a:endParaRPr lang="en-US" dirty="0"/>
          </a:p>
          <a:p>
            <a:r>
              <a:rPr lang="en-US" dirty="0"/>
              <a:t>The Course focuses on fundamental data mining concepts and techniques for discovering interesting patterns from data in various applications.</a:t>
            </a:r>
          </a:p>
          <a:p>
            <a:endParaRPr lang="en-US" dirty="0"/>
          </a:p>
        </p:txBody>
      </p:sp>
    </p:spTree>
    <p:extLst>
      <p:ext uri="{BB962C8B-B14F-4D97-AF65-F5344CB8AC3E}">
        <p14:creationId xmlns:p14="http://schemas.microsoft.com/office/powerpoint/2010/main" val="2519204516"/>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p>
            <a:fld id="{E64D8B9A-E761-4328-B9CE-3FF0C61CFF79}" type="slidenum">
              <a:rPr lang="en-US" smtClean="0"/>
              <a:pPr/>
              <a:t>9</a:t>
            </a:fld>
            <a:endParaRPr lang="en-US"/>
          </a:p>
        </p:txBody>
      </p:sp>
      <p:sp>
        <p:nvSpPr>
          <p:cNvPr id="5123"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57D64430-FB58-48FB-9873-2465C319D80E}" type="slidenum">
              <a:rPr lang="zh-CN" altLang="en-US" sz="1200">
                <a:ea typeface="SimSun" pitchFamily="2" charset="-122"/>
              </a:rPr>
              <a:pPr algn="r"/>
              <a:t>9</a:t>
            </a:fld>
            <a:endParaRPr lang="en-US" altLang="zh-CN" sz="1200">
              <a:ea typeface="SimSun" pitchFamily="2" charset="-122"/>
            </a:endParaRPr>
          </a:p>
        </p:txBody>
      </p:sp>
      <p:sp>
        <p:nvSpPr>
          <p:cNvPr id="5124" name="Rectangle 2"/>
          <p:cNvSpPr>
            <a:spLocks noGrp="1" noChangeArrowheads="1"/>
          </p:cNvSpPr>
          <p:nvPr>
            <p:ph type="title" idx="4294967295"/>
          </p:nvPr>
        </p:nvSpPr>
        <p:spPr>
          <a:xfrm>
            <a:off x="876300" y="228600"/>
            <a:ext cx="7620000" cy="5029200"/>
          </a:xfrm>
        </p:spPr>
        <p:txBody>
          <a:bodyPr/>
          <a:lstStyle/>
          <a:p>
            <a:pPr eaLnBrk="1" hangingPunct="1"/>
            <a:r>
              <a:rPr lang="en-US" sz="4400" dirty="0">
                <a:solidFill>
                  <a:srgbClr val="000099"/>
                </a:solidFill>
              </a:rPr>
              <a:t> </a:t>
            </a:r>
            <a:br>
              <a:rPr lang="en-US" sz="4400" dirty="0">
                <a:solidFill>
                  <a:srgbClr val="000099"/>
                </a:solidFill>
              </a:rPr>
            </a:br>
            <a:br>
              <a:rPr lang="en-US" sz="4400" dirty="0">
                <a:solidFill>
                  <a:srgbClr val="000099"/>
                </a:solidFill>
              </a:rPr>
            </a:br>
            <a:r>
              <a:rPr lang="en-US" sz="4400" dirty="0">
                <a:solidFill>
                  <a:srgbClr val="000099"/>
                </a:solidFill>
              </a:rPr>
              <a:t>Topic 1</a:t>
            </a:r>
            <a:br>
              <a:rPr lang="en-US" sz="4400" dirty="0">
                <a:solidFill>
                  <a:srgbClr val="000099"/>
                </a:solidFill>
              </a:rPr>
            </a:br>
            <a:br>
              <a:rPr lang="en-US" sz="4400" dirty="0">
                <a:solidFill>
                  <a:srgbClr val="000099"/>
                </a:solidFill>
              </a:rPr>
            </a:br>
            <a:br>
              <a:rPr lang="en-US" sz="4400" dirty="0">
                <a:solidFill>
                  <a:srgbClr val="000099"/>
                </a:solidFill>
              </a:rPr>
            </a:br>
            <a:br>
              <a:rPr lang="en-US" sz="4400" dirty="0">
                <a:solidFill>
                  <a:srgbClr val="000099"/>
                </a:solidFill>
              </a:rPr>
            </a:br>
            <a:r>
              <a:rPr lang="en-US" sz="4000" dirty="0">
                <a:solidFill>
                  <a:srgbClr val="C00000"/>
                </a:solidFill>
              </a:rPr>
              <a:t>Introduction to Data Mining</a:t>
            </a:r>
            <a:endParaRPr lang="en-US" sz="2400" dirty="0">
              <a:solidFill>
                <a:srgbClr val="C00000"/>
              </a:solidFill>
            </a:endParaRP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5625</TotalTime>
  <Words>4949</Words>
  <Application>Microsoft Office PowerPoint</Application>
  <PresentationFormat>On-screen Show (4:3)</PresentationFormat>
  <Paragraphs>635</Paragraphs>
  <Slides>77</Slides>
  <Notes>35</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Blends</vt:lpstr>
      <vt:lpstr>CIS 467 :Data Mining  </vt:lpstr>
      <vt:lpstr>   Topic 1   Introduction to Data Mining</vt:lpstr>
      <vt:lpstr>Text Book Page</vt:lpstr>
      <vt:lpstr>Grading (Since you asked…)</vt:lpstr>
      <vt:lpstr>How To Write an E-Mail To your Instructor </vt:lpstr>
      <vt:lpstr>PowerPoint Presentation</vt:lpstr>
      <vt:lpstr>Motivating Students (2): </vt:lpstr>
      <vt:lpstr>The Course</vt:lpstr>
      <vt:lpstr>   Topic 1    Introduction to Data Mining</vt:lpstr>
      <vt:lpstr>Chapter 1.  Introduction</vt:lpstr>
      <vt:lpstr>Why Data Mining?</vt:lpstr>
      <vt:lpstr>The Explosive growth data</vt:lpstr>
      <vt:lpstr>The Explosive growth data</vt:lpstr>
      <vt:lpstr>Data Mining</vt:lpstr>
      <vt:lpstr>Data Mining as the Evolution of Information Technology</vt:lpstr>
      <vt:lpstr>PowerPoint Presentation</vt:lpstr>
      <vt:lpstr>Evolution of Sciences (The early appearance of Data Science)</vt:lpstr>
      <vt:lpstr>Evolution of Database Technology</vt:lpstr>
      <vt:lpstr>Data Science</vt:lpstr>
      <vt:lpstr>Data Exploration</vt:lpstr>
      <vt:lpstr>Modelling</vt:lpstr>
      <vt:lpstr>What is Data Mining</vt:lpstr>
      <vt:lpstr>Traditional Data Analysis Methods</vt:lpstr>
      <vt:lpstr>Example : Data mining turns a large collection of data into knowledge.</vt:lpstr>
      <vt:lpstr>DM and KDD</vt:lpstr>
      <vt:lpstr>1.2 What Is Data Mining?</vt:lpstr>
      <vt:lpstr>Basic Terms</vt:lpstr>
      <vt:lpstr>Nice Illustrative Figure of Data Mining</vt:lpstr>
      <vt:lpstr>Knowledge Discovery (KDD) Process  From Data to Knowledge</vt:lpstr>
      <vt:lpstr>From Data to Knowledge</vt:lpstr>
      <vt:lpstr>Knowledge Discovery (KDD) Process</vt:lpstr>
      <vt:lpstr>PowerPoint Presentation</vt:lpstr>
      <vt:lpstr>KDD Process: A Typical View from ML and Statistics</vt:lpstr>
      <vt:lpstr>Examples of Data Mining Findings</vt:lpstr>
      <vt:lpstr>Aspects of Data Mining (A multi-dimensional View of Data Mining)</vt:lpstr>
      <vt:lpstr>1.3 What Kinds Data can be mined?</vt:lpstr>
      <vt:lpstr>Example of Relational Database</vt:lpstr>
      <vt:lpstr>Example of Transactional Database</vt:lpstr>
      <vt:lpstr>Example of a Flat Dataset</vt:lpstr>
      <vt:lpstr>Example of a Flat Dataset</vt:lpstr>
      <vt:lpstr>Example of a Flat Dataset</vt:lpstr>
      <vt:lpstr>Example of a Dataset</vt:lpstr>
      <vt:lpstr>Example of a Dataset with some Boolean Attributes</vt:lpstr>
      <vt:lpstr>An Example of a Data Warehouse</vt:lpstr>
      <vt:lpstr>An Example of a Data Cube</vt:lpstr>
      <vt:lpstr>Ex: Multidimensional Data</vt:lpstr>
      <vt:lpstr>An Example of Data Cube operations</vt:lpstr>
      <vt:lpstr>1.4 What Kinds of Patterns Can Be Mined? (Data Mining Functionalities/tasks)</vt:lpstr>
      <vt:lpstr>Data Mining Models and Tasks</vt:lpstr>
      <vt:lpstr>1.4.1 Concept/Class Description: Characterization and Discrimination</vt:lpstr>
      <vt:lpstr>1.4.1 Concept/Class Description: Characterization and Discrimination</vt:lpstr>
      <vt:lpstr>1.4.2 Mining Frequent Patterns, Associations, and Correlations</vt:lpstr>
      <vt:lpstr>1.4.3 Classification and Predication</vt:lpstr>
      <vt:lpstr>Example of a Flat Dataset</vt:lpstr>
      <vt:lpstr>The Output of classification task using Decision Tree method for “buys_computer” class</vt:lpstr>
      <vt:lpstr>PowerPoint Presentation</vt:lpstr>
      <vt:lpstr>1.4.4 Cluster Analysis</vt:lpstr>
      <vt:lpstr>1.4.5 Outlier Analysis</vt:lpstr>
      <vt:lpstr>1.4.6 Are All the “Discovered” Patterns Interesting?</vt:lpstr>
      <vt:lpstr>1.4.6 Evaluation of Knowledge</vt:lpstr>
      <vt:lpstr>PowerPoint Presentation</vt:lpstr>
      <vt:lpstr>1.6 Which Technologies Are Used?</vt:lpstr>
      <vt:lpstr>Data Mining is A confluence of Disciplines</vt:lpstr>
      <vt:lpstr>Why Confluence of Multiple Disciplines?</vt:lpstr>
      <vt:lpstr>1.6 Which Kinds of Applications Are Targeted?</vt:lpstr>
      <vt:lpstr>1.6 Which Kinds of Applications Are Targeted?</vt:lpstr>
      <vt:lpstr>Business Intelligence</vt:lpstr>
      <vt:lpstr>Data Mining in Business Intelligence </vt:lpstr>
      <vt:lpstr>More Applications and Cases  will be discussed at the last topic of this course</vt:lpstr>
      <vt:lpstr>Data Mining Software Tools</vt:lpstr>
      <vt:lpstr>Example 1: WEKA - Data Mining Software</vt:lpstr>
      <vt:lpstr>Example 2: Rapid Miner - Data Mining Software</vt:lpstr>
      <vt:lpstr>Example 3: PYTHON for Data Science</vt:lpstr>
      <vt:lpstr>Summary</vt:lpstr>
      <vt:lpstr>Some Pioneers in the Data Mining Field</vt:lpstr>
      <vt:lpstr>Say some thing about the Course Lab  CIS 467L</vt:lpstr>
      <vt:lpstr>Exercises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Introduction</dc:title>
  <dc:subject>Data Mining Course</dc:subject>
  <dc:creator>Dr. Qasem Al-Radaideh</dc:creator>
  <cp:lastModifiedBy>ahmad musameh</cp:lastModifiedBy>
  <cp:revision>542</cp:revision>
  <cp:lastPrinted>2010-08-20T16:00:24Z</cp:lastPrinted>
  <dcterms:created xsi:type="dcterms:W3CDTF">1999-12-01T22:01:55Z</dcterms:created>
  <dcterms:modified xsi:type="dcterms:W3CDTF">2022-04-01T18:09:47Z</dcterms:modified>
</cp:coreProperties>
</file>