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9"/>
  </p:notesMasterIdLst>
  <p:handoutMasterIdLst>
    <p:handoutMasterId r:id="rId80"/>
  </p:handoutMasterIdLst>
  <p:sldIdLst>
    <p:sldId id="816" r:id="rId2"/>
    <p:sldId id="929" r:id="rId3"/>
    <p:sldId id="934" r:id="rId4"/>
    <p:sldId id="931" r:id="rId5"/>
    <p:sldId id="932" r:id="rId6"/>
    <p:sldId id="874" r:id="rId7"/>
    <p:sldId id="875" r:id="rId8"/>
    <p:sldId id="886" r:id="rId9"/>
    <p:sldId id="876" r:id="rId10"/>
    <p:sldId id="877" r:id="rId11"/>
    <p:sldId id="933" r:id="rId12"/>
    <p:sldId id="878" r:id="rId13"/>
    <p:sldId id="935" r:id="rId14"/>
    <p:sldId id="936" r:id="rId15"/>
    <p:sldId id="937" r:id="rId16"/>
    <p:sldId id="938" r:id="rId17"/>
    <p:sldId id="939" r:id="rId18"/>
    <p:sldId id="940" r:id="rId19"/>
    <p:sldId id="941" r:id="rId20"/>
    <p:sldId id="945" r:id="rId21"/>
    <p:sldId id="942" r:id="rId22"/>
    <p:sldId id="1001" r:id="rId23"/>
    <p:sldId id="1002" r:id="rId24"/>
    <p:sldId id="944" r:id="rId25"/>
    <p:sldId id="998" r:id="rId26"/>
    <p:sldId id="999" r:id="rId27"/>
    <p:sldId id="943" r:id="rId28"/>
    <p:sldId id="946" r:id="rId29"/>
    <p:sldId id="947" r:id="rId30"/>
    <p:sldId id="948" r:id="rId31"/>
    <p:sldId id="949" r:id="rId32"/>
    <p:sldId id="950" r:id="rId33"/>
    <p:sldId id="951" r:id="rId34"/>
    <p:sldId id="952" r:id="rId35"/>
    <p:sldId id="953" r:id="rId36"/>
    <p:sldId id="954" r:id="rId37"/>
    <p:sldId id="955" r:id="rId38"/>
    <p:sldId id="956" r:id="rId39"/>
    <p:sldId id="995" r:id="rId40"/>
    <p:sldId id="996" r:id="rId41"/>
    <p:sldId id="958" r:id="rId42"/>
    <p:sldId id="959" r:id="rId43"/>
    <p:sldId id="960" r:id="rId44"/>
    <p:sldId id="961" r:id="rId45"/>
    <p:sldId id="962" r:id="rId46"/>
    <p:sldId id="964" r:id="rId47"/>
    <p:sldId id="965" r:id="rId48"/>
    <p:sldId id="966" r:id="rId49"/>
    <p:sldId id="967" r:id="rId50"/>
    <p:sldId id="1000" r:id="rId51"/>
    <p:sldId id="968" r:id="rId52"/>
    <p:sldId id="969" r:id="rId53"/>
    <p:sldId id="970" r:id="rId54"/>
    <p:sldId id="971" r:id="rId55"/>
    <p:sldId id="972" r:id="rId56"/>
    <p:sldId id="973" r:id="rId57"/>
    <p:sldId id="1004" r:id="rId58"/>
    <p:sldId id="974" r:id="rId59"/>
    <p:sldId id="975" r:id="rId60"/>
    <p:sldId id="976" r:id="rId61"/>
    <p:sldId id="977" r:id="rId62"/>
    <p:sldId id="978" r:id="rId63"/>
    <p:sldId id="979" r:id="rId64"/>
    <p:sldId id="980" r:id="rId65"/>
    <p:sldId id="1003" r:id="rId66"/>
    <p:sldId id="986" r:id="rId67"/>
    <p:sldId id="1005" r:id="rId68"/>
    <p:sldId id="987" r:id="rId69"/>
    <p:sldId id="1006" r:id="rId70"/>
    <p:sldId id="988" r:id="rId71"/>
    <p:sldId id="989" r:id="rId72"/>
    <p:sldId id="990" r:id="rId73"/>
    <p:sldId id="991" r:id="rId74"/>
    <p:sldId id="1007" r:id="rId75"/>
    <p:sldId id="993" r:id="rId76"/>
    <p:sldId id="994" r:id="rId77"/>
    <p:sldId id="997" r:id="rId78"/>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99"/>
    <a:srgbClr val="3E6A54"/>
    <a:srgbClr val="000066"/>
    <a:srgbClr val="C7E6A4"/>
    <a:srgbClr val="5FA180"/>
    <a:srgbClr val="DDDDDD"/>
    <a:srgbClr val="003300"/>
    <a:srgbClr val="284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97558" autoAdjust="0"/>
  </p:normalViewPr>
  <p:slideViewPr>
    <p:cSldViewPr>
      <p:cViewPr varScale="1">
        <p:scale>
          <a:sx n="64" d="100"/>
          <a:sy n="64" d="100"/>
        </p:scale>
        <p:origin x="1428"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4.xml"/><Relationship Id="rId1" Type="http://schemas.openxmlformats.org/officeDocument/2006/relationships/slide" Target="slides/slide13.xml"/><Relationship Id="rId4"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8146" tIns="49073" rIns="98146" bIns="49073" numCol="1" anchor="t" anchorCtr="0" compatLnSpc="1">
            <a:prstTxWarp prst="textNoShape">
              <a:avLst/>
            </a:prstTxWarp>
          </a:bodyPr>
          <a:lstStyle>
            <a:lvl1pPr defTabSz="981622">
              <a:defRPr sz="13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8146" tIns="49073" rIns="98146" bIns="49073" numCol="1" anchor="t" anchorCtr="0" compatLnSpc="1">
            <a:prstTxWarp prst="textNoShape">
              <a:avLst/>
            </a:prstTxWarp>
          </a:bodyPr>
          <a:lstStyle>
            <a:lvl1pPr algn="r" defTabSz="981622">
              <a:defRPr sz="1300"/>
            </a:lvl1pPr>
          </a:lstStyle>
          <a:p>
            <a:pPr>
              <a:defRPr/>
            </a:pPr>
            <a:endParaRPr lang="en-US"/>
          </a:p>
        </p:txBody>
      </p:sp>
      <p:sp>
        <p:nvSpPr>
          <p:cNvPr id="464900" name="Rectangle 4"/>
          <p:cNvSpPr>
            <a:spLocks noGrp="1" noChangeArrowheads="1"/>
          </p:cNvSpPr>
          <p:nvPr>
            <p:ph type="ftr" sz="quarter" idx="2"/>
          </p:nvPr>
        </p:nvSpPr>
        <p:spPr bwMode="auto">
          <a:xfrm>
            <a:off x="0" y="9148684"/>
            <a:ext cx="3182179" cy="480389"/>
          </a:xfrm>
          <a:prstGeom prst="rect">
            <a:avLst/>
          </a:prstGeom>
          <a:noFill/>
          <a:ln w="28575">
            <a:noFill/>
            <a:miter lim="800000"/>
            <a:headEnd/>
            <a:tailEnd/>
          </a:ln>
          <a:effectLst/>
        </p:spPr>
        <p:txBody>
          <a:bodyPr vert="horz" wrap="none" lIns="98146" tIns="49073" rIns="98146" bIns="49073" numCol="1" anchor="b" anchorCtr="0" compatLnSpc="1">
            <a:prstTxWarp prst="textNoShape">
              <a:avLst/>
            </a:prstTxWarp>
          </a:bodyPr>
          <a:lstStyle>
            <a:lvl1pPr defTabSz="981622">
              <a:defRPr sz="1300"/>
            </a:lvl1pPr>
          </a:lstStyle>
          <a:p>
            <a:pPr>
              <a:defRPr/>
            </a:pPr>
            <a:endParaRPr lang="en-US"/>
          </a:p>
        </p:txBody>
      </p:sp>
      <p:sp>
        <p:nvSpPr>
          <p:cNvPr id="464901" name="Rectangle 5"/>
          <p:cNvSpPr>
            <a:spLocks noGrp="1" noChangeArrowheads="1"/>
          </p:cNvSpPr>
          <p:nvPr>
            <p:ph type="sldNum" sz="quarter" idx="3"/>
          </p:nvPr>
        </p:nvSpPr>
        <p:spPr bwMode="auto">
          <a:xfrm>
            <a:off x="4161183" y="9148684"/>
            <a:ext cx="3182179" cy="480389"/>
          </a:xfrm>
          <a:prstGeom prst="rect">
            <a:avLst/>
          </a:prstGeom>
          <a:noFill/>
          <a:ln w="28575">
            <a:noFill/>
            <a:miter lim="800000"/>
            <a:headEnd/>
            <a:tailEnd/>
          </a:ln>
          <a:effectLst/>
        </p:spPr>
        <p:txBody>
          <a:bodyPr vert="horz" wrap="none" lIns="98146" tIns="49073" rIns="98146" bIns="49073" numCol="1" anchor="b" anchorCtr="0" compatLnSpc="1">
            <a:prstTxWarp prst="textNoShape">
              <a:avLst/>
            </a:prstTxWarp>
          </a:bodyPr>
          <a:lstStyle>
            <a:lvl1pPr algn="r" defTabSz="981622">
              <a:defRPr sz="1300"/>
            </a:lvl1pPr>
          </a:lstStyle>
          <a:p>
            <a:pPr>
              <a:defRPr/>
            </a:pPr>
            <a:fld id="{5506451D-A610-49EC-B864-13EFF6A81AF4}" type="slidenum">
              <a:rPr lang="en-US"/>
              <a:pPr>
                <a:defRPr/>
              </a:pPr>
              <a:t>‹#›</a:t>
            </a:fld>
            <a:endParaRPr lang="en-US"/>
          </a:p>
        </p:txBody>
      </p:sp>
    </p:spTree>
    <p:extLst>
      <p:ext uri="{BB962C8B-B14F-4D97-AF65-F5344CB8AC3E}">
        <p14:creationId xmlns:p14="http://schemas.microsoft.com/office/powerpoint/2010/main" val="37707653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7:53.2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1258 0,'-83'61,"-493"393,547-427,1 1,2 1,-41 58,-36 96,31-38,8 2,5 3,-66 273,117-388,1 1,2 0,2 0,1 0,1 1,10 69,-3-30,-5-46,9 46,-9-67,2-1,-1 1,1 0,1-1,-1 0,1 1,1-2,-1 1,10 11,2-2,1-1,1-1,0-1,1 0,0-1,1-1,34 15,-15-11,1-1,0-1,56 10,-30-14,1-3,-1-3,1-2,110-12,-173 9,1 0,0 0,-1 0,1 0,0-1,-1 0,0 0,1 0,-1 0,0-1,0 0,0 0,-1 0,1 0,-1 0,1-1,-1 1,0-1,0 0,-1 0,3-5,3-9,0 0,-2 0,0 0,3-21,3-8,0 3,-3 0,-1 0,2-71,-10-136,-3 111,5 32,1 44,-4 1,-9-73,5 111,-1 1,-17-45,10 38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9:55.8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289 6095,'0'-531,"-4"491,-1 1,-2-1,-1 1,-2 1,-2 0,-21-46,-24-86,46 130,-83-386,90 385,2 0,2-44,2 53,-2-1,-1 1,-1 0,-11-46,2 20,3 0,3 0,2 0,7-92,-2 24,-2 91,-1-49,4-1,16-98,-5 98,17-76,-25 140,1 0,0 0,2 1,1 0,18-29,-1 10,-13 20,-1 0,-1 0,-1-1,0-1,10-29,-10 13,78-273,-79 279,1 0,1 1,23-39,15-38,-38 80,2 1,0 1,2 0,0 1,2 1,1 1,0 0,45-37,-18 23,1 2,70-38,45-31,-91 48,-4-3,85-91,-85 84,-44 45,0-2,21-26,181-194,-219 235,87-100,-41 46,-27 33,1 2,1 1,1 1,2 1,0 1,1 2,48-23,145-85,-149 81,146-67,-182 96,0-2,-1-2,-1-2,-1-1,-2-2,0-1,39-44,-60 60,1 1,0 0,31-17,-27 17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9:59.4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0 390,'270'3,"297"-7,-507-3,-1-2,0-3,-1-2,78-30,-129 42,19-5,0 2,0 1,0 0,38 1,49-6,54-10,23-4,324-59,-170 79,15-2,-53-17,189-19,-401 22,-67 13,0 1,49-4,155 12,95-5,-189-15,-78 8,69-1,343 12,-461-2,-1 0,0 0,0 1,0 0,0 1,16 4,-22-4,0 0,1-1,-1 1,0 1,0-1,0 0,0 1,0-1,-1 1,1 0,-1 0,0 0,0 0,0 1,0-1,0 0,-1 1,1-1,0 6,52 182,-39-113,-11-53,0 1,15 42,20 28,-18-47,-1 1,-2 1,-3 1,-2 0,6 59,-1 21,-9-81,2 70,7 70,-9-121,-1 71,-9 952,4-1050,1 0,20 79,-14-77,3 4,2-2,27 61,-15-53,-16-36,-2-1,9 26,37 181,-24-87,-24-99,-1 0,1 50,-5-43,12 57,28 122,-41-221,3 9,-2-1,0 1,0-1,-1 25,-1-37,0-1,0 1,0 0,0 0,0 0,0 0,0 0,0 0,0 0,0 0,0 0,0 0,-1 0,1-1,0 1,0 0,0 0,0 0,0 0,0 0,0 0,0 0,0 0,0 0,0 0,-1 0,1 0,0 0,0 0,0 0,0 0,0 0,0 0,0 0,0 0,0 0,-1 0,1 0,0 0,0 0,0 0,0 0,0 0,0 0,0 0,0 0,0 0,0 0,0 0,-1 1,1-1,0 0,0 0,0 0,0 0,0 0,0 0,0 0,0 0,0 0,0 0,0 1,0-1,0 0,-7-12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0:07.4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5331 286,'-1'-3,"0"1,0-1,-1 1,1 0,-1-1,0 1,0 0,0 0,0 0,0 1,0-1,0 0,0 1,-1-1,1 1,-1 0,1 0,-1 0,-4-1,-5-4,-29-14,-47-15,48 19,-54-27,50 21,-1 2,-1 2,-1 2,0 2,-1 2,-56-7,15 12,-159 6,105 4,-342-3,460 2,-1 0,0 2,-28 8,-23 4,5-4,20-2,-105 4,95-11,-66 12,-48 2,-33-19,-98 4,282 2,1 1,-1 1,1 1,0 2,-24 11,21-8,-1-2,0-1,-33 7,-398 60,407-64,0 3,-86 35,-12 4,-71 25,145-50,27-7,1 2,1 2,-56 41,58-36,-116 92,130-102,1 2,1 1,-35 36,49-43,1 1,0-1,1 2,1 0,1 1,-16 37,11-8,1 0,-9 61,-2-1,15-73,2 2,2-1,-3 41,8 445,5-251,-3-248,-1 18,1 1,3-1,1 0,18 76,-4-62,2-1,3-1,2 0,2-2,46 64,161 190,-178-241,-3 2,65 109,-98-143,2-1,2-1,34 35,89 76,-85-85,150 132,-6-32,-72-60,-86-63,102 52,14 9,-95-54,2-3,80 31,-66-31,-61-28,1-1,-1-1,2-1,-1-1,1-1,0-2,41 1,6-6,98-15,9-2,-135 15,0-2,0-2,58-18,128-54,-155 52,568-208,-287 110,-82 34,-135 47,53-20,-161 51,-1 0,0-2,53-37,-37 18,-14 13,-1-1,-2-2,-1-1,0-1,38-49,9-18,-55 70,-1 0,0-2,-2 0,-1-1,21-46,-17 24,-3-2,-2 0,13-68,-18 49,14-95,25-137,-44 274,11-117,-6 30,4-28,-8-270,-9 232,-1 144,-2 0,-1 1,-2 0,-1 0,-2 1,-15-35,7 18,-20-84,-14-196,46 291,-1 0,-3 0,-22-55,0-5,5 23,-72-143,27 68,66 135,1 1,-5-30,-4-11,8 37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0:07.9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 0,'-6'0,"-2"0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0:08.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0:08.2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0:08.4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1:40.4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556 0,'-1'6,"0"0,0 0,0-1,-1 1,0-1,0 1,-1-1,1 0,-1 1,-7 7,-38 47,47-59,-144 143,134-134,-2 0,1-1,-1 0,-1-1,0-1,-15 7,12-6,0 0,1 1,-27 20,26-14,0 0,1 1,1 1,1 0,0 1,-13 24,13-15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1:46.7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1004 40,'-38'-2,"0"-1,-37-9,-51-5,13 12,-134 11,209-1,1 3,-55 17,-20 5,104-28,-1 0,1 0,0 1,0 0,0 1,1-1,-8 6,13-8,1 0,0 0,0 0,0 0,-1 0,1 0,0 0,1 1,-1-1,0 0,0 0,0 1,1-1,-1 1,1-1,-1 0,1 1,-1 2,1-2,1-1,-1 1,1 0,-1 0,1 0,-1-1,1 1,0 0,0-1,0 1,0-1,0 1,0-1,1 1,-1-1,0 0,1 0,-1 1,3 0,9 8,1-2,0 1,0-2,1 0,0-1,25 7,102 19,-66-17,-53-10,1 2,-1 0,32 15,-49-19,1 0,-1 0,0 1,0 0,0 1,-1-1,1 1,-1 0,0 0,-1 0,1 1,-1 0,0 0,0 0,-1 0,3 8,-3-7,-1 2,1-1,0 1,1-1,-1 0,2 0,8 13,-11-20,0 1,-1 0,1-1,0 0,0 1,0-1,0 0,0 0,0 0,1 0,-1-1,0 1,0-1,1 1,-1-1,0 0,1 1,-1-1,0 0,1-1,-1 1,0 0,1-1,-1 1,0-1,0 0,0 0,1 0,-1 0,0 0,3-2,9-5,0 0,-1-1,0 0,0-1,11-12,-18 16,-1 0,0 0,0 0,0-1,-1 1,0-1,0 0,-1 0,0-1,0 1,3-16,-2-4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2:24.8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1 243,'2'-2,"1"0,-1 1,1-1,0 1,-1-1,1 1,0 0,0 0,0 0,0 0,0 1,0-1,0 1,0 0,4 0,53 6,-33-3,15 1,59-3,-84-2,0-1,0-1,-1 0,1-2,-1 1,23-11,23-14,-39 16,1 1,1 1,0 1,1 2,0 0,0 2,0 1,37-3,-50 8,4 1,-1-1,1-1,-1 0,1-2,-1 1,0-2,31-11,-7-3,-19 8,1 0,0 2,0 0,46-9,-62 16,-1 1,1 0,0 0,0 0,0 0,-1 1,1 0,0 0,0 0,-1 1,1 0,-1 0,0 1,1-1,-1 1,0 0,0 0,-1 1,1 0,-1 0,0 0,0 0,0 0,0 1,3 5,1 3,-1 0,0 1,-1 0,0 0,-1 0,4 21,11 92,-9-48,-1 14,-4 1,-8 127,-1-65,3-150,0 0,-1 0,1 0,-1 0,0 0,-1-1,0 1,1 0,-2-1,1 1,-1-1,0 0,-6 10,-1-4,0-1,-1 0,0-1,-21 14,17-14,-1 0,0-1,0-1,-1-1,-28 8,26-9,-1 2,1 0,0 1,-17 10,7-1,-1-1,0-2,-1-1,0-1,-1-2,-49 9,39-9,0 2,-55 24,35-12,31-13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7:59.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1974 1,'0'0,"1"0,-1 0,1-1,-1 1,1 0,-1 0,1 0,-1 0,1 0,-1 1,1-1,0 0,-1 0,0 0,1 0,-1 1,1-1,-1 0,1 0,-1 1,1-1,-1 0,0 1,1-1,-1 0,0 1,1-1,-1 1,0-1,1 0,-1 1,0-1,0 1,0-1,1 2,-9 17,-24 16,-109 58,98-67,-74 57,106-73,1 1,0 0,1 1,0 0,1 0,-10 18,-35 87,39-82,-130 260,105-217,-8 10,-103 144,114-185,2 1,3 3,-37 75,39-63,-43 67,47-87,-29 33,40-59,0 2,1 0,-11 22,19-31,-34 72,-89 139,70-122,46-76,0-2,-1 1,0-2,-2 0,-22 23,5-10,-1-2,-1-1,-2-2,0-1,-67 36,91-58,-1 0,1-1,-25 4,6-4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2:27.1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99,'26'-2,"1"0,42-11,19-1,-65 10,0-1,0 0,36-15,-38 12,1 1,-1 0,37-4,-56 11,1 0,0 0,-1 0,1 0,0 0,-1 0,1 1,-1-1,1 1,-1 0,1 0,-1 0,1 0,-1 0,0 1,1-1,-1 1,0-1,0 1,0 0,0 0,-1 0,1 0,0 0,-1 0,1 0,-1 1,0-1,2 4,1 7,0 0,-1 1,0-1,2 24,0-3,6 59,-3 1,-9 166,-1-99,3-79,1-33,-2-1,-2 1,-14 74,-6-39,12-54,2 1,2 0,-5 41,8-40,-2-1,-1 0,-15 44,11-46,2 1,2-1,0 1,-1 35,6-44,1 0,1 0,0 0,2 0,5 21,-6-36,0-1,-1 0,1 0,1 0,-1 0,1 0,0 0,0-1,1 1,-1-1,1 0,0 0,0 0,0 0,1-1,-1 0,1 0,0 0,-1 0,1-1,1 0,-1 0,0 0,8 1,1 0,1-1,-1-1,1 0,0-1,-1 0,1-1,0-1,25-7,-33 8,0-1,0-1,0 1,-1-1,0 0,1-1,-1 0,0 0,-1 0,1 0,-1-1,0 0,0 0,0-1,-1 1,0-1,0 0,0 0,5-12,0-11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2:30.4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2475 37,'-38'-2,"1"-1,-37-9,-51-5,-288 15,214 4,130 1,-1 4,-68 16,124-20,-130 34,2 0,-330 31,425-61,-89 25,29-4,95-26,0 1,1 0,0 1,0 0,0 0,0 1,0 1,1 0,-15 11,20-11,0-1,0 0,0 1,1 0,0 0,0 0,0 0,1 1,0 0,1-1,-1 1,1 0,0 0,1 0,0 1,-1 10,-3 27,-22 83,17-87,1 0,-5 66,9-5,11 110,-3-190,1 0,1-1,1 0,1 0,15 32,57 92,-67-126,0-1,0 0,2-1,0-1,1 0,0-1,2 0,-1-1,2-1,0-1,0-1,1 0,1-1,0-2,0 1,0-2,1-1,37 6,21-4,-1-3,89-6,-57-1,-80 1,-1-2,1-1,-1-1,0-2,43-15,-19 2,98-54,-144 70,0 0,0-1,0 0,0 0,-1-1,1 0,-2 0,1 0,-1-1,1 0,-2 0,1 0,4-11,-5 5,1 0,-2 0,0 0,0-1,-1 1,-1-1,-1-22,-6-158,7-174,1 357,1-1,0 1,1 0,1 0,-1 0,2 1,-1 0,2 0,-1 0,1 0,1 1,0 1,9-10,-7 8,0 0,-1-1,0-1,-1 0,0 0,-1 0,0-1,8-22,-9 2,-1 1,-2-1,-1 0,-2-1,-4-38,0-10,4 51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2:33.2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1842 2,'-113'-2,"-129"5,187 5,-95 25,56-10,-28 9,82-20,0-2,-1-1,1-2,-47 1,62-6,1 1,-1 1,1 1,0 1,-31 13,5-3,7-5,-50 6,33-7,-3-1,49-9,1 1,0 0,0 2,0-1,1 1,-1 1,0 0,1 1,0 1,0-1,1 2,-13 8,4 3,1-1,0 2,-25 33,38-42,-1 0,2 0,-1 1,1-1,1 1,0 1,1-1,0 0,0 1,0 16,-2 60,13 167,-6-240,1 1,0-1,2 0,0 0,0 0,1 0,11 18,66 93,-71-110,-3-3,1-2,1 1,0-1,0 0,1-1,1-1,0 0,0-1,1 0,-1-1,2 0,-1-1,1-1,0 0,0-1,27 3,8 2,3 1,93 4,-123-12,1 1,-1 1,0 1,44 16,-42-13,0 0,1-1,43 4,-47-9,1 0,0-2,-1-1,23-4,-38 4,-1 0,1-1,-1 0,0 0,0-1,1 0,-2 0,1 0,0 0,-1-1,0 0,1 0,-2-1,1 1,0-1,-1 0,0-1,5-6,24-52,36-96,-17 36,-44 103,0-1,-2 0,5-30,-6 26,17-49,96-213,-105 260,-1 0,-2 0,-1-1,-1-1,-1 0,-2 0,3-39,-9-93,0 125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2:49.8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1878 1,'1'0,"0"1,1-1,-1 1,0-1,1 1,-1 0,0 0,0 0,1 0,-1 0,0 0,0 0,0 0,0 0,-1 1,1-1,0 0,0 0,-1 1,1-1,-1 1,1-1,-1 0,0 1,1-1,-1 4,7 46,-6-43,3 28,-2 1,-4 72,0-96,0 1,-1-1,0-1,-1 1,0 0,-1-1,-1 0,0 0,0-1,-1 1,-14 16,12-17,0-2,1 1,0 0,1 0,0 1,1 0,-8 17,0 12,-3-1,-27 48,38-79,0-1,0 0,-1 0,0 0,0-1,-1 0,1 0,-10 4,-72 37,56-31,-66 28,63-29,0 1,1 2,-36 25,-21 25,31-21,-72 40,107-73,-45 15,51-22,0 0,1 2,0 0,1 1,-18 13,-158 110,178-123,8-5,0-1,-1 1,1-2,-1 0,0 0,0 0,0-1,0 0,-11 0,-10-1,-46-3,60 0,1 1,-1 0,0 1,0 1,0 0,1 1,-1 1,1 1,-1 0,-18 8,-67 34,100-45,0-1,0 1,0 0,1-1,-1 1,0 0,1-1,-1 1,1 0,-1 0,1 0,-1 0,1-1,-1 1,1 0,0 0,0 0,-1 0,1 0,0 0,0 0,0 0,0 0,0 0,0 0,1 1,13 30,-7-22,0 0,1-1,16 14,20 10,1-2,49 25,20 12,36 27,84 57,-154-101,159 75,-124-70,-9-6,-63-32,-1 2,77 50,-83-45,1 0,42 19,-63-36,0-1,1-1,0 0,0-1,0-1,0-1,1 0,17 0,-27-4,0 0,0 0,0-1,0-1,-1 1,1-1,-1 0,1-1,-1 0,0 0,0 0,-1-1,1 0,-1 0,0-1,-1 0,1 0,-1 0,0-1,6-10,4-7,-1-1,-1-1,-1 0,14-43,-10 7,-2-1,-3 0,-2 0,-3-1,-4 0,-6-91,-2 118,-2 0,-1 0,-2 1,-1 0,-2 1,-25-46,33 69,0 0,-1 1,0 0,-1 0,0 0,-1 1,0 0,-1 1,0 0,0 0,-1 1,0 0,-1 1,1 1,-18-8,-22-10,14 6,0 1,-75-23,102 37,1 1,-1 0,0 1,1 0,-1 0,0 1,1 0,-1 1,0 0,0 0,1 1,-1 1,1-1,0 1,0 1,0 0,-14 8,15-5,0 0,0 0,0 1,1 0,0 0,1 1,-1 0,2 0,-8 16,-4 13,-13 46,17-48,-1 7,2 1,2 0,2 0,-2 47,4 179,6-239,0-17,1-1,1 1,0-1,1 1,0-1,1 0,1-1,0 1,0-1,10 16,-11-21,1-1,-1 1,1-1,0 0,0-1,1 1,0-1,0 0,0-1,0 1,1-1,0 0,0-1,0 0,0 0,0 0,1-1,-1 0,11 1,-4-2,1 0,1 1,0 1,0 0,26 9,-37-10,1 1,-1 0,0 0,0 0,0 1,0 0,-1 0,0 0,1 0,-2 1,1-1,0 1,-1 0,0 1,0-1,3 8,-3-7,-1 0,0 0,0 0,0 1,0-1,-1 1,0-1,-1 1,1-1,-1 1,-1 0,0 6,0-10,0 0,0 0,0 0,0 0,-1 0,1-1,-1 1,0 0,0-1,0 1,0-1,0 0,0 1,-1-1,1 0,-1-1,0 1,1 0,-1-1,0 1,0-1,0 0,0 0,0 0,0 0,-6 0,-29 3,0-1,1-2,-54-5,56 1,0 2,0 1,-1 1,-49 10,75-9,0-1,0 0,-1-1,1 0,0 0,-16-4,23 4,1-1,-1 1,1-1,0 0,-1 0,1 0,0 0,-1-1,1 1,0 0,0-1,0 0,-3-3,4 4,0 0,1-1,-1 1,1-1,-1 1,1-1,-1 1,1-1,0 1,0-1,0 0,-1 1,2-1,-1 1,0-1,0 1,0-1,1 1,-1-1,1 1,-1-1,1 1,0-1,1-1,33-53,-28 47,-1 0,0-1,0 0,-1 1,0-2,-1 1,0 0,0-1,1-13,1-44,-3 0,-7-75,1 12,3 109,-5-111,2 116,0 0,0 0,-2 0,0 0,-13-26,12 27,0 0,0-1,2 1,0-1,1 0,-1-28,2 4,8-68,-4 99,0-1,1 1,0 0,0 0,1 0,1 1,0-1,0 1,1 0,0 1,9-11,-1 3,1 0,1 1,0 1,27-19,-31 27,-1 0,1 1,0 1,0 0,1 1,-1 0,1 1,24-2,19-4,19-2,1 3,137 5,-116 4,-90-2,-1 0,0 0,0 1,1 0,-1 0,0 0,0 1,0 0,0 0,0 1,-1-1,1 1,-1 1,10 6,-8-3,-1 1,1-1,-1 1,-1 0,1 0,-1 1,-1 0,7 17,-5-9,-1 0,-1 0,0 1,-2-1,2 30,-7 93,0-53,2-73,1 0,0 0,1 0,1 0,1 0,0 0,0-1,1 1,1-1,9 19,-6-17,-2 1,0-1,-1 1,0 0,-1 0,-1 1,-1-1,0 1,-1 0,-1-1,0 1,-4 21,2-28,0 0,0 0,-1 0,0 0,-1-1,0 1,-1-1,0 0,0 0,-1 0,0-1,0 0,-1 0,0-1,0 0,-1 0,0 0,-1-1,1-1,-17 9,-45 15,-142 36,164-52,-142 22,94-20,69-11,0 2,1 0,0 2,0 1,0 1,-40 22,45-22,-1-1,-1-1,1-1,-1-1,-1-1,1-1,-34 1,-30 7,77-10,-1 0,0-1,1 0,-1 0,0-1,-14-2,22 1,0 0,1 0,-1 0,0 0,0 0,1 0,-1-1,1 1,-1-1,1 0,0 0,0 0,0 0,0 0,0 0,0 0,0-1,1 1,-1-1,1 1,0-1,0 0,0 0,0 1,0-1,0 0,1 0,-1-4,-3-41,1 0,8-94,0 23,-6 73,2 0,3 0,1 0,15-59,14 19,-26 70,0-1,-1 0,-2 0,1 0,2-19,-5 16,1-1,1 1,1 0,0 1,2 0,0 0,1 0,21-30,-21 36,1 0,0 1,1 0,0 1,1 0,1 1,-1 0,2 1,-1 0,1 1,26-10,-22 9,0 0,0-1,25-19,-26 17,1 1,0 0,24-10,2 4,1 2,1 2,87-13,-81 17,0-2,73-26,-101 30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2:53.7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 1,'0'6,"0"8,0 7,0 7,0 4,0 9,-6 3,-2-6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2:55.8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413 1337,'-5'4,"-1"0,1 0,-1-1,0 0,0 0,0-1,0 1,0-1,0-1,-1 1,1-1,-1 0,1-1,-11 1,-5-2,1 0,-1-1,-21-5,31 4,1 1,0 0,-1 1,1 1,-1 0,0 0,1 1,-15 3,21-3,0 1,1 0,-1 0,1 0,0 0,-1 1,1-1,0 1,0 0,1 1,-1-1,1 1,-1-1,1 1,0 0,1 0,-1 0,1 1,0-1,0 1,0-1,-2 6,3-6,0-1,1 0,-1 0,0 0,1 0,0 1,-1-1,1 0,1 1,-1-1,0 0,1 0,0 1,-1-1,1 0,1 0,-1 0,0 0,1 0,2 4,0-2,1 0,-1-1,1 0,0 0,0 0,0 0,0-1,1 0,-1 0,8 3,7 1,1 0,1-1,-1-1,1-2,28 3,-22-7,-1-1,1 0,0-3,42-11,-33 8,-20 2,1 0,-1-1,-1-1,1-1,-2 0,21-16,46-24,78-35,-139 70,-1-1,0 0,-1-2,-1 0,19-22,-4 4,1 2,2 1,57-40,-62 49,-10 4,-1 0,-1-2,-1 0,-1-2,23-37,5-4,-41 58,29-40,56-57,-31 31,-18 19,-17 22,-1-1,-2-1,23-49,-4 8,-13 24,-2 0,31-95,-46 112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2:56.5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203 1,'-12'0,"-10"0,-7 0,-5 0,-2 0,-2 6,7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2:56.7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 1,'0'6,"0"8,0 7,-6 7,-2-2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23:04.4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214 72,'8'1,"0"0,-1 0,1 1,0 0,10 5,26 6,-7-10,0-2,0-1,0-2,0-1,0-2,64-18,34-4,-50 13,120-14,-201 28,1-1,-1 1,1 0,0 0,-1 1,1 0,-1-1,1 1,-1 1,1-1,-1 1,0 0,0 0,0 0,0 0,6 5,-7-3,0-1,0 1,0 1,-1-1,1 0,-1 1,0-1,-1 1,1 0,-1-1,0 1,0 0,0 0,-1 0,1 8,1 93,-12 113,2-168,-2 0,-3-1,-30 80,-14 36,54-157,0-1,0 0,-1 0,0 0,0 0,0-1,-1 1,-1-1,1-1,-1 1,0-1,-1 0,1 0,-11 7,8-8,-1 1,-1-2,1 1,-1-1,0-1,0 0,0 0,0-1,0-1,-18 1,-4 1,1 2,-1 1,-41 13,37-9,-71 10,46-10,0 2,0 3,-87 33,133-40,0-1,0 2,1 0,0 1,-20 17,13-9,-5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8:04.1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15,'6'0,"8"0,8-6,-1-2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8:04.3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1,'6'0,"2"0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8:04.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1,'5'0,"3"0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8:14.3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460 1,'0'5,"-1"0,0 0,0 1,0-1,-1 0,1 0,-1 0,-1 0,1-1,-4 6,-36 49,8-14,6 6,3 2,-30 88,17-39,17-49,-4 13,-3-1,-46 78,64-126,0 0,2 1,0 1,1-1,0 1,2 0,0 1,1 0,2-1,0 1,0 0,3 29,0-46,-1 1,1 0,0 0,0-1,0 1,1-1,-1 1,1-1,0 1,0-1,0 0,0 0,1 0,-1 0,1 0,-1-1,7 5,-3-3,1 0,-1-1,1 0,0 0,0 0,1-1,-1 0,12 1,5 0,0-2,0 0,0-2,40-6,-35 0,0 0,-1-2,0-1,0-1,-1-1,-1-2,0-1,-1-1,33-26,-14 10,90-49,-132 80,0 0,-1-1,1 1,0 0,0 0,0 1,0-1,0 0,0 1,0-1,0 1,1 0,-1-1,0 1,0 0,0 0,0 1,0-1,0 0,0 1,1-1,2 2,-4 0,0-1,1 1,-1-1,0 1,-1-1,1 1,0 0,0 0,-1-1,1 1,-1 0,1 0,-1 0,0-1,0 1,0 0,0 0,0 0,0 0,-1 1,-1 12,-1 0,-1 0,0-1,-11 26,-24 36,-56 80,69-115,23-36,0 0,-1 0,0 0,0-1,0 0,0 0,-1 0,0 0,0-1,0 1,0-1,-11 4,-8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8:21.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1 512,'24'27,"39"54,-3-2,-17-29,2-2,2-2,104 78,-122-104,1-2,1-1,0-1,1-1,1-2,0-2,0-1,1-1,42 5,40-6,174-8,-210-2,-67 1,1 1,-1-2,0 0,1 0,-1-1,0-1,0 0,14-7,-18 6,0-1,0 1,-1-2,1 1,-2-1,1 0,-1-1,0 0,-1 0,1 0,4-11,-2 3,-2-1,0 0,0 0,-2-1,0 1,-1-1,-1-1,-1 1,0 0,-2 0,0-1,-1 1,-4-24,5 39,0 0,-1 0,0-1,0 1,0 0,0 0,0 0,-1 0,1 0,-1 0,0 0,0 1,0-1,0 0,0 1,0 0,-1-1,1 1,-5-2,3 2,-1 0,0 0,1 0,-1 1,0-1,0 2,0-1,0 0,0 1,0 0,-9 1,0 0,-1 2,1 0,-1 1,1 1,0 0,1 0,-1 2,-12 7,-35 28,-98 91,58-45,12-15,-396 297,427-332,35-21,-1-1,0 0,-1-2,-1-1,0-1,-38 11,62-23,1 1,-1-1,0 1,0-1,0 0,0 0,0 0,0 0,0 0,0-1,0 1,0 0,1-1,-1 0,0 1,0-1,0 0,1 0,-1 0,0 0,1 0,-1 0,1 0,-1-1,1 1,0-1,0 1,-1-1,1 1,0-1,0 0,0 1,1-1,-1 0,0 0,0-3,-1-5,0 0,1 0,0-1,1 1,0 0,2-11,13-90,41-155,-20 111,5-25,74-204,-96 329,-2-1,-3-1,14-115,-37 907,11-434,-4-216,3 79,0-146,1 0,1 0,1 0,1-1,0 1,13 27,-16-40,1 0,0 0,0-1,1 1,-1-1,1 0,0 0,0-1,0 1,0-1,1 1,0-1,-1-1,1 1,9 3,-11-5,1 0,-1 0,1-1,-1 1,1-1,-1 0,1 1,0-2,-1 1,1 0,-1-1,1 1,-1-1,1 0,-1 0,0-1,1 1,-1-1,0 1,0-1,0 0,0 0,0-1,-1 1,3-3,3-4,-1 0,0-1,0 0,-1 0,-1 0,1-1,3-13,22-80,-29 94,13-53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8:21.6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1121 0,'2'33,"1"-1,9 41,-5-35,3 48,-9-45,-1 1,-2-1,-2 1,-1-1,-3 0,-1 0,-2-1,-2 0,-1-1,-2-1,-29 50,29-61,0-1,-21 24,29-40,0-1,0-1,-1 1,-1-1,1-1,-1 0,-1 0,-10 5,-199 106,131-67,-102 43,183-91,0 1,0-2,-1 1,1-1,-1 0,0-1,0 0,-11 0,18-1,0 0,-1-1,1 1,0-1,0 1,0-1,1 0,-1 0,0 0,0 0,0 0,0 0,1 0,-1-1,1 1,-3-3,2 2,1-1,-1 0,1 1,0-1,0 0,0 0,0 0,0 0,0 0,1 0,0 0,-1-1,1 1,1-4,0-11,2-1,0 1,1 0,1 0,0 0,2 1,0-1,11-18,88-131,-68 110,100-169,-122 209,-16 17,0 0,0 0,1 0,-1 0,0 0,1 0,-1 0,0 0,0 0,1 0,-1 0,0 0,0 0,1 1,-1-1,0 0,0 0,1 0,-1 0,0 1,0-1,1 0,-1 0,0 1,0-1,0 0,0 0,0 1,1-1,-1 0,0 0,0 1,0-1,0 0,0 0,0 1,0-1,1 5,-1-1,1 0,-1 0,0 0,-1 0,1 1,-2 7,-5 10,0 0,-1-1,-2 0,0 0,-14 21,-73 95,27-42,47-61,-13 23,-4-1,-1-2,-4-2,-55 52,93-98,0 0,0 0,-1 0,0-1,-17 8,25-13,0 0,-1 0,1 0,0 0,0 0,0 0,0 1,-1-1,1 0,0 0,0 0,-1 0,1 0,0 0,0 0,0 0,-1 0,1 0,0 0,0 0,-1 0,1 0,0 0,0 0,0-1,-1 1,1 0,0 0,0 0,0 0,0 0,-1 0,1-1,0 1,0 0,0 0,0 0,-1 0,1-1,0 1,0 0,0 0,0 0,0-1,0 1,0 0,0 0,0 0,0-1,0 1,0 0,0 0,0-1,0 1,0 0,0 0,0-1,8-19,19-20,20-12,2 2,97-76,-40 37,-79 64,-5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6T11:18:32.8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1,'4'87,"30"169,-31-239,12 92,2 137,-19 110,2 35,33 27,-28-367,2-1,2 0,24 74,-18-75,-2 0,-3 2,7 75,-16-88,-1-5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1" y="1"/>
            <a:ext cx="3170583" cy="480389"/>
          </a:xfrm>
          <a:prstGeom prst="rect">
            <a:avLst/>
          </a:prstGeom>
          <a:noFill/>
          <a:ln w="9525">
            <a:noFill/>
            <a:miter lim="800000"/>
            <a:headEnd/>
            <a:tailEnd/>
          </a:ln>
          <a:effectLst/>
        </p:spPr>
        <p:txBody>
          <a:bodyPr vert="horz" wrap="square" lIns="97812" tIns="48907" rIns="97812" bIns="48907" numCol="1" anchor="t" anchorCtr="0" compatLnSpc="1">
            <a:prstTxWarp prst="textNoShape">
              <a:avLst/>
            </a:prstTxWarp>
          </a:bodyPr>
          <a:lstStyle>
            <a:lvl1pPr defTabSz="978289">
              <a:defRPr sz="1300"/>
            </a:lvl1pPr>
          </a:lstStyle>
          <a:p>
            <a:pPr>
              <a:defRPr/>
            </a:pPr>
            <a:endParaRPr lang="en-US"/>
          </a:p>
        </p:txBody>
      </p:sp>
      <p:sp>
        <p:nvSpPr>
          <p:cNvPr id="43011" name="Rectangle 3"/>
          <p:cNvSpPr>
            <a:spLocks noGrp="1" noChangeArrowheads="1"/>
          </p:cNvSpPr>
          <p:nvPr>
            <p:ph type="dt" idx="1"/>
          </p:nvPr>
        </p:nvSpPr>
        <p:spPr bwMode="auto">
          <a:xfrm>
            <a:off x="4144618" y="1"/>
            <a:ext cx="3170583" cy="480389"/>
          </a:xfrm>
          <a:prstGeom prst="rect">
            <a:avLst/>
          </a:prstGeom>
          <a:noFill/>
          <a:ln w="9525">
            <a:noFill/>
            <a:miter lim="800000"/>
            <a:headEnd/>
            <a:tailEnd/>
          </a:ln>
          <a:effectLst/>
        </p:spPr>
        <p:txBody>
          <a:bodyPr vert="horz" wrap="square" lIns="97812" tIns="48907" rIns="97812" bIns="48907" numCol="1" anchor="t" anchorCtr="0" compatLnSpc="1">
            <a:prstTxWarp prst="textNoShape">
              <a:avLst/>
            </a:prstTxWarp>
          </a:bodyPr>
          <a:lstStyle>
            <a:lvl1pPr algn="r" defTabSz="978289">
              <a:defRPr sz="130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75694" y="4561227"/>
            <a:ext cx="5363817" cy="4320212"/>
          </a:xfrm>
          <a:prstGeom prst="rect">
            <a:avLst/>
          </a:prstGeom>
          <a:noFill/>
          <a:ln w="9525">
            <a:noFill/>
            <a:miter lim="800000"/>
            <a:headEnd/>
            <a:tailEnd/>
          </a:ln>
          <a:effectLst/>
        </p:spPr>
        <p:txBody>
          <a:bodyPr vert="horz" wrap="square" lIns="97812" tIns="48907" rIns="97812" bIns="489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1" y="9120815"/>
            <a:ext cx="3170583" cy="480388"/>
          </a:xfrm>
          <a:prstGeom prst="rect">
            <a:avLst/>
          </a:prstGeom>
          <a:noFill/>
          <a:ln w="9525">
            <a:noFill/>
            <a:miter lim="800000"/>
            <a:headEnd/>
            <a:tailEnd/>
          </a:ln>
          <a:effectLst/>
        </p:spPr>
        <p:txBody>
          <a:bodyPr vert="horz" wrap="square" lIns="97812" tIns="48907" rIns="97812" bIns="48907" numCol="1" anchor="b" anchorCtr="0" compatLnSpc="1">
            <a:prstTxWarp prst="textNoShape">
              <a:avLst/>
            </a:prstTxWarp>
          </a:bodyPr>
          <a:lstStyle>
            <a:lvl1pPr defTabSz="978289">
              <a:defRPr sz="1300"/>
            </a:lvl1pPr>
          </a:lstStyle>
          <a:p>
            <a:pPr>
              <a:defRPr/>
            </a:pPr>
            <a:endParaRPr lang="en-US"/>
          </a:p>
        </p:txBody>
      </p:sp>
      <p:sp>
        <p:nvSpPr>
          <p:cNvPr id="43015" name="Rectangle 7"/>
          <p:cNvSpPr>
            <a:spLocks noGrp="1" noChangeArrowheads="1"/>
          </p:cNvSpPr>
          <p:nvPr>
            <p:ph type="sldNum" sz="quarter" idx="5"/>
          </p:nvPr>
        </p:nvSpPr>
        <p:spPr bwMode="auto">
          <a:xfrm>
            <a:off x="4144618" y="9120815"/>
            <a:ext cx="3170583" cy="480388"/>
          </a:xfrm>
          <a:prstGeom prst="rect">
            <a:avLst/>
          </a:prstGeom>
          <a:noFill/>
          <a:ln w="9525">
            <a:noFill/>
            <a:miter lim="800000"/>
            <a:headEnd/>
            <a:tailEnd/>
          </a:ln>
          <a:effectLst/>
        </p:spPr>
        <p:txBody>
          <a:bodyPr vert="horz" wrap="square" lIns="97812" tIns="48907" rIns="97812" bIns="48907" numCol="1" anchor="b" anchorCtr="0" compatLnSpc="1">
            <a:prstTxWarp prst="textNoShape">
              <a:avLst/>
            </a:prstTxWarp>
          </a:bodyPr>
          <a:lstStyle>
            <a:lvl1pPr algn="r" defTabSz="978289">
              <a:defRPr sz="1300"/>
            </a:lvl1pPr>
          </a:lstStyle>
          <a:p>
            <a:pPr>
              <a:defRPr/>
            </a:pPr>
            <a:fld id="{F0C797EB-400F-4C27-921B-A6F4BF9437B6}" type="slidenum">
              <a:rPr lang="en-US"/>
              <a:pPr>
                <a:defRPr/>
              </a:pPr>
              <a:t>‹#›</a:t>
            </a:fld>
            <a:endParaRPr lang="en-US"/>
          </a:p>
        </p:txBody>
      </p:sp>
    </p:spTree>
    <p:extLst>
      <p:ext uri="{BB962C8B-B14F-4D97-AF65-F5344CB8AC3E}">
        <p14:creationId xmlns:p14="http://schemas.microsoft.com/office/powerpoint/2010/main" val="2268284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4618" y="9120815"/>
            <a:ext cx="3170583" cy="480388"/>
          </a:xfrm>
          <a:prstGeom prst="rect">
            <a:avLst/>
          </a:prstGeom>
          <a:noFill/>
          <a:ln w="9525">
            <a:noFill/>
            <a:miter lim="800000"/>
            <a:headEnd/>
            <a:tailEnd/>
          </a:ln>
        </p:spPr>
        <p:txBody>
          <a:bodyPr lIns="97812" tIns="48907" rIns="97812" bIns="48907" anchor="b"/>
          <a:lstStyle/>
          <a:p>
            <a:pPr algn="r" defTabSz="978289" eaLnBrk="0" hangingPunct="0"/>
            <a:fld id="{FA063071-8FD2-4781-A73F-9A42D3468A3D}" type="slidenum">
              <a:rPr lang="en-US" sz="1300">
                <a:latin typeface="Times New Roman" pitchFamily="18" charset="0"/>
              </a:rPr>
              <a:pPr algn="r" defTabSz="978289" eaLnBrk="0" hangingPunct="0"/>
              <a:t>1</a:t>
            </a:fld>
            <a:endParaRPr lang="en-US" sz="1300" dirty="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1DD6A7C-9314-4262-A017-D59EFC381D33}" type="slidenum">
              <a:rPr lang="en-US" smtClean="0"/>
              <a:pPr/>
              <a:t>13</a:t>
            </a:fld>
            <a:endParaRPr lang="en-US"/>
          </a:p>
        </p:txBody>
      </p:sp>
      <p:sp>
        <p:nvSpPr>
          <p:cNvPr id="60419" name="Rectangle 2"/>
          <p:cNvSpPr>
            <a:spLocks noGrp="1" noRot="1" noChangeAspect="1" noChangeArrowheads="1" noTextEdit="1"/>
          </p:cNvSpPr>
          <p:nvPr>
            <p:ph type="sldImg"/>
          </p:nvPr>
        </p:nvSpPr>
        <p:spPr>
          <a:xfrm>
            <a:off x="1219200" y="700088"/>
            <a:ext cx="4876800" cy="3657600"/>
          </a:xfrm>
          <a:ln/>
        </p:spPr>
      </p:sp>
      <p:sp>
        <p:nvSpPr>
          <p:cNvPr id="60420" name="Rectangle 3"/>
          <p:cNvSpPr>
            <a:spLocks noGrp="1" noChangeArrowheads="1"/>
          </p:cNvSpPr>
          <p:nvPr>
            <p:ph type="body" idx="1"/>
          </p:nvPr>
        </p:nvSpPr>
        <p:spPr>
          <a:xfrm>
            <a:off x="965753" y="4592668"/>
            <a:ext cx="5383696" cy="4280769"/>
          </a:xfrm>
          <a:noFill/>
          <a:ln/>
        </p:spPr>
        <p:txBody>
          <a:bodyPr lIns="95022" tIns="47511" rIns="95022" bIns="47511"/>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7B303AD-A12B-4CB0-A3F0-3200DCD47AF8}" type="slidenum">
              <a:rPr lang="en-US" smtClean="0"/>
              <a:pPr/>
              <a:t>14</a:t>
            </a:fld>
            <a:endParaRPr lang="en-US"/>
          </a:p>
        </p:txBody>
      </p:sp>
      <p:sp>
        <p:nvSpPr>
          <p:cNvPr id="61443" name="Rectangle 2"/>
          <p:cNvSpPr>
            <a:spLocks noGrp="1" noRot="1" noChangeAspect="1" noChangeArrowheads="1" noTextEdit="1"/>
          </p:cNvSpPr>
          <p:nvPr>
            <p:ph type="sldImg"/>
          </p:nvPr>
        </p:nvSpPr>
        <p:spPr>
          <a:xfrm>
            <a:off x="1219200" y="700088"/>
            <a:ext cx="4876800" cy="3657600"/>
          </a:xfrm>
          <a:ln/>
        </p:spPr>
      </p:sp>
      <p:sp>
        <p:nvSpPr>
          <p:cNvPr id="61444" name="Rectangle 3"/>
          <p:cNvSpPr>
            <a:spLocks noGrp="1" noChangeArrowheads="1"/>
          </p:cNvSpPr>
          <p:nvPr>
            <p:ph type="body" idx="1"/>
          </p:nvPr>
        </p:nvSpPr>
        <p:spPr>
          <a:xfrm>
            <a:off x="965753" y="4592668"/>
            <a:ext cx="5383696" cy="4280769"/>
          </a:xfrm>
          <a:noFill/>
          <a:ln/>
        </p:spPr>
        <p:txBody>
          <a:bodyPr lIns="95022" tIns="47511" rIns="95022" bIns="47511"/>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0182EEA-8E26-413C-8569-C4043E3D98E2}" type="slidenum">
              <a:rPr lang="en-US" smtClean="0"/>
              <a:pPr/>
              <a:t>15</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407622B-F54B-4C31-8372-CCCB1F13F6D7}" type="slidenum">
              <a:rPr lang="en-US" smtClean="0"/>
              <a:pPr/>
              <a:t>16</a:t>
            </a:fld>
            <a:endParaRPr lang="en-US"/>
          </a:p>
        </p:txBody>
      </p:sp>
      <p:sp>
        <p:nvSpPr>
          <p:cNvPr id="63491" name="Rectangle 2"/>
          <p:cNvSpPr>
            <a:spLocks noGrp="1" noRot="1" noChangeAspect="1" noChangeArrowheads="1" noTextEdit="1"/>
          </p:cNvSpPr>
          <p:nvPr>
            <p:ph type="sldImg"/>
          </p:nvPr>
        </p:nvSpPr>
        <p:spPr>
          <a:xfrm>
            <a:off x="1219200" y="700088"/>
            <a:ext cx="4876800" cy="3657600"/>
          </a:xfrm>
          <a:ln/>
        </p:spPr>
      </p:sp>
      <p:sp>
        <p:nvSpPr>
          <p:cNvPr id="63492" name="Rectangle 3"/>
          <p:cNvSpPr>
            <a:spLocks noGrp="1" noChangeArrowheads="1"/>
          </p:cNvSpPr>
          <p:nvPr>
            <p:ph type="body" idx="1"/>
          </p:nvPr>
        </p:nvSpPr>
        <p:spPr>
          <a:xfrm>
            <a:off x="965753" y="4592668"/>
            <a:ext cx="5383696" cy="4280769"/>
          </a:xfrm>
          <a:noFill/>
          <a:ln/>
        </p:spPr>
        <p:txBody>
          <a:bodyPr lIns="95022" tIns="47511" rIns="95022" bIns="47511"/>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F6B8B9D-4575-428E-901D-50900E95B686}" type="slidenum">
              <a:rPr lang="en-US" smtClean="0"/>
              <a:pPr/>
              <a:t>17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D39BFA7-5F4C-40C2-9FD7-880EA94905B9}" type="slidenum">
              <a:rPr lang="en-US" smtClean="0"/>
              <a:pPr/>
              <a:t>18</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74FECFF-EAB1-4648-B682-456EFFCFEE11}" type="slidenum">
              <a:rPr lang="en-US" smtClean="0"/>
              <a:pPr/>
              <a:t>19</a:t>
            </a:fld>
            <a:endParaRPr lang="en-US"/>
          </a:p>
        </p:txBody>
      </p:sp>
      <p:sp>
        <p:nvSpPr>
          <p:cNvPr id="66563" name="Rectangle 2"/>
          <p:cNvSpPr>
            <a:spLocks noGrp="1" noRot="1" noChangeAspect="1" noChangeArrowheads="1" noTextEdit="1"/>
          </p:cNvSpPr>
          <p:nvPr>
            <p:ph type="sldImg"/>
          </p:nvPr>
        </p:nvSpPr>
        <p:spPr>
          <a:xfrm>
            <a:off x="1268413" y="727075"/>
            <a:ext cx="4783137" cy="3586163"/>
          </a:xfrm>
          <a:ln/>
        </p:spPr>
      </p:sp>
      <p:sp>
        <p:nvSpPr>
          <p:cNvPr id="66564" name="Rectangle 3"/>
          <p:cNvSpPr>
            <a:spLocks noGrp="1" noChangeArrowheads="1"/>
          </p:cNvSpPr>
          <p:nvPr>
            <p:ph type="body" idx="1"/>
          </p:nvPr>
        </p:nvSpPr>
        <p:spPr>
          <a:xfrm>
            <a:off x="974036" y="4561313"/>
            <a:ext cx="5365474" cy="4317074"/>
          </a:xfrm>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19C464B-6727-4436-AE9B-7A2DA9A748D1}" type="slidenum">
              <a:rPr lang="en-US" smtClean="0"/>
              <a:pPr/>
              <a:t>21</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19C464B-6727-4436-AE9B-7A2DA9A748D1}" type="slidenum">
              <a:rPr lang="en-US" smtClean="0"/>
              <a:pPr/>
              <a:t>24</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19C464B-6727-4436-AE9B-7A2DA9A748D1}" type="slidenum">
              <a:rPr lang="en-US" smtClean="0"/>
              <a:pPr/>
              <a:t>25</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2AE149F-52E9-46B5-926B-41859C00C359}" type="slidenum">
              <a:rPr lang="en-US" smtClean="0"/>
              <a:pPr/>
              <a:t>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solidFill>
                <a:schemeClr val="hlin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19C464B-6727-4436-AE9B-7A2DA9A748D1}" type="slidenum">
              <a:rPr lang="en-US" smtClean="0"/>
              <a:pPr/>
              <a:t>26</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72435B1-1C37-4003-9AC7-580B305EBA4D}" type="slidenum">
              <a:rPr lang="en-US" smtClean="0"/>
              <a:pPr/>
              <a:t>28</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solidFill>
                <a:schemeClr val="hlin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26C1BA3-F2E3-4588-B93D-4CE82FCD81F9}" type="slidenum">
              <a:rPr lang="en-US" smtClean="0"/>
              <a:pPr/>
              <a:t>29</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solidFill>
                <a:schemeClr val="hlin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6419AB5-93F4-4E7C-8895-02795E3E23DB}" type="slidenum">
              <a:rPr lang="en-US" smtClean="0"/>
              <a:pPr/>
              <a:t>31</a:t>
            </a:fld>
            <a:endParaRPr lang="en-US"/>
          </a:p>
        </p:txBody>
      </p:sp>
      <p:sp>
        <p:nvSpPr>
          <p:cNvPr id="70659" name="Rectangle 2"/>
          <p:cNvSpPr>
            <a:spLocks noGrp="1" noRot="1" noChangeAspect="1" noChangeArrowheads="1" noTextEdit="1"/>
          </p:cNvSpPr>
          <p:nvPr>
            <p:ph type="sldImg"/>
          </p:nvPr>
        </p:nvSpPr>
        <p:spPr>
          <a:xfrm>
            <a:off x="1257300" y="719138"/>
            <a:ext cx="4802188" cy="3600450"/>
          </a:xfrm>
          <a:ln/>
        </p:spPr>
      </p:sp>
      <p:sp>
        <p:nvSpPr>
          <p:cNvPr id="70660" name="Rectangle 3"/>
          <p:cNvSpPr>
            <a:spLocks noGrp="1" noChangeArrowheads="1"/>
          </p:cNvSpPr>
          <p:nvPr>
            <p:ph type="body" idx="1"/>
          </p:nvPr>
        </p:nvSpPr>
        <p:spPr>
          <a:noFill/>
          <a:ln/>
        </p:spPr>
        <p:txBody>
          <a:bodyPr lIns="97340" tIns="48670" rIns="97340" bIns="48670"/>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9A56835-31F0-48AC-8A90-B240AC066989}" type="slidenum">
              <a:rPr lang="en-US" smtClean="0"/>
              <a:pPr/>
              <a:t>32</a:t>
            </a:fld>
            <a:endParaRPr lang="en-US"/>
          </a:p>
        </p:txBody>
      </p:sp>
      <p:sp>
        <p:nvSpPr>
          <p:cNvPr id="71683" name="Rectangle 2"/>
          <p:cNvSpPr>
            <a:spLocks noGrp="1" noRot="1" noChangeAspect="1" noChangeArrowheads="1" noTextEdit="1"/>
          </p:cNvSpPr>
          <p:nvPr>
            <p:ph type="sldImg"/>
          </p:nvPr>
        </p:nvSpPr>
        <p:spPr>
          <a:xfrm>
            <a:off x="1257300" y="719138"/>
            <a:ext cx="4802188" cy="3600450"/>
          </a:xfrm>
          <a:ln/>
        </p:spPr>
      </p:sp>
      <p:sp>
        <p:nvSpPr>
          <p:cNvPr id="716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35A780F-6F9D-4382-8A58-EE556041BE7A}" type="slidenum">
              <a:rPr lang="en-US" smtClean="0"/>
              <a:pPr/>
              <a:t>33</a:t>
            </a:fld>
            <a:endParaRPr lang="en-US"/>
          </a:p>
        </p:txBody>
      </p:sp>
      <p:sp>
        <p:nvSpPr>
          <p:cNvPr id="72707" name="Rectangle 2"/>
          <p:cNvSpPr>
            <a:spLocks noGrp="1" noRot="1" noChangeAspect="1" noChangeArrowheads="1" noTextEdit="1"/>
          </p:cNvSpPr>
          <p:nvPr>
            <p:ph type="sldImg"/>
          </p:nvPr>
        </p:nvSpPr>
        <p:spPr>
          <a:xfrm>
            <a:off x="1257300" y="719138"/>
            <a:ext cx="4802188" cy="3600450"/>
          </a:xfrm>
          <a:ln/>
        </p:spPr>
      </p:sp>
      <p:sp>
        <p:nvSpPr>
          <p:cNvPr id="7270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2863F3-7E69-4881-8217-CEF710D8651C}" type="slidenum">
              <a:rPr lang="en-US" smtClean="0"/>
              <a:pPr/>
              <a:t>34</a:t>
            </a:fld>
            <a:endParaRPr lang="en-US"/>
          </a:p>
        </p:txBody>
      </p:sp>
      <p:sp>
        <p:nvSpPr>
          <p:cNvPr id="73731" name="Rectangle 2"/>
          <p:cNvSpPr>
            <a:spLocks noGrp="1" noRot="1" noChangeAspect="1" noChangeArrowheads="1" noTextEdit="1"/>
          </p:cNvSpPr>
          <p:nvPr>
            <p:ph type="sldImg"/>
          </p:nvPr>
        </p:nvSpPr>
        <p:spPr>
          <a:xfrm>
            <a:off x="1257300" y="719138"/>
            <a:ext cx="4802188" cy="3600450"/>
          </a:xfrm>
          <a:ln/>
        </p:spPr>
      </p:sp>
      <p:sp>
        <p:nvSpPr>
          <p:cNvPr id="737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FA357C9-6B0A-4833-8992-5724A02788B4}" type="slidenum">
              <a:rPr lang="en-US" smtClean="0"/>
              <a:pPr/>
              <a:t>35</a:t>
            </a:fld>
            <a:endParaRPr lang="en-US"/>
          </a:p>
        </p:txBody>
      </p:sp>
      <p:sp>
        <p:nvSpPr>
          <p:cNvPr id="74755" name="Rectangle 2"/>
          <p:cNvSpPr>
            <a:spLocks noGrp="1" noRot="1" noChangeAspect="1" noChangeArrowheads="1" noTextEdit="1"/>
          </p:cNvSpPr>
          <p:nvPr>
            <p:ph type="sldImg"/>
          </p:nvPr>
        </p:nvSpPr>
        <p:spPr>
          <a:xfrm>
            <a:off x="1257300" y="719138"/>
            <a:ext cx="4802188" cy="3600450"/>
          </a:xfrm>
          <a:ln/>
        </p:spPr>
      </p:sp>
      <p:sp>
        <p:nvSpPr>
          <p:cNvPr id="747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4144618" y="9120975"/>
            <a:ext cx="3170583" cy="480225"/>
          </a:xfrm>
          <a:prstGeom prst="rect">
            <a:avLst/>
          </a:prstGeom>
          <a:noFill/>
          <a:ln w="9525">
            <a:noFill/>
            <a:miter lim="800000"/>
            <a:headEnd/>
            <a:tailEnd/>
          </a:ln>
        </p:spPr>
        <p:txBody>
          <a:bodyPr lIns="97009" tIns="48505" rIns="97009" bIns="48505" anchor="b"/>
          <a:lstStyle/>
          <a:p>
            <a:pPr algn="r" defTabSz="970256" eaLnBrk="0" hangingPunct="0"/>
            <a:fld id="{BEB59C4B-04F6-47D6-AA02-C0911E0E0382}" type="slidenum">
              <a:rPr lang="en-US" sz="1200">
                <a:latin typeface="Times New Roman" pitchFamily="18" charset="0"/>
              </a:rPr>
              <a:pPr algn="r" defTabSz="970256" eaLnBrk="0" hangingPunct="0"/>
              <a:t>37</a:t>
            </a:fld>
            <a:endParaRPr lang="en-US" sz="1200">
              <a:latin typeface="Times New Roman" pitchFamily="18" charset="0"/>
            </a:endParaRPr>
          </a:p>
        </p:txBody>
      </p:sp>
      <p:sp>
        <p:nvSpPr>
          <p:cNvPr id="75779" name="Rectangle 2"/>
          <p:cNvSpPr>
            <a:spLocks noGrp="1" noRot="1" noChangeAspect="1" noChangeArrowheads="1" noTextEdit="1"/>
          </p:cNvSpPr>
          <p:nvPr>
            <p:ph type="sldImg"/>
          </p:nvPr>
        </p:nvSpPr>
        <p:spPr>
          <a:xfrm>
            <a:off x="1257300" y="719138"/>
            <a:ext cx="4802188" cy="3600450"/>
          </a:xfrm>
          <a:ln/>
        </p:spPr>
      </p:sp>
      <p:sp>
        <p:nvSpPr>
          <p:cNvPr id="757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46D13A2-5B8F-49E6-ABBD-C028BD2BFF02}" type="slidenum">
              <a:rPr lang="en-US" smtClean="0"/>
              <a:pPr/>
              <a:t>38</a:t>
            </a:fld>
            <a:endParaRPr lang="en-US"/>
          </a:p>
        </p:txBody>
      </p:sp>
      <p:sp>
        <p:nvSpPr>
          <p:cNvPr id="76803" name="Rectangle 2"/>
          <p:cNvSpPr>
            <a:spLocks noGrp="1" noRot="1" noChangeAspect="1" noChangeArrowheads="1" noTextEdit="1"/>
          </p:cNvSpPr>
          <p:nvPr>
            <p:ph type="sldImg"/>
          </p:nvPr>
        </p:nvSpPr>
        <p:spPr>
          <a:xfrm>
            <a:off x="1257300" y="719138"/>
            <a:ext cx="4802188" cy="3600450"/>
          </a:xfrm>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Slide Number Placeholder 3"/>
          <p:cNvSpPr>
            <a:spLocks noGrp="1"/>
          </p:cNvSpPr>
          <p:nvPr>
            <p:ph type="sldNum" sz="quarter" idx="5"/>
          </p:nvPr>
        </p:nvSpPr>
        <p:spPr>
          <a:noFill/>
        </p:spPr>
        <p:txBody>
          <a:bodyPr/>
          <a:lstStyle/>
          <a:p>
            <a:fld id="{A0864A2A-D4B0-47E3-AE5F-233A12D0100A}"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FAA6DBA-C245-41B4-9643-A4A749869BF9}" type="slidenum">
              <a:rPr lang="en-US" smtClean="0"/>
              <a:pPr/>
              <a:t>42</a:t>
            </a:fld>
            <a:endParaRPr lang="en-US"/>
          </a:p>
        </p:txBody>
      </p:sp>
      <p:sp>
        <p:nvSpPr>
          <p:cNvPr id="78851" name="Rectangle 2"/>
          <p:cNvSpPr>
            <a:spLocks noGrp="1" noRot="1" noChangeAspect="1" noChangeArrowheads="1" noTextEdit="1"/>
          </p:cNvSpPr>
          <p:nvPr>
            <p:ph type="sldImg"/>
          </p:nvPr>
        </p:nvSpPr>
        <p:spPr>
          <a:xfrm>
            <a:off x="1257300" y="719138"/>
            <a:ext cx="4802188" cy="3600450"/>
          </a:xfrm>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A35442A-7504-4E49-8510-8328AB2AED0E}" type="slidenum">
              <a:rPr lang="en-US" smtClean="0"/>
              <a:pPr/>
              <a:t>43</a:t>
            </a:fld>
            <a:endParaRPr lang="en-US"/>
          </a:p>
        </p:txBody>
      </p:sp>
      <p:sp>
        <p:nvSpPr>
          <p:cNvPr id="79875" name="Rectangle 2"/>
          <p:cNvSpPr>
            <a:spLocks noGrp="1" noRot="1" noChangeAspect="1" noChangeArrowheads="1" noTextEdit="1"/>
          </p:cNvSpPr>
          <p:nvPr>
            <p:ph type="sldImg"/>
          </p:nvPr>
        </p:nvSpPr>
        <p:spPr>
          <a:xfrm>
            <a:off x="1257300" y="719138"/>
            <a:ext cx="4802188" cy="3600450"/>
          </a:xfrm>
          <a:ln/>
        </p:spPr>
      </p:sp>
      <p:sp>
        <p:nvSpPr>
          <p:cNvPr id="798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0FA3B6C-9C63-440B-88B4-1ACA6F414342}" type="slidenum">
              <a:rPr lang="en-US" smtClean="0"/>
              <a:pPr/>
              <a:t>46</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618" y="9120975"/>
            <a:ext cx="3170583" cy="480225"/>
          </a:xfrm>
          <a:prstGeom prst="rect">
            <a:avLst/>
          </a:prstGeom>
          <a:noFill/>
          <a:ln w="9525">
            <a:noFill/>
            <a:miter lim="800000"/>
            <a:headEnd/>
            <a:tailEnd/>
          </a:ln>
        </p:spPr>
        <p:txBody>
          <a:bodyPr lIns="97009" tIns="48505" rIns="97009" bIns="48505" anchor="b"/>
          <a:lstStyle/>
          <a:p>
            <a:pPr algn="r" defTabSz="970256" eaLnBrk="0" hangingPunct="0"/>
            <a:fld id="{64D2FD9C-4B79-44C1-BE94-A690BF7F11B4}" type="slidenum">
              <a:rPr lang="en-US" sz="1200">
                <a:latin typeface="Times New Roman" pitchFamily="18" charset="0"/>
              </a:rPr>
              <a:pPr algn="r" defTabSz="970256" eaLnBrk="0" hangingPunct="0"/>
              <a:t>47</a:t>
            </a:fld>
            <a:endParaRPr lang="en-US" sz="120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b="1"/>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0F91FDC-1385-4C0C-A2F4-C93D1B1A0FCA}" type="slidenum">
              <a:rPr lang="en-US" smtClean="0"/>
              <a:pPr/>
              <a:t>48</a:t>
            </a:fld>
            <a:endParaRPr lang="en-US"/>
          </a:p>
        </p:txBody>
      </p:sp>
      <p:sp>
        <p:nvSpPr>
          <p:cNvPr id="83971" name="Rectangle 2"/>
          <p:cNvSpPr>
            <a:spLocks noGrp="1" noRot="1" noChangeAspect="1" noChangeArrowheads="1" noTextEdit="1"/>
          </p:cNvSpPr>
          <p:nvPr>
            <p:ph type="sldImg"/>
          </p:nvPr>
        </p:nvSpPr>
        <p:spPr>
          <a:xfrm>
            <a:off x="1260475" y="720725"/>
            <a:ext cx="4797425" cy="3598863"/>
          </a:xfrm>
          <a:ln/>
        </p:spPr>
      </p:sp>
      <p:sp>
        <p:nvSpPr>
          <p:cNvPr id="83972" name="Rectangle 3"/>
          <p:cNvSpPr>
            <a:spLocks noGrp="1" noChangeArrowheads="1"/>
          </p:cNvSpPr>
          <p:nvPr>
            <p:ph type="body" idx="1"/>
          </p:nvPr>
        </p:nvSpPr>
        <p:spPr>
          <a:xfrm>
            <a:off x="975693" y="4559663"/>
            <a:ext cx="5363817" cy="4320375"/>
          </a:xfrm>
          <a:noFill/>
          <a:ln/>
        </p:spPr>
        <p:txBody>
          <a:bodyPr lIns="94487" tIns="47242" rIns="94487" bIns="47242"/>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634A006-8238-4CAD-BAF6-EBBF2773EF30}" type="slidenum">
              <a:rPr lang="en-US" smtClean="0"/>
              <a:pPr/>
              <a:t>49</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618" y="9120975"/>
            <a:ext cx="3170583" cy="480225"/>
          </a:xfrm>
          <a:prstGeom prst="rect">
            <a:avLst/>
          </a:prstGeom>
          <a:noFill/>
          <a:ln w="9525">
            <a:noFill/>
            <a:miter lim="800000"/>
            <a:headEnd/>
            <a:tailEnd/>
          </a:ln>
        </p:spPr>
        <p:txBody>
          <a:bodyPr lIns="97009" tIns="48505" rIns="97009" bIns="48505" anchor="b"/>
          <a:lstStyle/>
          <a:p>
            <a:pPr algn="r" defTabSz="970256" eaLnBrk="0" hangingPunct="0"/>
            <a:fld id="{D8EC287B-2822-49F8-A232-FEDDA8E4980E}" type="slidenum">
              <a:rPr lang="en-US" sz="1200">
                <a:latin typeface="Times New Roman" pitchFamily="18" charset="0"/>
              </a:rPr>
              <a:pPr algn="r" defTabSz="970256" eaLnBrk="0" hangingPunct="0"/>
              <a:t>52</a:t>
            </a:fld>
            <a:endParaRPr lang="en-US" sz="1200">
              <a:latin typeface="Times New Roman" pitchFamily="18" charset="0"/>
            </a:endParaRPr>
          </a:p>
        </p:txBody>
      </p:sp>
      <p:sp>
        <p:nvSpPr>
          <p:cNvPr id="86019" name="Rectangle 2"/>
          <p:cNvSpPr>
            <a:spLocks noGrp="1" noRot="1" noChangeAspect="1" noChangeArrowheads="1" noTextEdit="1"/>
          </p:cNvSpPr>
          <p:nvPr>
            <p:ph type="sldImg"/>
          </p:nvPr>
        </p:nvSpPr>
        <p:spPr>
          <a:xfrm>
            <a:off x="1268413" y="727075"/>
            <a:ext cx="4783137" cy="3586163"/>
          </a:xfrm>
          <a:ln/>
        </p:spPr>
      </p:sp>
      <p:sp>
        <p:nvSpPr>
          <p:cNvPr id="86020" name="Rectangle 3"/>
          <p:cNvSpPr>
            <a:spLocks noGrp="1" noChangeArrowheads="1"/>
          </p:cNvSpPr>
          <p:nvPr>
            <p:ph type="body" idx="1"/>
          </p:nvPr>
        </p:nvSpPr>
        <p:spPr>
          <a:xfrm>
            <a:off x="974036" y="4561313"/>
            <a:ext cx="5365474" cy="4317074"/>
          </a:xfrm>
          <a:noFill/>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BAD6575-4A23-4607-9226-0C97345CA4BE}" type="slidenum">
              <a:rPr lang="en-US" smtClean="0"/>
              <a:pPr/>
              <a:t>53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B3EAD76-002C-40D9-8594-E32747CEDA0B}" type="slidenum">
              <a:rPr lang="en-US" smtClean="0"/>
              <a:pPr/>
              <a:t>54</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Slide Number Placeholder 3"/>
          <p:cNvSpPr>
            <a:spLocks noGrp="1"/>
          </p:cNvSpPr>
          <p:nvPr>
            <p:ph type="sldNum" sz="quarter" idx="5"/>
          </p:nvPr>
        </p:nvSpPr>
        <p:spPr>
          <a:noFill/>
        </p:spPr>
        <p:txBody>
          <a:bodyPr/>
          <a:lstStyle/>
          <a:p>
            <a:fld id="{A0864A2A-D4B0-47E3-AE5F-233A12D0100A}"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2014B31-A025-47B2-9223-7480F9058AA6}" type="slidenum">
              <a:rPr lang="en-US" smtClean="0"/>
              <a:pPr/>
              <a:t>55</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4144618" y="9120975"/>
            <a:ext cx="3170583" cy="480225"/>
          </a:xfrm>
          <a:prstGeom prst="rect">
            <a:avLst/>
          </a:prstGeom>
          <a:noFill/>
          <a:ln w="9525">
            <a:noFill/>
            <a:miter lim="800000"/>
            <a:headEnd/>
            <a:tailEnd/>
          </a:ln>
        </p:spPr>
        <p:txBody>
          <a:bodyPr lIns="97009" tIns="48505" rIns="97009" bIns="48505" anchor="b"/>
          <a:lstStyle/>
          <a:p>
            <a:pPr algn="r" defTabSz="970256" eaLnBrk="0" hangingPunct="0"/>
            <a:fld id="{49B9C0AB-A9A4-4D80-BF5E-857E8F74F9E6}" type="slidenum">
              <a:rPr lang="en-US" sz="1200">
                <a:latin typeface="Times New Roman" pitchFamily="18" charset="0"/>
              </a:rPr>
              <a:pPr algn="r" defTabSz="970256" eaLnBrk="0" hangingPunct="0"/>
              <a:t>56</a:t>
            </a:fld>
            <a:endParaRPr lang="en-US" sz="120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4144618" y="9120975"/>
            <a:ext cx="3170583" cy="480225"/>
          </a:xfrm>
          <a:prstGeom prst="rect">
            <a:avLst/>
          </a:prstGeom>
          <a:noFill/>
          <a:ln w="9525">
            <a:noFill/>
            <a:miter lim="800000"/>
            <a:headEnd/>
            <a:tailEnd/>
          </a:ln>
        </p:spPr>
        <p:txBody>
          <a:bodyPr lIns="97009" tIns="48505" rIns="97009" bIns="48505" anchor="b"/>
          <a:lstStyle/>
          <a:p>
            <a:pPr algn="r" defTabSz="970256" eaLnBrk="0" hangingPunct="0"/>
            <a:fld id="{A838C30F-2A2F-4307-A3BC-3619C75E2396}" type="slidenum">
              <a:rPr lang="en-US" sz="1200">
                <a:latin typeface="Times New Roman" pitchFamily="18" charset="0"/>
              </a:rPr>
              <a:pPr algn="r" defTabSz="970256" eaLnBrk="0" hangingPunct="0"/>
              <a:t>58</a:t>
            </a:fld>
            <a:endParaRPr lang="en-US" sz="120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4144618" y="9120975"/>
            <a:ext cx="3170583" cy="480225"/>
          </a:xfrm>
          <a:prstGeom prst="rect">
            <a:avLst/>
          </a:prstGeom>
          <a:noFill/>
          <a:ln w="9525">
            <a:noFill/>
            <a:miter lim="800000"/>
            <a:headEnd/>
            <a:tailEnd/>
          </a:ln>
        </p:spPr>
        <p:txBody>
          <a:bodyPr lIns="97009" tIns="48505" rIns="97009" bIns="48505" anchor="b"/>
          <a:lstStyle/>
          <a:p>
            <a:pPr algn="r" defTabSz="970256" eaLnBrk="0" hangingPunct="0"/>
            <a:fld id="{7392D0E8-04A1-4DA7-86B7-203133AE23EC}" type="slidenum">
              <a:rPr lang="en-US" sz="1200">
                <a:latin typeface="Times New Roman" pitchFamily="18" charset="0"/>
              </a:rPr>
              <a:pPr algn="r" defTabSz="970256" eaLnBrk="0" hangingPunct="0"/>
              <a:t>59</a:t>
            </a:fld>
            <a:endParaRPr lang="en-US" sz="1200">
              <a:latin typeface="Times New Roman" pitchFamily="18" charset="0"/>
            </a:endParaRPr>
          </a:p>
        </p:txBody>
      </p:sp>
      <p:sp>
        <p:nvSpPr>
          <p:cNvPr id="94211" name="Rectangle 2"/>
          <p:cNvSpPr>
            <a:spLocks noGrp="1" noRot="1" noChangeAspect="1" noChangeArrowheads="1" noTextEdit="1"/>
          </p:cNvSpPr>
          <p:nvPr>
            <p:ph type="sldImg"/>
          </p:nvPr>
        </p:nvSpPr>
        <p:spPr>
          <a:xfrm>
            <a:off x="1257300" y="719138"/>
            <a:ext cx="4802188" cy="3600450"/>
          </a:xfrm>
          <a:ln/>
        </p:spPr>
      </p:sp>
      <p:sp>
        <p:nvSpPr>
          <p:cNvPr id="942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B558F97-BBC2-474E-A3FE-4345A8299228}" type="slidenum">
              <a:rPr lang="en-US" smtClean="0"/>
              <a:pPr/>
              <a:t>60</a:t>
            </a:fld>
            <a:endParaRPr lang="en-US"/>
          </a:p>
        </p:txBody>
      </p:sp>
      <p:sp>
        <p:nvSpPr>
          <p:cNvPr id="95235" name="Rectangle 2"/>
          <p:cNvSpPr>
            <a:spLocks noGrp="1" noRot="1" noChangeAspect="1" noChangeArrowheads="1" noTextEdit="1"/>
          </p:cNvSpPr>
          <p:nvPr>
            <p:ph type="sldImg"/>
          </p:nvPr>
        </p:nvSpPr>
        <p:spPr>
          <a:xfrm>
            <a:off x="1257300" y="719138"/>
            <a:ext cx="4802188" cy="3600450"/>
          </a:xfrm>
          <a:ln/>
        </p:spPr>
      </p:sp>
      <p:sp>
        <p:nvSpPr>
          <p:cNvPr id="952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9B3BD8C7-950B-4D00-8A06-FB21E1355E9B}" type="slidenum">
              <a:rPr lang="en-US" smtClean="0"/>
              <a:pPr/>
              <a:t>62</a:t>
            </a:fld>
            <a:endParaRPr lang="en-US"/>
          </a:p>
        </p:txBody>
      </p:sp>
      <p:sp>
        <p:nvSpPr>
          <p:cNvPr id="96259" name="Rectangle 2"/>
          <p:cNvSpPr>
            <a:spLocks noGrp="1" noRot="1" noChangeAspect="1" noChangeArrowheads="1" noTextEdit="1"/>
          </p:cNvSpPr>
          <p:nvPr>
            <p:ph type="sldImg"/>
          </p:nvPr>
        </p:nvSpPr>
        <p:spPr>
          <a:xfrm>
            <a:off x="1257300" y="719138"/>
            <a:ext cx="4802188" cy="3600450"/>
          </a:xfrm>
          <a:ln/>
        </p:spPr>
      </p:sp>
      <p:sp>
        <p:nvSpPr>
          <p:cNvPr id="962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4144618" y="9120975"/>
            <a:ext cx="3170583" cy="480225"/>
          </a:xfrm>
          <a:prstGeom prst="rect">
            <a:avLst/>
          </a:prstGeom>
          <a:noFill/>
          <a:ln w="9525">
            <a:noFill/>
            <a:miter lim="800000"/>
            <a:headEnd/>
            <a:tailEnd/>
          </a:ln>
        </p:spPr>
        <p:txBody>
          <a:bodyPr lIns="97009" tIns="48505" rIns="97009" bIns="48505" anchor="b"/>
          <a:lstStyle/>
          <a:p>
            <a:pPr algn="r" defTabSz="970256" eaLnBrk="0" hangingPunct="0"/>
            <a:fld id="{D7FDD108-019C-405A-8EC7-B2745DBF7F63}" type="slidenum">
              <a:rPr lang="en-US" sz="1200">
                <a:latin typeface="Times New Roman" pitchFamily="18" charset="0"/>
              </a:rPr>
              <a:pPr algn="r" defTabSz="970256" eaLnBrk="0" hangingPunct="0"/>
              <a:t>63</a:t>
            </a:fld>
            <a:endParaRPr lang="en-US" sz="1200">
              <a:latin typeface="Times New Roman" pitchFamily="18" charset="0"/>
            </a:endParaRPr>
          </a:p>
        </p:txBody>
      </p:sp>
      <p:sp>
        <p:nvSpPr>
          <p:cNvPr id="97283" name="Rectangle 2"/>
          <p:cNvSpPr>
            <a:spLocks noGrp="1" noRot="1" noChangeAspect="1" noChangeArrowheads="1" noTextEdit="1"/>
          </p:cNvSpPr>
          <p:nvPr>
            <p:ph type="sldImg"/>
          </p:nvPr>
        </p:nvSpPr>
        <p:spPr>
          <a:xfrm>
            <a:off x="1257300" y="719138"/>
            <a:ext cx="4802188" cy="3600450"/>
          </a:xfrm>
          <a:ln/>
        </p:spPr>
      </p:sp>
      <p:sp>
        <p:nvSpPr>
          <p:cNvPr id="972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1F26543-FA41-4A57-BD92-A4779B894B42}" type="slidenum">
              <a:rPr lang="en-US" smtClean="0"/>
              <a:pPr/>
              <a:t>64</a:t>
            </a:fld>
            <a:endParaRPr lang="en-US"/>
          </a:p>
        </p:txBody>
      </p:sp>
      <p:sp>
        <p:nvSpPr>
          <p:cNvPr id="98307" name="Rectangle 2"/>
          <p:cNvSpPr>
            <a:spLocks noGrp="1" noRot="1" noChangeAspect="1" noChangeArrowheads="1" noTextEdit="1"/>
          </p:cNvSpPr>
          <p:nvPr>
            <p:ph type="sldImg"/>
          </p:nvPr>
        </p:nvSpPr>
        <p:spPr>
          <a:xfrm>
            <a:off x="1257300" y="719138"/>
            <a:ext cx="4802188" cy="3600450"/>
          </a:xfrm>
          <a:ln/>
        </p:spPr>
      </p:sp>
      <p:sp>
        <p:nvSpPr>
          <p:cNvPr id="9830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53111B9-ABCE-4216-B935-A489FC8B8519}" type="slidenum">
              <a:rPr lang="en-US" smtClean="0"/>
              <a:pPr/>
              <a:t>68</a:t>
            </a:fld>
            <a:endParaRPr lang="en-US"/>
          </a:p>
        </p:txBody>
      </p:sp>
      <p:sp>
        <p:nvSpPr>
          <p:cNvPr id="100355" name="Rectangle 2"/>
          <p:cNvSpPr>
            <a:spLocks noGrp="1" noRot="1" noChangeAspect="1" noChangeArrowheads="1" noTextEdit="1"/>
          </p:cNvSpPr>
          <p:nvPr>
            <p:ph type="sldImg"/>
          </p:nvPr>
        </p:nvSpPr>
        <p:spPr>
          <a:xfrm>
            <a:off x="1257300" y="719138"/>
            <a:ext cx="4802188" cy="3600450"/>
          </a:xfrm>
          <a:ln/>
        </p:spPr>
      </p:sp>
      <p:sp>
        <p:nvSpPr>
          <p:cNvPr id="1003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34570D9-2624-4CA5-AC1C-E90F4729762D}" type="slidenum">
              <a:rPr lang="en-US" smtClean="0"/>
              <a:pPr/>
              <a:t>72</a:t>
            </a:fld>
            <a:endParaRPr lang="en-US"/>
          </a:p>
        </p:txBody>
      </p:sp>
      <p:sp>
        <p:nvSpPr>
          <p:cNvPr id="101379" name="Rectangle 2"/>
          <p:cNvSpPr>
            <a:spLocks noGrp="1" noRot="1" noChangeAspect="1" noChangeArrowheads="1" noTextEdit="1"/>
          </p:cNvSpPr>
          <p:nvPr>
            <p:ph type="sldImg"/>
          </p:nvPr>
        </p:nvSpPr>
        <p:spPr>
          <a:xfrm>
            <a:off x="1257300" y="719138"/>
            <a:ext cx="4802188" cy="3600450"/>
          </a:xfrm>
          <a:ln/>
        </p:spPr>
      </p:sp>
      <p:sp>
        <p:nvSpPr>
          <p:cNvPr id="1013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Slide Number Placeholder 3"/>
          <p:cNvSpPr>
            <a:spLocks noGrp="1"/>
          </p:cNvSpPr>
          <p:nvPr>
            <p:ph type="sldNum" sz="quarter" idx="5"/>
          </p:nvPr>
        </p:nvSpPr>
        <p:spPr>
          <a:noFill/>
        </p:spPr>
        <p:txBody>
          <a:bodyPr/>
          <a:lstStyle/>
          <a:p>
            <a:fld id="{A0864A2A-D4B0-47E3-AE5F-233A12D0100A}"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E9C5ECE-EE6F-4525-A5B5-7DB2DCA7D8A4}" type="slidenum">
              <a:rPr lang="en-US" smtClean="0"/>
              <a:pPr/>
              <a:t>73</a:t>
            </a:fld>
            <a:endParaRPr lang="en-US"/>
          </a:p>
        </p:txBody>
      </p:sp>
      <p:sp>
        <p:nvSpPr>
          <p:cNvPr id="102403" name="Rectangle 2"/>
          <p:cNvSpPr>
            <a:spLocks noGrp="1" noRot="1" noChangeAspect="1" noChangeArrowheads="1" noTextEdit="1"/>
          </p:cNvSpPr>
          <p:nvPr>
            <p:ph type="sldImg"/>
          </p:nvPr>
        </p:nvSpPr>
        <p:spPr>
          <a:xfrm>
            <a:off x="1257300" y="719138"/>
            <a:ext cx="4802188" cy="3600450"/>
          </a:xfrm>
          <a:ln/>
        </p:spPr>
      </p:sp>
      <p:sp>
        <p:nvSpPr>
          <p:cNvPr id="1024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54AD3B07-5774-49AF-92CF-1AFA6A94E4FF}" type="slidenum">
              <a:rPr lang="en-US" smtClean="0"/>
              <a:pPr/>
              <a:t>75</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3EA6AC3-7B50-4F7D-B21B-0370AEADAC7B}" type="slidenum">
              <a:rPr lang="en-US" smtClean="0"/>
              <a:pPr/>
              <a:t>76</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Slide Number Placeholder 3"/>
          <p:cNvSpPr>
            <a:spLocks noGrp="1"/>
          </p:cNvSpPr>
          <p:nvPr>
            <p:ph type="sldNum" sz="quarter" idx="5"/>
          </p:nvPr>
        </p:nvSpPr>
        <p:spPr>
          <a:noFill/>
        </p:spPr>
        <p:txBody>
          <a:bodyPr/>
          <a:lstStyle/>
          <a:p>
            <a:fld id="{ADF8D297-B0B8-4D2B-957D-EE39B799E35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4F6AC0C-89EF-4392-83D1-A816D27791FE}" type="slidenum">
              <a:rPr lang="en-US" smtClean="0"/>
              <a:pPr/>
              <a:t>9</a:t>
            </a:fld>
            <a:endParaRPr lang="en-US"/>
          </a:p>
        </p:txBody>
      </p:sp>
      <p:sp>
        <p:nvSpPr>
          <p:cNvPr id="76803" name="Rectangle 2"/>
          <p:cNvSpPr>
            <a:spLocks noGrp="1" noRot="1" noChangeAspect="1" noChangeArrowheads="1" noTextEdit="1"/>
          </p:cNvSpPr>
          <p:nvPr>
            <p:ph type="sldImg"/>
          </p:nvPr>
        </p:nvSpPr>
        <p:spPr>
          <a:xfrm>
            <a:off x="1260475" y="720725"/>
            <a:ext cx="4797425" cy="3598863"/>
          </a:xfrm>
          <a:ln/>
        </p:spPr>
      </p:sp>
      <p:sp>
        <p:nvSpPr>
          <p:cNvPr id="76804" name="Rectangle 3"/>
          <p:cNvSpPr>
            <a:spLocks noGrp="1" noChangeArrowheads="1"/>
          </p:cNvSpPr>
          <p:nvPr>
            <p:ph type="body" idx="1"/>
          </p:nvPr>
        </p:nvSpPr>
        <p:spPr>
          <a:xfrm>
            <a:off x="975694" y="4559663"/>
            <a:ext cx="5363817" cy="4320375"/>
          </a:xfrm>
          <a:noFill/>
          <a:ln/>
        </p:spPr>
        <p:txBody>
          <a:bodyPr lIns="94133" tIns="47065" rIns="94133" bIns="4706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0913E2F-A528-4AAE-B485-100FA5CE0E9E}" type="slidenum">
              <a:rPr lang="en-US" smtClean="0"/>
              <a:pPr/>
              <a:t>10</a:t>
            </a:fld>
            <a:endParaRPr lang="en-US"/>
          </a:p>
        </p:txBody>
      </p:sp>
      <p:sp>
        <p:nvSpPr>
          <p:cNvPr id="77827" name="Rectangle 2"/>
          <p:cNvSpPr>
            <a:spLocks noGrp="1" noRot="1" noChangeAspect="1" noChangeArrowheads="1" noTextEdit="1"/>
          </p:cNvSpPr>
          <p:nvPr>
            <p:ph type="sldImg"/>
          </p:nvPr>
        </p:nvSpPr>
        <p:spPr>
          <a:xfrm>
            <a:off x="1260475" y="720725"/>
            <a:ext cx="4797425" cy="3598863"/>
          </a:xfrm>
          <a:ln/>
        </p:spPr>
      </p:sp>
      <p:sp>
        <p:nvSpPr>
          <p:cNvPr id="77828" name="Rectangle 3"/>
          <p:cNvSpPr>
            <a:spLocks noGrp="1" noChangeArrowheads="1"/>
          </p:cNvSpPr>
          <p:nvPr>
            <p:ph type="body" idx="1"/>
          </p:nvPr>
        </p:nvSpPr>
        <p:spPr>
          <a:xfrm>
            <a:off x="975694" y="4559663"/>
            <a:ext cx="5363817" cy="4320375"/>
          </a:xfrm>
          <a:noFill/>
          <a:ln/>
        </p:spPr>
        <p:txBody>
          <a:bodyPr lIns="94133" tIns="47065" rIns="94133" bIns="4706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D189270-437C-4293-8209-2F31C53A1DB3}" type="slidenum">
              <a:rPr lang="en-US" smtClean="0"/>
              <a:pPr/>
              <a:t>12</a:t>
            </a:fld>
            <a:endParaRPr lang="en-US"/>
          </a:p>
        </p:txBody>
      </p:sp>
      <p:sp>
        <p:nvSpPr>
          <p:cNvPr id="78851" name="Rectangle 2"/>
          <p:cNvSpPr>
            <a:spLocks noGrp="1" noRot="1" noChangeAspect="1" noChangeArrowheads="1" noTextEdit="1"/>
          </p:cNvSpPr>
          <p:nvPr>
            <p:ph type="sldImg"/>
          </p:nvPr>
        </p:nvSpPr>
        <p:spPr>
          <a:xfrm>
            <a:off x="1260475" y="720725"/>
            <a:ext cx="4797425" cy="3598863"/>
          </a:xfrm>
          <a:ln/>
        </p:spPr>
      </p:sp>
      <p:sp>
        <p:nvSpPr>
          <p:cNvPr id="78852" name="Rectangle 3"/>
          <p:cNvSpPr>
            <a:spLocks noGrp="1" noChangeArrowheads="1"/>
          </p:cNvSpPr>
          <p:nvPr>
            <p:ph type="body" idx="1"/>
          </p:nvPr>
        </p:nvSpPr>
        <p:spPr>
          <a:xfrm>
            <a:off x="975694" y="4559663"/>
            <a:ext cx="5363817" cy="4320375"/>
          </a:xfrm>
          <a:noFill/>
          <a:ln/>
        </p:spPr>
        <p:txBody>
          <a:bodyPr lIns="94133" tIns="47065" rIns="94133" bIns="47065"/>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p:spPr>
        <p:txBody>
          <a:bodyPr wrap="none">
            <a:spAutoFit/>
          </a:bodyPr>
          <a:lstStyle/>
          <a:p>
            <a:pPr>
              <a:defRPr/>
            </a:pPr>
            <a:fld id="{3A155A06-E4A9-4F0F-9765-B2C0BF9CD8BF}"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6871A140-423A-4A7D-8DF5-2BC4365BBB89}" type="datetime4">
              <a:rPr lang="en-US"/>
              <a:pPr>
                <a:defRPr/>
              </a:pPr>
              <a:t>April 16, 2022</a:t>
            </a:fld>
            <a:endParaRPr lang="en-US"/>
          </a:p>
        </p:txBody>
      </p:sp>
      <p:sp>
        <p:nvSpPr>
          <p:cNvPr id="16"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9BBC110-AFDF-434E-8110-BF3B70137D38}"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C87D880-3C66-4DFA-955E-7718D11AB3AE}" type="datetime4">
              <a:rPr lang="en-US"/>
              <a:pPr>
                <a:defRPr/>
              </a:pPr>
              <a:t>April 16,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3B331D5A-0B29-470E-B227-71B47478AB17}"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6A2F930-2B58-40FE-8DEF-CFEFFC68D0B6}" type="datetime4">
              <a:rPr lang="en-US"/>
              <a:pPr>
                <a:defRPr/>
              </a:pPr>
              <a:t>April 16,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74D15F56-3A06-4B78-ADCE-8BDBB2CFF787}"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292FE5AA-E05E-431B-8EEE-55D1A90A3014}" type="datetime1">
              <a:rPr lang="en-US"/>
              <a:pPr>
                <a:defRPr/>
              </a:pPr>
              <a:t>4/16/2022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AFA15308-9767-4B37-8E68-CA10B7039403}" type="slidenum">
              <a:rPr lang="en-US"/>
              <a:pPr>
                <a:defRPr/>
              </a:pPr>
              <a:t>‹#›</a:t>
            </a:fld>
            <a:endParaRPr lang="en-US"/>
          </a:p>
        </p:txBody>
      </p:sp>
    </p:spTree>
    <p:extLst>
      <p:ext uri="{BB962C8B-B14F-4D97-AF65-F5344CB8AC3E}">
        <p14:creationId xmlns:p14="http://schemas.microsoft.com/office/powerpoint/2010/main" val="107288034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79F61F4-EB2B-4A0B-89D0-E88EFCC48441}" type="datetime1">
              <a:rPr lang="en-US"/>
              <a:pPr>
                <a:defRPr/>
              </a:pPr>
              <a:t>4/16/2022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20ECE206-50FC-4D9A-8D28-301DB93D1CA9}" type="slidenum">
              <a:rPr lang="en-US"/>
              <a:pPr>
                <a:defRPr/>
              </a:pPr>
              <a:t>‹#›</a:t>
            </a:fld>
            <a:endParaRPr lang="en-US"/>
          </a:p>
        </p:txBody>
      </p:sp>
    </p:spTree>
    <p:extLst>
      <p:ext uri="{BB962C8B-B14F-4D97-AF65-F5344CB8AC3E}">
        <p14:creationId xmlns:p14="http://schemas.microsoft.com/office/powerpoint/2010/main" val="433956075"/>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2400" y="304800"/>
            <a:ext cx="8763000" cy="609600"/>
          </a:xfrm>
        </p:spPr>
        <p:txBody>
          <a:bodyPr/>
          <a:lstStyle/>
          <a:p>
            <a:r>
              <a:rPr lang="en-US"/>
              <a:t>Click to edit Master title style</a:t>
            </a:r>
          </a:p>
        </p:txBody>
      </p:sp>
      <p:sp>
        <p:nvSpPr>
          <p:cNvPr id="3" name="Content Placeholder 2"/>
          <p:cNvSpPr>
            <a:spLocks noGrp="1"/>
          </p:cNvSpPr>
          <p:nvPr>
            <p:ph sz="quarter" idx="1"/>
          </p:nvPr>
        </p:nvSpPr>
        <p:spPr>
          <a:xfrm>
            <a:off x="3048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p:cNvSpPr>
            <a:spLocks noGrp="1" noChangeArrowheads="1"/>
          </p:cNvSpPr>
          <p:nvPr>
            <p:ph type="sldNum" sz="quarter" idx="10"/>
          </p:nvPr>
        </p:nvSpPr>
        <p:spPr/>
        <p:txBody>
          <a:bodyPr/>
          <a:lstStyle>
            <a:lvl1pPr>
              <a:defRPr/>
            </a:lvl1pPr>
          </a:lstStyle>
          <a:p>
            <a:pPr>
              <a:defRPr/>
            </a:pPr>
            <a:fld id="{4F774B96-83E9-48B3-A69F-23063458FF71}" type="slidenum">
              <a:rPr lang="en-US"/>
              <a:pPr>
                <a:defRPr/>
              </a:pPr>
              <a:t>‹#›</a:t>
            </a:fld>
            <a:endParaRPr lang="en-US"/>
          </a:p>
        </p:txBody>
      </p:sp>
    </p:spTree>
    <p:extLst>
      <p:ext uri="{BB962C8B-B14F-4D97-AF65-F5344CB8AC3E}">
        <p14:creationId xmlns:p14="http://schemas.microsoft.com/office/powerpoint/2010/main" val="168831820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955A9DEA-7141-42C9-83E1-EA4EE5ADF177}" type="datetime4">
              <a:rPr lang="en-US"/>
              <a:pPr>
                <a:defRPr/>
              </a:pPr>
              <a:t>April 16,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82255615-A82D-4A0C-A215-D02EFF4F0E4C}"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81A33FB1-79D3-4309-A393-8A9221506DB7}" type="datetime4">
              <a:rPr lang="en-US"/>
              <a:pPr>
                <a:defRPr/>
              </a:pPr>
              <a:t>April 16,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93ACB5DC-E2C1-4039-8C4D-E4145F81FD1B}"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61704612-DFD4-4E70-8734-48BAB860D5D1}" type="datetime4">
              <a:rPr lang="en-US"/>
              <a:pPr>
                <a:defRPr/>
              </a:pPr>
              <a:t>April 16, 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049F3BF6-82EC-42F9-80E7-5FE2AD6F4359}"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5AEBBEA6-DD8F-4A49-90FB-CF34EA7D28B7}" type="datetime4">
              <a:rPr lang="en-US"/>
              <a:pPr>
                <a:defRPr/>
              </a:pPr>
              <a:t>April 16, 2022</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13"/>
          <p:cNvSpPr>
            <a:spLocks noGrp="1" noChangeArrowheads="1"/>
          </p:cNvSpPr>
          <p:nvPr>
            <p:ph type="sldNum" sz="quarter" idx="12"/>
          </p:nvPr>
        </p:nvSpPr>
        <p:spPr>
          <a:ln/>
        </p:spPr>
        <p:txBody>
          <a:bodyPr/>
          <a:lstStyle>
            <a:lvl1pPr>
              <a:defRPr/>
            </a:lvl1pPr>
          </a:lstStyle>
          <a:p>
            <a:pPr>
              <a:defRPr/>
            </a:pPr>
            <a:fld id="{9C25CBA2-CC27-4B80-9B3A-47B9CB12CE2D}"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7E6AC263-CBC7-4BC5-9F69-240CEBB4FFB1}" type="datetime4">
              <a:rPr lang="en-US"/>
              <a:pPr>
                <a:defRPr/>
              </a:pPr>
              <a:t>April 16, 2022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13"/>
          <p:cNvSpPr>
            <a:spLocks noGrp="1" noChangeArrowheads="1"/>
          </p:cNvSpPr>
          <p:nvPr>
            <p:ph type="sldNum" sz="quarter" idx="12"/>
          </p:nvPr>
        </p:nvSpPr>
        <p:spPr>
          <a:ln/>
        </p:spPr>
        <p:txBody>
          <a:bodyPr/>
          <a:lstStyle>
            <a:lvl1pPr>
              <a:defRPr/>
            </a:lvl1pPr>
          </a:lstStyle>
          <a:p>
            <a:pPr>
              <a:defRPr/>
            </a:pPr>
            <a:fld id="{DFCA3516-8041-493E-859B-F5FF9A7F6B0D}"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22CE55A-DD52-426C-B51F-9B91F02F5F7E}" type="datetime4">
              <a:rPr lang="en-US"/>
              <a:pPr>
                <a:defRPr/>
              </a:pPr>
              <a:t>April 16, 2022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13"/>
          <p:cNvSpPr>
            <a:spLocks noGrp="1" noChangeArrowheads="1"/>
          </p:cNvSpPr>
          <p:nvPr>
            <p:ph type="sldNum" sz="quarter" idx="12"/>
          </p:nvPr>
        </p:nvSpPr>
        <p:spPr>
          <a:ln/>
        </p:spPr>
        <p:txBody>
          <a:bodyPr/>
          <a:lstStyle>
            <a:lvl1pPr>
              <a:defRPr/>
            </a:lvl1pPr>
          </a:lstStyle>
          <a:p>
            <a:pPr>
              <a:defRPr/>
            </a:pPr>
            <a:fld id="{59BCEFFA-21F6-4A7C-AEC2-9938164463C0}"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6153C60-E350-4A76-A979-F041B0C64F99}" type="datetime4">
              <a:rPr lang="en-US"/>
              <a:pPr>
                <a:defRPr/>
              </a:pPr>
              <a:t>April 16, 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CB51CA39-7558-4B1B-9C00-809C19DC9C2B}"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2A97976C-1C87-4E4F-8FE3-DAE5C761D77E}" type="datetime4">
              <a:rPr lang="en-US"/>
              <a:pPr>
                <a:defRPr/>
              </a:pPr>
              <a:t>April 16, 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7FEEB4BE-47CB-4DE1-A986-1B06755C1F65}"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799F4D6F-AC57-4C78-83A0-F750A7D06DE3}" type="datetime4">
              <a:rPr lang="en-US"/>
              <a:pPr>
                <a:defRPr/>
              </a:pPr>
              <a:t>April 16, 2022</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Data Mining: Concepts and Techniques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83940019-3298-40A6-B4B2-75A08E8ECE35}"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5" name="Clip" r:id="rId17" imgW="6857143" imgH="48963" progId="">
                  <p:embed/>
                </p:oleObj>
              </mc:Choice>
              <mc:Fallback>
                <p:oleObj name="Clip" r:id="rId17" imgW="6857143" imgH="48963" progId="">
                  <p:embed/>
                  <p:pic>
                    <p:nvPicPr>
                      <p:cNvPr id="1026" name="Object 2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9" r:id="rId12"/>
    <p:sldLayoutId id="2147483770" r:id="rId13"/>
    <p:sldLayoutId id="2147483771" r:id="rId14"/>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notesSlide" Target="../notesSlides/notesSlide11.xml"/><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6.wmf"/><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8.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7.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32.xml"/><Relationship Id="rId7" Type="http://schemas.openxmlformats.org/officeDocument/2006/relationships/image" Target="../media/image48.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47.wmf"/><Relationship Id="rId4" Type="http://schemas.openxmlformats.org/officeDocument/2006/relationships/oleObject" Target="../embeddings/oleObject9.bin"/><Relationship Id="rId9" Type="http://schemas.openxmlformats.org/officeDocument/2006/relationships/image" Target="../media/image4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1.wmf"/></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gi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63.wmf"/><Relationship Id="rId3" Type="http://schemas.openxmlformats.org/officeDocument/2006/relationships/notesSlide" Target="../notesSlides/notesSlide44.xml"/><Relationship Id="rId7" Type="http://schemas.openxmlformats.org/officeDocument/2006/relationships/image" Target="../media/image60.wmf"/><Relationship Id="rId12"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62.wmf"/><Relationship Id="rId5" Type="http://schemas.openxmlformats.org/officeDocument/2006/relationships/image" Target="../media/image59.wmf"/><Relationship Id="rId15" Type="http://schemas.openxmlformats.org/officeDocument/2006/relationships/image" Target="../media/image64.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61.wmf"/><Relationship Id="rId14" Type="http://schemas.openxmlformats.org/officeDocument/2006/relationships/oleObject" Target="../embeddings/oleObject1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hyperlink" Target="https://www.google.com/url?sa=i&amp;rct=j&amp;q=&amp;esrc=s&amp;source=images&amp;cd=&amp;ved=2ahUKEwjp49bM05njAhXSL1AKHV1oBF8QjRx6BAgBEAU&amp;url=https://searchdatamanagement.techtarget.com/feature/Best-practices-for-data-warehouse-access-and-reports&amp;psig=AOvVaw3Nwov6UXbMNvz-zAuoZNqD&amp;ust=1562274320702469" TargetMode="External"/><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hyperlink" Target="https://www.google.com/url?sa=i&amp;rct=j&amp;q=&amp;esrc=s&amp;source=images&amp;cd=&amp;ved=2ahUKEwjcwLmb05njAhXSbFAKHfT_BhQQjRx6BAgBEAU&amp;url=http://article.sapub.org/10.5923.j.ac.20110101.01.html&amp;psig=AOvVaw1C_IPSYZCsOmtmMkCtsoyB&amp;ust=1562274108482122"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81.png"/><Relationship Id="rId26" Type="http://schemas.openxmlformats.org/officeDocument/2006/relationships/image" Target="../media/image85.png"/><Relationship Id="rId39" Type="http://schemas.openxmlformats.org/officeDocument/2006/relationships/customXml" Target="../ink/ink18.xml"/><Relationship Id="rId21" Type="http://schemas.openxmlformats.org/officeDocument/2006/relationships/customXml" Target="../ink/ink8.xml"/><Relationship Id="rId34" Type="http://schemas.openxmlformats.org/officeDocument/2006/relationships/image" Target="../media/image89.png"/><Relationship Id="rId42" Type="http://schemas.openxmlformats.org/officeDocument/2006/relationships/image" Target="../media/image92.png"/><Relationship Id="rId47" Type="http://schemas.openxmlformats.org/officeDocument/2006/relationships/customXml" Target="../ink/ink22.xml"/><Relationship Id="rId50" Type="http://schemas.openxmlformats.org/officeDocument/2006/relationships/image" Target="../media/image96.png"/><Relationship Id="rId55" Type="http://schemas.openxmlformats.org/officeDocument/2006/relationships/customXml" Target="../ink/ink26.xml"/><Relationship Id="rId7" Type="http://schemas.openxmlformats.org/officeDocument/2006/relationships/customXml" Target="../ink/ink1.xml"/><Relationship Id="rId2" Type="http://schemas.openxmlformats.org/officeDocument/2006/relationships/image" Target="../media/image71.png"/><Relationship Id="rId16" Type="http://schemas.openxmlformats.org/officeDocument/2006/relationships/image" Target="../media/image80.png"/><Relationship Id="rId29" Type="http://schemas.openxmlformats.org/officeDocument/2006/relationships/customXml" Target="../ink/ink12.xml"/><Relationship Id="rId11" Type="http://schemas.openxmlformats.org/officeDocument/2006/relationships/customXml" Target="../ink/ink3.xml"/><Relationship Id="rId24" Type="http://schemas.openxmlformats.org/officeDocument/2006/relationships/image" Target="../media/image84.png"/><Relationship Id="rId32" Type="http://schemas.openxmlformats.org/officeDocument/2006/relationships/image" Target="../media/image88.png"/><Relationship Id="rId37" Type="http://schemas.openxmlformats.org/officeDocument/2006/relationships/customXml" Target="../ink/ink17.xml"/><Relationship Id="rId40" Type="http://schemas.openxmlformats.org/officeDocument/2006/relationships/image" Target="../media/image91.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100.png"/><Relationship Id="rId5" Type="http://schemas.openxmlformats.org/officeDocument/2006/relationships/image" Target="../media/image74.png"/><Relationship Id="rId19" Type="http://schemas.openxmlformats.org/officeDocument/2006/relationships/customXml" Target="../ink/ink7.xml"/><Relationship Id="rId4" Type="http://schemas.openxmlformats.org/officeDocument/2006/relationships/image" Target="../media/image73.png"/><Relationship Id="rId9" Type="http://schemas.openxmlformats.org/officeDocument/2006/relationships/customXml" Target="../ink/ink2.xml"/><Relationship Id="rId14" Type="http://schemas.openxmlformats.org/officeDocument/2006/relationships/image" Target="../media/image79.png"/><Relationship Id="rId22" Type="http://schemas.openxmlformats.org/officeDocument/2006/relationships/image" Target="../media/image83.png"/><Relationship Id="rId27" Type="http://schemas.openxmlformats.org/officeDocument/2006/relationships/customXml" Target="../ink/ink11.xml"/><Relationship Id="rId30" Type="http://schemas.openxmlformats.org/officeDocument/2006/relationships/image" Target="../media/image87.png"/><Relationship Id="rId35" Type="http://schemas.openxmlformats.org/officeDocument/2006/relationships/customXml" Target="../ink/ink15.xml"/><Relationship Id="rId43" Type="http://schemas.openxmlformats.org/officeDocument/2006/relationships/customXml" Target="../ink/ink20.xml"/><Relationship Id="rId48" Type="http://schemas.openxmlformats.org/officeDocument/2006/relationships/image" Target="../media/image95.png"/><Relationship Id="rId56" Type="http://schemas.openxmlformats.org/officeDocument/2006/relationships/image" Target="../media/image99.png"/><Relationship Id="rId8" Type="http://schemas.openxmlformats.org/officeDocument/2006/relationships/image" Target="../media/image76.png"/><Relationship Id="rId51" Type="http://schemas.openxmlformats.org/officeDocument/2006/relationships/customXml" Target="../ink/ink24.xml"/><Relationship Id="rId3" Type="http://schemas.openxmlformats.org/officeDocument/2006/relationships/image" Target="../media/image72.png"/><Relationship Id="rId12" Type="http://schemas.openxmlformats.org/officeDocument/2006/relationships/image" Target="../media/image78.png"/><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image" Target="../media/image90.png"/><Relationship Id="rId46" Type="http://schemas.openxmlformats.org/officeDocument/2006/relationships/image" Target="../media/image94.png"/><Relationship Id="rId59" Type="http://schemas.openxmlformats.org/officeDocument/2006/relationships/customXml" Target="../ink/ink28.xml"/><Relationship Id="rId20" Type="http://schemas.openxmlformats.org/officeDocument/2006/relationships/image" Target="../media/image82.png"/><Relationship Id="rId41" Type="http://schemas.openxmlformats.org/officeDocument/2006/relationships/customXml" Target="../ink/ink19.xml"/><Relationship Id="rId54"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75.pn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86.png"/><Relationship Id="rId36" Type="http://schemas.openxmlformats.org/officeDocument/2006/relationships/customXml" Target="../ink/ink16.xml"/><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image" Target="../media/image77.png"/><Relationship Id="rId31" Type="http://schemas.openxmlformats.org/officeDocument/2006/relationships/customXml" Target="../ink/ink13.xml"/><Relationship Id="rId44" Type="http://schemas.openxmlformats.org/officeDocument/2006/relationships/image" Target="../media/image93.png"/><Relationship Id="rId52" Type="http://schemas.openxmlformats.org/officeDocument/2006/relationships/image" Target="../media/image97.png"/><Relationship Id="rId60" Type="http://schemas.openxmlformats.org/officeDocument/2006/relationships/image" Target="../media/image101.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facweb.cs.depaul.edu/mobasher/classes/ect584/WEKA/preprocessing_with_weka.html" TargetMode="External"/><Relationship Id="rId2" Type="http://schemas.openxmlformats.org/officeDocument/2006/relationships/hyperlink" Target="http://facweb.cs.depaul.edu/mobasher/classes/ect584/weka/preprocess.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image" Target="../media/image102.jpeg"/><Relationship Id="rId1" Type="http://schemas.openxmlformats.org/officeDocument/2006/relationships/slideLayout" Target="../slideLayouts/slideLayout7.xml"/><Relationship Id="rId4" Type="http://schemas.openxmlformats.org/officeDocument/2006/relationships/image" Target="../media/image104.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p:cNvSpPr>
            <a:spLocks noGrp="1" noChangeArrowheads="1"/>
          </p:cNvSpPr>
          <p:nvPr>
            <p:ph type="title" idx="4294967295"/>
          </p:nvPr>
        </p:nvSpPr>
        <p:spPr>
          <a:xfrm>
            <a:off x="381000" y="152400"/>
            <a:ext cx="8077200" cy="1219200"/>
          </a:xfrm>
        </p:spPr>
        <p:txBody>
          <a:bodyPr/>
          <a:lstStyle/>
          <a:p>
            <a:pPr eaLnBrk="1" hangingPunct="1"/>
            <a:r>
              <a:rPr lang="en-US" sz="4400" dirty="0"/>
              <a:t>CIS 467 :Data Mining </a:t>
            </a:r>
            <a:br>
              <a:rPr lang="en-US" sz="4400" dirty="0"/>
            </a:br>
            <a:endParaRPr lang="en-US" sz="2400" dirty="0"/>
          </a:p>
        </p:txBody>
      </p:sp>
      <p:sp>
        <p:nvSpPr>
          <p:cNvPr id="4100" name="Rectangle 1027"/>
          <p:cNvSpPr>
            <a:spLocks noGrp="1" noChangeArrowheads="1"/>
          </p:cNvSpPr>
          <p:nvPr>
            <p:ph type="body" idx="4294967295"/>
          </p:nvPr>
        </p:nvSpPr>
        <p:spPr>
          <a:xfrm>
            <a:off x="457200" y="1676400"/>
            <a:ext cx="8305800" cy="4267200"/>
          </a:xfrm>
        </p:spPr>
        <p:txBody>
          <a:bodyPr/>
          <a:lstStyle/>
          <a:p>
            <a:pPr algn="ctr">
              <a:lnSpc>
                <a:spcPct val="110000"/>
              </a:lnSpc>
              <a:buFont typeface="Wingdings" pitchFamily="2" charset="2"/>
              <a:buNone/>
            </a:pPr>
            <a:endParaRPr lang="en-US" sz="1800" dirty="0"/>
          </a:p>
          <a:p>
            <a:pPr algn="ctr">
              <a:lnSpc>
                <a:spcPct val="110000"/>
              </a:lnSpc>
              <a:buNone/>
            </a:pPr>
            <a:endParaRPr lang="en-US" sz="2400" dirty="0">
              <a:solidFill>
                <a:srgbClr val="990000"/>
              </a:solidFill>
            </a:endParaRPr>
          </a:p>
          <a:p>
            <a:pPr algn="ctr">
              <a:lnSpc>
                <a:spcPct val="110000"/>
              </a:lnSpc>
              <a:buNone/>
            </a:pPr>
            <a:endParaRPr lang="en-US" sz="2400" dirty="0"/>
          </a:p>
          <a:p>
            <a:pPr algn="ctr">
              <a:lnSpc>
                <a:spcPct val="110000"/>
              </a:lnSpc>
              <a:buNone/>
            </a:pPr>
            <a:r>
              <a:rPr lang="en-US" sz="2400" dirty="0"/>
              <a:t>Department of Information Systems</a:t>
            </a:r>
          </a:p>
          <a:p>
            <a:pPr algn="ctr">
              <a:lnSpc>
                <a:spcPct val="110000"/>
              </a:lnSpc>
              <a:buNone/>
            </a:pPr>
            <a:r>
              <a:rPr lang="en-US" sz="2400" dirty="0"/>
              <a:t>Faculty of Information Technology and Computer Sciences</a:t>
            </a:r>
          </a:p>
          <a:p>
            <a:pPr algn="ctr">
              <a:lnSpc>
                <a:spcPct val="110000"/>
              </a:lnSpc>
              <a:buNone/>
            </a:pPr>
            <a:r>
              <a:rPr lang="en-US" sz="2400" dirty="0"/>
              <a:t>Yarmouk University – Jordan</a:t>
            </a:r>
          </a:p>
          <a:p>
            <a:pPr algn="ctr">
              <a:lnSpc>
                <a:spcPct val="110000"/>
              </a:lnSpc>
              <a:buFont typeface="Wingdings" pitchFamily="2" charset="2"/>
              <a:buNone/>
            </a:pPr>
            <a:endParaRPr lang="en-US" sz="1800" dirty="0"/>
          </a:p>
          <a:p>
            <a:pPr algn="ctr">
              <a:lnSpc>
                <a:spcPct val="110000"/>
              </a:lnSpc>
              <a:buFont typeface="Wingdings" pitchFamily="2" charset="2"/>
              <a:buNone/>
            </a:pPr>
            <a:endParaRPr lang="en-US" sz="1800" dirty="0"/>
          </a:p>
        </p:txBody>
      </p:sp>
      <p:pic>
        <p:nvPicPr>
          <p:cNvPr id="5" name="Picture 6"/>
          <p:cNvPicPr>
            <a:picLocks noChangeAspect="1" noChangeArrowheads="1"/>
          </p:cNvPicPr>
          <p:nvPr/>
        </p:nvPicPr>
        <p:blipFill>
          <a:blip r:embed="rId3" cstate="print"/>
          <a:srcRect/>
          <a:stretch>
            <a:fillRect/>
          </a:stretch>
        </p:blipFill>
        <p:spPr bwMode="auto">
          <a:xfrm>
            <a:off x="3962400" y="4648200"/>
            <a:ext cx="1163638" cy="1408112"/>
          </a:xfrm>
          <a:prstGeom prst="rect">
            <a:avLst/>
          </a:prstGeom>
          <a:noFill/>
          <a:ln w="9525">
            <a:noFill/>
            <a:miter lim="800000"/>
            <a:headEnd/>
            <a:tailEnd/>
          </a:ln>
        </p:spPr>
      </p:pic>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0"/>
          </p:nvPr>
        </p:nvSpPr>
        <p:spPr>
          <a:xfrm>
            <a:off x="7239000" y="6400800"/>
            <a:ext cx="1905000" cy="457200"/>
          </a:xfrm>
          <a:noFill/>
        </p:spPr>
        <p:txBody>
          <a:bodyPr/>
          <a:lstStyle/>
          <a:p>
            <a:pPr algn="r"/>
            <a:fld id="{A795E7C2-941B-405F-8086-74F67755BE34}" type="slidenum">
              <a:rPr lang="en-US" smtClean="0"/>
              <a:pPr algn="r"/>
              <a:t>10</a:t>
            </a:fld>
            <a:endParaRPr lang="en-US" dirty="0"/>
          </a:p>
        </p:txBody>
      </p:sp>
      <p:sp>
        <p:nvSpPr>
          <p:cNvPr id="18435" name="Rectangle 2"/>
          <p:cNvSpPr>
            <a:spLocks noGrp="1" noChangeArrowheads="1"/>
          </p:cNvSpPr>
          <p:nvPr>
            <p:ph type="title"/>
          </p:nvPr>
        </p:nvSpPr>
        <p:spPr/>
        <p:txBody>
          <a:bodyPr/>
          <a:lstStyle/>
          <a:p>
            <a:pPr eaLnBrk="1" hangingPunct="1"/>
            <a:r>
              <a:rPr lang="en-US" sz="3200" dirty="0">
                <a:solidFill>
                  <a:srgbClr val="170981"/>
                </a:solidFill>
              </a:rPr>
              <a:t>Numeric Attribute Types</a:t>
            </a:r>
            <a:r>
              <a:rPr lang="en-US" sz="3200" dirty="0">
                <a:solidFill>
                  <a:schemeClr val="hlink"/>
                </a:solidFill>
              </a:rPr>
              <a:t> </a:t>
            </a:r>
          </a:p>
        </p:txBody>
      </p:sp>
      <p:sp>
        <p:nvSpPr>
          <p:cNvPr id="18436" name="Rectangle 3"/>
          <p:cNvSpPr>
            <a:spLocks noGrp="1" noChangeArrowheads="1"/>
          </p:cNvSpPr>
          <p:nvPr>
            <p:ph type="body" idx="1"/>
          </p:nvPr>
        </p:nvSpPr>
        <p:spPr>
          <a:xfrm>
            <a:off x="304800" y="1295400"/>
            <a:ext cx="8382000" cy="4267200"/>
          </a:xfrm>
        </p:spPr>
        <p:txBody>
          <a:bodyPr/>
          <a:lstStyle/>
          <a:p>
            <a:pPr marL="292100" indent="-292100" eaLnBrk="1" hangingPunct="1">
              <a:lnSpc>
                <a:spcPct val="90000"/>
              </a:lnSpc>
            </a:pPr>
            <a:r>
              <a:rPr lang="en-US" sz="2000" dirty="0"/>
              <a:t>Quantity (integer or real-valued)</a:t>
            </a:r>
          </a:p>
          <a:p>
            <a:pPr marL="292100" indent="-292100" eaLnBrk="1" hangingPunct="1">
              <a:lnSpc>
                <a:spcPct val="90000"/>
              </a:lnSpc>
            </a:pPr>
            <a:endParaRPr lang="en-US" sz="2000" dirty="0"/>
          </a:p>
          <a:p>
            <a:pPr marL="292100" indent="-292100" eaLnBrk="1" hangingPunct="1">
              <a:lnSpc>
                <a:spcPct val="90000"/>
              </a:lnSpc>
            </a:pPr>
            <a:r>
              <a:rPr lang="en-US" sz="2000" b="1" dirty="0">
                <a:solidFill>
                  <a:srgbClr val="C00000"/>
                </a:solidFill>
              </a:rPr>
              <a:t>Interval</a:t>
            </a:r>
          </a:p>
          <a:p>
            <a:pPr marL="1257300" lvl="2" indent="-393700" eaLnBrk="1" hangingPunct="1">
              <a:lnSpc>
                <a:spcPct val="90000"/>
              </a:lnSpc>
            </a:pPr>
            <a:r>
              <a:rPr lang="en-US" sz="2000" dirty="0"/>
              <a:t>Measured on a scale of </a:t>
            </a:r>
            <a:r>
              <a:rPr lang="en-US" sz="2000" b="1" dirty="0"/>
              <a:t>equal-sized units</a:t>
            </a:r>
          </a:p>
          <a:p>
            <a:pPr marL="1257300" lvl="2" indent="-393700" eaLnBrk="1" hangingPunct="1">
              <a:lnSpc>
                <a:spcPct val="90000"/>
              </a:lnSpc>
            </a:pPr>
            <a:r>
              <a:rPr lang="en-US" sz="2000" dirty="0"/>
              <a:t>Values have order</a:t>
            </a:r>
          </a:p>
          <a:p>
            <a:pPr marL="1714500" lvl="3" indent="-393700" eaLnBrk="1" hangingPunct="1">
              <a:lnSpc>
                <a:spcPct val="90000"/>
              </a:lnSpc>
            </a:pPr>
            <a:r>
              <a:rPr lang="en-US" dirty="0"/>
              <a:t>E.g., </a:t>
            </a:r>
            <a:r>
              <a:rPr lang="en-US" i="1" dirty="0"/>
              <a:t>temperature in </a:t>
            </a:r>
            <a:r>
              <a:rPr lang="en-US" i="1" dirty="0" err="1"/>
              <a:t>C</a:t>
            </a:r>
            <a:r>
              <a:rPr lang="en-US" i="1" dirty="0" err="1">
                <a:cs typeface="Tahoma" pitchFamily="34" charset="0"/>
              </a:rPr>
              <a:t>˚</a:t>
            </a:r>
            <a:r>
              <a:rPr lang="en-US" i="1" dirty="0" err="1"/>
              <a:t>or</a:t>
            </a:r>
            <a:r>
              <a:rPr lang="en-US" i="1" dirty="0"/>
              <a:t> F</a:t>
            </a:r>
            <a:r>
              <a:rPr lang="en-US" i="1" dirty="0">
                <a:cs typeface="Tahoma" pitchFamily="34" charset="0"/>
              </a:rPr>
              <a:t>˚</a:t>
            </a:r>
            <a:r>
              <a:rPr lang="en-US" i="1" dirty="0"/>
              <a:t>, calendar dates</a:t>
            </a:r>
          </a:p>
          <a:p>
            <a:pPr marL="1257300" lvl="2" indent="-393700" eaLnBrk="1" hangingPunct="1">
              <a:lnSpc>
                <a:spcPct val="90000"/>
              </a:lnSpc>
            </a:pPr>
            <a:r>
              <a:rPr lang="en-US" sz="2000" dirty="0"/>
              <a:t>No true zero-point</a:t>
            </a:r>
          </a:p>
          <a:p>
            <a:pPr marL="292100" indent="-292100" eaLnBrk="1" hangingPunct="1">
              <a:lnSpc>
                <a:spcPct val="90000"/>
              </a:lnSpc>
            </a:pPr>
            <a:r>
              <a:rPr lang="en-US" sz="2000" b="1" dirty="0">
                <a:solidFill>
                  <a:srgbClr val="C00000"/>
                </a:solidFill>
              </a:rPr>
              <a:t>Ratio</a:t>
            </a:r>
          </a:p>
          <a:p>
            <a:pPr marL="1257300" lvl="2" indent="-393700" eaLnBrk="1" hangingPunct="1">
              <a:lnSpc>
                <a:spcPct val="90000"/>
              </a:lnSpc>
            </a:pPr>
            <a:r>
              <a:rPr lang="en-US" sz="2000" dirty="0"/>
              <a:t>Inherent </a:t>
            </a:r>
            <a:r>
              <a:rPr lang="en-US" sz="2000" b="1" dirty="0"/>
              <a:t>zero-point</a:t>
            </a:r>
          </a:p>
          <a:p>
            <a:pPr marL="1257300" lvl="2" indent="-393700" eaLnBrk="1" hangingPunct="1">
              <a:lnSpc>
                <a:spcPct val="90000"/>
              </a:lnSpc>
            </a:pPr>
            <a:r>
              <a:rPr lang="en-US" sz="2000" dirty="0"/>
              <a:t>We can speak of values as being an order of magnitude larger than the unit of measurement (10 K</a:t>
            </a:r>
            <a:r>
              <a:rPr lang="en-US" sz="2000" dirty="0">
                <a:cs typeface="Tahoma" pitchFamily="34" charset="0"/>
              </a:rPr>
              <a:t>˚</a:t>
            </a:r>
            <a:r>
              <a:rPr lang="en-US" sz="2000" dirty="0"/>
              <a:t> is twice as high as 5 K</a:t>
            </a:r>
            <a:r>
              <a:rPr lang="en-US" sz="2000" dirty="0">
                <a:cs typeface="Tahoma" pitchFamily="34" charset="0"/>
              </a:rPr>
              <a:t>˚</a:t>
            </a:r>
            <a:r>
              <a:rPr lang="en-US" sz="2000" dirty="0"/>
              <a:t>).</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21" y="1608068"/>
            <a:ext cx="80867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33" y="3926164"/>
            <a:ext cx="79629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95" y="2971800"/>
            <a:ext cx="820102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a:xfrm>
            <a:off x="762000" y="228600"/>
            <a:ext cx="7716838" cy="762000"/>
          </a:xfrm>
          <a:prstGeom prst="rect">
            <a:avLst/>
          </a:prstGeom>
        </p:spPr>
        <p:txBody>
          <a:bodyP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a:lstStyle>
          <a:p>
            <a:pPr eaLnBrk="1" hangingPunct="1"/>
            <a:r>
              <a:rPr lang="en-US" sz="3200" kern="0" dirty="0">
                <a:solidFill>
                  <a:srgbClr val="170981"/>
                </a:solidFill>
              </a:rPr>
              <a:t>From Book</a:t>
            </a:r>
            <a:endParaRPr lang="en-US" sz="3200" kern="0" dirty="0">
              <a:solidFill>
                <a:schemeClr val="hlink"/>
              </a:solidFill>
            </a:endParaRPr>
          </a:p>
        </p:txBody>
      </p:sp>
    </p:spTree>
    <p:extLst>
      <p:ext uri="{BB962C8B-B14F-4D97-AF65-F5344CB8AC3E}">
        <p14:creationId xmlns:p14="http://schemas.microsoft.com/office/powerpoint/2010/main" val="2013631273"/>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0"/>
          </p:nvPr>
        </p:nvSpPr>
        <p:spPr>
          <a:xfrm>
            <a:off x="7239000" y="6400800"/>
            <a:ext cx="1905000" cy="457200"/>
          </a:xfrm>
          <a:noFill/>
        </p:spPr>
        <p:txBody>
          <a:bodyPr/>
          <a:lstStyle/>
          <a:p>
            <a:pPr algn="r"/>
            <a:fld id="{3E83743A-D63E-4AB5-AF1E-532CAA5146B8}" type="slidenum">
              <a:rPr lang="en-US" smtClean="0"/>
              <a:pPr algn="r"/>
              <a:t>12</a:t>
            </a:fld>
            <a:endParaRPr lang="en-US" dirty="0"/>
          </a:p>
        </p:txBody>
      </p:sp>
      <p:sp>
        <p:nvSpPr>
          <p:cNvPr id="19459" name="Rectangle 2"/>
          <p:cNvSpPr>
            <a:spLocks noGrp="1" noChangeArrowheads="1"/>
          </p:cNvSpPr>
          <p:nvPr>
            <p:ph type="title"/>
          </p:nvPr>
        </p:nvSpPr>
        <p:spPr/>
        <p:txBody>
          <a:bodyPr/>
          <a:lstStyle/>
          <a:p>
            <a:pPr eaLnBrk="1" hangingPunct="1"/>
            <a:r>
              <a:rPr lang="en-US" sz="3200" dirty="0"/>
              <a:t>Discrete vs. Continuous Attributes </a:t>
            </a:r>
          </a:p>
        </p:txBody>
      </p:sp>
      <p:sp>
        <p:nvSpPr>
          <p:cNvPr id="19460" name="Rectangle 3"/>
          <p:cNvSpPr>
            <a:spLocks noGrp="1" noChangeArrowheads="1"/>
          </p:cNvSpPr>
          <p:nvPr>
            <p:ph type="body" idx="1"/>
          </p:nvPr>
        </p:nvSpPr>
        <p:spPr>
          <a:xfrm>
            <a:off x="304800" y="1295400"/>
            <a:ext cx="8534400" cy="4267200"/>
          </a:xfrm>
        </p:spPr>
        <p:txBody>
          <a:bodyPr/>
          <a:lstStyle/>
          <a:p>
            <a:pPr eaLnBrk="1" hangingPunct="1">
              <a:lnSpc>
                <a:spcPct val="90000"/>
              </a:lnSpc>
            </a:pPr>
            <a:r>
              <a:rPr lang="en-US" sz="2000" b="1" dirty="0">
                <a:solidFill>
                  <a:srgbClr val="C00000"/>
                </a:solidFill>
              </a:rPr>
              <a:t>Discrete</a:t>
            </a:r>
            <a:r>
              <a:rPr lang="en-US" sz="2000" dirty="0">
                <a:solidFill>
                  <a:srgbClr val="C00000"/>
                </a:solidFill>
              </a:rPr>
              <a:t> </a:t>
            </a:r>
            <a:r>
              <a:rPr lang="en-US" sz="2000" b="1" dirty="0">
                <a:solidFill>
                  <a:srgbClr val="C00000"/>
                </a:solidFill>
              </a:rPr>
              <a:t>Attribute</a:t>
            </a:r>
          </a:p>
          <a:p>
            <a:pPr lvl="1" eaLnBrk="1" hangingPunct="1">
              <a:lnSpc>
                <a:spcPct val="90000"/>
              </a:lnSpc>
            </a:pPr>
            <a:r>
              <a:rPr lang="en-US" sz="2000" dirty="0"/>
              <a:t>Has only a finite or countably infinite set of values</a:t>
            </a:r>
          </a:p>
          <a:p>
            <a:pPr lvl="2" eaLnBrk="1" hangingPunct="1">
              <a:lnSpc>
                <a:spcPct val="90000"/>
              </a:lnSpc>
            </a:pPr>
            <a:r>
              <a:rPr lang="en-US" sz="2000" dirty="0"/>
              <a:t>E.g., zip codes, profession, or the set of words in a collection of documents </a:t>
            </a:r>
          </a:p>
          <a:p>
            <a:pPr lvl="1" eaLnBrk="1" hangingPunct="1">
              <a:lnSpc>
                <a:spcPct val="90000"/>
              </a:lnSpc>
            </a:pPr>
            <a:r>
              <a:rPr lang="en-US" sz="2000" dirty="0"/>
              <a:t>Sometimes, represented as integer variables</a:t>
            </a:r>
          </a:p>
          <a:p>
            <a:pPr lvl="1" eaLnBrk="1" hangingPunct="1">
              <a:lnSpc>
                <a:spcPct val="90000"/>
              </a:lnSpc>
            </a:pPr>
            <a:r>
              <a:rPr lang="en-US" sz="2000" dirty="0"/>
              <a:t>Note: Binary attributes are a special case of discrete attributes </a:t>
            </a:r>
          </a:p>
          <a:p>
            <a:pPr eaLnBrk="1" hangingPunct="1">
              <a:lnSpc>
                <a:spcPct val="90000"/>
              </a:lnSpc>
            </a:pPr>
            <a:r>
              <a:rPr lang="en-US" sz="2000" b="1" dirty="0">
                <a:solidFill>
                  <a:srgbClr val="C00000"/>
                </a:solidFill>
              </a:rPr>
              <a:t>Continuous</a:t>
            </a:r>
            <a:r>
              <a:rPr lang="en-US" sz="2000" dirty="0">
                <a:solidFill>
                  <a:srgbClr val="C00000"/>
                </a:solidFill>
              </a:rPr>
              <a:t> </a:t>
            </a:r>
            <a:r>
              <a:rPr lang="en-US" sz="2000" b="1" dirty="0">
                <a:solidFill>
                  <a:srgbClr val="C00000"/>
                </a:solidFill>
              </a:rPr>
              <a:t>Attribute</a:t>
            </a:r>
          </a:p>
          <a:p>
            <a:pPr lvl="1" eaLnBrk="1" hangingPunct="1">
              <a:lnSpc>
                <a:spcPct val="90000"/>
              </a:lnSpc>
            </a:pPr>
            <a:r>
              <a:rPr lang="en-US" sz="2000" dirty="0"/>
              <a:t>Has real numbers as attribute values</a:t>
            </a:r>
          </a:p>
          <a:p>
            <a:pPr lvl="2" eaLnBrk="1" hangingPunct="1">
              <a:lnSpc>
                <a:spcPct val="90000"/>
              </a:lnSpc>
            </a:pPr>
            <a:r>
              <a:rPr lang="en-US" sz="2000" dirty="0"/>
              <a:t>E.g., temperature, height, or weight</a:t>
            </a:r>
          </a:p>
          <a:p>
            <a:pPr lvl="1" eaLnBrk="1" hangingPunct="1">
              <a:lnSpc>
                <a:spcPct val="90000"/>
              </a:lnSpc>
            </a:pPr>
            <a:r>
              <a:rPr lang="en-US" sz="2000" dirty="0"/>
              <a:t>Practically, real values can only be measured and represented using a finite number of digits</a:t>
            </a:r>
          </a:p>
          <a:p>
            <a:pPr lvl="1" eaLnBrk="1" hangingPunct="1">
              <a:lnSpc>
                <a:spcPct val="90000"/>
              </a:lnSpc>
            </a:pPr>
            <a:r>
              <a:rPr lang="en-US" sz="2000" dirty="0"/>
              <a:t>Continuous attributes are typically represented as floating-point variables</a:t>
            </a: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0"/>
          </p:nvPr>
        </p:nvSpPr>
        <p:spPr>
          <a:noFill/>
        </p:spPr>
        <p:txBody>
          <a:bodyPr/>
          <a:lstStyle/>
          <a:p>
            <a:fld id="{04524AE5-22D3-48CD-AA78-0EFC78D58AD3}" type="slidenum">
              <a:rPr lang="en-US" smtClean="0"/>
              <a:pPr/>
              <a:t>13</a:t>
            </a:fld>
            <a:endParaRPr lang="en-US"/>
          </a:p>
        </p:txBody>
      </p:sp>
      <p:sp>
        <p:nvSpPr>
          <p:cNvPr id="14339" name="Rectangle 2"/>
          <p:cNvSpPr>
            <a:spLocks noGrp="1" noChangeArrowheads="1"/>
          </p:cNvSpPr>
          <p:nvPr>
            <p:ph type="title"/>
          </p:nvPr>
        </p:nvSpPr>
        <p:spPr>
          <a:xfrm>
            <a:off x="0" y="304800"/>
            <a:ext cx="9144000" cy="762000"/>
          </a:xfrm>
        </p:spPr>
        <p:txBody>
          <a:bodyPr/>
          <a:lstStyle/>
          <a:p>
            <a:pPr eaLnBrk="1" hangingPunct="1"/>
            <a:r>
              <a:rPr lang="en-US" sz="3200" dirty="0"/>
              <a:t>Basic Statistical Descriptions of Data</a:t>
            </a:r>
          </a:p>
        </p:txBody>
      </p:sp>
      <p:sp>
        <p:nvSpPr>
          <p:cNvPr id="14340" name="Rectangle 3"/>
          <p:cNvSpPr>
            <a:spLocks noGrp="1" noChangeArrowheads="1"/>
          </p:cNvSpPr>
          <p:nvPr>
            <p:ph type="body" idx="1"/>
          </p:nvPr>
        </p:nvSpPr>
        <p:spPr>
          <a:xfrm>
            <a:off x="381000" y="1295400"/>
            <a:ext cx="8305800" cy="5257800"/>
          </a:xfrm>
        </p:spPr>
        <p:txBody>
          <a:bodyPr/>
          <a:lstStyle/>
          <a:p>
            <a:pPr eaLnBrk="1" hangingPunct="1">
              <a:buSzPct val="80000"/>
            </a:pPr>
            <a:r>
              <a:rPr lang="en-US" sz="2000" u="sng" dirty="0"/>
              <a:t>Motivation</a:t>
            </a:r>
          </a:p>
          <a:p>
            <a:pPr lvl="1" eaLnBrk="1" hangingPunct="1">
              <a:buSzPct val="80000"/>
            </a:pPr>
            <a:r>
              <a:rPr lang="en-US" sz="2000" dirty="0"/>
              <a:t>For data preprocessing to be successful, it is essential to have an overall picture of your data. </a:t>
            </a:r>
          </a:p>
          <a:p>
            <a:pPr lvl="1" eaLnBrk="1" hangingPunct="1">
              <a:buSzPct val="80000"/>
            </a:pPr>
            <a:r>
              <a:rPr lang="en-US" sz="2000" dirty="0"/>
              <a:t>Basic statistical descriptions can be used to identify properties of the data and highlight which data values should be treated as noise or outliers.</a:t>
            </a:r>
          </a:p>
          <a:p>
            <a:pPr lvl="1" eaLnBrk="1" hangingPunct="1">
              <a:buSzPct val="80000"/>
            </a:pPr>
            <a:r>
              <a:rPr lang="en-US" sz="2000" dirty="0"/>
              <a:t>To better understand the data: central tendency, variation and spread</a:t>
            </a:r>
          </a:p>
          <a:p>
            <a:pPr lvl="1" eaLnBrk="1" hangingPunct="1">
              <a:buSzPct val="80000"/>
            </a:pPr>
            <a:endParaRPr lang="en-US" sz="2000" dirty="0"/>
          </a:p>
          <a:p>
            <a:pPr eaLnBrk="1" hangingPunct="1">
              <a:buSzPct val="80000"/>
            </a:pPr>
            <a:r>
              <a:rPr lang="en-US" sz="2000" u="sng" dirty="0"/>
              <a:t>Data dispersion characteristics</a:t>
            </a:r>
            <a:r>
              <a:rPr lang="en-US" sz="2000" dirty="0"/>
              <a:t> </a:t>
            </a:r>
          </a:p>
          <a:p>
            <a:pPr lvl="1" eaLnBrk="1" hangingPunct="1">
              <a:buSzPct val="80000"/>
            </a:pPr>
            <a:r>
              <a:rPr lang="en-US" sz="2000" dirty="0"/>
              <a:t>median, max, min, quantiles, outliers, variance, etc.</a:t>
            </a:r>
          </a:p>
          <a:p>
            <a:pPr eaLnBrk="1" hangingPunct="1">
              <a:buSzPct val="80000"/>
            </a:pPr>
            <a:r>
              <a:rPr lang="en-US" sz="2000" u="sng" dirty="0"/>
              <a:t>Numerical dimensions</a:t>
            </a:r>
            <a:r>
              <a:rPr lang="en-US" sz="2000" dirty="0"/>
              <a:t> correspond to sorted intervals</a:t>
            </a:r>
          </a:p>
          <a:p>
            <a:pPr lvl="1" eaLnBrk="1" hangingPunct="1">
              <a:buSzPct val="80000"/>
            </a:pPr>
            <a:r>
              <a:rPr lang="en-US" sz="2000" dirty="0"/>
              <a:t>Data dispersion: analyzed with multiple granularities of precision</a:t>
            </a:r>
          </a:p>
          <a:p>
            <a:pPr lvl="1" eaLnBrk="1" hangingPunct="1">
              <a:buSzPct val="80000"/>
            </a:pPr>
            <a:r>
              <a:rPr lang="en-US" sz="2000" dirty="0"/>
              <a:t>Boxplot or quantile analysis on sorted intervals</a:t>
            </a:r>
          </a:p>
          <a:p>
            <a:pPr eaLnBrk="1" hangingPunct="1">
              <a:buSzPct val="80000"/>
            </a:pPr>
            <a:r>
              <a:rPr lang="en-US" sz="2000" u="sng" dirty="0"/>
              <a:t>Dispersion analysis on computed measures</a:t>
            </a:r>
            <a:endParaRPr lang="en-US" sz="2000" dirty="0"/>
          </a:p>
          <a:p>
            <a:pPr lvl="1" eaLnBrk="1" hangingPunct="1">
              <a:buSzPct val="80000"/>
            </a:pPr>
            <a:r>
              <a:rPr lang="en-US" sz="2000" dirty="0"/>
              <a:t>Folding measures into numerical dimensions</a:t>
            </a:r>
          </a:p>
          <a:p>
            <a:pPr lvl="1" eaLnBrk="1" hangingPunct="1">
              <a:buSzPct val="80000"/>
            </a:pPr>
            <a:r>
              <a:rPr lang="en-US" sz="2000" dirty="0"/>
              <a:t>Boxplot or quantile analysis on the transformed cube</a:t>
            </a:r>
            <a:endParaRPr lang="en-US" sz="1800" dirty="0"/>
          </a:p>
        </p:txBody>
      </p:sp>
    </p:spTree>
    <p:extLst>
      <p:ext uri="{BB962C8B-B14F-4D97-AF65-F5344CB8AC3E}">
        <p14:creationId xmlns:p14="http://schemas.microsoft.com/office/powerpoint/2010/main" val="3269095359"/>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6"/>
          <p:cNvSpPr>
            <a:spLocks noGrp="1"/>
          </p:cNvSpPr>
          <p:nvPr>
            <p:ph type="sldNum" sz="quarter" idx="12"/>
          </p:nvPr>
        </p:nvSpPr>
        <p:spPr>
          <a:xfrm>
            <a:off x="7205870" y="6477000"/>
            <a:ext cx="1905000" cy="381000"/>
          </a:xfrm>
          <a:noFill/>
        </p:spPr>
        <p:txBody>
          <a:bodyPr/>
          <a:lstStyle/>
          <a:p>
            <a:fld id="{ED279F30-2837-4235-B227-447067F69B86}" type="slidenum">
              <a:rPr lang="en-US" smtClean="0"/>
              <a:pPr/>
              <a:t>14</a:t>
            </a:fld>
            <a:endParaRPr lang="en-US" dirty="0"/>
          </a:p>
        </p:txBody>
      </p:sp>
      <p:sp>
        <p:nvSpPr>
          <p:cNvPr id="1032" name="Rectangle 2"/>
          <p:cNvSpPr>
            <a:spLocks noGrp="1" noChangeArrowheads="1"/>
          </p:cNvSpPr>
          <p:nvPr>
            <p:ph type="title"/>
          </p:nvPr>
        </p:nvSpPr>
        <p:spPr/>
        <p:txBody>
          <a:bodyPr/>
          <a:lstStyle/>
          <a:p>
            <a:pPr eaLnBrk="1" hangingPunct="1"/>
            <a:r>
              <a:rPr lang="en-US">
                <a:solidFill>
                  <a:srgbClr val="170981"/>
                </a:solidFill>
              </a:rPr>
              <a:t>Measuring the Central Tendency</a:t>
            </a:r>
            <a:endParaRPr lang="en-US" sz="4000">
              <a:solidFill>
                <a:srgbClr val="170981"/>
              </a:solidFill>
            </a:endParaRPr>
          </a:p>
        </p:txBody>
      </p:sp>
      <p:sp>
        <p:nvSpPr>
          <p:cNvPr id="1033" name="Rectangle 3"/>
          <p:cNvSpPr>
            <a:spLocks noGrp="1" noChangeArrowheads="1"/>
          </p:cNvSpPr>
          <p:nvPr>
            <p:ph type="body" sz="half" idx="1"/>
          </p:nvPr>
        </p:nvSpPr>
        <p:spPr>
          <a:xfrm>
            <a:off x="228600" y="1143000"/>
            <a:ext cx="6477000" cy="5029200"/>
          </a:xfrm>
        </p:spPr>
        <p:txBody>
          <a:bodyPr/>
          <a:lstStyle/>
          <a:p>
            <a:pPr eaLnBrk="1" hangingPunct="1">
              <a:lnSpc>
                <a:spcPct val="130000"/>
              </a:lnSpc>
              <a:buSzPct val="80000"/>
            </a:pPr>
            <a:r>
              <a:rPr lang="en-US" sz="1800" b="1" u="sng" dirty="0">
                <a:solidFill>
                  <a:srgbClr val="C00000"/>
                </a:solidFill>
              </a:rPr>
              <a:t>Mean</a:t>
            </a:r>
            <a:r>
              <a:rPr lang="en-US" sz="1800" u="sng" dirty="0"/>
              <a:t> (algebraic measure) (sample vs. population):</a:t>
            </a:r>
          </a:p>
          <a:p>
            <a:pPr lvl="1" eaLnBrk="1" hangingPunct="1">
              <a:lnSpc>
                <a:spcPct val="130000"/>
              </a:lnSpc>
              <a:buSzPct val="80000"/>
              <a:buFont typeface="Wingdings" pitchFamily="2" charset="2"/>
              <a:buNone/>
            </a:pPr>
            <a:r>
              <a:rPr lang="en-US" sz="1800" dirty="0"/>
              <a:t>Note: </a:t>
            </a:r>
            <a:r>
              <a:rPr lang="en-US" sz="1800" i="1" dirty="0"/>
              <a:t>n</a:t>
            </a:r>
            <a:r>
              <a:rPr lang="en-US" sz="1800" dirty="0"/>
              <a:t> is sample size and </a:t>
            </a:r>
            <a:r>
              <a:rPr lang="en-US" sz="1800" i="1" dirty="0"/>
              <a:t>N</a:t>
            </a:r>
            <a:r>
              <a:rPr lang="en-US" sz="1800" dirty="0"/>
              <a:t> is population size. </a:t>
            </a:r>
          </a:p>
          <a:p>
            <a:pPr lvl="1" eaLnBrk="1" hangingPunct="1">
              <a:lnSpc>
                <a:spcPct val="130000"/>
              </a:lnSpc>
              <a:buSzPct val="80000"/>
            </a:pPr>
            <a:r>
              <a:rPr lang="en-US" sz="1800" b="1" dirty="0">
                <a:solidFill>
                  <a:srgbClr val="3E6A54"/>
                </a:solidFill>
              </a:rPr>
              <a:t>Weighted arithmetic mean</a:t>
            </a:r>
            <a:r>
              <a:rPr lang="en-US" sz="1800" dirty="0"/>
              <a:t>:</a:t>
            </a:r>
          </a:p>
          <a:p>
            <a:pPr lvl="1" eaLnBrk="1" hangingPunct="1">
              <a:lnSpc>
                <a:spcPct val="130000"/>
              </a:lnSpc>
              <a:buSzPct val="80000"/>
            </a:pPr>
            <a:r>
              <a:rPr lang="en-US" sz="1800" b="1" dirty="0">
                <a:solidFill>
                  <a:srgbClr val="3E6A54"/>
                </a:solidFill>
              </a:rPr>
              <a:t>Trimmed mean</a:t>
            </a:r>
            <a:r>
              <a:rPr lang="en-US" sz="1800" dirty="0"/>
              <a:t>: chopping extreme values</a:t>
            </a:r>
          </a:p>
          <a:p>
            <a:pPr eaLnBrk="1" hangingPunct="1">
              <a:lnSpc>
                <a:spcPct val="130000"/>
              </a:lnSpc>
              <a:buSzPct val="80000"/>
            </a:pPr>
            <a:r>
              <a:rPr lang="en-US" sz="1800" b="1" u="sng" dirty="0">
                <a:solidFill>
                  <a:srgbClr val="C00000"/>
                </a:solidFill>
              </a:rPr>
              <a:t>Median</a:t>
            </a:r>
            <a:r>
              <a:rPr lang="en-US" sz="1800" dirty="0"/>
              <a:t>: </a:t>
            </a:r>
          </a:p>
          <a:p>
            <a:pPr lvl="1" eaLnBrk="1" hangingPunct="1">
              <a:lnSpc>
                <a:spcPct val="130000"/>
              </a:lnSpc>
              <a:buSzPct val="80000"/>
            </a:pPr>
            <a:r>
              <a:rPr lang="en-US" sz="1800" dirty="0"/>
              <a:t>Middle value if odd number of values, or average of the middle two values otherwise</a:t>
            </a:r>
          </a:p>
          <a:p>
            <a:pPr lvl="1" eaLnBrk="1" hangingPunct="1">
              <a:lnSpc>
                <a:spcPct val="130000"/>
              </a:lnSpc>
              <a:buSzPct val="80000"/>
            </a:pPr>
            <a:r>
              <a:rPr lang="en-US" sz="1800" dirty="0"/>
              <a:t>Estimated by interpolation (for </a:t>
            </a:r>
            <a:r>
              <a:rPr lang="en-US" sz="1800" i="1" dirty="0">
                <a:solidFill>
                  <a:schemeClr val="tx2"/>
                </a:solidFill>
              </a:rPr>
              <a:t>grouped data</a:t>
            </a:r>
            <a:r>
              <a:rPr lang="en-US" sz="1800" dirty="0"/>
              <a:t>):</a:t>
            </a:r>
          </a:p>
          <a:p>
            <a:pPr eaLnBrk="1" hangingPunct="1">
              <a:lnSpc>
                <a:spcPct val="130000"/>
              </a:lnSpc>
              <a:buSzPct val="80000"/>
            </a:pPr>
            <a:endParaRPr lang="en-US" sz="1800" u="sng" dirty="0"/>
          </a:p>
          <a:p>
            <a:pPr eaLnBrk="1" hangingPunct="1">
              <a:lnSpc>
                <a:spcPct val="130000"/>
              </a:lnSpc>
              <a:buSzPct val="80000"/>
            </a:pPr>
            <a:r>
              <a:rPr lang="en-US" sz="1800" b="1" u="sng" dirty="0">
                <a:solidFill>
                  <a:srgbClr val="C00000"/>
                </a:solidFill>
              </a:rPr>
              <a:t>Mode</a:t>
            </a:r>
          </a:p>
          <a:p>
            <a:pPr lvl="1" eaLnBrk="1" hangingPunct="1">
              <a:lnSpc>
                <a:spcPct val="130000"/>
              </a:lnSpc>
              <a:buSzPct val="80000"/>
            </a:pPr>
            <a:r>
              <a:rPr lang="en-US" sz="1800" dirty="0"/>
              <a:t>Value that occurs most frequently in the data</a:t>
            </a:r>
          </a:p>
          <a:p>
            <a:pPr lvl="1" eaLnBrk="1" hangingPunct="1">
              <a:lnSpc>
                <a:spcPct val="130000"/>
              </a:lnSpc>
              <a:buSzPct val="80000"/>
            </a:pPr>
            <a:r>
              <a:rPr lang="en-US" sz="1800" dirty="0"/>
              <a:t>Unimodal, bimodal, </a:t>
            </a:r>
            <a:r>
              <a:rPr lang="en-US" sz="1800" dirty="0" err="1"/>
              <a:t>trimodal</a:t>
            </a:r>
            <a:endParaRPr lang="en-US" sz="1800" dirty="0"/>
          </a:p>
          <a:p>
            <a:pPr lvl="1" eaLnBrk="1" hangingPunct="1">
              <a:lnSpc>
                <a:spcPct val="130000"/>
              </a:lnSpc>
              <a:buSzPct val="80000"/>
            </a:pPr>
            <a:r>
              <a:rPr lang="en-US" sz="1800" dirty="0"/>
              <a:t>Empirical formula:</a:t>
            </a:r>
          </a:p>
          <a:p>
            <a:pPr lvl="2" eaLnBrk="1" hangingPunct="1">
              <a:lnSpc>
                <a:spcPct val="130000"/>
              </a:lnSpc>
              <a:buSzPct val="80000"/>
            </a:pPr>
            <a:endParaRPr lang="en-US" sz="1400" dirty="0"/>
          </a:p>
        </p:txBody>
      </p:sp>
      <p:graphicFrame>
        <p:nvGraphicFramePr>
          <p:cNvPr id="1026" name="Object 4"/>
          <p:cNvGraphicFramePr>
            <a:graphicFrameLocks noChangeAspect="1"/>
          </p:cNvGraphicFramePr>
          <p:nvPr/>
        </p:nvGraphicFramePr>
        <p:xfrm>
          <a:off x="6019800" y="1143000"/>
          <a:ext cx="1752600" cy="846138"/>
        </p:xfrm>
        <a:graphic>
          <a:graphicData uri="http://schemas.openxmlformats.org/presentationml/2006/ole">
            <mc:AlternateContent xmlns:mc="http://schemas.openxmlformats.org/markup-compatibility/2006">
              <mc:Choice xmlns:v="urn:schemas-microsoft-com:vml" Requires="v">
                <p:oleObj spid="_x0000_s2049" name="Microsoft Equation 3.0" r:id="rId4" imgW="710891" imgH="431613" progId="Equation.3">
                  <p:embed/>
                </p:oleObj>
              </mc:Choice>
              <mc:Fallback>
                <p:oleObj name="Microsoft Equation 3.0" r:id="rId4" imgW="710891" imgH="431613" progId="Equation.3">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143000"/>
                        <a:ext cx="1752600"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5715000" y="1981200"/>
          <a:ext cx="1600200" cy="1447800"/>
        </p:xfrm>
        <a:graphic>
          <a:graphicData uri="http://schemas.openxmlformats.org/presentationml/2006/ole">
            <mc:AlternateContent xmlns:mc="http://schemas.openxmlformats.org/markup-compatibility/2006">
              <mc:Choice xmlns:v="urn:schemas-microsoft-com:vml" Requires="v">
                <p:oleObj spid="_x0000_s2050" name="Equation" r:id="rId6" imgW="749300" imgH="838200" progId="Equation.3">
                  <p:embed/>
                </p:oleObj>
              </mc:Choice>
              <mc:Fallback>
                <p:oleObj name="Equation" r:id="rId6" imgW="749300" imgH="838200" progId="Equation.3">
                  <p:embed/>
                  <p:pic>
                    <p:nvPicPr>
                      <p:cNvPr id="10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1981200"/>
                        <a:ext cx="16002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6"/>
          <p:cNvGraphicFramePr>
            <a:graphicFrameLocks noChangeAspect="1"/>
          </p:cNvGraphicFramePr>
          <p:nvPr>
            <p:extLst>
              <p:ext uri="{D42A27DB-BD31-4B8C-83A1-F6EECF244321}">
                <p14:modId xmlns:p14="http://schemas.microsoft.com/office/powerpoint/2010/main" val="4288836716"/>
              </p:ext>
            </p:extLst>
          </p:nvPr>
        </p:nvGraphicFramePr>
        <p:xfrm>
          <a:off x="2209800" y="4419600"/>
          <a:ext cx="3505200" cy="689547"/>
        </p:xfrm>
        <a:graphic>
          <a:graphicData uri="http://schemas.openxmlformats.org/presentationml/2006/ole">
            <mc:AlternateContent xmlns:mc="http://schemas.openxmlformats.org/markup-compatibility/2006">
              <mc:Choice xmlns:v="urn:schemas-microsoft-com:vml" Requires="v">
                <p:oleObj spid="_x0000_s2051" name="Equation" r:id="rId8" imgW="2387600" imgH="469900" progId="Equation.3">
                  <p:embed/>
                </p:oleObj>
              </mc:Choice>
              <mc:Fallback>
                <p:oleObj name="Equation" r:id="rId8" imgW="2387600" imgH="469900" progId="Equation.3">
                  <p:embed/>
                  <p:pic>
                    <p:nvPicPr>
                      <p:cNvPr id="102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419600"/>
                        <a:ext cx="3505200" cy="6895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7"/>
          <p:cNvGraphicFramePr>
            <a:graphicFrameLocks noChangeAspect="1"/>
          </p:cNvGraphicFramePr>
          <p:nvPr>
            <p:extLst>
              <p:ext uri="{D42A27DB-BD31-4B8C-83A1-F6EECF244321}">
                <p14:modId xmlns:p14="http://schemas.microsoft.com/office/powerpoint/2010/main" val="3955475831"/>
              </p:ext>
            </p:extLst>
          </p:nvPr>
        </p:nvGraphicFramePr>
        <p:xfrm>
          <a:off x="3276600" y="6096000"/>
          <a:ext cx="3505200" cy="331387"/>
        </p:xfrm>
        <a:graphic>
          <a:graphicData uri="http://schemas.openxmlformats.org/presentationml/2006/ole">
            <mc:AlternateContent xmlns:mc="http://schemas.openxmlformats.org/markup-compatibility/2006">
              <mc:Choice xmlns:v="urn:schemas-microsoft-com:vml" Requires="v">
                <p:oleObj spid="_x0000_s2052" name="Equation" r:id="rId10" imgW="2197100" imgH="203200" progId="Equation.3">
                  <p:embed/>
                </p:oleObj>
              </mc:Choice>
              <mc:Fallback>
                <p:oleObj name="Equation" r:id="rId10" imgW="2197100" imgH="203200" progId="Equation.3">
                  <p:embed/>
                  <p:pic>
                    <p:nvPicPr>
                      <p:cNvPr id="1029"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6096000"/>
                        <a:ext cx="3505200" cy="33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8"/>
          <p:cNvGraphicFramePr>
            <a:graphicFrameLocks noGrp="1" noChangeAspect="1"/>
          </p:cNvGraphicFramePr>
          <p:nvPr>
            <p:ph sz="half" idx="2"/>
          </p:nvPr>
        </p:nvGraphicFramePr>
        <p:xfrm>
          <a:off x="8001000" y="1130300"/>
          <a:ext cx="1066800" cy="771525"/>
        </p:xfrm>
        <a:graphic>
          <a:graphicData uri="http://schemas.openxmlformats.org/presentationml/2006/ole">
            <mc:AlternateContent xmlns:mc="http://schemas.openxmlformats.org/markup-compatibility/2006">
              <mc:Choice xmlns:v="urn:schemas-microsoft-com:vml" Requires="v">
                <p:oleObj spid="_x0000_s2053" name="Equation" r:id="rId12" imgW="596900" imgH="431800" progId="Equation.3">
                  <p:embed/>
                </p:oleObj>
              </mc:Choice>
              <mc:Fallback>
                <p:oleObj name="Equation" r:id="rId12" imgW="596900" imgH="431800" progId="Equation.3">
                  <p:embed/>
                  <p:pic>
                    <p:nvPicPr>
                      <p:cNvPr id="1030" name="Object 8"/>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01000" y="1130300"/>
                        <a:ext cx="10668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34" name="Picture 12"/>
          <p:cNvPicPr>
            <a:picLocks noChangeAspect="1" noChangeArrowheads="1"/>
          </p:cNvPicPr>
          <p:nvPr/>
        </p:nvPicPr>
        <p:blipFill>
          <a:blip r:embed="rId14" cstate="print"/>
          <a:srcRect/>
          <a:stretch>
            <a:fillRect/>
          </a:stretch>
        </p:blipFill>
        <p:spPr bwMode="auto">
          <a:xfrm>
            <a:off x="6934200" y="3505200"/>
            <a:ext cx="2163763" cy="1935374"/>
          </a:xfrm>
          <a:prstGeom prst="rect">
            <a:avLst/>
          </a:prstGeom>
          <a:noFill/>
          <a:ln w="9525">
            <a:noFill/>
            <a:miter lim="800000"/>
            <a:headEnd/>
            <a:tailEnd/>
          </a:ln>
        </p:spPr>
      </p:pic>
    </p:spTree>
    <p:extLst>
      <p:ext uri="{BB962C8B-B14F-4D97-AF65-F5344CB8AC3E}">
        <p14:creationId xmlns:p14="http://schemas.microsoft.com/office/powerpoint/2010/main" val="398881292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5"/>
          <p:cNvSpPr>
            <a:spLocks noGrp="1"/>
          </p:cNvSpPr>
          <p:nvPr>
            <p:ph type="dt" sz="quarter" idx="10"/>
          </p:nvPr>
        </p:nvSpPr>
        <p:spPr>
          <a:noFill/>
        </p:spPr>
        <p:txBody>
          <a:bodyPr/>
          <a:lstStyle/>
          <a:p>
            <a:fld id="{9546A190-8C33-45B8-BD74-2639633A2C5E}" type="datetime4">
              <a:rPr lang="en-US" smtClean="0"/>
              <a:pPr/>
              <a:t>April 16, 2022</a:t>
            </a:fld>
            <a:endParaRPr lang="en-US"/>
          </a:p>
        </p:txBody>
      </p:sp>
      <p:sp>
        <p:nvSpPr>
          <p:cNvPr id="15364" name="Slide Number Placeholder 7"/>
          <p:cNvSpPr>
            <a:spLocks noGrp="1"/>
          </p:cNvSpPr>
          <p:nvPr>
            <p:ph type="sldNum" sz="quarter" idx="12"/>
          </p:nvPr>
        </p:nvSpPr>
        <p:spPr>
          <a:xfrm>
            <a:off x="152400" y="6477000"/>
            <a:ext cx="1905000" cy="381000"/>
          </a:xfrm>
          <a:noFill/>
        </p:spPr>
        <p:txBody>
          <a:bodyPr/>
          <a:lstStyle/>
          <a:p>
            <a:pPr algn="l"/>
            <a:fld id="{3FC85742-201A-4256-A366-37F0972A40DE}" type="slidenum">
              <a:rPr lang="en-US" smtClean="0"/>
              <a:pPr algn="l"/>
              <a:t>15</a:t>
            </a:fld>
            <a:endParaRPr lang="en-US"/>
          </a:p>
        </p:txBody>
      </p:sp>
      <p:sp>
        <p:nvSpPr>
          <p:cNvPr id="15365" name="Rectangle 2"/>
          <p:cNvSpPr>
            <a:spLocks noGrp="1" noChangeArrowheads="1"/>
          </p:cNvSpPr>
          <p:nvPr>
            <p:ph type="title"/>
          </p:nvPr>
        </p:nvSpPr>
        <p:spPr>
          <a:xfrm>
            <a:off x="0" y="228600"/>
            <a:ext cx="5867400" cy="685800"/>
          </a:xfrm>
        </p:spPr>
        <p:txBody>
          <a:bodyPr/>
          <a:lstStyle/>
          <a:p>
            <a:pPr eaLnBrk="1" hangingPunct="1"/>
            <a:r>
              <a:rPr lang="en-US" sz="2800" dirty="0"/>
              <a:t> Symmetric vs. Skewed Data</a:t>
            </a:r>
            <a:endParaRPr lang="en-US" sz="2400" dirty="0"/>
          </a:p>
        </p:txBody>
      </p:sp>
      <p:sp>
        <p:nvSpPr>
          <p:cNvPr id="15366" name="Rectangle 3"/>
          <p:cNvSpPr>
            <a:spLocks noGrp="1" noChangeArrowheads="1"/>
          </p:cNvSpPr>
          <p:nvPr>
            <p:ph type="body" sz="half" idx="1"/>
          </p:nvPr>
        </p:nvSpPr>
        <p:spPr>
          <a:xfrm>
            <a:off x="304800" y="1295400"/>
            <a:ext cx="5334000" cy="1255713"/>
          </a:xfrm>
        </p:spPr>
        <p:txBody>
          <a:bodyPr/>
          <a:lstStyle/>
          <a:p>
            <a:pPr eaLnBrk="1" hangingPunct="1">
              <a:lnSpc>
                <a:spcPct val="120000"/>
              </a:lnSpc>
            </a:pPr>
            <a:r>
              <a:rPr lang="en-US" sz="2000" dirty="0">
                <a:solidFill>
                  <a:schemeClr val="tx2"/>
                </a:solidFill>
              </a:rPr>
              <a:t>Median, mean and mode of symmetric, positively and negatively skewed data</a:t>
            </a:r>
          </a:p>
        </p:txBody>
      </p:sp>
      <p:pic>
        <p:nvPicPr>
          <p:cNvPr id="15367" name="Picture 6" descr="rightskewed"/>
          <p:cNvPicPr>
            <a:picLocks noGrp="1" noChangeAspect="1" noChangeArrowheads="1"/>
          </p:cNvPicPr>
          <p:nvPr>
            <p:ph sz="quarter" idx="2"/>
          </p:nvPr>
        </p:nvPicPr>
        <p:blipFill>
          <a:blip r:embed="rId3" cstate="print"/>
          <a:srcRect/>
          <a:stretch>
            <a:fillRect/>
          </a:stretch>
        </p:blipFill>
        <p:spPr>
          <a:xfrm>
            <a:off x="5156678" y="3505200"/>
            <a:ext cx="3987322" cy="3362325"/>
          </a:xfrm>
          <a:noFill/>
        </p:spPr>
      </p:pic>
      <p:pic>
        <p:nvPicPr>
          <p:cNvPr id="15368" name="Picture 8" descr="leftskewed"/>
          <p:cNvPicPr>
            <a:picLocks noGrp="1" noChangeAspect="1" noChangeArrowheads="1"/>
          </p:cNvPicPr>
          <p:nvPr>
            <p:ph sz="quarter" idx="3"/>
          </p:nvPr>
        </p:nvPicPr>
        <p:blipFill>
          <a:blip r:embed="rId4" cstate="print"/>
          <a:srcRect/>
          <a:stretch>
            <a:fillRect/>
          </a:stretch>
        </p:blipFill>
        <p:spPr>
          <a:xfrm>
            <a:off x="0" y="3734394"/>
            <a:ext cx="4038600" cy="3123605"/>
          </a:xfrm>
          <a:noFill/>
        </p:spPr>
      </p:pic>
      <p:pic>
        <p:nvPicPr>
          <p:cNvPr id="15369" name="Picture 10" descr="ha02skew1"/>
          <p:cNvPicPr>
            <a:picLocks noChangeAspect="1" noChangeArrowheads="1"/>
          </p:cNvPicPr>
          <p:nvPr/>
        </p:nvPicPr>
        <p:blipFill>
          <a:blip r:embed="rId5" cstate="print"/>
          <a:srcRect/>
          <a:stretch>
            <a:fillRect/>
          </a:stretch>
        </p:blipFill>
        <p:spPr bwMode="auto">
          <a:xfrm>
            <a:off x="5867400" y="1"/>
            <a:ext cx="3276600" cy="2662238"/>
          </a:xfrm>
          <a:prstGeom prst="rect">
            <a:avLst/>
          </a:prstGeom>
          <a:noFill/>
          <a:ln w="9525">
            <a:noFill/>
            <a:miter lim="800000"/>
            <a:headEnd/>
            <a:tailEnd/>
          </a:ln>
        </p:spPr>
      </p:pic>
      <p:sp>
        <p:nvSpPr>
          <p:cNvPr id="15370" name="Rectangle 11"/>
          <p:cNvSpPr>
            <a:spLocks noChangeArrowheads="1"/>
          </p:cNvSpPr>
          <p:nvPr/>
        </p:nvSpPr>
        <p:spPr bwMode="auto">
          <a:xfrm>
            <a:off x="2362200" y="5181600"/>
            <a:ext cx="1981200" cy="381000"/>
          </a:xfrm>
          <a:prstGeom prst="rect">
            <a:avLst/>
          </a:prstGeom>
          <a:noFill/>
          <a:ln w="9525">
            <a:noFill/>
            <a:miter lim="800000"/>
            <a:headEnd/>
            <a:tailEnd/>
          </a:ln>
        </p:spPr>
        <p:txBody>
          <a:bodyPr/>
          <a:lstStyle/>
          <a:p>
            <a:pPr marL="342900" indent="-342900">
              <a:lnSpc>
                <a:spcPct val="120000"/>
              </a:lnSpc>
              <a:spcBef>
                <a:spcPct val="20000"/>
              </a:spcBef>
              <a:buClr>
                <a:schemeClr val="folHlink"/>
              </a:buClr>
              <a:buSzPct val="60000"/>
              <a:buFont typeface="Wingdings" pitchFamily="2" charset="2"/>
              <a:buNone/>
            </a:pPr>
            <a:r>
              <a:rPr lang="en-US" sz="1600">
                <a:solidFill>
                  <a:schemeClr val="tx2"/>
                </a:solidFill>
              </a:rPr>
              <a:t>positively skewed</a:t>
            </a:r>
          </a:p>
        </p:txBody>
      </p:sp>
      <p:sp>
        <p:nvSpPr>
          <p:cNvPr id="15371" name="Rectangle 12"/>
          <p:cNvSpPr>
            <a:spLocks noChangeArrowheads="1"/>
          </p:cNvSpPr>
          <p:nvPr/>
        </p:nvSpPr>
        <p:spPr bwMode="auto">
          <a:xfrm>
            <a:off x="5257800" y="5181600"/>
            <a:ext cx="1981200" cy="381000"/>
          </a:xfrm>
          <a:prstGeom prst="rect">
            <a:avLst/>
          </a:prstGeom>
          <a:noFill/>
          <a:ln w="9525">
            <a:noFill/>
            <a:miter lim="800000"/>
            <a:headEnd/>
            <a:tailEnd/>
          </a:ln>
        </p:spPr>
        <p:txBody>
          <a:bodyPr/>
          <a:lstStyle/>
          <a:p>
            <a:pPr marL="342900" indent="-342900">
              <a:lnSpc>
                <a:spcPct val="120000"/>
              </a:lnSpc>
              <a:spcBef>
                <a:spcPct val="20000"/>
              </a:spcBef>
              <a:buClr>
                <a:schemeClr val="folHlink"/>
              </a:buClr>
              <a:buSzPct val="60000"/>
              <a:buFont typeface="Wingdings" pitchFamily="2" charset="2"/>
              <a:buNone/>
            </a:pPr>
            <a:r>
              <a:rPr lang="en-US" sz="1600">
                <a:solidFill>
                  <a:schemeClr val="tx2"/>
                </a:solidFill>
              </a:rPr>
              <a:t>negatively skewed</a:t>
            </a:r>
          </a:p>
        </p:txBody>
      </p:sp>
      <p:sp>
        <p:nvSpPr>
          <p:cNvPr id="15372" name="Rectangle 13"/>
          <p:cNvSpPr>
            <a:spLocks noChangeArrowheads="1"/>
          </p:cNvSpPr>
          <p:nvPr/>
        </p:nvSpPr>
        <p:spPr bwMode="auto">
          <a:xfrm>
            <a:off x="5791200" y="1447800"/>
            <a:ext cx="1981200" cy="381000"/>
          </a:xfrm>
          <a:prstGeom prst="rect">
            <a:avLst/>
          </a:prstGeom>
          <a:noFill/>
          <a:ln w="9525">
            <a:noFill/>
            <a:miter lim="800000"/>
            <a:headEnd/>
            <a:tailEnd/>
          </a:ln>
        </p:spPr>
        <p:txBody>
          <a:bodyPr/>
          <a:lstStyle/>
          <a:p>
            <a:pPr marL="342900" indent="-342900">
              <a:lnSpc>
                <a:spcPct val="120000"/>
              </a:lnSpc>
              <a:spcBef>
                <a:spcPct val="20000"/>
              </a:spcBef>
              <a:buClr>
                <a:schemeClr val="folHlink"/>
              </a:buClr>
              <a:buSzPct val="60000"/>
              <a:buFont typeface="Wingdings" pitchFamily="2" charset="2"/>
              <a:buNone/>
            </a:pPr>
            <a:r>
              <a:rPr lang="en-US" sz="1600">
                <a:solidFill>
                  <a:schemeClr val="tx2"/>
                </a:solidFill>
              </a:rPr>
              <a:t>symmetric</a:t>
            </a:r>
          </a:p>
        </p:txBody>
      </p:sp>
      <p:sp>
        <p:nvSpPr>
          <p:cNvPr id="13" name="Slide Number Placeholder 6"/>
          <p:cNvSpPr txBox="1">
            <a:spLocks/>
          </p:cNvSpPr>
          <p:nvPr/>
        </p:nvSpPr>
        <p:spPr bwMode="auto">
          <a:xfrm>
            <a:off x="720587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a:lstStyle>
          <a:p>
            <a:fld id="{ED279F30-2837-4235-B227-447067F69B86}" type="slidenum">
              <a:rPr lang="en-US" smtClean="0"/>
              <a:pPr/>
              <a:t>15</a:t>
            </a:fld>
            <a:endParaRPr lang="en-US" dirty="0"/>
          </a:p>
        </p:txBody>
      </p:sp>
    </p:spTree>
    <p:extLst>
      <p:ext uri="{BB962C8B-B14F-4D97-AF65-F5344CB8AC3E}">
        <p14:creationId xmlns:p14="http://schemas.microsoft.com/office/powerpoint/2010/main" val="1022005966"/>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6"/>
          <p:cNvSpPr>
            <a:spLocks noGrp="1"/>
          </p:cNvSpPr>
          <p:nvPr>
            <p:ph type="sldNum" sz="quarter" idx="12"/>
          </p:nvPr>
        </p:nvSpPr>
        <p:spPr>
          <a:xfrm>
            <a:off x="7239000" y="6447183"/>
            <a:ext cx="1905000" cy="381000"/>
          </a:xfrm>
          <a:noFill/>
        </p:spPr>
        <p:txBody>
          <a:bodyPr/>
          <a:lstStyle/>
          <a:p>
            <a:fld id="{B23D6AD7-3213-4C65-B142-9A2E0B7D057D}" type="slidenum">
              <a:rPr lang="en-US" smtClean="0"/>
              <a:pPr/>
              <a:t>16</a:t>
            </a:fld>
            <a:endParaRPr lang="en-US" dirty="0"/>
          </a:p>
        </p:txBody>
      </p:sp>
      <p:sp>
        <p:nvSpPr>
          <p:cNvPr id="2053" name="Rectangle 2"/>
          <p:cNvSpPr>
            <a:spLocks noGrp="1" noChangeArrowheads="1"/>
          </p:cNvSpPr>
          <p:nvPr>
            <p:ph type="title"/>
          </p:nvPr>
        </p:nvSpPr>
        <p:spPr/>
        <p:txBody>
          <a:bodyPr/>
          <a:lstStyle/>
          <a:p>
            <a:pPr eaLnBrk="1" hangingPunct="1"/>
            <a:r>
              <a:rPr lang="en-US">
                <a:solidFill>
                  <a:srgbClr val="170981"/>
                </a:solidFill>
              </a:rPr>
              <a:t>Measuring the Dispersion of Data</a:t>
            </a:r>
          </a:p>
        </p:txBody>
      </p:sp>
      <p:sp>
        <p:nvSpPr>
          <p:cNvPr id="2054" name="Rectangle 3"/>
          <p:cNvSpPr>
            <a:spLocks noGrp="1" noChangeArrowheads="1"/>
          </p:cNvSpPr>
          <p:nvPr>
            <p:ph type="body" sz="half" idx="1"/>
          </p:nvPr>
        </p:nvSpPr>
        <p:spPr>
          <a:xfrm>
            <a:off x="304800" y="1295400"/>
            <a:ext cx="8610600" cy="5029200"/>
          </a:xfrm>
        </p:spPr>
        <p:txBody>
          <a:bodyPr/>
          <a:lstStyle/>
          <a:p>
            <a:pPr eaLnBrk="1" hangingPunct="1">
              <a:lnSpc>
                <a:spcPct val="130000"/>
              </a:lnSpc>
              <a:buSzPct val="80000"/>
            </a:pPr>
            <a:r>
              <a:rPr lang="en-US" sz="1800"/>
              <a:t>Variance and standard deviation (</a:t>
            </a:r>
            <a:r>
              <a:rPr lang="en-US" sz="1800" i="1"/>
              <a:t>sample:</a:t>
            </a:r>
            <a:r>
              <a:rPr lang="en-US" sz="1800"/>
              <a:t> </a:t>
            </a:r>
            <a:r>
              <a:rPr lang="en-US" sz="1800" i="1"/>
              <a:t>s, population: </a:t>
            </a:r>
            <a:r>
              <a:rPr lang="el-GR" sz="1800" i="1"/>
              <a:t>σ</a:t>
            </a:r>
            <a:r>
              <a:rPr lang="en-US" sz="1800" i="1"/>
              <a:t>)</a:t>
            </a:r>
            <a:endParaRPr lang="en-US" sz="1800"/>
          </a:p>
          <a:p>
            <a:pPr lvl="1" eaLnBrk="1" hangingPunct="1">
              <a:lnSpc>
                <a:spcPct val="130000"/>
              </a:lnSpc>
              <a:buSzPct val="80000"/>
            </a:pPr>
            <a:r>
              <a:rPr lang="en-US" sz="1800" b="1"/>
              <a:t>Variance</a:t>
            </a:r>
            <a:r>
              <a:rPr lang="en-US" sz="1800"/>
              <a:t>: (algebraic, scalable computation)</a:t>
            </a:r>
          </a:p>
          <a:p>
            <a:pPr lvl="1" eaLnBrk="1" hangingPunct="1">
              <a:lnSpc>
                <a:spcPct val="130000"/>
              </a:lnSpc>
              <a:buSzPct val="80000"/>
            </a:pPr>
            <a:endParaRPr lang="en-US" sz="1800"/>
          </a:p>
          <a:p>
            <a:pPr lvl="1" eaLnBrk="1" hangingPunct="1">
              <a:lnSpc>
                <a:spcPct val="130000"/>
              </a:lnSpc>
              <a:buSzPct val="80000"/>
            </a:pPr>
            <a:endParaRPr lang="en-US" sz="1800"/>
          </a:p>
          <a:p>
            <a:pPr lvl="1" eaLnBrk="1" hangingPunct="1">
              <a:lnSpc>
                <a:spcPct val="130000"/>
              </a:lnSpc>
              <a:buSzPct val="80000"/>
            </a:pPr>
            <a:r>
              <a:rPr lang="en-US" sz="1800" b="1"/>
              <a:t>Standard deviation</a:t>
            </a:r>
            <a:r>
              <a:rPr lang="en-US" sz="1800" i="1"/>
              <a:t> s (or </a:t>
            </a:r>
            <a:r>
              <a:rPr lang="el-GR" sz="1800" i="1"/>
              <a:t>σ</a:t>
            </a:r>
            <a:r>
              <a:rPr lang="en-US" sz="1800" i="1"/>
              <a:t>) </a:t>
            </a:r>
            <a:r>
              <a:rPr lang="en-US" sz="1800"/>
              <a:t>is the square root of variance </a:t>
            </a:r>
            <a:r>
              <a:rPr lang="en-US" sz="1800" i="1"/>
              <a:t>s</a:t>
            </a:r>
            <a:r>
              <a:rPr lang="en-US" sz="1800" i="1" baseline="30000"/>
              <a:t>2 (</a:t>
            </a:r>
            <a:r>
              <a:rPr lang="en-US" sz="1800" i="1"/>
              <a:t>or</a:t>
            </a:r>
            <a:r>
              <a:rPr lang="en-US" sz="1800" i="1" baseline="30000"/>
              <a:t> </a:t>
            </a:r>
            <a:r>
              <a:rPr lang="el-GR" sz="1800" i="1"/>
              <a:t>σ</a:t>
            </a:r>
            <a:r>
              <a:rPr lang="en-US" sz="1800" i="1" baseline="30000"/>
              <a:t>2)</a:t>
            </a:r>
          </a:p>
        </p:txBody>
      </p:sp>
      <p:graphicFrame>
        <p:nvGraphicFramePr>
          <p:cNvPr id="2050" name="Object 10"/>
          <p:cNvGraphicFramePr>
            <a:graphicFrameLocks noChangeAspect="1"/>
          </p:cNvGraphicFramePr>
          <p:nvPr/>
        </p:nvGraphicFramePr>
        <p:xfrm>
          <a:off x="1371599" y="3810000"/>
          <a:ext cx="5598873" cy="914400"/>
        </p:xfrm>
        <a:graphic>
          <a:graphicData uri="http://schemas.openxmlformats.org/presentationml/2006/ole">
            <mc:AlternateContent xmlns:mc="http://schemas.openxmlformats.org/markup-compatibility/2006">
              <mc:Choice xmlns:v="urn:schemas-microsoft-com:vml" Requires="v">
                <p:oleObj spid="_x0000_s3073" name="Equation" r:id="rId4" imgW="2959100" imgH="431800" progId="Equation.3">
                  <p:embed/>
                </p:oleObj>
              </mc:Choice>
              <mc:Fallback>
                <p:oleObj name="Equation" r:id="rId4" imgW="2959100" imgH="431800" progId="Equation.3">
                  <p:embed/>
                  <p:pic>
                    <p:nvPicPr>
                      <p:cNvPr id="205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599" y="3810000"/>
                        <a:ext cx="559887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1"/>
          <p:cNvGraphicFramePr>
            <a:graphicFrameLocks noGrp="1" noChangeAspect="1"/>
          </p:cNvGraphicFramePr>
          <p:nvPr>
            <p:ph sz="half" idx="2"/>
          </p:nvPr>
        </p:nvGraphicFramePr>
        <p:xfrm>
          <a:off x="1447800" y="5105400"/>
          <a:ext cx="5073162" cy="914400"/>
        </p:xfrm>
        <a:graphic>
          <a:graphicData uri="http://schemas.openxmlformats.org/presentationml/2006/ole">
            <mc:AlternateContent xmlns:mc="http://schemas.openxmlformats.org/markup-compatibility/2006">
              <mc:Choice xmlns:v="urn:schemas-microsoft-com:vml" Requires="v">
                <p:oleObj spid="_x0000_s3074" name="Equation" r:id="rId6" imgW="2235200" imgH="431800" progId="Equation.3">
                  <p:embed/>
                </p:oleObj>
              </mc:Choice>
              <mc:Fallback>
                <p:oleObj name="Equation" r:id="rId6" imgW="2235200" imgH="431800" progId="Equation.3">
                  <p:embed/>
                  <p:pic>
                    <p:nvPicPr>
                      <p:cNvPr id="2051" name="Object 1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5105400"/>
                        <a:ext cx="507316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99064470"/>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0"/>
          </p:nvPr>
        </p:nvSpPr>
        <p:spPr>
          <a:xfrm>
            <a:off x="7239000" y="6400800"/>
            <a:ext cx="1905000" cy="457200"/>
          </a:xfrm>
          <a:noFill/>
        </p:spPr>
        <p:txBody>
          <a:bodyPr/>
          <a:lstStyle/>
          <a:p>
            <a:pPr algn="r"/>
            <a:fld id="{3FF716E6-D8EA-4334-87A0-54A8328D93B4}" type="slidenum">
              <a:rPr lang="en-US" smtClean="0"/>
              <a:pPr algn="r"/>
              <a:t>17</a:t>
            </a:fld>
            <a:endParaRPr lang="en-US"/>
          </a:p>
        </p:txBody>
      </p:sp>
      <p:sp>
        <p:nvSpPr>
          <p:cNvPr id="16387" name="Rectangle 2"/>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sz="2800" dirty="0"/>
              <a:t>Positively and Negatively Correlated Data</a:t>
            </a:r>
          </a:p>
        </p:txBody>
      </p:sp>
      <p:sp>
        <p:nvSpPr>
          <p:cNvPr id="16388" name="Rectangle 3"/>
          <p:cNvSpPr>
            <a:spLocks noGrp="1" noChangeArrowheads="1"/>
          </p:cNvSpPr>
          <p:nvPr>
            <p:ph type="body" idx="1"/>
          </p:nvPr>
        </p:nvSpPr>
        <p:spPr>
          <a:xfrm>
            <a:off x="4191000" y="4906963"/>
            <a:ext cx="4267200" cy="1412875"/>
          </a:xfrm>
          <a:noFill/>
        </p:spPr>
        <p:txBody>
          <a:bodyPr lIns="92075" tIns="46038" rIns="92075" bIns="46038"/>
          <a:lstStyle/>
          <a:p>
            <a:pPr eaLnBrk="1" hangingPunct="1">
              <a:lnSpc>
                <a:spcPct val="140000"/>
              </a:lnSpc>
            </a:pPr>
            <a:r>
              <a:rPr lang="en-US" sz="1800"/>
              <a:t>The left half fragment is positively correlated</a:t>
            </a:r>
          </a:p>
          <a:p>
            <a:pPr eaLnBrk="1" hangingPunct="1">
              <a:lnSpc>
                <a:spcPct val="140000"/>
              </a:lnSpc>
            </a:pPr>
            <a:r>
              <a:rPr lang="en-US" sz="1800"/>
              <a:t>The right half is negative correlated</a:t>
            </a:r>
            <a:endParaRPr lang="en-US" sz="1800">
              <a:solidFill>
                <a:schemeClr val="hlink"/>
              </a:solidFill>
            </a:endParaRPr>
          </a:p>
        </p:txBody>
      </p:sp>
      <p:pic>
        <p:nvPicPr>
          <p:cNvPr id="16389" name="Picture 4" descr="ha02correl1"/>
          <p:cNvPicPr>
            <a:picLocks noChangeAspect="1" noChangeArrowheads="1"/>
          </p:cNvPicPr>
          <p:nvPr/>
        </p:nvPicPr>
        <p:blipFill>
          <a:blip r:embed="rId3" cstate="print"/>
          <a:srcRect/>
          <a:stretch>
            <a:fillRect/>
          </a:stretch>
        </p:blipFill>
        <p:spPr bwMode="auto">
          <a:xfrm>
            <a:off x="685800" y="1295400"/>
            <a:ext cx="3365500" cy="2768600"/>
          </a:xfrm>
          <a:prstGeom prst="rect">
            <a:avLst/>
          </a:prstGeom>
          <a:noFill/>
          <a:ln w="9525">
            <a:noFill/>
            <a:miter lim="800000"/>
            <a:headEnd/>
            <a:tailEnd/>
          </a:ln>
        </p:spPr>
      </p:pic>
      <p:pic>
        <p:nvPicPr>
          <p:cNvPr id="16390" name="Picture 5" descr="ha02correl2"/>
          <p:cNvPicPr>
            <a:picLocks noChangeAspect="1" noChangeArrowheads="1"/>
          </p:cNvPicPr>
          <p:nvPr/>
        </p:nvPicPr>
        <p:blipFill>
          <a:blip r:embed="rId4" cstate="print"/>
          <a:srcRect/>
          <a:stretch>
            <a:fillRect/>
          </a:stretch>
        </p:blipFill>
        <p:spPr bwMode="auto">
          <a:xfrm>
            <a:off x="5105400" y="1219200"/>
            <a:ext cx="3810000" cy="2895600"/>
          </a:xfrm>
          <a:prstGeom prst="rect">
            <a:avLst/>
          </a:prstGeom>
          <a:noFill/>
          <a:ln w="9525">
            <a:noFill/>
            <a:miter lim="800000"/>
            <a:headEnd/>
            <a:tailEnd/>
          </a:ln>
        </p:spPr>
      </p:pic>
      <p:pic>
        <p:nvPicPr>
          <p:cNvPr id="16391" name="Picture 6" descr="fig46"/>
          <p:cNvPicPr>
            <a:picLocks noChangeAspect="1" noChangeArrowheads="1"/>
          </p:cNvPicPr>
          <p:nvPr/>
        </p:nvPicPr>
        <p:blipFill>
          <a:blip r:embed="rId5" cstate="print"/>
          <a:srcRect/>
          <a:stretch>
            <a:fillRect/>
          </a:stretch>
        </p:blipFill>
        <p:spPr bwMode="auto">
          <a:xfrm>
            <a:off x="685800" y="4114800"/>
            <a:ext cx="3505200" cy="2438400"/>
          </a:xfrm>
          <a:prstGeom prst="rect">
            <a:avLst/>
          </a:prstGeom>
          <a:noFill/>
          <a:ln w="9525">
            <a:noFill/>
            <a:miter lim="800000"/>
            <a:headEnd/>
            <a:tailEnd/>
          </a:ln>
        </p:spPr>
      </p:pic>
      <p:sp>
        <p:nvSpPr>
          <p:cNvPr id="16392" name="Rectangle 7"/>
          <p:cNvSpPr>
            <a:spLocks noChangeArrowheads="1"/>
          </p:cNvSpPr>
          <p:nvPr/>
        </p:nvSpPr>
        <p:spPr bwMode="auto">
          <a:xfrm>
            <a:off x="4191000" y="4953000"/>
            <a:ext cx="4267200" cy="1447800"/>
          </a:xfrm>
          <a:prstGeom prst="rect">
            <a:avLst/>
          </a:prstGeom>
          <a:no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281177317"/>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8"/>
          <p:cNvSpPr>
            <a:spLocks noGrp="1"/>
          </p:cNvSpPr>
          <p:nvPr>
            <p:ph type="sldNum" sz="quarter" idx="10"/>
          </p:nvPr>
        </p:nvSpPr>
        <p:spPr>
          <a:noFill/>
        </p:spPr>
        <p:txBody>
          <a:bodyPr/>
          <a:lstStyle/>
          <a:p>
            <a:fld id="{058B5319-22FE-4B74-B09B-6E1799A24AD0}" type="slidenum">
              <a:rPr lang="en-US" smtClean="0"/>
              <a:pPr/>
              <a:t>18</a:t>
            </a:fld>
            <a:endParaRPr lang="en-US" dirty="0"/>
          </a:p>
        </p:txBody>
      </p:sp>
      <p:pic>
        <p:nvPicPr>
          <p:cNvPr id="17411" name="Picture 3" descr="fig18-1"/>
          <p:cNvPicPr>
            <a:picLocks noGrp="1" noChangeAspect="1" noChangeArrowheads="1"/>
          </p:cNvPicPr>
          <p:nvPr>
            <p:ph sz="quarter" idx="4"/>
          </p:nvPr>
        </p:nvPicPr>
        <p:blipFill>
          <a:blip r:embed="rId3" cstate="print"/>
          <a:srcRect/>
          <a:stretch>
            <a:fillRect/>
          </a:stretch>
        </p:blipFill>
        <p:spPr>
          <a:xfrm>
            <a:off x="4800600" y="0"/>
            <a:ext cx="4038600" cy="3733800"/>
          </a:xfrm>
          <a:noFill/>
        </p:spPr>
      </p:pic>
      <p:pic>
        <p:nvPicPr>
          <p:cNvPr id="17412" name="Picture 4" descr="fig18-2"/>
          <p:cNvPicPr>
            <a:picLocks noGrp="1" noChangeAspect="1" noChangeArrowheads="1"/>
          </p:cNvPicPr>
          <p:nvPr>
            <p:ph sz="quarter" idx="1"/>
          </p:nvPr>
        </p:nvPicPr>
        <p:blipFill>
          <a:blip r:embed="rId4" cstate="print"/>
          <a:srcRect/>
          <a:stretch>
            <a:fillRect/>
          </a:stretch>
        </p:blipFill>
        <p:spPr>
          <a:xfrm>
            <a:off x="4800600" y="3352800"/>
            <a:ext cx="3733800" cy="3122815"/>
          </a:xfrm>
          <a:noFill/>
        </p:spPr>
      </p:pic>
      <p:pic>
        <p:nvPicPr>
          <p:cNvPr id="17413" name="Picture 5" descr="fig18-3"/>
          <p:cNvPicPr>
            <a:picLocks noGrp="1" noChangeAspect="1" noChangeArrowheads="1"/>
          </p:cNvPicPr>
          <p:nvPr>
            <p:ph sz="quarter" idx="2"/>
          </p:nvPr>
        </p:nvPicPr>
        <p:blipFill>
          <a:blip r:embed="rId5" cstate="print"/>
          <a:srcRect/>
          <a:stretch>
            <a:fillRect/>
          </a:stretch>
        </p:blipFill>
        <p:spPr>
          <a:xfrm>
            <a:off x="533400" y="2001838"/>
            <a:ext cx="4267200" cy="3606800"/>
          </a:xfrm>
          <a:noFill/>
        </p:spPr>
      </p:pic>
      <p:sp>
        <p:nvSpPr>
          <p:cNvPr id="17414" name="Rectangle 2"/>
          <p:cNvSpPr>
            <a:spLocks noGrp="1" noChangeArrowheads="1"/>
          </p:cNvSpPr>
          <p:nvPr>
            <p:ph type="title" sz="quarter"/>
          </p:nvPr>
        </p:nvSpPr>
        <p:spPr/>
        <p:txBody>
          <a:bodyPr/>
          <a:lstStyle/>
          <a:p>
            <a:pPr algn="l" eaLnBrk="1" hangingPunct="1"/>
            <a:r>
              <a:rPr lang="en-US" sz="2800" dirty="0"/>
              <a:t> Uncorrelated Data</a:t>
            </a:r>
          </a:p>
        </p:txBody>
      </p:sp>
    </p:spTree>
    <p:extLst>
      <p:ext uri="{BB962C8B-B14F-4D97-AF65-F5344CB8AC3E}">
        <p14:creationId xmlns:p14="http://schemas.microsoft.com/office/powerpoint/2010/main" val="3911408562"/>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0"/>
          </p:nvPr>
        </p:nvSpPr>
        <p:spPr>
          <a:xfrm>
            <a:off x="7225748" y="6427304"/>
            <a:ext cx="1905000" cy="457200"/>
          </a:xfrm>
          <a:noFill/>
        </p:spPr>
        <p:txBody>
          <a:bodyPr/>
          <a:lstStyle/>
          <a:p>
            <a:pPr algn="r"/>
            <a:fld id="{0FC8D0D0-D8CC-4E0E-A164-12588C431989}" type="slidenum">
              <a:rPr lang="en-US" smtClean="0"/>
              <a:pPr algn="r"/>
              <a:t>19</a:t>
            </a:fld>
            <a:endParaRPr lang="en-US" dirty="0"/>
          </a:p>
        </p:txBody>
      </p:sp>
      <p:sp>
        <p:nvSpPr>
          <p:cNvPr id="18435" name="Rectangle 2"/>
          <p:cNvSpPr>
            <a:spLocks noGrp="1" noChangeArrowheads="1"/>
          </p:cNvSpPr>
          <p:nvPr>
            <p:ph type="title"/>
          </p:nvPr>
        </p:nvSpPr>
        <p:spPr/>
        <p:txBody>
          <a:bodyPr/>
          <a:lstStyle/>
          <a:p>
            <a:pPr eaLnBrk="1" hangingPunct="1"/>
            <a:r>
              <a:rPr lang="en-US" sz="3200" dirty="0">
                <a:solidFill>
                  <a:srgbClr val="170981"/>
                </a:solidFill>
              </a:rPr>
              <a:t>Similarity and Dissimilarity</a:t>
            </a:r>
          </a:p>
        </p:txBody>
      </p:sp>
      <p:sp>
        <p:nvSpPr>
          <p:cNvPr id="18436" name="Rectangle 3"/>
          <p:cNvSpPr>
            <a:spLocks noGrp="1" noChangeArrowheads="1"/>
          </p:cNvSpPr>
          <p:nvPr>
            <p:ph type="body" idx="1"/>
          </p:nvPr>
        </p:nvSpPr>
        <p:spPr>
          <a:xfrm>
            <a:off x="304800" y="1676400"/>
            <a:ext cx="8534400" cy="4800600"/>
          </a:xfrm>
        </p:spPr>
        <p:txBody>
          <a:bodyPr/>
          <a:lstStyle/>
          <a:p>
            <a:pPr eaLnBrk="1" hangingPunct="1"/>
            <a:r>
              <a:rPr lang="en-US" sz="2000" b="1" dirty="0">
                <a:solidFill>
                  <a:srgbClr val="C00000"/>
                </a:solidFill>
              </a:rPr>
              <a:t>Similarity</a:t>
            </a:r>
          </a:p>
          <a:p>
            <a:pPr lvl="1" eaLnBrk="1" hangingPunct="1"/>
            <a:r>
              <a:rPr lang="en-US" sz="2000" dirty="0"/>
              <a:t>Numerical measure of how alike two data objects are</a:t>
            </a:r>
          </a:p>
          <a:p>
            <a:pPr lvl="1" eaLnBrk="1" hangingPunct="1"/>
            <a:r>
              <a:rPr lang="en-US" sz="2000" dirty="0"/>
              <a:t>Value is higher when objects are more alike</a:t>
            </a:r>
          </a:p>
          <a:p>
            <a:pPr lvl="1" eaLnBrk="1" hangingPunct="1"/>
            <a:r>
              <a:rPr lang="en-US" sz="2000" dirty="0"/>
              <a:t>Often falls in the range [0,1]</a:t>
            </a:r>
          </a:p>
          <a:p>
            <a:pPr lvl="1" eaLnBrk="1" hangingPunct="1"/>
            <a:endParaRPr lang="en-US" sz="2000" dirty="0"/>
          </a:p>
          <a:p>
            <a:pPr eaLnBrk="1" hangingPunct="1"/>
            <a:r>
              <a:rPr lang="en-US" sz="2000" b="1" dirty="0">
                <a:solidFill>
                  <a:srgbClr val="C00000"/>
                </a:solidFill>
              </a:rPr>
              <a:t>Dissimilarity</a:t>
            </a:r>
            <a:r>
              <a:rPr lang="en-US" sz="2000" dirty="0">
                <a:solidFill>
                  <a:srgbClr val="C00000"/>
                </a:solidFill>
              </a:rPr>
              <a:t> </a:t>
            </a:r>
            <a:r>
              <a:rPr lang="en-US" sz="2000" dirty="0"/>
              <a:t>(e.g., distance)</a:t>
            </a:r>
          </a:p>
          <a:p>
            <a:pPr lvl="1" eaLnBrk="1" hangingPunct="1"/>
            <a:r>
              <a:rPr lang="en-US" sz="2000" dirty="0"/>
              <a:t>Numerical measure of how different two data objects are</a:t>
            </a:r>
          </a:p>
          <a:p>
            <a:pPr lvl="1" eaLnBrk="1" hangingPunct="1"/>
            <a:r>
              <a:rPr lang="en-US" sz="2000" dirty="0"/>
              <a:t>Lower when objects are more alike</a:t>
            </a:r>
          </a:p>
          <a:p>
            <a:pPr lvl="1" eaLnBrk="1" hangingPunct="1"/>
            <a:r>
              <a:rPr lang="en-US" sz="2000" dirty="0"/>
              <a:t>Minimum dissimilarity is often 0</a:t>
            </a:r>
          </a:p>
          <a:p>
            <a:pPr lvl="1" eaLnBrk="1" hangingPunct="1"/>
            <a:r>
              <a:rPr lang="en-US" sz="2000" dirty="0"/>
              <a:t>Upper limit varies</a:t>
            </a:r>
          </a:p>
          <a:p>
            <a:pPr lvl="1" eaLnBrk="1" hangingPunct="1"/>
            <a:endParaRPr lang="en-US" sz="2000" dirty="0"/>
          </a:p>
          <a:p>
            <a:pPr eaLnBrk="1" hangingPunct="1"/>
            <a:r>
              <a:rPr lang="en-US" sz="2000" b="1" dirty="0">
                <a:solidFill>
                  <a:srgbClr val="C00000"/>
                </a:solidFill>
              </a:rPr>
              <a:t>Proximity</a:t>
            </a:r>
            <a:r>
              <a:rPr lang="en-US" sz="2000" dirty="0">
                <a:solidFill>
                  <a:srgbClr val="C00000"/>
                </a:solidFill>
              </a:rPr>
              <a:t> </a:t>
            </a:r>
            <a:r>
              <a:rPr lang="en-US" sz="2000" dirty="0"/>
              <a:t>refers to a similarity or dissimilarity for Ordinal attributes</a:t>
            </a:r>
          </a:p>
        </p:txBody>
      </p:sp>
    </p:spTree>
    <p:extLst>
      <p:ext uri="{BB962C8B-B14F-4D97-AF65-F5344CB8AC3E}">
        <p14:creationId xmlns:p14="http://schemas.microsoft.com/office/powerpoint/2010/main" val="199963531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81" y="1676400"/>
            <a:ext cx="7716838" cy="3505200"/>
          </a:xfrm>
        </p:spPr>
        <p:txBody>
          <a:bodyPr/>
          <a:lstStyle/>
          <a:p>
            <a:r>
              <a:rPr lang="en-US" dirty="0"/>
              <a:t>Topic 2</a:t>
            </a:r>
            <a:br>
              <a:rPr lang="en-US" dirty="0"/>
            </a:br>
            <a:br>
              <a:rPr lang="en-US" dirty="0"/>
            </a:br>
            <a:br>
              <a:rPr lang="en-US" dirty="0"/>
            </a:br>
            <a:r>
              <a:rPr lang="en-US" dirty="0"/>
              <a:t>(1) Getting to Know your Data</a:t>
            </a:r>
            <a:br>
              <a:rPr lang="en-US" dirty="0"/>
            </a:br>
            <a:r>
              <a:rPr lang="en-US" dirty="0"/>
              <a:t>(</a:t>
            </a:r>
            <a:r>
              <a:rPr lang="en-US" dirty="0">
                <a:solidFill>
                  <a:srgbClr val="990000"/>
                </a:solidFill>
              </a:rPr>
              <a:t>Data Exploration</a:t>
            </a:r>
            <a:r>
              <a:rPr lang="en-US" dirty="0"/>
              <a:t>)</a:t>
            </a:r>
            <a:br>
              <a:rPr lang="en-US" dirty="0"/>
            </a:br>
            <a:endParaRPr lang="en-US" dirty="0">
              <a:solidFill>
                <a:srgbClr val="C00000"/>
              </a:solidFill>
            </a:endParaRP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2</a:t>
            </a:fld>
            <a:endParaRPr lang="en-US"/>
          </a:p>
        </p:txBody>
      </p:sp>
    </p:spTree>
    <p:extLst>
      <p:ext uri="{BB962C8B-B14F-4D97-AF65-F5344CB8AC3E}">
        <p14:creationId xmlns:p14="http://schemas.microsoft.com/office/powerpoint/2010/main" val="3630059236"/>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0981"/>
                </a:solidFill>
              </a:rPr>
              <a:t>Similarity</a:t>
            </a:r>
            <a:endParaRPr lang="en-US"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20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 y="1724025"/>
            <a:ext cx="82391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descr="C:\Users\pc\AppData\Local\Microsoft\Windows\INetCache\IE\RSQN26L5\CNX_Psych_05_06_Similarity[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0544" y="4162425"/>
            <a:ext cx="2122909" cy="213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973214"/>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0"/>
          </p:nvPr>
        </p:nvSpPr>
        <p:spPr>
          <a:noFill/>
        </p:spPr>
        <p:txBody>
          <a:bodyPr/>
          <a:lstStyle/>
          <a:p>
            <a:fld id="{65D43717-48AC-429D-82FA-DF951E03F4F6}" type="slidenum">
              <a:rPr lang="en-US" smtClean="0"/>
              <a:pPr/>
              <a:t>21</a:t>
            </a:fld>
            <a:endParaRPr lang="en-US"/>
          </a:p>
        </p:txBody>
      </p:sp>
      <p:sp>
        <p:nvSpPr>
          <p:cNvPr id="19459" name="Rectangle 2"/>
          <p:cNvSpPr>
            <a:spLocks noGrp="1" noChangeArrowheads="1"/>
          </p:cNvSpPr>
          <p:nvPr>
            <p:ph type="title"/>
          </p:nvPr>
        </p:nvSpPr>
        <p:spPr>
          <a:xfrm>
            <a:off x="0" y="381000"/>
            <a:ext cx="9144000" cy="609600"/>
          </a:xfrm>
        </p:spPr>
        <p:txBody>
          <a:bodyPr/>
          <a:lstStyle/>
          <a:p>
            <a:pPr eaLnBrk="1" hangingPunct="1"/>
            <a:r>
              <a:rPr lang="en-US" dirty="0"/>
              <a:t>Data Visualization</a:t>
            </a:r>
          </a:p>
        </p:txBody>
      </p:sp>
      <p:sp>
        <p:nvSpPr>
          <p:cNvPr id="19460" name="Rectangle 3"/>
          <p:cNvSpPr>
            <a:spLocks noGrp="1" noChangeArrowheads="1"/>
          </p:cNvSpPr>
          <p:nvPr>
            <p:ph type="body" idx="1"/>
          </p:nvPr>
        </p:nvSpPr>
        <p:spPr>
          <a:xfrm>
            <a:off x="304800" y="1295400"/>
            <a:ext cx="8534400" cy="5257800"/>
          </a:xfrm>
        </p:spPr>
        <p:txBody>
          <a:bodyPr/>
          <a:lstStyle/>
          <a:p>
            <a:pPr eaLnBrk="1" hangingPunct="1">
              <a:lnSpc>
                <a:spcPct val="100000"/>
              </a:lnSpc>
            </a:pPr>
            <a:r>
              <a:rPr lang="en-US" sz="1800" b="1" dirty="0">
                <a:solidFill>
                  <a:srgbClr val="C00000"/>
                </a:solidFill>
              </a:rPr>
              <a:t>Why data visualization</a:t>
            </a:r>
            <a:r>
              <a:rPr lang="en-US" sz="1800" dirty="0"/>
              <a:t>?</a:t>
            </a:r>
          </a:p>
          <a:p>
            <a:pPr lvl="1" eaLnBrk="1" hangingPunct="1">
              <a:lnSpc>
                <a:spcPct val="100000"/>
              </a:lnSpc>
            </a:pPr>
            <a:r>
              <a:rPr lang="en-US" sz="1800" dirty="0">
                <a:solidFill>
                  <a:schemeClr val="tx2"/>
                </a:solidFill>
              </a:rPr>
              <a:t>Gain insight</a:t>
            </a:r>
            <a:r>
              <a:rPr lang="en-US" sz="1800" dirty="0"/>
              <a:t> into an information space by mapping data onto graphical primitives</a:t>
            </a:r>
          </a:p>
          <a:p>
            <a:pPr lvl="1" eaLnBrk="1" hangingPunct="1">
              <a:lnSpc>
                <a:spcPct val="100000"/>
              </a:lnSpc>
            </a:pPr>
            <a:r>
              <a:rPr lang="en-US" sz="1800" dirty="0">
                <a:solidFill>
                  <a:schemeClr val="tx2"/>
                </a:solidFill>
              </a:rPr>
              <a:t>Provide qualitative overview</a:t>
            </a:r>
            <a:r>
              <a:rPr lang="en-US" sz="1800" dirty="0"/>
              <a:t> of large data sets</a:t>
            </a:r>
          </a:p>
          <a:p>
            <a:pPr lvl="1" eaLnBrk="1" hangingPunct="1">
              <a:lnSpc>
                <a:spcPct val="100000"/>
              </a:lnSpc>
            </a:pPr>
            <a:r>
              <a:rPr lang="en-US" sz="1800" dirty="0">
                <a:solidFill>
                  <a:schemeClr val="tx2"/>
                </a:solidFill>
              </a:rPr>
              <a:t>Search</a:t>
            </a:r>
            <a:r>
              <a:rPr lang="en-US" sz="1800" dirty="0"/>
              <a:t> for patterns, trends, structure, irregularities, relationships among data</a:t>
            </a:r>
          </a:p>
          <a:p>
            <a:pPr lvl="1" eaLnBrk="1" hangingPunct="1">
              <a:lnSpc>
                <a:spcPct val="100000"/>
              </a:lnSpc>
            </a:pPr>
            <a:r>
              <a:rPr lang="en-US" sz="1800" dirty="0">
                <a:solidFill>
                  <a:schemeClr val="tx2"/>
                </a:solidFill>
              </a:rPr>
              <a:t>Help find interesting regions and suitable parameters</a:t>
            </a:r>
            <a:r>
              <a:rPr lang="en-US" sz="1800" dirty="0"/>
              <a:t> for further quantitative analysis</a:t>
            </a:r>
          </a:p>
          <a:p>
            <a:pPr lvl="1" eaLnBrk="1" hangingPunct="1">
              <a:lnSpc>
                <a:spcPct val="100000"/>
              </a:lnSpc>
            </a:pPr>
            <a:r>
              <a:rPr lang="en-US" sz="1800" dirty="0">
                <a:solidFill>
                  <a:schemeClr val="tx2"/>
                </a:solidFill>
              </a:rPr>
              <a:t>Provide a visual proof</a:t>
            </a:r>
            <a:r>
              <a:rPr lang="en-US" sz="1800" dirty="0"/>
              <a:t> of computer representations derived</a:t>
            </a:r>
          </a:p>
          <a:p>
            <a:pPr eaLnBrk="1" hangingPunct="1">
              <a:lnSpc>
                <a:spcPct val="100000"/>
              </a:lnSpc>
            </a:pPr>
            <a:r>
              <a:rPr lang="en-US" sz="1800" dirty="0">
                <a:solidFill>
                  <a:srgbClr val="C00000"/>
                </a:solidFill>
              </a:rPr>
              <a:t>Categorization of visualization methods</a:t>
            </a:r>
            <a:r>
              <a:rPr lang="en-US" sz="1800" dirty="0"/>
              <a:t>:</a:t>
            </a:r>
          </a:p>
          <a:p>
            <a:pPr lvl="1" eaLnBrk="1" hangingPunct="1">
              <a:lnSpc>
                <a:spcPct val="100000"/>
              </a:lnSpc>
            </a:pPr>
            <a:r>
              <a:rPr lang="en-US" sz="1800" dirty="0"/>
              <a:t>Pixel-oriented visualization techniques</a:t>
            </a:r>
          </a:p>
          <a:p>
            <a:pPr lvl="1" eaLnBrk="1" hangingPunct="1">
              <a:lnSpc>
                <a:spcPct val="100000"/>
              </a:lnSpc>
            </a:pPr>
            <a:r>
              <a:rPr lang="en-US" sz="1800" dirty="0"/>
              <a:t>Geometric projection visualization techniques</a:t>
            </a:r>
          </a:p>
          <a:p>
            <a:pPr lvl="1" eaLnBrk="1" hangingPunct="1">
              <a:lnSpc>
                <a:spcPct val="100000"/>
              </a:lnSpc>
            </a:pPr>
            <a:r>
              <a:rPr lang="en-US" sz="1800" dirty="0"/>
              <a:t>Icon-based visualization techniques</a:t>
            </a:r>
          </a:p>
          <a:p>
            <a:pPr lvl="1" eaLnBrk="1" hangingPunct="1">
              <a:lnSpc>
                <a:spcPct val="100000"/>
              </a:lnSpc>
            </a:pPr>
            <a:r>
              <a:rPr lang="en-US" sz="1800" dirty="0"/>
              <a:t>Hierarchical visualization techniques</a:t>
            </a:r>
          </a:p>
          <a:p>
            <a:pPr lvl="1" eaLnBrk="1" hangingPunct="1">
              <a:lnSpc>
                <a:spcPct val="100000"/>
              </a:lnSpc>
            </a:pPr>
            <a:r>
              <a:rPr lang="en-US" sz="1800" dirty="0"/>
              <a:t>Visualizing complex data and relations</a:t>
            </a:r>
          </a:p>
        </p:txBody>
      </p:sp>
      <p:pic>
        <p:nvPicPr>
          <p:cNvPr id="13314" name="Picture 2" descr="C:\Users\pc\AppData\Local\Microsoft\Windows\INetCache\IE\RSQN26L5\interpreter-les-chiffres-francais-des-affaire-index[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267200"/>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220177"/>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16838" cy="533400"/>
          </a:xfrm>
        </p:spPr>
        <p:txBody>
          <a:bodyPr/>
          <a:lstStyle/>
          <a:p>
            <a:r>
              <a:rPr lang="en-US" sz="2800" dirty="0"/>
              <a:t>Simple Data Visualization using Excel</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22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13049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76474"/>
            <a:ext cx="72866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669534"/>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and Discuss</a:t>
            </a:r>
          </a:p>
        </p:txBody>
      </p:sp>
      <p:sp>
        <p:nvSpPr>
          <p:cNvPr id="3" name="Content Placeholder 2"/>
          <p:cNvSpPr>
            <a:spLocks noGrp="1"/>
          </p:cNvSpPr>
          <p:nvPr>
            <p:ph idx="1"/>
          </p:nvPr>
        </p:nvSpPr>
        <p:spPr/>
        <p:txBody>
          <a:bodyPr/>
          <a:lstStyle/>
          <a:p>
            <a:r>
              <a:rPr lang="en-US" dirty="0"/>
              <a:t>Discuss how and where we can use the Visualization concepts for the three phases of Knowledge Discovery (KDD) Process.?</a:t>
            </a:r>
          </a:p>
          <a:p>
            <a:endParaRPr lang="en-US" dirty="0"/>
          </a:p>
          <a:p>
            <a:pPr marL="914400" lvl="1" indent="-514350">
              <a:buFont typeface="+mj-lt"/>
              <a:buAutoNum type="arabicParenR"/>
            </a:pPr>
            <a:r>
              <a:rPr lang="en-US" dirty="0"/>
              <a:t>Preprocessing Phase</a:t>
            </a:r>
          </a:p>
          <a:p>
            <a:pPr marL="914400" lvl="1" indent="-514350">
              <a:buFont typeface="+mj-lt"/>
              <a:buAutoNum type="arabicParenR"/>
            </a:pPr>
            <a:r>
              <a:rPr lang="en-US" dirty="0"/>
              <a:t>Data Mining Phase</a:t>
            </a:r>
          </a:p>
          <a:p>
            <a:pPr marL="914400" lvl="1" indent="-514350">
              <a:buFont typeface="+mj-lt"/>
              <a:buAutoNum type="arabicParenR"/>
            </a:pPr>
            <a:r>
              <a:rPr lang="en-US" dirty="0"/>
              <a:t>Post Processing Phase</a:t>
            </a:r>
          </a:p>
          <a:p>
            <a:endParaRPr lang="en-US"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23</a:t>
            </a:fld>
            <a:endParaRPr lang="en-US"/>
          </a:p>
        </p:txBody>
      </p:sp>
      <p:pic>
        <p:nvPicPr>
          <p:cNvPr id="10242" name="Picture 2" descr="C:\Users\pc\AppData\Local\Microsoft\Windows\INetCache\IE\X0LCKK6P\human-cartoon[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4530" y="4438465"/>
            <a:ext cx="1528866" cy="197117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pc\AppData\Local\Microsoft\Windows\INetCache\IE\ZCF34POP\clipart019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666015"/>
            <a:ext cx="1854200" cy="1516081"/>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C:\Users\pc\AppData\Local\Microsoft\Windows\INetCache\IE\X0LCKK6P\student-sitting-at-desk-taking-state-test[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4695832"/>
            <a:ext cx="1905000" cy="164522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Users\pc\AppData\Local\Microsoft\Windows\INetCache\IE\ZCF34POP\thinking-clip-art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626"/>
            <a:ext cx="13906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74077"/>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0"/>
          </p:nvPr>
        </p:nvSpPr>
        <p:spPr>
          <a:noFill/>
        </p:spPr>
        <p:txBody>
          <a:bodyPr/>
          <a:lstStyle/>
          <a:p>
            <a:fld id="{65D43717-48AC-429D-82FA-DF951E03F4F6}" type="slidenum">
              <a:rPr lang="en-US" smtClean="0"/>
              <a:pPr/>
              <a:t>24</a:t>
            </a:fld>
            <a:endParaRPr lang="en-US"/>
          </a:p>
        </p:txBody>
      </p:sp>
      <p:sp>
        <p:nvSpPr>
          <p:cNvPr id="19459" name="Rectangle 2"/>
          <p:cNvSpPr>
            <a:spLocks noGrp="1" noChangeArrowheads="1"/>
          </p:cNvSpPr>
          <p:nvPr>
            <p:ph type="title"/>
          </p:nvPr>
        </p:nvSpPr>
        <p:spPr>
          <a:xfrm>
            <a:off x="0" y="381000"/>
            <a:ext cx="9144000" cy="609600"/>
          </a:xfrm>
        </p:spPr>
        <p:txBody>
          <a:bodyPr/>
          <a:lstStyle/>
          <a:p>
            <a:pPr eaLnBrk="1" hangingPunct="1"/>
            <a:r>
              <a:rPr lang="en-US" dirty="0"/>
              <a:t>Statistics Tools</a:t>
            </a:r>
          </a:p>
        </p:txBody>
      </p:sp>
      <p:sp>
        <p:nvSpPr>
          <p:cNvPr id="19460" name="Rectangle 3"/>
          <p:cNvSpPr>
            <a:spLocks noGrp="1" noChangeArrowheads="1"/>
          </p:cNvSpPr>
          <p:nvPr>
            <p:ph type="body" idx="1"/>
          </p:nvPr>
        </p:nvSpPr>
        <p:spPr>
          <a:xfrm>
            <a:off x="304800" y="1295400"/>
            <a:ext cx="8534400" cy="3276600"/>
          </a:xfrm>
        </p:spPr>
        <p:txBody>
          <a:bodyPr/>
          <a:lstStyle/>
          <a:p>
            <a:pPr eaLnBrk="1" hangingPunct="1">
              <a:lnSpc>
                <a:spcPct val="110000"/>
              </a:lnSpc>
            </a:pPr>
            <a:r>
              <a:rPr lang="en-US" sz="2400" b="1" dirty="0">
                <a:solidFill>
                  <a:srgbClr val="000066"/>
                </a:solidFill>
              </a:rPr>
              <a:t>Students are encouraged to practice data exploration using one of these tools:</a:t>
            </a:r>
          </a:p>
          <a:p>
            <a:pPr eaLnBrk="1" hangingPunct="1">
              <a:lnSpc>
                <a:spcPct val="110000"/>
              </a:lnSpc>
            </a:pPr>
            <a:endParaRPr lang="en-US" sz="2400" b="1" dirty="0">
              <a:solidFill>
                <a:srgbClr val="000066"/>
              </a:solidFill>
            </a:endParaRPr>
          </a:p>
          <a:p>
            <a:pPr lvl="1" eaLnBrk="1" hangingPunct="1">
              <a:lnSpc>
                <a:spcPct val="110000"/>
              </a:lnSpc>
            </a:pPr>
            <a:r>
              <a:rPr lang="en-US" sz="2000" b="1" dirty="0">
                <a:solidFill>
                  <a:srgbClr val="C00000"/>
                </a:solidFill>
              </a:rPr>
              <a:t>SPSS</a:t>
            </a:r>
          </a:p>
          <a:p>
            <a:pPr lvl="1" eaLnBrk="1" hangingPunct="1">
              <a:lnSpc>
                <a:spcPct val="110000"/>
              </a:lnSpc>
            </a:pPr>
            <a:r>
              <a:rPr lang="en-US" sz="2000" b="1" dirty="0">
                <a:solidFill>
                  <a:srgbClr val="C00000"/>
                </a:solidFill>
              </a:rPr>
              <a:t>Excel</a:t>
            </a:r>
          </a:p>
          <a:p>
            <a:pPr lvl="1" eaLnBrk="1" hangingPunct="1">
              <a:lnSpc>
                <a:spcPct val="110000"/>
              </a:lnSpc>
            </a:pPr>
            <a:r>
              <a:rPr lang="en-US" sz="2000" b="1" dirty="0">
                <a:solidFill>
                  <a:srgbClr val="C00000"/>
                </a:solidFill>
              </a:rPr>
              <a:t>SAS</a:t>
            </a:r>
          </a:p>
          <a:p>
            <a:pPr lvl="1" eaLnBrk="1" hangingPunct="1">
              <a:lnSpc>
                <a:spcPct val="110000"/>
              </a:lnSpc>
            </a:pPr>
            <a:r>
              <a:rPr lang="en-US" sz="2000" b="1" dirty="0">
                <a:solidFill>
                  <a:srgbClr val="C00000"/>
                </a:solidFill>
              </a:rPr>
              <a:t>R</a:t>
            </a:r>
          </a:p>
          <a:p>
            <a:pPr lvl="1" eaLnBrk="1" hangingPunct="1">
              <a:lnSpc>
                <a:spcPct val="110000"/>
              </a:lnSpc>
            </a:pPr>
            <a:r>
              <a:rPr lang="en-US" sz="2000" b="1" dirty="0">
                <a:solidFill>
                  <a:srgbClr val="C00000"/>
                </a:solidFill>
              </a:rPr>
              <a:t>PYTHON</a:t>
            </a:r>
          </a:p>
          <a:p>
            <a:pPr lvl="1" eaLnBrk="1" hangingPunct="1">
              <a:lnSpc>
                <a:spcPct val="110000"/>
              </a:lnSpc>
            </a:pPr>
            <a:endParaRPr lang="en-US" sz="2000" b="1" dirty="0">
              <a:solidFill>
                <a:srgbClr val="C00000"/>
              </a:solidFill>
            </a:endParaRPr>
          </a:p>
          <a:p>
            <a:pPr lvl="1" eaLnBrk="1" hangingPunct="1">
              <a:lnSpc>
                <a:spcPct val="110000"/>
              </a:lnSpc>
            </a:pPr>
            <a:endParaRPr lang="en-US" sz="2000" b="1" dirty="0">
              <a:solidFill>
                <a:srgbClr val="C00000"/>
              </a:solidFill>
            </a:endParaRPr>
          </a:p>
          <a:p>
            <a:pPr lvl="1" eaLnBrk="1" hangingPunct="1">
              <a:lnSpc>
                <a:spcPct val="110000"/>
              </a:lnSpc>
            </a:pPr>
            <a:endParaRPr lang="en-US" sz="2000" b="1" dirty="0">
              <a:solidFill>
                <a:srgbClr val="C00000"/>
              </a:solidFill>
            </a:endParaRPr>
          </a:p>
          <a:p>
            <a:pPr marL="457200" lvl="1" indent="0" eaLnBrk="1" hangingPunct="1">
              <a:lnSpc>
                <a:spcPct val="110000"/>
              </a:lnSpc>
              <a:buNone/>
            </a:pPr>
            <a:r>
              <a:rPr lang="en-US" sz="2000" b="1" dirty="0">
                <a:solidFill>
                  <a:srgbClr val="3E6A54"/>
                </a:solidFill>
              </a:rPr>
              <a:t>			Don’t fear, just try One</a:t>
            </a:r>
            <a:endParaRPr lang="en-US" sz="2000" dirty="0">
              <a:solidFill>
                <a:srgbClr val="3E6A54"/>
              </a:solidFill>
            </a:endParaRPr>
          </a:p>
        </p:txBody>
      </p:sp>
      <p:pic>
        <p:nvPicPr>
          <p:cNvPr id="5" name="Picture 4" descr="C:\Users\pc\AppData\Local\Microsoft\Windows\INetCache\IE\X0LCKK6P\student-23820_640-400x3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978528"/>
            <a:ext cx="1981200" cy="162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0"/>
          </p:nvPr>
        </p:nvSpPr>
        <p:spPr>
          <a:xfrm>
            <a:off x="7248939" y="6400800"/>
            <a:ext cx="1905000" cy="457200"/>
          </a:xfrm>
          <a:noFill/>
        </p:spPr>
        <p:txBody>
          <a:bodyPr/>
          <a:lstStyle/>
          <a:p>
            <a:pPr algn="r"/>
            <a:fld id="{65D43717-48AC-429D-82FA-DF951E03F4F6}" type="slidenum">
              <a:rPr lang="en-US" smtClean="0"/>
              <a:pPr algn="r"/>
              <a:t>25</a:t>
            </a:fld>
            <a:endParaRPr lang="en-US" dirty="0"/>
          </a:p>
        </p:txBody>
      </p:sp>
      <p:sp>
        <p:nvSpPr>
          <p:cNvPr id="19459" name="Rectangle 2"/>
          <p:cNvSpPr>
            <a:spLocks noGrp="1" noChangeArrowheads="1"/>
          </p:cNvSpPr>
          <p:nvPr>
            <p:ph type="title"/>
          </p:nvPr>
        </p:nvSpPr>
        <p:spPr>
          <a:xfrm>
            <a:off x="0" y="381000"/>
            <a:ext cx="9144000" cy="609600"/>
          </a:xfrm>
        </p:spPr>
        <p:txBody>
          <a:bodyPr/>
          <a:lstStyle/>
          <a:p>
            <a:pPr eaLnBrk="1" hangingPunct="1"/>
            <a:r>
              <a:rPr lang="en-US" dirty="0"/>
              <a:t>Exercise</a:t>
            </a:r>
          </a:p>
        </p:txBody>
      </p:sp>
      <p:sp>
        <p:nvSpPr>
          <p:cNvPr id="19460" name="Rectangle 3"/>
          <p:cNvSpPr>
            <a:spLocks noGrp="1" noChangeArrowheads="1"/>
          </p:cNvSpPr>
          <p:nvPr>
            <p:ph type="body" idx="1"/>
          </p:nvPr>
        </p:nvSpPr>
        <p:spPr>
          <a:xfrm>
            <a:off x="304800" y="1295400"/>
            <a:ext cx="8534400" cy="5029200"/>
          </a:xfrm>
        </p:spPr>
        <p:txBody>
          <a:bodyPr/>
          <a:lstStyle/>
          <a:p>
            <a:pPr eaLnBrk="1" hangingPunct="1">
              <a:lnSpc>
                <a:spcPct val="110000"/>
              </a:lnSpc>
            </a:pPr>
            <a:r>
              <a:rPr lang="en-US" sz="1800" b="1" dirty="0">
                <a:solidFill>
                  <a:srgbClr val="000066"/>
                </a:solidFill>
              </a:rPr>
              <a:t>Given the following numbers that represent students' </a:t>
            </a:r>
            <a:r>
              <a:rPr lang="en-US" sz="1800" b="1" dirty="0">
                <a:solidFill>
                  <a:srgbClr val="990000"/>
                </a:solidFill>
              </a:rPr>
              <a:t>grades</a:t>
            </a:r>
            <a:r>
              <a:rPr lang="en-US" sz="1800" b="1" dirty="0">
                <a:solidFill>
                  <a:srgbClr val="000066"/>
                </a:solidFill>
              </a:rPr>
              <a:t> in a given course, find the following:</a:t>
            </a:r>
          </a:p>
          <a:p>
            <a:pPr marL="0" indent="0" algn="ctr" eaLnBrk="1" hangingPunct="1">
              <a:lnSpc>
                <a:spcPct val="110000"/>
              </a:lnSpc>
              <a:buNone/>
            </a:pPr>
            <a:r>
              <a:rPr lang="en-US" sz="2400" b="1" dirty="0">
                <a:solidFill>
                  <a:srgbClr val="000066"/>
                </a:solidFill>
              </a:rPr>
              <a:t>90, 85, 75, 45, 95, 66, 74, 83, 66, 57</a:t>
            </a:r>
          </a:p>
          <a:p>
            <a:pPr marL="0" indent="0" algn="ctr" eaLnBrk="1" hangingPunct="1">
              <a:lnSpc>
                <a:spcPct val="110000"/>
              </a:lnSpc>
              <a:buNone/>
            </a:pPr>
            <a:endParaRPr lang="en-US" sz="1600" b="1" dirty="0">
              <a:solidFill>
                <a:srgbClr val="000066"/>
              </a:solidFill>
            </a:endParaRPr>
          </a:p>
          <a:p>
            <a:pPr lvl="1" eaLnBrk="1" hangingPunct="1">
              <a:lnSpc>
                <a:spcPct val="110000"/>
              </a:lnSpc>
            </a:pPr>
            <a:r>
              <a:rPr lang="en-US" sz="1600" b="1" dirty="0">
                <a:solidFill>
                  <a:srgbClr val="C00000"/>
                </a:solidFill>
              </a:rPr>
              <a:t>Arithmetic Mean</a:t>
            </a:r>
          </a:p>
          <a:p>
            <a:pPr lvl="1" eaLnBrk="1" hangingPunct="1">
              <a:lnSpc>
                <a:spcPct val="110000"/>
              </a:lnSpc>
            </a:pPr>
            <a:r>
              <a:rPr lang="en-US" sz="1600" b="1" dirty="0">
                <a:solidFill>
                  <a:srgbClr val="C00000"/>
                </a:solidFill>
              </a:rPr>
              <a:t>Trimmed Mean</a:t>
            </a:r>
          </a:p>
          <a:p>
            <a:pPr lvl="1" eaLnBrk="1" hangingPunct="1">
              <a:lnSpc>
                <a:spcPct val="110000"/>
              </a:lnSpc>
            </a:pPr>
            <a:r>
              <a:rPr lang="en-US" sz="1600" b="1" dirty="0">
                <a:solidFill>
                  <a:srgbClr val="C00000"/>
                </a:solidFill>
              </a:rPr>
              <a:t>Mode</a:t>
            </a:r>
          </a:p>
          <a:p>
            <a:pPr lvl="1" eaLnBrk="1" hangingPunct="1">
              <a:lnSpc>
                <a:spcPct val="110000"/>
              </a:lnSpc>
            </a:pPr>
            <a:r>
              <a:rPr lang="en-US" sz="1600" b="1" dirty="0">
                <a:solidFill>
                  <a:srgbClr val="C00000"/>
                </a:solidFill>
              </a:rPr>
              <a:t>Variance</a:t>
            </a:r>
          </a:p>
          <a:p>
            <a:pPr lvl="1" eaLnBrk="1" hangingPunct="1">
              <a:lnSpc>
                <a:spcPct val="110000"/>
              </a:lnSpc>
            </a:pPr>
            <a:r>
              <a:rPr lang="en-US" sz="1600" b="1" dirty="0">
                <a:solidFill>
                  <a:srgbClr val="C00000"/>
                </a:solidFill>
              </a:rPr>
              <a:t>Median</a:t>
            </a:r>
          </a:p>
          <a:p>
            <a:pPr lvl="1" eaLnBrk="1" hangingPunct="1">
              <a:lnSpc>
                <a:spcPct val="110000"/>
              </a:lnSpc>
            </a:pPr>
            <a:r>
              <a:rPr lang="en-US" sz="1600" b="1" dirty="0">
                <a:solidFill>
                  <a:srgbClr val="C00000"/>
                </a:solidFill>
              </a:rPr>
              <a:t>Standard Deviation </a:t>
            </a:r>
          </a:p>
          <a:p>
            <a:pPr lvl="1" eaLnBrk="1" hangingPunct="1">
              <a:lnSpc>
                <a:spcPct val="110000"/>
              </a:lnSpc>
            </a:pPr>
            <a:r>
              <a:rPr lang="en-US" sz="1600" b="1" dirty="0">
                <a:solidFill>
                  <a:srgbClr val="C00000"/>
                </a:solidFill>
              </a:rPr>
              <a:t>Range</a:t>
            </a:r>
          </a:p>
          <a:p>
            <a:pPr lvl="1" eaLnBrk="1" hangingPunct="1">
              <a:lnSpc>
                <a:spcPct val="110000"/>
              </a:lnSpc>
            </a:pPr>
            <a:r>
              <a:rPr lang="en-US" sz="1600" b="1" dirty="0">
                <a:solidFill>
                  <a:srgbClr val="C00000"/>
                </a:solidFill>
              </a:rPr>
              <a:t>Plot the grades using Line Chart</a:t>
            </a:r>
          </a:p>
          <a:p>
            <a:pPr lvl="1" eaLnBrk="1" hangingPunct="1">
              <a:lnSpc>
                <a:spcPct val="110000"/>
              </a:lnSpc>
            </a:pPr>
            <a:r>
              <a:rPr lang="en-US" sz="1600" b="1" dirty="0">
                <a:solidFill>
                  <a:srgbClr val="002060"/>
                </a:solidFill>
              </a:rPr>
              <a:t>Use Excel/SPSS to find all previous metrics.</a:t>
            </a:r>
          </a:p>
          <a:p>
            <a:pPr lvl="1" eaLnBrk="1" hangingPunct="1">
              <a:lnSpc>
                <a:spcPct val="110000"/>
              </a:lnSpc>
            </a:pPr>
            <a:r>
              <a:rPr lang="en-US" sz="1600" b="1" dirty="0">
                <a:solidFill>
                  <a:srgbClr val="C00000"/>
                </a:solidFill>
              </a:rPr>
              <a:t>Write your own notes</a:t>
            </a:r>
          </a:p>
        </p:txBody>
      </p:sp>
      <p:pic>
        <p:nvPicPr>
          <p:cNvPr id="11267" name="Picture 3" descr="C:\Users\pc\AppData\Local\Microsoft\Windows\INetCache\IE\RSQN26L5\439842-Royalty-Free-RF-Clip-Art-Illustration-Of-A-Cartoon-Stressed-School-Boy-Taking-An-Exam[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4585546"/>
            <a:ext cx="1750168" cy="182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276508"/>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0"/>
          </p:nvPr>
        </p:nvSpPr>
        <p:spPr>
          <a:xfrm>
            <a:off x="7248939" y="6400800"/>
            <a:ext cx="1905000" cy="457200"/>
          </a:xfrm>
          <a:noFill/>
        </p:spPr>
        <p:txBody>
          <a:bodyPr/>
          <a:lstStyle/>
          <a:p>
            <a:pPr algn="r"/>
            <a:fld id="{65D43717-48AC-429D-82FA-DF951E03F4F6}" type="slidenum">
              <a:rPr lang="en-US" smtClean="0"/>
              <a:pPr algn="r"/>
              <a:t>26</a:t>
            </a:fld>
            <a:endParaRPr lang="en-US" dirty="0"/>
          </a:p>
        </p:txBody>
      </p:sp>
      <p:sp>
        <p:nvSpPr>
          <p:cNvPr id="19459" name="Rectangle 2"/>
          <p:cNvSpPr>
            <a:spLocks noGrp="1" noChangeArrowheads="1"/>
          </p:cNvSpPr>
          <p:nvPr>
            <p:ph type="title"/>
          </p:nvPr>
        </p:nvSpPr>
        <p:spPr>
          <a:xfrm>
            <a:off x="0" y="381000"/>
            <a:ext cx="9144000" cy="609600"/>
          </a:xfrm>
        </p:spPr>
        <p:txBody>
          <a:bodyPr/>
          <a:lstStyle/>
          <a:p>
            <a:pPr eaLnBrk="1" hangingPunct="1"/>
            <a:r>
              <a:rPr lang="en-US" dirty="0"/>
              <a:t>Exercise</a:t>
            </a:r>
          </a:p>
        </p:txBody>
      </p:sp>
      <p:sp>
        <p:nvSpPr>
          <p:cNvPr id="19460" name="Rectangle 3"/>
          <p:cNvSpPr>
            <a:spLocks noGrp="1" noChangeArrowheads="1"/>
          </p:cNvSpPr>
          <p:nvPr>
            <p:ph type="body" idx="1"/>
          </p:nvPr>
        </p:nvSpPr>
        <p:spPr>
          <a:xfrm>
            <a:off x="304800" y="1295400"/>
            <a:ext cx="8534400" cy="5029200"/>
          </a:xfrm>
        </p:spPr>
        <p:txBody>
          <a:bodyPr/>
          <a:lstStyle/>
          <a:p>
            <a:pPr eaLnBrk="1" hangingPunct="1">
              <a:lnSpc>
                <a:spcPct val="110000"/>
              </a:lnSpc>
            </a:pPr>
            <a:r>
              <a:rPr lang="en-US" sz="1800" b="1" dirty="0">
                <a:solidFill>
                  <a:srgbClr val="000066"/>
                </a:solidFill>
              </a:rPr>
              <a:t>Given the following numbers that represent students </a:t>
            </a:r>
            <a:r>
              <a:rPr lang="en-US" sz="1800" b="1" dirty="0">
                <a:solidFill>
                  <a:srgbClr val="990000"/>
                </a:solidFill>
              </a:rPr>
              <a:t>grades</a:t>
            </a:r>
            <a:r>
              <a:rPr lang="en-US" sz="1800" b="1" dirty="0">
                <a:solidFill>
                  <a:srgbClr val="000066"/>
                </a:solidFill>
              </a:rPr>
              <a:t> in a given course, find the following:</a:t>
            </a:r>
          </a:p>
          <a:p>
            <a:pPr marL="0" indent="0" algn="ctr" eaLnBrk="1" hangingPunct="1">
              <a:lnSpc>
                <a:spcPct val="110000"/>
              </a:lnSpc>
              <a:buNone/>
            </a:pPr>
            <a:r>
              <a:rPr lang="en-US" sz="2400" b="1" dirty="0">
                <a:solidFill>
                  <a:srgbClr val="000066"/>
                </a:solidFill>
              </a:rPr>
              <a:t>85, 85, 85, 85, 85, 85, 85, 85, 85, 85</a:t>
            </a:r>
          </a:p>
          <a:p>
            <a:pPr marL="0" indent="0" algn="ctr" eaLnBrk="1" hangingPunct="1">
              <a:lnSpc>
                <a:spcPct val="110000"/>
              </a:lnSpc>
              <a:buNone/>
            </a:pPr>
            <a:endParaRPr lang="en-US" sz="1600" b="1" dirty="0">
              <a:solidFill>
                <a:srgbClr val="000066"/>
              </a:solidFill>
            </a:endParaRPr>
          </a:p>
          <a:p>
            <a:pPr lvl="1" eaLnBrk="1" hangingPunct="1">
              <a:lnSpc>
                <a:spcPct val="110000"/>
              </a:lnSpc>
            </a:pPr>
            <a:r>
              <a:rPr lang="en-US" sz="1600" b="1" dirty="0">
                <a:solidFill>
                  <a:srgbClr val="C00000"/>
                </a:solidFill>
              </a:rPr>
              <a:t>Arithmetic Mean</a:t>
            </a:r>
          </a:p>
          <a:p>
            <a:pPr lvl="1" eaLnBrk="1" hangingPunct="1">
              <a:lnSpc>
                <a:spcPct val="110000"/>
              </a:lnSpc>
            </a:pPr>
            <a:r>
              <a:rPr lang="en-US" sz="1600" b="1" dirty="0">
                <a:solidFill>
                  <a:srgbClr val="C00000"/>
                </a:solidFill>
              </a:rPr>
              <a:t>Trimmed Mean</a:t>
            </a:r>
          </a:p>
          <a:p>
            <a:pPr lvl="1" eaLnBrk="1" hangingPunct="1">
              <a:lnSpc>
                <a:spcPct val="110000"/>
              </a:lnSpc>
            </a:pPr>
            <a:r>
              <a:rPr lang="en-US" sz="1600" b="1" dirty="0">
                <a:solidFill>
                  <a:srgbClr val="C00000"/>
                </a:solidFill>
              </a:rPr>
              <a:t>Mode</a:t>
            </a:r>
          </a:p>
          <a:p>
            <a:pPr lvl="1" eaLnBrk="1" hangingPunct="1">
              <a:lnSpc>
                <a:spcPct val="110000"/>
              </a:lnSpc>
            </a:pPr>
            <a:r>
              <a:rPr lang="en-US" sz="1600" b="1" dirty="0">
                <a:solidFill>
                  <a:srgbClr val="C00000"/>
                </a:solidFill>
              </a:rPr>
              <a:t>Variance</a:t>
            </a:r>
          </a:p>
          <a:p>
            <a:pPr lvl="1" eaLnBrk="1" hangingPunct="1">
              <a:lnSpc>
                <a:spcPct val="110000"/>
              </a:lnSpc>
            </a:pPr>
            <a:r>
              <a:rPr lang="en-US" sz="1600" b="1" dirty="0">
                <a:solidFill>
                  <a:srgbClr val="C00000"/>
                </a:solidFill>
              </a:rPr>
              <a:t>Median</a:t>
            </a:r>
          </a:p>
          <a:p>
            <a:pPr lvl="1" eaLnBrk="1" hangingPunct="1">
              <a:lnSpc>
                <a:spcPct val="110000"/>
              </a:lnSpc>
            </a:pPr>
            <a:r>
              <a:rPr lang="en-US" sz="1600" b="1" dirty="0">
                <a:solidFill>
                  <a:srgbClr val="C00000"/>
                </a:solidFill>
              </a:rPr>
              <a:t>Standard Deviation </a:t>
            </a:r>
          </a:p>
          <a:p>
            <a:pPr lvl="1" eaLnBrk="1" hangingPunct="1">
              <a:lnSpc>
                <a:spcPct val="110000"/>
              </a:lnSpc>
            </a:pPr>
            <a:r>
              <a:rPr lang="en-US" sz="1600" b="1" dirty="0">
                <a:solidFill>
                  <a:srgbClr val="C00000"/>
                </a:solidFill>
              </a:rPr>
              <a:t>Range</a:t>
            </a:r>
          </a:p>
          <a:p>
            <a:pPr lvl="1" eaLnBrk="1" hangingPunct="1">
              <a:lnSpc>
                <a:spcPct val="110000"/>
              </a:lnSpc>
            </a:pPr>
            <a:r>
              <a:rPr lang="en-US" sz="1600" b="1" dirty="0">
                <a:solidFill>
                  <a:srgbClr val="C00000"/>
                </a:solidFill>
              </a:rPr>
              <a:t>Plot the grades using Line Chart</a:t>
            </a:r>
          </a:p>
          <a:p>
            <a:pPr lvl="1" eaLnBrk="1" hangingPunct="1">
              <a:lnSpc>
                <a:spcPct val="110000"/>
              </a:lnSpc>
            </a:pPr>
            <a:r>
              <a:rPr lang="en-US" sz="1600" b="1" dirty="0">
                <a:solidFill>
                  <a:srgbClr val="002060"/>
                </a:solidFill>
              </a:rPr>
              <a:t>Use Excel/SPSS to find all previous metrics.</a:t>
            </a:r>
          </a:p>
          <a:p>
            <a:pPr lvl="1" eaLnBrk="1" hangingPunct="1">
              <a:lnSpc>
                <a:spcPct val="110000"/>
              </a:lnSpc>
            </a:pPr>
            <a:r>
              <a:rPr lang="en-US" sz="1600" b="1" dirty="0">
                <a:solidFill>
                  <a:srgbClr val="C00000"/>
                </a:solidFill>
              </a:rPr>
              <a:t>Write your own notes</a:t>
            </a:r>
          </a:p>
        </p:txBody>
      </p:sp>
      <p:pic>
        <p:nvPicPr>
          <p:cNvPr id="12290" name="Picture 2" descr="C:\Users\pc\AppData\Local\Microsoft\Windows\INetCache\IE\RSQN26L5\student_sleeping[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4800600"/>
            <a:ext cx="1421296" cy="1716062"/>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C:\Users\pc\AppData\Local\Microsoft\Windows\INetCache\IE\ZCF34POP\canstockphoto7351376-landingpage[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743200"/>
            <a:ext cx="228600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97082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Break for FUN: </a:t>
            </a:r>
            <a:r>
              <a:rPr lang="en-US" dirty="0">
                <a:solidFill>
                  <a:srgbClr val="FF0000"/>
                </a:solidFill>
              </a:rPr>
              <a:t>Amazing mathematics</a:t>
            </a:r>
          </a:p>
        </p:txBody>
      </p:sp>
      <p:sp>
        <p:nvSpPr>
          <p:cNvPr id="3" name="Content Placeholder 2"/>
          <p:cNvSpPr>
            <a:spLocks noGrp="1"/>
          </p:cNvSpPr>
          <p:nvPr>
            <p:ph idx="1"/>
          </p:nvPr>
        </p:nvSpPr>
        <p:spPr>
          <a:xfrm>
            <a:off x="381000" y="1219200"/>
            <a:ext cx="8382000" cy="5257800"/>
          </a:xfrm>
        </p:spPr>
        <p:txBody>
          <a:bodyPr>
            <a:noAutofit/>
          </a:bodyPr>
          <a:lstStyle/>
          <a:p>
            <a:r>
              <a:rPr lang="en-US" sz="1400" dirty="0"/>
              <a:t>If: A B C D E F G  H  I   J   K    L   M  N    O   P    Q   R    S   T    U    V   W  X   Y    Z     =  </a:t>
            </a:r>
          </a:p>
          <a:p>
            <a:pPr>
              <a:buNone/>
            </a:pPr>
            <a:r>
              <a:rPr lang="en-US" sz="1400" dirty="0"/>
              <a:t>           1  2 3 4 5 6 7  8  9 10 11 12 13  14 15 16  17  18 19  20  21 22  23 24 25  26 </a:t>
            </a:r>
          </a:p>
          <a:p>
            <a:r>
              <a:rPr lang="en-US" sz="1400" b="1" dirty="0">
                <a:solidFill>
                  <a:srgbClr val="FF0000"/>
                </a:solidFill>
              </a:rPr>
              <a:t>Then </a:t>
            </a:r>
          </a:p>
          <a:p>
            <a:r>
              <a:rPr lang="en-US" sz="1400" dirty="0" err="1">
                <a:solidFill>
                  <a:srgbClr val="0070C0"/>
                </a:solidFill>
              </a:rPr>
              <a:t>H+A+R+D+W+O+R+K</a:t>
            </a:r>
            <a:r>
              <a:rPr lang="en-US" sz="1400" dirty="0"/>
              <a:t> ; 8+1+18+4+23+15+18+11=98% </a:t>
            </a:r>
          </a:p>
          <a:p>
            <a:r>
              <a:rPr lang="en-US" sz="1400" dirty="0" err="1">
                <a:solidFill>
                  <a:srgbClr val="0070C0"/>
                </a:solidFill>
              </a:rPr>
              <a:t>K+N+O+W+L+E+D+G+E</a:t>
            </a:r>
            <a:r>
              <a:rPr lang="en-US" sz="1400" dirty="0"/>
              <a:t> ; 11+14+15+23+12+5+4+7+5=96% </a:t>
            </a:r>
          </a:p>
          <a:p>
            <a:r>
              <a:rPr lang="en-US" sz="1400" dirty="0" err="1">
                <a:solidFill>
                  <a:srgbClr val="0070C0"/>
                </a:solidFill>
              </a:rPr>
              <a:t>L+O+V+E</a:t>
            </a:r>
            <a:r>
              <a:rPr lang="en-US" sz="1400" dirty="0"/>
              <a:t>; 12+15+22+5 = 54% </a:t>
            </a:r>
          </a:p>
          <a:p>
            <a:r>
              <a:rPr lang="en-US" sz="1400" dirty="0" err="1">
                <a:solidFill>
                  <a:srgbClr val="0070C0"/>
                </a:solidFill>
              </a:rPr>
              <a:t>L+U+C+K</a:t>
            </a:r>
            <a:r>
              <a:rPr lang="en-US" sz="1400" dirty="0"/>
              <a:t> ; 12+21+3+11 = 47% </a:t>
            </a:r>
          </a:p>
          <a:p>
            <a:r>
              <a:rPr lang="en-US" sz="1400" dirty="0"/>
              <a:t>None of them makes 100%. Then what makes 100% ??? </a:t>
            </a:r>
          </a:p>
          <a:p>
            <a:r>
              <a:rPr lang="en-US" sz="1400" dirty="0"/>
              <a:t>Is it Money? NO !!! </a:t>
            </a:r>
          </a:p>
          <a:p>
            <a:pPr>
              <a:buNone/>
            </a:pPr>
            <a:r>
              <a:rPr lang="en-US" sz="1400" dirty="0">
                <a:solidFill>
                  <a:schemeClr val="accent6">
                    <a:lumMod val="50000"/>
                  </a:schemeClr>
                </a:solidFill>
              </a:rPr>
              <a:t>                   </a:t>
            </a:r>
            <a:r>
              <a:rPr lang="en-US" sz="1400" dirty="0" err="1">
                <a:solidFill>
                  <a:schemeClr val="accent6">
                    <a:lumMod val="50000"/>
                  </a:schemeClr>
                </a:solidFill>
              </a:rPr>
              <a:t>M+O+N+E+Y</a:t>
            </a:r>
            <a:r>
              <a:rPr lang="en-US" sz="1400" dirty="0"/>
              <a:t>= 13+15+14+5+25=72% </a:t>
            </a:r>
          </a:p>
          <a:p>
            <a:r>
              <a:rPr lang="en-US" sz="1400" dirty="0"/>
              <a:t>Leadership? NO !!! </a:t>
            </a:r>
          </a:p>
          <a:p>
            <a:pPr>
              <a:buNone/>
            </a:pPr>
            <a:r>
              <a:rPr lang="en-US" sz="1400" dirty="0">
                <a:solidFill>
                  <a:schemeClr val="accent6">
                    <a:lumMod val="50000"/>
                  </a:schemeClr>
                </a:solidFill>
              </a:rPr>
              <a:t>                   </a:t>
            </a:r>
            <a:r>
              <a:rPr lang="en-US" sz="1400" dirty="0" err="1">
                <a:solidFill>
                  <a:schemeClr val="accent6">
                    <a:lumMod val="50000"/>
                  </a:schemeClr>
                </a:solidFill>
              </a:rPr>
              <a:t>L+E+A+D+E+R+S+H+I+P</a:t>
            </a:r>
            <a:r>
              <a:rPr lang="en-US" sz="1400" dirty="0"/>
              <a:t>= 12+5+1+4+5+18+19+8+9+16=97% </a:t>
            </a:r>
          </a:p>
          <a:p>
            <a:pPr>
              <a:buNone/>
            </a:pPr>
            <a:endParaRPr lang="en-US" sz="1400" dirty="0"/>
          </a:p>
          <a:p>
            <a:r>
              <a:rPr lang="en-US" sz="1400" dirty="0"/>
              <a:t>Every problem has a solution, only if we perhaps change our "ATTITUDE". </a:t>
            </a:r>
          </a:p>
          <a:p>
            <a:r>
              <a:rPr lang="en-US" sz="1400" dirty="0" err="1">
                <a:solidFill>
                  <a:srgbClr val="C00000"/>
                </a:solidFill>
              </a:rPr>
              <a:t>A+T+T+I+T+U+D+E</a:t>
            </a:r>
            <a:r>
              <a:rPr lang="en-US" sz="1400" dirty="0"/>
              <a:t> ; 1+20+20+9+20+21+4+5 = 100% </a:t>
            </a:r>
          </a:p>
          <a:p>
            <a:pPr>
              <a:buNone/>
            </a:pPr>
            <a:endParaRPr lang="en-US" sz="1400" dirty="0"/>
          </a:p>
          <a:p>
            <a:r>
              <a:rPr lang="en-US" sz="1400" dirty="0"/>
              <a:t>It is therefore OUR </a:t>
            </a:r>
            <a:r>
              <a:rPr lang="en-US" sz="2000" b="1" dirty="0">
                <a:solidFill>
                  <a:srgbClr val="C00000"/>
                </a:solidFill>
              </a:rPr>
              <a:t>ATTITUDE</a:t>
            </a:r>
            <a:r>
              <a:rPr lang="en-US" sz="2000" dirty="0"/>
              <a:t> </a:t>
            </a:r>
            <a:r>
              <a:rPr lang="en-US" sz="1400" dirty="0"/>
              <a:t>towards Life and Work that makes OUR Life 100% Successful..</a:t>
            </a:r>
          </a:p>
          <a:p>
            <a:endParaRPr lang="en-US" sz="1400" dirty="0"/>
          </a:p>
          <a:p>
            <a:endParaRPr lang="en-US" sz="1400" dirty="0"/>
          </a:p>
        </p:txBody>
      </p:sp>
    </p:spTree>
    <p:extLst>
      <p:ext uri="{BB962C8B-B14F-4D97-AF65-F5344CB8AC3E}">
        <p14:creationId xmlns:p14="http://schemas.microsoft.com/office/powerpoint/2010/main" val="379457933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ox(in)">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ox(in)">
                                      <p:cBhvr>
                                        <p:cTn id="12" dur="500"/>
                                        <p:tgtEl>
                                          <p:spTgt spid="3">
                                            <p:txEl>
                                              <p:pRg st="8" end="8"/>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box(in)">
                                      <p:cBhvr>
                                        <p:cTn id="15" dur="500"/>
                                        <p:tgtEl>
                                          <p:spTgt spid="3">
                                            <p:txEl>
                                              <p:pRg st="9" end="9"/>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box(in)">
                                      <p:cBhvr>
                                        <p:cTn id="18" dur="500"/>
                                        <p:tgtEl>
                                          <p:spTgt spid="3">
                                            <p:txEl>
                                              <p:pRg st="10" end="10"/>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box(in)">
                                      <p:cBhvr>
                                        <p:cTn id="21" dur="500"/>
                                        <p:tgtEl>
                                          <p:spTgt spid="3">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13" end="13"/>
                                            </p:txEl>
                                          </p:spTgt>
                                        </p:tgtEl>
                                        <p:attrNameLst>
                                          <p:attrName>style.visibility</p:attrName>
                                        </p:attrNameLst>
                                      </p:cBhvr>
                                      <p:to>
                                        <p:strVal val="visible"/>
                                      </p:to>
                                    </p:set>
                                    <p:animEffect transition="in" filter="box(in)">
                                      <p:cBhvr>
                                        <p:cTn id="26" dur="500"/>
                                        <p:tgtEl>
                                          <p:spTgt spid="3">
                                            <p:txEl>
                                              <p:pRg st="13"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 calcmode="lin" valueType="num">
                                      <p:cBhvr additive="base">
                                        <p:cTn id="3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anim calcmode="lin" valueType="num">
                                      <p:cBhvr additive="base">
                                        <p:cTn id="3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61"/>
          <p:cNvSpPr>
            <a:spLocks noGrp="1" noChangeArrowheads="1"/>
          </p:cNvSpPr>
          <p:nvPr>
            <p:ph type="sldNum" sz="quarter" idx="12"/>
          </p:nvPr>
        </p:nvSpPr>
        <p:spPr>
          <a:noFill/>
        </p:spPr>
        <p:txBody>
          <a:bodyPr/>
          <a:lstStyle/>
          <a:p>
            <a:fld id="{EFB5ED22-60D5-42C0-9EE1-6A70917E842D}" type="slidenum">
              <a:rPr lang="en-US" smtClean="0"/>
              <a:pPr/>
              <a:t>28</a:t>
            </a:fld>
            <a:endParaRPr lang="en-US"/>
          </a:p>
        </p:txBody>
      </p:sp>
      <p:sp>
        <p:nvSpPr>
          <p:cNvPr id="20483" name="Slide Number Placeholder 6"/>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27F6AF9F-A966-451B-980E-F2AD56E1563B}" type="slidenum">
              <a:rPr lang="en-US" sz="1200"/>
              <a:pPr algn="r"/>
              <a:t>28</a:t>
            </a:fld>
            <a:endParaRPr lang="en-US" sz="1200"/>
          </a:p>
        </p:txBody>
      </p:sp>
      <p:sp>
        <p:nvSpPr>
          <p:cNvPr id="20484" name="Rectangle 2"/>
          <p:cNvSpPr>
            <a:spLocks noGrp="1" noChangeArrowheads="1"/>
          </p:cNvSpPr>
          <p:nvPr>
            <p:ph type="title"/>
          </p:nvPr>
        </p:nvSpPr>
        <p:spPr>
          <a:xfrm>
            <a:off x="381000" y="1524000"/>
            <a:ext cx="8305800" cy="3124200"/>
          </a:xfrm>
          <a:noFill/>
        </p:spPr>
        <p:txBody>
          <a:bodyPr lIns="92075" tIns="46038" rIns="92075" bIns="46038" anchor="ctr"/>
          <a:lstStyle/>
          <a:p>
            <a:pPr eaLnBrk="1" hangingPunct="1"/>
            <a:r>
              <a:rPr lang="en-US" sz="4800" dirty="0"/>
              <a:t>Topic 2</a:t>
            </a:r>
            <a:br>
              <a:rPr lang="en-US" sz="4800" dirty="0"/>
            </a:br>
            <a:br>
              <a:rPr lang="en-US" sz="4800" dirty="0"/>
            </a:br>
            <a:br>
              <a:rPr lang="en-US" sz="4800" dirty="0"/>
            </a:br>
            <a:r>
              <a:rPr lang="en-US" sz="4800" dirty="0"/>
              <a:t>(2) Data Preprocessing</a:t>
            </a:r>
          </a:p>
        </p:txBody>
      </p:sp>
    </p:spTree>
    <p:extLst>
      <p:ext uri="{BB962C8B-B14F-4D97-AF65-F5344CB8AC3E}">
        <p14:creationId xmlns:p14="http://schemas.microsoft.com/office/powerpoint/2010/main" val="1517737686"/>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61"/>
          <p:cNvSpPr>
            <a:spLocks noGrp="1" noChangeArrowheads="1"/>
          </p:cNvSpPr>
          <p:nvPr>
            <p:ph type="sldNum" sz="quarter" idx="12"/>
          </p:nvPr>
        </p:nvSpPr>
        <p:spPr>
          <a:noFill/>
        </p:spPr>
        <p:txBody>
          <a:bodyPr/>
          <a:lstStyle/>
          <a:p>
            <a:fld id="{A18EEDF7-670F-41D4-9EEC-61E97BB7C3AF}" type="slidenum">
              <a:rPr lang="en-US" smtClean="0"/>
              <a:pPr/>
              <a:t>29</a:t>
            </a:fld>
            <a:endParaRPr lang="en-US"/>
          </a:p>
        </p:txBody>
      </p:sp>
      <p:sp>
        <p:nvSpPr>
          <p:cNvPr id="21507" name="Slide Number Placeholder 6"/>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D1802C5A-91D2-4AB3-85B8-58D49D38B3EF}" type="slidenum">
              <a:rPr lang="en-US" sz="1200"/>
              <a:pPr algn="r"/>
              <a:t>29</a:t>
            </a:fld>
            <a:endParaRPr lang="en-US" sz="1200"/>
          </a:p>
        </p:txBody>
      </p:sp>
      <p:sp>
        <p:nvSpPr>
          <p:cNvPr id="21508" name="Rectangle 2"/>
          <p:cNvSpPr>
            <a:spLocks noGrp="1" noChangeArrowheads="1"/>
          </p:cNvSpPr>
          <p:nvPr>
            <p:ph type="title"/>
          </p:nvPr>
        </p:nvSpPr>
        <p:spPr>
          <a:noFill/>
        </p:spPr>
        <p:txBody>
          <a:bodyPr lIns="92075" tIns="46038" rIns="92075" bIns="46038" anchor="ctr"/>
          <a:lstStyle/>
          <a:p>
            <a:pPr eaLnBrk="1" hangingPunct="1"/>
            <a:r>
              <a:rPr lang="en-US" sz="3200" dirty="0"/>
              <a:t>Topics</a:t>
            </a:r>
          </a:p>
        </p:txBody>
      </p:sp>
      <p:sp>
        <p:nvSpPr>
          <p:cNvPr id="21509" name="Rectangle 3"/>
          <p:cNvSpPr>
            <a:spLocks noGrp="1" noChangeArrowheads="1"/>
          </p:cNvSpPr>
          <p:nvPr>
            <p:ph type="body" sz="half" idx="1"/>
          </p:nvPr>
        </p:nvSpPr>
        <p:spPr>
          <a:xfrm>
            <a:off x="381000" y="1371600"/>
            <a:ext cx="8229600" cy="4419600"/>
          </a:xfrm>
          <a:noFill/>
        </p:spPr>
        <p:txBody>
          <a:bodyPr lIns="92075" tIns="46038" rIns="92075" bIns="46038"/>
          <a:lstStyle/>
          <a:p>
            <a:pPr eaLnBrk="1" hangingPunct="1">
              <a:lnSpc>
                <a:spcPct val="150000"/>
              </a:lnSpc>
            </a:pPr>
            <a:r>
              <a:rPr lang="en-US" sz="2000" dirty="0"/>
              <a:t>Data Preprocessing: An Overview</a:t>
            </a:r>
          </a:p>
          <a:p>
            <a:pPr lvl="1" eaLnBrk="1" hangingPunct="1">
              <a:lnSpc>
                <a:spcPct val="150000"/>
              </a:lnSpc>
            </a:pPr>
            <a:r>
              <a:rPr lang="en-US" sz="2000" dirty="0"/>
              <a:t>Data Quality</a:t>
            </a:r>
          </a:p>
          <a:p>
            <a:pPr lvl="1" eaLnBrk="1" hangingPunct="1">
              <a:lnSpc>
                <a:spcPct val="150000"/>
              </a:lnSpc>
            </a:pPr>
            <a:r>
              <a:rPr lang="en-US" sz="2000" dirty="0"/>
              <a:t>Major Tasks in Data Preprocessing</a:t>
            </a:r>
          </a:p>
          <a:p>
            <a:pPr eaLnBrk="1" hangingPunct="1">
              <a:lnSpc>
                <a:spcPct val="150000"/>
              </a:lnSpc>
            </a:pPr>
            <a:r>
              <a:rPr lang="en-US" sz="2000" dirty="0"/>
              <a:t>Data Cleaning</a:t>
            </a:r>
          </a:p>
          <a:p>
            <a:pPr eaLnBrk="1" hangingPunct="1">
              <a:lnSpc>
                <a:spcPct val="150000"/>
              </a:lnSpc>
            </a:pPr>
            <a:r>
              <a:rPr lang="en-US" sz="2000" dirty="0"/>
              <a:t>Data Integration</a:t>
            </a:r>
          </a:p>
          <a:p>
            <a:pPr eaLnBrk="1" hangingPunct="1">
              <a:lnSpc>
                <a:spcPct val="150000"/>
              </a:lnSpc>
            </a:pPr>
            <a:r>
              <a:rPr lang="en-US" sz="2000" dirty="0"/>
              <a:t>Data Reduction</a:t>
            </a:r>
          </a:p>
          <a:p>
            <a:pPr eaLnBrk="1" hangingPunct="1">
              <a:lnSpc>
                <a:spcPct val="150000"/>
              </a:lnSpc>
            </a:pPr>
            <a:r>
              <a:rPr lang="en-US" sz="2000" dirty="0"/>
              <a:t>Data Transformation and Data </a:t>
            </a:r>
            <a:r>
              <a:rPr lang="en-US" sz="2000" dirty="0" err="1"/>
              <a:t>Discretization</a:t>
            </a:r>
            <a:endParaRPr lang="en-US" sz="2000" dirty="0"/>
          </a:p>
          <a:p>
            <a:pPr eaLnBrk="1" hangingPunct="1">
              <a:lnSpc>
                <a:spcPct val="150000"/>
              </a:lnSpc>
            </a:pPr>
            <a:r>
              <a:rPr lang="en-US" sz="2000" dirty="0"/>
              <a:t>Summary</a:t>
            </a:r>
          </a:p>
        </p:txBody>
      </p:sp>
    </p:spTree>
    <p:extLst>
      <p:ext uri="{BB962C8B-B14F-4D97-AF65-F5344CB8AC3E}">
        <p14:creationId xmlns:p14="http://schemas.microsoft.com/office/powerpoint/2010/main" val="3452699298"/>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a:noFill/>
        </p:spPr>
        <p:txBody>
          <a:bodyPr/>
          <a:lstStyle/>
          <a:p>
            <a:fld id="{03B13705-C260-40BC-8E57-97D29ADE8470}" type="slidenum">
              <a:rPr lang="en-US" smtClean="0"/>
              <a:pPr/>
              <a:t>3</a:t>
            </a:fld>
            <a:endParaRPr lang="en-US"/>
          </a:p>
        </p:txBody>
      </p:sp>
      <p:sp>
        <p:nvSpPr>
          <p:cNvPr id="13315" name="Rectangle 2"/>
          <p:cNvSpPr>
            <a:spLocks noGrp="1" noChangeArrowheads="1"/>
          </p:cNvSpPr>
          <p:nvPr>
            <p:ph type="title"/>
          </p:nvPr>
        </p:nvSpPr>
        <p:spPr>
          <a:xfrm>
            <a:off x="152400" y="152400"/>
            <a:ext cx="8839200" cy="914400"/>
          </a:xfrm>
          <a:noFill/>
        </p:spPr>
        <p:txBody>
          <a:bodyPr lIns="92075" tIns="46038" rIns="92075" bIns="46038" anchor="ctr"/>
          <a:lstStyle/>
          <a:p>
            <a:pPr eaLnBrk="1" hangingPunct="1"/>
            <a:r>
              <a:rPr lang="en-US" dirty="0"/>
              <a:t>Topics</a:t>
            </a:r>
          </a:p>
        </p:txBody>
      </p:sp>
      <p:sp>
        <p:nvSpPr>
          <p:cNvPr id="13316" name="Rectangle 3"/>
          <p:cNvSpPr>
            <a:spLocks noGrp="1" noChangeArrowheads="1"/>
          </p:cNvSpPr>
          <p:nvPr>
            <p:ph type="body" idx="1"/>
          </p:nvPr>
        </p:nvSpPr>
        <p:spPr>
          <a:xfrm>
            <a:off x="381000" y="1447800"/>
            <a:ext cx="8382000" cy="4800600"/>
          </a:xfrm>
          <a:noFill/>
        </p:spPr>
        <p:txBody>
          <a:bodyPr lIns="92075" tIns="46038" rIns="92075" bIns="46038"/>
          <a:lstStyle/>
          <a:p>
            <a:pPr eaLnBrk="1" hangingPunct="1">
              <a:lnSpc>
                <a:spcPct val="200000"/>
              </a:lnSpc>
            </a:pPr>
            <a:r>
              <a:rPr lang="en-US" sz="2000" dirty="0"/>
              <a:t>Introduction and Motivation</a:t>
            </a:r>
          </a:p>
          <a:p>
            <a:pPr eaLnBrk="1" hangingPunct="1">
              <a:lnSpc>
                <a:spcPct val="200000"/>
              </a:lnSpc>
            </a:pPr>
            <a:r>
              <a:rPr lang="en-US" sz="2000" dirty="0"/>
              <a:t>Data Objects and Attribute Types</a:t>
            </a:r>
          </a:p>
          <a:p>
            <a:pPr eaLnBrk="1" hangingPunct="1">
              <a:lnSpc>
                <a:spcPct val="200000"/>
              </a:lnSpc>
            </a:pPr>
            <a:r>
              <a:rPr lang="en-US" sz="2000" dirty="0"/>
              <a:t>Basic Statistical Descriptions of Data</a:t>
            </a:r>
          </a:p>
          <a:p>
            <a:pPr eaLnBrk="1" hangingPunct="1">
              <a:lnSpc>
                <a:spcPct val="200000"/>
              </a:lnSpc>
            </a:pPr>
            <a:r>
              <a:rPr lang="en-US" sz="2000" dirty="0"/>
              <a:t>Data Visualization</a:t>
            </a:r>
          </a:p>
          <a:p>
            <a:pPr eaLnBrk="1" hangingPunct="1">
              <a:lnSpc>
                <a:spcPct val="200000"/>
              </a:lnSpc>
            </a:pPr>
            <a:r>
              <a:rPr lang="en-US" sz="2000" dirty="0"/>
              <a:t>Measuring Data Similarity and Dissimilarity</a:t>
            </a:r>
          </a:p>
          <a:p>
            <a:pPr eaLnBrk="1" hangingPunct="1">
              <a:lnSpc>
                <a:spcPct val="200000"/>
              </a:lnSpc>
            </a:pPr>
            <a:r>
              <a:rPr lang="en-US" sz="2000" dirty="0"/>
              <a:t>Summary</a:t>
            </a:r>
          </a:p>
        </p:txBody>
      </p:sp>
    </p:spTree>
    <p:extLst>
      <p:ext uri="{BB962C8B-B14F-4D97-AF65-F5344CB8AC3E}">
        <p14:creationId xmlns:p14="http://schemas.microsoft.com/office/powerpoint/2010/main" val="206663635"/>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5" name="Slide Number Placeholder 4"/>
          <p:cNvSpPr>
            <a:spLocks noGrp="1"/>
          </p:cNvSpPr>
          <p:nvPr>
            <p:ph type="sldNum" sz="quarter" idx="12"/>
          </p:nvPr>
        </p:nvSpPr>
        <p:spPr/>
        <p:txBody>
          <a:bodyPr/>
          <a:lstStyle/>
          <a:p>
            <a:pPr>
              <a:defRPr/>
            </a:pPr>
            <a:fld id="{53E7E14E-760F-4088-B071-855382EFDE36}" type="slidenum">
              <a:rPr lang="en-US" smtClean="0"/>
              <a:pPr>
                <a:defRPr/>
              </a:pPr>
              <a:t>30</a:t>
            </a:fld>
            <a:endParaRPr lang="en-US"/>
          </a:p>
        </p:txBody>
      </p:sp>
      <p:pic>
        <p:nvPicPr>
          <p:cNvPr id="134147" name="Picture 3"/>
          <p:cNvPicPr>
            <a:picLocks noChangeAspect="1" noChangeArrowheads="1"/>
          </p:cNvPicPr>
          <p:nvPr/>
        </p:nvPicPr>
        <p:blipFill>
          <a:blip r:embed="rId2" cstate="print"/>
          <a:srcRect/>
          <a:stretch>
            <a:fillRect/>
          </a:stretch>
        </p:blipFill>
        <p:spPr bwMode="auto">
          <a:xfrm>
            <a:off x="405606" y="1804987"/>
            <a:ext cx="8429625" cy="3248025"/>
          </a:xfrm>
          <a:prstGeom prst="rect">
            <a:avLst/>
          </a:prstGeom>
          <a:noFill/>
          <a:ln w="9525">
            <a:noFill/>
            <a:miter lim="800000"/>
            <a:headEnd/>
            <a:tailEnd/>
          </a:ln>
        </p:spPr>
      </p:pic>
    </p:spTree>
    <p:extLst>
      <p:ext uri="{BB962C8B-B14F-4D97-AF65-F5344CB8AC3E}">
        <p14:creationId xmlns:p14="http://schemas.microsoft.com/office/powerpoint/2010/main" val="465608875"/>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61"/>
          <p:cNvSpPr>
            <a:spLocks noGrp="1" noChangeArrowheads="1"/>
          </p:cNvSpPr>
          <p:nvPr>
            <p:ph type="sldNum" sz="quarter" idx="10"/>
          </p:nvPr>
        </p:nvSpPr>
        <p:spPr>
          <a:noFill/>
        </p:spPr>
        <p:txBody>
          <a:bodyPr/>
          <a:lstStyle/>
          <a:p>
            <a:fld id="{9B092F99-A460-4240-AF51-588907281082}" type="slidenum">
              <a:rPr lang="en-US" smtClean="0"/>
              <a:pPr/>
              <a:t>31</a:t>
            </a:fld>
            <a:endParaRPr lang="en-US"/>
          </a:p>
        </p:txBody>
      </p:sp>
      <p:sp>
        <p:nvSpPr>
          <p:cNvPr id="22531" name="Rectangle 2"/>
          <p:cNvSpPr>
            <a:spLocks noGrp="1" noChangeArrowheads="1"/>
          </p:cNvSpPr>
          <p:nvPr>
            <p:ph type="title"/>
          </p:nvPr>
        </p:nvSpPr>
        <p:spPr>
          <a:xfrm>
            <a:off x="0" y="304800"/>
            <a:ext cx="9144000" cy="685800"/>
          </a:xfrm>
        </p:spPr>
        <p:txBody>
          <a:bodyPr/>
          <a:lstStyle/>
          <a:p>
            <a:pPr eaLnBrk="1" hangingPunct="1"/>
            <a:r>
              <a:rPr lang="en-US" sz="2800" dirty="0"/>
              <a:t>Data Quality: Why Preprocess the Data?</a:t>
            </a:r>
            <a:endParaRPr lang="en-US" sz="3200" dirty="0"/>
          </a:p>
        </p:txBody>
      </p:sp>
      <p:sp>
        <p:nvSpPr>
          <p:cNvPr id="22532" name="Rectangle 3"/>
          <p:cNvSpPr>
            <a:spLocks noGrp="1" noChangeArrowheads="1"/>
          </p:cNvSpPr>
          <p:nvPr>
            <p:ph type="body" idx="1"/>
          </p:nvPr>
        </p:nvSpPr>
        <p:spPr>
          <a:xfrm>
            <a:off x="304800" y="1295400"/>
            <a:ext cx="8382000" cy="4946650"/>
          </a:xfrm>
        </p:spPr>
        <p:txBody>
          <a:bodyPr/>
          <a:lstStyle/>
          <a:p>
            <a:pPr eaLnBrk="1" hangingPunct="1">
              <a:lnSpc>
                <a:spcPct val="140000"/>
              </a:lnSpc>
            </a:pPr>
            <a:r>
              <a:rPr lang="en-US" sz="2000" dirty="0"/>
              <a:t>Data in the Real World is </a:t>
            </a:r>
            <a:r>
              <a:rPr lang="en-US" sz="2000" b="1" dirty="0"/>
              <a:t>Dirty</a:t>
            </a:r>
            <a:r>
              <a:rPr lang="en-US" sz="2000" dirty="0"/>
              <a:t> </a:t>
            </a:r>
            <a:r>
              <a:rPr lang="en-US" sz="2000" dirty="0">
                <a:solidFill>
                  <a:srgbClr val="C00000"/>
                </a:solidFill>
              </a:rPr>
              <a:t>( GIGO ………)</a:t>
            </a:r>
          </a:p>
          <a:p>
            <a:pPr eaLnBrk="1" hangingPunct="1">
              <a:lnSpc>
                <a:spcPct val="140000"/>
              </a:lnSpc>
            </a:pPr>
            <a:r>
              <a:rPr lang="en-US" sz="2000" dirty="0"/>
              <a:t>Measures for data quality: A multidimensional view</a:t>
            </a:r>
          </a:p>
          <a:p>
            <a:pPr lvl="1" eaLnBrk="1" hangingPunct="1">
              <a:lnSpc>
                <a:spcPct val="140000"/>
              </a:lnSpc>
            </a:pPr>
            <a:r>
              <a:rPr lang="en-US" sz="2000" dirty="0"/>
              <a:t>Accuracy: correct or wrong, accurate or not</a:t>
            </a:r>
          </a:p>
          <a:p>
            <a:pPr lvl="1" eaLnBrk="1" hangingPunct="1">
              <a:lnSpc>
                <a:spcPct val="140000"/>
              </a:lnSpc>
            </a:pPr>
            <a:r>
              <a:rPr lang="en-US" sz="2000" dirty="0"/>
              <a:t>Completeness: not recorded, unavailable, …</a:t>
            </a:r>
          </a:p>
          <a:p>
            <a:pPr lvl="1" eaLnBrk="1" hangingPunct="1">
              <a:lnSpc>
                <a:spcPct val="140000"/>
              </a:lnSpc>
            </a:pPr>
            <a:r>
              <a:rPr lang="en-US" sz="2000" dirty="0"/>
              <a:t>Consistency: some modified but some not, dangling, …</a:t>
            </a:r>
          </a:p>
          <a:p>
            <a:pPr lvl="1" eaLnBrk="1" hangingPunct="1">
              <a:lnSpc>
                <a:spcPct val="140000"/>
              </a:lnSpc>
            </a:pPr>
            <a:r>
              <a:rPr lang="en-US" sz="2000" dirty="0"/>
              <a:t>Timeliness: timely update? </a:t>
            </a:r>
          </a:p>
          <a:p>
            <a:pPr lvl="1" eaLnBrk="1" hangingPunct="1">
              <a:lnSpc>
                <a:spcPct val="140000"/>
              </a:lnSpc>
            </a:pPr>
            <a:r>
              <a:rPr lang="en-US" sz="2000" dirty="0"/>
              <a:t>Believability: how trustable the data are correct?</a:t>
            </a:r>
          </a:p>
          <a:p>
            <a:pPr lvl="1" eaLnBrk="1" hangingPunct="1">
              <a:lnSpc>
                <a:spcPct val="140000"/>
              </a:lnSpc>
            </a:pPr>
            <a:r>
              <a:rPr lang="en-US" sz="2000" dirty="0"/>
              <a:t>Interpretability: how easily the data can be understood?</a:t>
            </a:r>
          </a:p>
        </p:txBody>
      </p:sp>
    </p:spTree>
    <p:extLst>
      <p:ext uri="{BB962C8B-B14F-4D97-AF65-F5344CB8AC3E}">
        <p14:creationId xmlns:p14="http://schemas.microsoft.com/office/powerpoint/2010/main" val="1093107523"/>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61"/>
          <p:cNvSpPr>
            <a:spLocks noGrp="1" noChangeArrowheads="1"/>
          </p:cNvSpPr>
          <p:nvPr>
            <p:ph type="sldNum" sz="quarter" idx="10"/>
          </p:nvPr>
        </p:nvSpPr>
        <p:spPr>
          <a:noFill/>
        </p:spPr>
        <p:txBody>
          <a:bodyPr/>
          <a:lstStyle/>
          <a:p>
            <a:fld id="{DBDE69FA-9448-433E-8419-B3D4F90B22DB}" type="slidenum">
              <a:rPr lang="en-US" smtClean="0"/>
              <a:pPr/>
              <a:t>32</a:t>
            </a:fld>
            <a:endParaRPr lang="en-US"/>
          </a:p>
        </p:txBody>
      </p:sp>
      <p:sp>
        <p:nvSpPr>
          <p:cNvPr id="23555" name="Rectangle 2"/>
          <p:cNvSpPr>
            <a:spLocks noGrp="1" noChangeArrowheads="1"/>
          </p:cNvSpPr>
          <p:nvPr>
            <p:ph type="title"/>
          </p:nvPr>
        </p:nvSpPr>
        <p:spPr>
          <a:xfrm>
            <a:off x="0" y="304800"/>
            <a:ext cx="9144000" cy="685800"/>
          </a:xfrm>
        </p:spPr>
        <p:txBody>
          <a:bodyPr/>
          <a:lstStyle/>
          <a:p>
            <a:pPr eaLnBrk="1" hangingPunct="1"/>
            <a:r>
              <a:rPr lang="en-US" sz="3200" dirty="0"/>
              <a:t>Major Tasks in Data Preprocessing</a:t>
            </a:r>
          </a:p>
        </p:txBody>
      </p:sp>
      <p:sp>
        <p:nvSpPr>
          <p:cNvPr id="23556" name="Rectangle 3"/>
          <p:cNvSpPr>
            <a:spLocks noGrp="1" noChangeArrowheads="1"/>
          </p:cNvSpPr>
          <p:nvPr>
            <p:ph type="body" idx="1"/>
          </p:nvPr>
        </p:nvSpPr>
        <p:spPr>
          <a:xfrm>
            <a:off x="381000" y="1295400"/>
            <a:ext cx="8305800" cy="5105400"/>
          </a:xfrm>
        </p:spPr>
        <p:txBody>
          <a:bodyPr/>
          <a:lstStyle/>
          <a:p>
            <a:pPr eaLnBrk="1" hangingPunct="1">
              <a:lnSpc>
                <a:spcPct val="120000"/>
              </a:lnSpc>
            </a:pPr>
            <a:r>
              <a:rPr lang="en-US" sz="1800" b="1" dirty="0">
                <a:solidFill>
                  <a:srgbClr val="C00000"/>
                </a:solidFill>
              </a:rPr>
              <a:t>Data cleaning</a:t>
            </a:r>
          </a:p>
          <a:p>
            <a:pPr lvl="1" eaLnBrk="1" hangingPunct="1">
              <a:lnSpc>
                <a:spcPct val="120000"/>
              </a:lnSpc>
            </a:pPr>
            <a:r>
              <a:rPr lang="en-US" sz="1800" dirty="0"/>
              <a:t>Fill in missing values, smooth noisy data, identify or remove outliers, and resolve inconsistencies</a:t>
            </a:r>
          </a:p>
          <a:p>
            <a:pPr eaLnBrk="1" hangingPunct="1">
              <a:lnSpc>
                <a:spcPct val="120000"/>
              </a:lnSpc>
            </a:pPr>
            <a:r>
              <a:rPr lang="en-US" sz="1800" b="1" dirty="0">
                <a:solidFill>
                  <a:srgbClr val="C00000"/>
                </a:solidFill>
              </a:rPr>
              <a:t>Data integration</a:t>
            </a:r>
          </a:p>
          <a:p>
            <a:pPr lvl="1" eaLnBrk="1" hangingPunct="1">
              <a:lnSpc>
                <a:spcPct val="120000"/>
              </a:lnSpc>
            </a:pPr>
            <a:r>
              <a:rPr lang="en-US" sz="1800" dirty="0"/>
              <a:t>Integration of multiple databases, data cubes, or files</a:t>
            </a:r>
          </a:p>
          <a:p>
            <a:pPr eaLnBrk="1" hangingPunct="1">
              <a:lnSpc>
                <a:spcPct val="120000"/>
              </a:lnSpc>
            </a:pPr>
            <a:r>
              <a:rPr lang="en-US" sz="1800" b="1" dirty="0">
                <a:solidFill>
                  <a:srgbClr val="C00000"/>
                </a:solidFill>
              </a:rPr>
              <a:t>Data reduction</a:t>
            </a:r>
          </a:p>
          <a:p>
            <a:pPr lvl="1" eaLnBrk="1" hangingPunct="1">
              <a:lnSpc>
                <a:spcPct val="120000"/>
              </a:lnSpc>
            </a:pPr>
            <a:r>
              <a:rPr lang="en-US" sz="1800" dirty="0"/>
              <a:t>Dimensionality reduction</a:t>
            </a:r>
          </a:p>
          <a:p>
            <a:pPr lvl="1" eaLnBrk="1" hangingPunct="1">
              <a:lnSpc>
                <a:spcPct val="120000"/>
              </a:lnSpc>
            </a:pPr>
            <a:r>
              <a:rPr lang="en-US" sz="1800" dirty="0" err="1"/>
              <a:t>Numerosity</a:t>
            </a:r>
            <a:r>
              <a:rPr lang="en-US" sz="1800" dirty="0"/>
              <a:t> reduction</a:t>
            </a:r>
          </a:p>
          <a:p>
            <a:pPr lvl="1" eaLnBrk="1" hangingPunct="1">
              <a:lnSpc>
                <a:spcPct val="120000"/>
              </a:lnSpc>
            </a:pPr>
            <a:r>
              <a:rPr lang="en-US" sz="1800" dirty="0"/>
              <a:t>Data compression</a:t>
            </a:r>
          </a:p>
          <a:p>
            <a:pPr eaLnBrk="1" hangingPunct="1">
              <a:lnSpc>
                <a:spcPct val="120000"/>
              </a:lnSpc>
            </a:pPr>
            <a:r>
              <a:rPr lang="en-US" sz="1800" b="1" dirty="0">
                <a:solidFill>
                  <a:srgbClr val="C00000"/>
                </a:solidFill>
              </a:rPr>
              <a:t>Data transformation </a:t>
            </a:r>
            <a:r>
              <a:rPr lang="en-US" sz="1800" b="1" dirty="0"/>
              <a:t>and </a:t>
            </a:r>
            <a:r>
              <a:rPr lang="en-US" sz="1800" b="1" dirty="0">
                <a:solidFill>
                  <a:srgbClr val="C00000"/>
                </a:solidFill>
              </a:rPr>
              <a:t>data </a:t>
            </a:r>
            <a:r>
              <a:rPr lang="en-US" sz="1800" b="1" dirty="0" err="1">
                <a:solidFill>
                  <a:srgbClr val="C00000"/>
                </a:solidFill>
              </a:rPr>
              <a:t>discretization</a:t>
            </a:r>
            <a:endParaRPr lang="en-US" sz="1800" b="1" dirty="0">
              <a:solidFill>
                <a:srgbClr val="C00000"/>
              </a:solidFill>
            </a:endParaRPr>
          </a:p>
          <a:p>
            <a:pPr lvl="1" eaLnBrk="1" hangingPunct="1">
              <a:lnSpc>
                <a:spcPct val="120000"/>
              </a:lnSpc>
            </a:pPr>
            <a:r>
              <a:rPr lang="en-US" sz="1800" dirty="0"/>
              <a:t>Normalization </a:t>
            </a:r>
          </a:p>
          <a:p>
            <a:pPr lvl="1" eaLnBrk="1" hangingPunct="1">
              <a:lnSpc>
                <a:spcPct val="120000"/>
              </a:lnSpc>
            </a:pPr>
            <a:r>
              <a:rPr lang="en-US" sz="1800" dirty="0"/>
              <a:t>Concept hierarchy generation</a:t>
            </a:r>
          </a:p>
        </p:txBody>
      </p:sp>
    </p:spTree>
    <p:extLst>
      <p:ext uri="{BB962C8B-B14F-4D97-AF65-F5344CB8AC3E}">
        <p14:creationId xmlns:p14="http://schemas.microsoft.com/office/powerpoint/2010/main" val="990616122"/>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3" cstate="print"/>
          <a:srcRect/>
          <a:stretch>
            <a:fillRect/>
          </a:stretch>
        </p:blipFill>
        <p:spPr bwMode="auto">
          <a:xfrm>
            <a:off x="4352925" y="5353050"/>
            <a:ext cx="4791075" cy="1504950"/>
          </a:xfrm>
          <a:prstGeom prst="rect">
            <a:avLst/>
          </a:prstGeom>
          <a:noFill/>
          <a:ln w="9525">
            <a:noFill/>
            <a:miter lim="800000"/>
            <a:headEnd/>
            <a:tailEnd/>
          </a:ln>
        </p:spPr>
      </p:pic>
      <p:sp>
        <p:nvSpPr>
          <p:cNvPr id="24578" name="Rectangle 2061"/>
          <p:cNvSpPr>
            <a:spLocks noGrp="1" noChangeArrowheads="1"/>
          </p:cNvSpPr>
          <p:nvPr>
            <p:ph type="sldNum" sz="quarter" idx="10"/>
          </p:nvPr>
        </p:nvSpPr>
        <p:spPr>
          <a:noFill/>
        </p:spPr>
        <p:txBody>
          <a:bodyPr/>
          <a:lstStyle/>
          <a:p>
            <a:fld id="{0AA7F7E3-8729-4EF9-9E06-441E600916AC}" type="slidenum">
              <a:rPr lang="en-US" smtClean="0"/>
              <a:pPr/>
              <a:t>33</a:t>
            </a:fld>
            <a:endParaRPr lang="en-US"/>
          </a:p>
        </p:txBody>
      </p:sp>
      <p:sp>
        <p:nvSpPr>
          <p:cNvPr id="24579" name="Rectangle 2"/>
          <p:cNvSpPr>
            <a:spLocks noGrp="1" noChangeArrowheads="1"/>
          </p:cNvSpPr>
          <p:nvPr>
            <p:ph type="title"/>
          </p:nvPr>
        </p:nvSpPr>
        <p:spPr/>
        <p:txBody>
          <a:bodyPr/>
          <a:lstStyle/>
          <a:p>
            <a:pPr eaLnBrk="1" hangingPunct="1"/>
            <a:r>
              <a:rPr lang="en-US">
                <a:solidFill>
                  <a:srgbClr val="170981"/>
                </a:solidFill>
              </a:rPr>
              <a:t>Data Cleaning</a:t>
            </a:r>
          </a:p>
        </p:txBody>
      </p:sp>
      <p:sp>
        <p:nvSpPr>
          <p:cNvPr id="24580" name="Rectangle 3"/>
          <p:cNvSpPr>
            <a:spLocks noGrp="1" noChangeArrowheads="1"/>
          </p:cNvSpPr>
          <p:nvPr>
            <p:ph type="body" idx="1"/>
          </p:nvPr>
        </p:nvSpPr>
        <p:spPr>
          <a:xfrm>
            <a:off x="304800" y="1295400"/>
            <a:ext cx="8077200" cy="4648200"/>
          </a:xfrm>
        </p:spPr>
        <p:txBody>
          <a:bodyPr/>
          <a:lstStyle/>
          <a:p>
            <a:pPr eaLnBrk="1" hangingPunct="1">
              <a:lnSpc>
                <a:spcPct val="110000"/>
              </a:lnSpc>
            </a:pPr>
            <a:r>
              <a:rPr lang="en-US" sz="1800" dirty="0"/>
              <a:t>Data in the Real World Is Dirty: Lots of potentially incorrect data, e.g., instrument faulty, human or computer error, transmission error</a:t>
            </a:r>
          </a:p>
          <a:p>
            <a:pPr lvl="1" eaLnBrk="1" hangingPunct="1">
              <a:lnSpc>
                <a:spcPct val="120000"/>
              </a:lnSpc>
            </a:pPr>
            <a:r>
              <a:rPr lang="en-US" sz="1800" u="sng" dirty="0"/>
              <a:t>incomplete</a:t>
            </a:r>
            <a:r>
              <a:rPr lang="en-US" sz="1800" dirty="0"/>
              <a:t>: lacking attribute values, lacking certain attributes of interest, or containing only aggregate data</a:t>
            </a:r>
          </a:p>
          <a:p>
            <a:pPr lvl="2" eaLnBrk="1" hangingPunct="1">
              <a:lnSpc>
                <a:spcPct val="110000"/>
              </a:lnSpc>
            </a:pPr>
            <a:r>
              <a:rPr lang="en-US" sz="1800" dirty="0"/>
              <a:t>e.g., </a:t>
            </a:r>
            <a:r>
              <a:rPr lang="en-US" sz="1800" i="1" dirty="0"/>
              <a:t>Occupation</a:t>
            </a:r>
            <a:r>
              <a:rPr lang="en-US" sz="1800" dirty="0"/>
              <a:t>=“ ” (missing data)</a:t>
            </a:r>
          </a:p>
          <a:p>
            <a:pPr lvl="1" eaLnBrk="1" hangingPunct="1">
              <a:lnSpc>
                <a:spcPct val="110000"/>
              </a:lnSpc>
            </a:pPr>
            <a:r>
              <a:rPr lang="en-US" sz="1800" u="sng" dirty="0"/>
              <a:t>noisy</a:t>
            </a:r>
            <a:r>
              <a:rPr lang="en-US" sz="1800" dirty="0"/>
              <a:t>: containing noise, errors, or outliers</a:t>
            </a:r>
          </a:p>
          <a:p>
            <a:pPr lvl="2" eaLnBrk="1" hangingPunct="1">
              <a:lnSpc>
                <a:spcPct val="110000"/>
              </a:lnSpc>
            </a:pPr>
            <a:r>
              <a:rPr lang="en-US" sz="1800" dirty="0"/>
              <a:t>e.g., </a:t>
            </a:r>
            <a:r>
              <a:rPr lang="en-US" sz="1800" i="1" dirty="0"/>
              <a:t>Salary</a:t>
            </a:r>
            <a:r>
              <a:rPr lang="en-US" sz="1800" dirty="0"/>
              <a:t>=“</a:t>
            </a:r>
            <a:r>
              <a:rPr lang="en-US" sz="1800" dirty="0">
                <a:cs typeface="Tahoma" pitchFamily="34" charset="0"/>
              </a:rPr>
              <a:t>−</a:t>
            </a:r>
            <a:r>
              <a:rPr lang="en-US" sz="1800" dirty="0"/>
              <a:t>10” (an error)</a:t>
            </a:r>
          </a:p>
          <a:p>
            <a:pPr lvl="1" eaLnBrk="1" hangingPunct="1">
              <a:lnSpc>
                <a:spcPct val="110000"/>
              </a:lnSpc>
            </a:pPr>
            <a:r>
              <a:rPr lang="en-US" sz="1800" u="sng" dirty="0"/>
              <a:t>inconsistent</a:t>
            </a:r>
            <a:r>
              <a:rPr lang="en-US" sz="1800" dirty="0"/>
              <a:t>: containing discrepancies in codes or names, e.g.,</a:t>
            </a:r>
          </a:p>
          <a:p>
            <a:pPr lvl="2" eaLnBrk="1" hangingPunct="1">
              <a:lnSpc>
                <a:spcPct val="110000"/>
              </a:lnSpc>
            </a:pPr>
            <a:r>
              <a:rPr lang="en-US" sz="1800" i="1" dirty="0"/>
              <a:t>Age</a:t>
            </a:r>
            <a:r>
              <a:rPr lang="en-US" sz="1800" dirty="0"/>
              <a:t>=“42”, </a:t>
            </a:r>
            <a:r>
              <a:rPr lang="en-US" sz="1800" i="1" dirty="0"/>
              <a:t>Birthday</a:t>
            </a:r>
            <a:r>
              <a:rPr lang="en-US" sz="1800" dirty="0"/>
              <a:t>=“03/07/2010”</a:t>
            </a:r>
          </a:p>
          <a:p>
            <a:pPr lvl="2" eaLnBrk="1" hangingPunct="1">
              <a:lnSpc>
                <a:spcPct val="110000"/>
              </a:lnSpc>
            </a:pPr>
            <a:r>
              <a:rPr lang="en-US" sz="1800" dirty="0"/>
              <a:t>Was rating “1, 2, 3”, now rating “A, B, C”</a:t>
            </a:r>
          </a:p>
          <a:p>
            <a:pPr lvl="2" eaLnBrk="1" hangingPunct="1">
              <a:lnSpc>
                <a:spcPct val="110000"/>
              </a:lnSpc>
            </a:pPr>
            <a:r>
              <a:rPr lang="en-US" sz="1800" dirty="0"/>
              <a:t>discrepancy between duplicate records</a:t>
            </a:r>
          </a:p>
          <a:p>
            <a:pPr lvl="1" eaLnBrk="1" hangingPunct="1">
              <a:lnSpc>
                <a:spcPct val="120000"/>
              </a:lnSpc>
            </a:pPr>
            <a:r>
              <a:rPr lang="en-US" sz="1800" u="sng" dirty="0"/>
              <a:t>Intentional</a:t>
            </a:r>
            <a:r>
              <a:rPr lang="en-US" sz="1800" b="1" u="sng" dirty="0"/>
              <a:t> </a:t>
            </a:r>
            <a:r>
              <a:rPr lang="en-US" sz="1800" dirty="0"/>
              <a:t>(e.g., </a:t>
            </a:r>
            <a:r>
              <a:rPr lang="en-US" sz="1800" i="1" dirty="0"/>
              <a:t>disguised missing</a:t>
            </a:r>
            <a:r>
              <a:rPr lang="en-US" sz="1800" dirty="0"/>
              <a:t> data)</a:t>
            </a:r>
          </a:p>
          <a:p>
            <a:pPr lvl="2" eaLnBrk="1" hangingPunct="1">
              <a:lnSpc>
                <a:spcPct val="120000"/>
              </a:lnSpc>
            </a:pPr>
            <a:r>
              <a:rPr lang="en-US" sz="1800" dirty="0"/>
              <a:t>Jan. 1 as everyone’s birthday?</a:t>
            </a:r>
          </a:p>
        </p:txBody>
      </p:sp>
    </p:spTree>
    <p:extLst>
      <p:ext uri="{BB962C8B-B14F-4D97-AF65-F5344CB8AC3E}">
        <p14:creationId xmlns:p14="http://schemas.microsoft.com/office/powerpoint/2010/main" val="2624037331"/>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61"/>
          <p:cNvSpPr>
            <a:spLocks noGrp="1" noChangeArrowheads="1"/>
          </p:cNvSpPr>
          <p:nvPr>
            <p:ph type="sldNum" sz="quarter" idx="10"/>
          </p:nvPr>
        </p:nvSpPr>
        <p:spPr>
          <a:noFill/>
        </p:spPr>
        <p:txBody>
          <a:bodyPr/>
          <a:lstStyle/>
          <a:p>
            <a:fld id="{993FC73C-3D78-4A62-9C20-B2EC392B5F24}" type="slidenum">
              <a:rPr lang="en-US" smtClean="0"/>
              <a:pPr/>
              <a:t>34</a:t>
            </a:fld>
            <a:endParaRPr lang="en-US"/>
          </a:p>
        </p:txBody>
      </p:sp>
      <p:sp>
        <p:nvSpPr>
          <p:cNvPr id="25603" name="Rectangle 2"/>
          <p:cNvSpPr>
            <a:spLocks noGrp="1" noChangeArrowheads="1"/>
          </p:cNvSpPr>
          <p:nvPr>
            <p:ph type="title"/>
          </p:nvPr>
        </p:nvSpPr>
        <p:spPr>
          <a:xfrm>
            <a:off x="869950" y="304800"/>
            <a:ext cx="7169150" cy="609600"/>
          </a:xfrm>
        </p:spPr>
        <p:txBody>
          <a:bodyPr/>
          <a:lstStyle/>
          <a:p>
            <a:pPr eaLnBrk="1" hangingPunct="1"/>
            <a:r>
              <a:rPr lang="en-US" dirty="0">
                <a:solidFill>
                  <a:srgbClr val="170981"/>
                </a:solidFill>
              </a:rPr>
              <a:t>Incomplete (Missing) Data</a:t>
            </a:r>
          </a:p>
        </p:txBody>
      </p:sp>
      <p:sp>
        <p:nvSpPr>
          <p:cNvPr id="25604" name="Rectangle 3"/>
          <p:cNvSpPr>
            <a:spLocks noGrp="1" noChangeArrowheads="1"/>
          </p:cNvSpPr>
          <p:nvPr>
            <p:ph type="body" idx="1"/>
          </p:nvPr>
        </p:nvSpPr>
        <p:spPr>
          <a:xfrm>
            <a:off x="381000" y="1371600"/>
            <a:ext cx="8305800" cy="5105400"/>
          </a:xfrm>
        </p:spPr>
        <p:txBody>
          <a:bodyPr/>
          <a:lstStyle/>
          <a:p>
            <a:pPr eaLnBrk="1" hangingPunct="1">
              <a:lnSpc>
                <a:spcPct val="110000"/>
              </a:lnSpc>
            </a:pPr>
            <a:r>
              <a:rPr lang="en-US" sz="2000" dirty="0"/>
              <a:t>Data is not always available</a:t>
            </a:r>
          </a:p>
          <a:p>
            <a:pPr lvl="1" eaLnBrk="1" hangingPunct="1">
              <a:lnSpc>
                <a:spcPct val="110000"/>
              </a:lnSpc>
            </a:pPr>
            <a:r>
              <a:rPr lang="en-US" sz="2000" dirty="0"/>
              <a:t>E.g., many tuples have no recorded value for several attributes, such as customer income in sales data</a:t>
            </a:r>
          </a:p>
          <a:p>
            <a:pPr eaLnBrk="1" hangingPunct="1">
              <a:lnSpc>
                <a:spcPct val="110000"/>
              </a:lnSpc>
            </a:pPr>
            <a:r>
              <a:rPr lang="en-US" sz="2000" dirty="0"/>
              <a:t>Missing data may be due to </a:t>
            </a:r>
          </a:p>
          <a:p>
            <a:pPr lvl="1" eaLnBrk="1" hangingPunct="1">
              <a:lnSpc>
                <a:spcPct val="110000"/>
              </a:lnSpc>
            </a:pPr>
            <a:r>
              <a:rPr lang="en-US" sz="2000" dirty="0"/>
              <a:t>equipment malfunction</a:t>
            </a:r>
          </a:p>
          <a:p>
            <a:pPr lvl="1" eaLnBrk="1" hangingPunct="1">
              <a:lnSpc>
                <a:spcPct val="110000"/>
              </a:lnSpc>
            </a:pPr>
            <a:r>
              <a:rPr lang="en-US" sz="2000" dirty="0"/>
              <a:t>inconsistent with other recorded data and thus deleted</a:t>
            </a:r>
          </a:p>
          <a:p>
            <a:pPr lvl="1" eaLnBrk="1" hangingPunct="1">
              <a:lnSpc>
                <a:spcPct val="110000"/>
              </a:lnSpc>
            </a:pPr>
            <a:r>
              <a:rPr lang="en-US" sz="2000" dirty="0"/>
              <a:t>data not entered due to misunderstanding</a:t>
            </a:r>
          </a:p>
          <a:p>
            <a:pPr lvl="1" eaLnBrk="1" hangingPunct="1">
              <a:lnSpc>
                <a:spcPct val="110000"/>
              </a:lnSpc>
            </a:pPr>
            <a:r>
              <a:rPr lang="en-US" sz="2000" dirty="0"/>
              <a:t>certain data may not be considered important at the time of entry</a:t>
            </a:r>
          </a:p>
          <a:p>
            <a:pPr lvl="1" eaLnBrk="1" hangingPunct="1">
              <a:lnSpc>
                <a:spcPct val="110000"/>
              </a:lnSpc>
            </a:pPr>
            <a:r>
              <a:rPr lang="en-US" sz="2000" dirty="0"/>
              <a:t>not register history or changes of the data</a:t>
            </a:r>
          </a:p>
          <a:p>
            <a:pPr eaLnBrk="1" hangingPunct="1">
              <a:lnSpc>
                <a:spcPct val="110000"/>
              </a:lnSpc>
            </a:pPr>
            <a:r>
              <a:rPr lang="en-US" sz="2000" dirty="0">
                <a:solidFill>
                  <a:srgbClr val="C00000"/>
                </a:solidFill>
              </a:rPr>
              <a:t>Missing data may need to be inferred …..</a:t>
            </a:r>
          </a:p>
        </p:txBody>
      </p:sp>
    </p:spTree>
    <p:extLst>
      <p:ext uri="{BB962C8B-B14F-4D97-AF65-F5344CB8AC3E}">
        <p14:creationId xmlns:p14="http://schemas.microsoft.com/office/powerpoint/2010/main" val="3971162562"/>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61"/>
          <p:cNvSpPr>
            <a:spLocks noGrp="1" noChangeArrowheads="1"/>
          </p:cNvSpPr>
          <p:nvPr>
            <p:ph type="sldNum" sz="quarter" idx="10"/>
          </p:nvPr>
        </p:nvSpPr>
        <p:spPr>
          <a:noFill/>
        </p:spPr>
        <p:txBody>
          <a:bodyPr/>
          <a:lstStyle/>
          <a:p>
            <a:fld id="{61A1AC82-E254-4195-B9D9-2DEB4B41B3B9}" type="slidenum">
              <a:rPr lang="en-US" smtClean="0"/>
              <a:pPr/>
              <a:t>35</a:t>
            </a:fld>
            <a:endParaRPr lang="en-US"/>
          </a:p>
        </p:txBody>
      </p:sp>
      <p:sp>
        <p:nvSpPr>
          <p:cNvPr id="26627" name="Rectangle 2"/>
          <p:cNvSpPr>
            <a:spLocks noGrp="1" noChangeArrowheads="1"/>
          </p:cNvSpPr>
          <p:nvPr>
            <p:ph type="title"/>
          </p:nvPr>
        </p:nvSpPr>
        <p:spPr>
          <a:xfrm>
            <a:off x="762000" y="228600"/>
            <a:ext cx="7543800" cy="762000"/>
          </a:xfrm>
        </p:spPr>
        <p:txBody>
          <a:bodyPr/>
          <a:lstStyle/>
          <a:p>
            <a:pPr eaLnBrk="1" hangingPunct="1"/>
            <a:r>
              <a:rPr lang="en-US" sz="3200" dirty="0"/>
              <a:t>How to Handle Missing Data?</a:t>
            </a:r>
          </a:p>
        </p:txBody>
      </p:sp>
      <p:sp>
        <p:nvSpPr>
          <p:cNvPr id="26628" name="Rectangle 3"/>
          <p:cNvSpPr>
            <a:spLocks noGrp="1" noChangeArrowheads="1"/>
          </p:cNvSpPr>
          <p:nvPr>
            <p:ph type="body" idx="1"/>
          </p:nvPr>
        </p:nvSpPr>
        <p:spPr>
          <a:xfrm>
            <a:off x="304800" y="1295400"/>
            <a:ext cx="8305800" cy="5257800"/>
          </a:xfrm>
        </p:spPr>
        <p:txBody>
          <a:bodyPr/>
          <a:lstStyle/>
          <a:p>
            <a:pPr>
              <a:buNone/>
            </a:pPr>
            <a:r>
              <a:rPr lang="en-US" sz="1400" b="1" dirty="0"/>
              <a:t>1.  Ignore the tuple: This is usually done when the class label is missing: </a:t>
            </a:r>
            <a:r>
              <a:rPr lang="en-US" sz="1400" dirty="0"/>
              <a:t>(assuming the</a:t>
            </a:r>
            <a:r>
              <a:rPr lang="en-US" sz="1400" b="1" dirty="0"/>
              <a:t> </a:t>
            </a:r>
            <a:r>
              <a:rPr lang="en-US" sz="1400" dirty="0"/>
              <a:t>mining task involves classification). This method is not very effective, unless the tuple contains several attributes with missing values. It is especially poor when the percentage of missing values per attribute varies considerably.</a:t>
            </a:r>
            <a:endParaRPr lang="en-US" sz="1400" b="1" dirty="0"/>
          </a:p>
          <a:p>
            <a:pPr>
              <a:buNone/>
            </a:pPr>
            <a:r>
              <a:rPr lang="en-US" sz="1400" b="1" dirty="0"/>
              <a:t>2.  Fill in the missing value manually: </a:t>
            </a:r>
            <a:r>
              <a:rPr lang="en-US" sz="1400" dirty="0"/>
              <a:t>In general, this approach is time-consuming and may not be feasible given a large data set with many missing values.</a:t>
            </a:r>
          </a:p>
          <a:p>
            <a:pPr>
              <a:buNone/>
            </a:pPr>
            <a:r>
              <a:rPr lang="en-US" sz="1400" b="1" dirty="0"/>
              <a:t>3.  Use a global constant to fill in the missing value: </a:t>
            </a:r>
            <a:r>
              <a:rPr lang="en-US" sz="1400" dirty="0"/>
              <a:t>Replace all missing attribute values by the same constant, such as a label like “Unknown” or ??. If missing values are  replaced by, say, “Unknown,” then the mining program may mistakenly think that they form an interesting concept, since they all have a value in common—that of “Unknown.” Hence, although this method is simple, it is not foolproof.</a:t>
            </a:r>
          </a:p>
          <a:p>
            <a:pPr>
              <a:buNone/>
            </a:pPr>
            <a:r>
              <a:rPr lang="en-US" sz="1400" b="1" dirty="0"/>
              <a:t>4.  Use the attribute mean to fill in the missing value: </a:t>
            </a:r>
            <a:r>
              <a:rPr lang="en-US" sz="1400" dirty="0"/>
              <a:t>For example, suppose that the average income of </a:t>
            </a:r>
            <a:r>
              <a:rPr lang="en-US" sz="1400" i="1" dirty="0" err="1"/>
              <a:t>AllElectronics</a:t>
            </a:r>
            <a:r>
              <a:rPr lang="en-US" sz="1400" dirty="0"/>
              <a:t> customers is $56,000. Use this value to replace the missing value for income.</a:t>
            </a:r>
          </a:p>
          <a:p>
            <a:pPr>
              <a:buNone/>
            </a:pPr>
            <a:r>
              <a:rPr lang="en-US" sz="1400" b="1" dirty="0"/>
              <a:t>5.  Use the attribute mean for all samples belonging to the same class as the given tuple (</a:t>
            </a:r>
            <a:r>
              <a:rPr lang="en-US" sz="1400" b="1" dirty="0">
                <a:solidFill>
                  <a:srgbClr val="C00000"/>
                </a:solidFill>
              </a:rPr>
              <a:t>Stratified Mean</a:t>
            </a:r>
            <a:r>
              <a:rPr lang="en-US" sz="1400" b="1" dirty="0"/>
              <a:t>): </a:t>
            </a:r>
            <a:r>
              <a:rPr lang="en-US" sz="1400" dirty="0"/>
              <a:t>For example, if classifying customers according to credit risk, replace the missing value with the average income value for customers in the same credit risk category as that of the given tuple.</a:t>
            </a:r>
          </a:p>
          <a:p>
            <a:pPr>
              <a:buNone/>
            </a:pPr>
            <a:r>
              <a:rPr lang="en-US" sz="1400" b="1" dirty="0"/>
              <a:t>6.  Use the most probable value to fill in the missing value: </a:t>
            </a:r>
            <a:r>
              <a:rPr lang="en-US" sz="1400" dirty="0"/>
              <a:t>This may be determined with regression, inference-based tools using a Bayesian formalism, or decision tree induction. For example, using the other customer attributes in your data set, you may construct a decision tree to predict the missing values for income. </a:t>
            </a:r>
          </a:p>
          <a:p>
            <a:pPr>
              <a:buNone/>
            </a:pPr>
            <a:r>
              <a:rPr lang="en-US" sz="1400" b="1" dirty="0"/>
              <a:t>7.  Use a domain specific method.</a:t>
            </a:r>
            <a:endParaRPr lang="en-US" sz="1050" dirty="0">
              <a:solidFill>
                <a:schemeClr val="hlink"/>
              </a:solidFill>
            </a:endParaRPr>
          </a:p>
        </p:txBody>
      </p:sp>
      <p:sp>
        <p:nvSpPr>
          <p:cNvPr id="5" name="TextBox 4"/>
          <p:cNvSpPr txBox="1"/>
          <p:nvPr/>
        </p:nvSpPr>
        <p:spPr>
          <a:xfrm>
            <a:off x="2133600" y="6400800"/>
            <a:ext cx="6553200" cy="276999"/>
          </a:xfrm>
          <a:prstGeom prst="rect">
            <a:avLst/>
          </a:prstGeom>
          <a:noFill/>
        </p:spPr>
        <p:txBody>
          <a:bodyPr wrap="square" rtlCol="0">
            <a:spAutoFit/>
          </a:bodyPr>
          <a:lstStyle/>
          <a:p>
            <a:r>
              <a:rPr lang="en-US" sz="1200" b="1" dirty="0">
                <a:solidFill>
                  <a:srgbClr val="C00000"/>
                </a:solidFill>
              </a:rPr>
              <a:t>Optional Assignment</a:t>
            </a:r>
            <a:r>
              <a:rPr lang="en-US" sz="1200" dirty="0">
                <a:solidFill>
                  <a:srgbClr val="C00000"/>
                </a:solidFill>
              </a:rPr>
              <a:t>: Write a program that implement these methods.</a:t>
            </a:r>
          </a:p>
        </p:txBody>
      </p:sp>
    </p:spTree>
    <p:extLst>
      <p:ext uri="{BB962C8B-B14F-4D97-AF65-F5344CB8AC3E}">
        <p14:creationId xmlns:p14="http://schemas.microsoft.com/office/powerpoint/2010/main" val="3667967949"/>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5" name="Slide Number Placeholder 4"/>
          <p:cNvSpPr>
            <a:spLocks noGrp="1"/>
          </p:cNvSpPr>
          <p:nvPr>
            <p:ph type="sldNum" sz="quarter" idx="12"/>
          </p:nvPr>
        </p:nvSpPr>
        <p:spPr/>
        <p:txBody>
          <a:bodyPr/>
          <a:lstStyle/>
          <a:p>
            <a:pPr>
              <a:defRPr/>
            </a:pPr>
            <a:fld id="{53E7E14E-760F-4088-B071-855382EFDE36}" type="slidenum">
              <a:rPr lang="en-US" smtClean="0"/>
              <a:pPr>
                <a:defRPr/>
              </a:pPr>
              <a:t>36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275169815"/>
              </p:ext>
            </p:extLst>
          </p:nvPr>
        </p:nvGraphicFramePr>
        <p:xfrm>
          <a:off x="4419600" y="2057400"/>
          <a:ext cx="3352799" cy="4114803"/>
        </p:xfrm>
        <a:graphic>
          <a:graphicData uri="http://schemas.openxmlformats.org/drawingml/2006/table">
            <a:tbl>
              <a:tblPr/>
              <a:tblGrid>
                <a:gridCol w="940496">
                  <a:extLst>
                    <a:ext uri="{9D8B030D-6E8A-4147-A177-3AD203B41FA5}">
                      <a16:colId xmlns:a16="http://schemas.microsoft.com/office/drawing/2014/main" val="20000"/>
                    </a:ext>
                  </a:extLst>
                </a:gridCol>
                <a:gridCol w="1051143">
                  <a:extLst>
                    <a:ext uri="{9D8B030D-6E8A-4147-A177-3AD203B41FA5}">
                      <a16:colId xmlns:a16="http://schemas.microsoft.com/office/drawing/2014/main" val="20001"/>
                    </a:ext>
                  </a:extLst>
                </a:gridCol>
                <a:gridCol w="1361160">
                  <a:extLst>
                    <a:ext uri="{9D8B030D-6E8A-4147-A177-3AD203B41FA5}">
                      <a16:colId xmlns:a16="http://schemas.microsoft.com/office/drawing/2014/main" val="20002"/>
                    </a:ext>
                  </a:extLst>
                </a:gridCol>
              </a:tblGrid>
              <a:tr h="374073">
                <a:tc>
                  <a:txBody>
                    <a:bodyPr/>
                    <a:lstStyle/>
                    <a:p>
                      <a:pPr algn="ctr" fontAlgn="b"/>
                      <a:r>
                        <a:rPr lang="en-US" sz="2000" b="1" i="0" u="none" strike="noStrike" dirty="0">
                          <a:solidFill>
                            <a:srgbClr val="FF0000"/>
                          </a:solidFill>
                          <a:latin typeface="Calibri"/>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dirty="0">
                          <a:solidFill>
                            <a:srgbClr val="FF0000"/>
                          </a:solidFill>
                          <a:latin typeface="Calibri"/>
                        </a:rPr>
                        <a:t>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dirty="0">
                          <a:solidFill>
                            <a:srgbClr val="FF0000"/>
                          </a:solidFill>
                          <a:latin typeface="Calibri"/>
                        </a:rPr>
                        <a:t>Class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74073">
                <a:tc>
                  <a:txBody>
                    <a:bodyPr/>
                    <a:lstStyle/>
                    <a:p>
                      <a:pPr algn="ctr" fontAlgn="b"/>
                      <a:r>
                        <a:rPr lang="en-US" sz="2000" b="1"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073">
                <a:tc>
                  <a:txBody>
                    <a:bodyPr/>
                    <a:lstStyle/>
                    <a:p>
                      <a:pPr algn="ctr" fontAlgn="b"/>
                      <a:r>
                        <a:rPr lang="en-US" sz="2000" b="1"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073">
                <a:tc>
                  <a:txBody>
                    <a:bodyPr/>
                    <a:lstStyle/>
                    <a:p>
                      <a:pPr algn="ctr" fontAlgn="b"/>
                      <a:r>
                        <a:rPr lang="en-US" sz="2000" b="1" i="0" u="none" strike="noStrike" dirty="0">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073">
                <a:tc>
                  <a:txBody>
                    <a:bodyPr/>
                    <a:lstStyle/>
                    <a:p>
                      <a:pPr algn="ctr" fontAlgn="b"/>
                      <a:r>
                        <a:rPr lang="en-US" sz="2000" b="1"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073">
                <a:tc>
                  <a:txBody>
                    <a:bodyPr/>
                    <a:lstStyle/>
                    <a:p>
                      <a:pPr algn="ctr" fontAlgn="b"/>
                      <a:r>
                        <a:rPr lang="en-US" sz="2000" b="1" i="0" u="none" strike="noStrike" dirty="0">
                          <a:solidFill>
                            <a:srgbClr val="C00000"/>
                          </a:solidFill>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4073">
                <a:tc>
                  <a:txBody>
                    <a:bodyPr/>
                    <a:lstStyle/>
                    <a:p>
                      <a:pPr algn="ctr" fontAlgn="b"/>
                      <a:r>
                        <a:rPr lang="en-US" sz="2000" b="1"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4073">
                <a:tc>
                  <a:txBody>
                    <a:bodyPr/>
                    <a:lstStyle/>
                    <a:p>
                      <a:pPr algn="ctr" fontAlgn="b"/>
                      <a:r>
                        <a:rPr lang="en-US" sz="2000" b="1" i="0" u="none" strike="noStrike" dirty="0">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4073">
                <a:tc>
                  <a:txBody>
                    <a:bodyPr/>
                    <a:lstStyle/>
                    <a:p>
                      <a:pPr algn="ctr" fontAlgn="b"/>
                      <a:r>
                        <a:rPr lang="en-US" sz="2000" b="1" i="0" u="none" strike="noStrike" dirty="0">
                          <a:solidFill>
                            <a:srgbClr val="000000"/>
                          </a:solidFill>
                          <a:latin typeface="Calibri"/>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C00000"/>
                          </a:solidFill>
                          <a:latin typeface="Calibri"/>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4073">
                <a:tc>
                  <a:txBody>
                    <a:bodyPr/>
                    <a:lstStyle/>
                    <a:p>
                      <a:pPr algn="ctr" fontAlgn="b"/>
                      <a:r>
                        <a:rPr lang="en-US" sz="2000" b="1" i="0" u="none" strike="noStrike" dirty="0">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4073">
                <a:tc>
                  <a:txBody>
                    <a:bodyPr/>
                    <a:lstStyle/>
                    <a:p>
                      <a:pPr algn="ctr" fontAlgn="b"/>
                      <a:r>
                        <a:rPr lang="en-US" sz="2000" b="1" i="0" u="none" strike="noStrike" dirty="0">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Rectangle 3"/>
          <p:cNvSpPr txBox="1">
            <a:spLocks noChangeArrowheads="1"/>
          </p:cNvSpPr>
          <p:nvPr/>
        </p:nvSpPr>
        <p:spPr>
          <a:xfrm>
            <a:off x="381000" y="1371600"/>
            <a:ext cx="8305800" cy="533400"/>
          </a:xfrm>
          <a:prstGeom prst="rect">
            <a:avLst/>
          </a:prstGeom>
        </p:spPr>
        <p:txBody>
          <a:bodyPr/>
          <a:lstStyle/>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Fill in the missing</a:t>
            </a:r>
            <a:r>
              <a:rPr kumimoji="0" lang="en-US" sz="2000" b="0" i="0" u="none" strike="noStrike" kern="0" cap="none" spc="0" normalizeH="0" noProof="0" dirty="0">
                <a:ln>
                  <a:noFill/>
                </a:ln>
                <a:solidFill>
                  <a:schemeClr val="tx1"/>
                </a:solidFill>
                <a:effectLst/>
                <a:uLnTx/>
                <a:uFillTx/>
                <a:latin typeface="+mn-lt"/>
                <a:ea typeface="+mn-ea"/>
                <a:cs typeface="+mn-cs"/>
              </a:rPr>
              <a:t> values (??X and ??Y) using the following methods.</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endParaRPr kumimoji="0" lang="en-US" sz="2000" b="0" i="0" u="none" strike="noStrike" kern="0" cap="none" spc="0" normalizeH="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lang="en-US" sz="2000" kern="0" baseline="0" dirty="0">
                <a:latin typeface="+mn-lt"/>
              </a:rPr>
              <a:t>Attribute Mean</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lang="en-US" sz="2000" kern="0" dirty="0">
                <a:latin typeface="+mn-lt"/>
              </a:rPr>
              <a:t>Stratified Attribute Mean</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lang="en-US" sz="2000" kern="0" baseline="0" dirty="0">
                <a:latin typeface="+mn-lt"/>
              </a:rPr>
              <a:t>Global Constant</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lang="en-US" sz="2000" kern="0" dirty="0">
                <a:latin typeface="+mn-lt"/>
              </a:rPr>
              <a:t>Use Linear Regression (Wait)</a:t>
            </a:r>
            <a:endParaRPr lang="en-US" sz="2000" kern="0" baseline="0" dirty="0">
              <a:latin typeface="+mn-lt"/>
            </a:endParaRP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07057184"/>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61"/>
          <p:cNvSpPr txBox="1">
            <a:spLocks noGrp="1" noChangeArrowheads="1"/>
          </p:cNvSpPr>
          <p:nvPr/>
        </p:nvSpPr>
        <p:spPr bwMode="auto">
          <a:xfrm>
            <a:off x="7239000" y="6477000"/>
            <a:ext cx="1905000" cy="381000"/>
          </a:xfrm>
          <a:prstGeom prst="rect">
            <a:avLst/>
          </a:prstGeom>
          <a:noFill/>
          <a:ln w="9525">
            <a:noFill/>
            <a:miter lim="800000"/>
            <a:headEnd/>
            <a:tailEnd/>
          </a:ln>
        </p:spPr>
        <p:txBody>
          <a:bodyPr anchor="b"/>
          <a:lstStyle/>
          <a:p>
            <a:pPr algn="r"/>
            <a:fld id="{21D98232-3E18-4E1C-AD1A-F4A333A87AD8}" type="slidenum">
              <a:rPr lang="en-US" sz="1200"/>
              <a:pPr algn="r"/>
              <a:t>37</a:t>
            </a:fld>
            <a:endParaRPr lang="en-US" sz="1200"/>
          </a:p>
        </p:txBody>
      </p:sp>
      <p:sp>
        <p:nvSpPr>
          <p:cNvPr id="27651" name="Rectangle 2"/>
          <p:cNvSpPr>
            <a:spLocks noGrp="1" noChangeArrowheads="1"/>
          </p:cNvSpPr>
          <p:nvPr>
            <p:ph type="title" idx="4294967295"/>
          </p:nvPr>
        </p:nvSpPr>
        <p:spPr>
          <a:xfrm>
            <a:off x="1676400" y="228600"/>
            <a:ext cx="5638800" cy="762000"/>
          </a:xfrm>
        </p:spPr>
        <p:txBody>
          <a:bodyPr/>
          <a:lstStyle/>
          <a:p>
            <a:pPr eaLnBrk="1" hangingPunct="1"/>
            <a:r>
              <a:rPr lang="en-US">
                <a:solidFill>
                  <a:srgbClr val="170981"/>
                </a:solidFill>
              </a:rPr>
              <a:t>Noisy Data</a:t>
            </a:r>
          </a:p>
        </p:txBody>
      </p:sp>
      <p:sp>
        <p:nvSpPr>
          <p:cNvPr id="27652" name="Rectangle 3"/>
          <p:cNvSpPr>
            <a:spLocks noGrp="1" noChangeArrowheads="1"/>
          </p:cNvSpPr>
          <p:nvPr>
            <p:ph type="body" idx="4294967295"/>
          </p:nvPr>
        </p:nvSpPr>
        <p:spPr>
          <a:xfrm>
            <a:off x="304800" y="1371600"/>
            <a:ext cx="8382000" cy="4953000"/>
          </a:xfrm>
        </p:spPr>
        <p:txBody>
          <a:bodyPr/>
          <a:lstStyle/>
          <a:p>
            <a:pPr eaLnBrk="1" hangingPunct="1"/>
            <a:r>
              <a:rPr lang="en-US" sz="1800" dirty="0">
                <a:solidFill>
                  <a:schemeClr val="folHlink"/>
                </a:solidFill>
              </a:rPr>
              <a:t>Noise</a:t>
            </a:r>
            <a:r>
              <a:rPr lang="en-US" sz="1800" dirty="0"/>
              <a:t>: random error or variance in a measured variable</a:t>
            </a:r>
          </a:p>
          <a:p>
            <a:pPr eaLnBrk="1" hangingPunct="1"/>
            <a:r>
              <a:rPr lang="en-US" sz="1800" dirty="0">
                <a:solidFill>
                  <a:schemeClr val="folHlink"/>
                </a:solidFill>
              </a:rPr>
              <a:t>Incorrect attribute values</a:t>
            </a:r>
            <a:r>
              <a:rPr lang="en-US" sz="1800" dirty="0"/>
              <a:t> may be due to</a:t>
            </a:r>
          </a:p>
          <a:p>
            <a:pPr lvl="1" eaLnBrk="1" hangingPunct="1"/>
            <a:r>
              <a:rPr lang="en-US" sz="1800" dirty="0"/>
              <a:t>faulty data collection instruments</a:t>
            </a:r>
          </a:p>
          <a:p>
            <a:pPr lvl="1" eaLnBrk="1" hangingPunct="1"/>
            <a:r>
              <a:rPr lang="en-US" sz="1800" dirty="0"/>
              <a:t>data entry problems</a:t>
            </a:r>
          </a:p>
          <a:p>
            <a:pPr lvl="1" eaLnBrk="1" hangingPunct="1"/>
            <a:r>
              <a:rPr lang="en-US" sz="1800" dirty="0"/>
              <a:t>data transmission problems</a:t>
            </a:r>
          </a:p>
          <a:p>
            <a:pPr lvl="1" eaLnBrk="1" hangingPunct="1"/>
            <a:r>
              <a:rPr lang="en-US" sz="1800" dirty="0"/>
              <a:t>technology limitation</a:t>
            </a:r>
          </a:p>
          <a:p>
            <a:pPr lvl="1" eaLnBrk="1" hangingPunct="1"/>
            <a:r>
              <a:rPr lang="en-US" sz="1800" dirty="0"/>
              <a:t>inconsistency in naming convention </a:t>
            </a:r>
          </a:p>
          <a:p>
            <a:pPr eaLnBrk="1" hangingPunct="1"/>
            <a:r>
              <a:rPr lang="en-US" sz="1800" dirty="0">
                <a:solidFill>
                  <a:schemeClr val="folHlink"/>
                </a:solidFill>
              </a:rPr>
              <a:t>Other data problems</a:t>
            </a:r>
            <a:r>
              <a:rPr lang="en-US" sz="1800" dirty="0"/>
              <a:t> which require data cleaning</a:t>
            </a:r>
          </a:p>
          <a:p>
            <a:pPr lvl="1" eaLnBrk="1" hangingPunct="1"/>
            <a:r>
              <a:rPr lang="en-US" sz="1800" dirty="0"/>
              <a:t>duplicate records</a:t>
            </a:r>
          </a:p>
          <a:p>
            <a:pPr lvl="1" eaLnBrk="1" hangingPunct="1"/>
            <a:r>
              <a:rPr lang="en-US" sz="1800" dirty="0"/>
              <a:t>incomplete data</a:t>
            </a:r>
          </a:p>
          <a:p>
            <a:pPr lvl="1" eaLnBrk="1" hangingPunct="1"/>
            <a:r>
              <a:rPr lang="en-US" sz="1800" dirty="0"/>
              <a:t>inconsistent data</a:t>
            </a:r>
          </a:p>
        </p:txBody>
      </p:sp>
    </p:spTree>
    <p:extLst>
      <p:ext uri="{BB962C8B-B14F-4D97-AF65-F5344CB8AC3E}">
        <p14:creationId xmlns:p14="http://schemas.microsoft.com/office/powerpoint/2010/main" val="1606052108"/>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61"/>
          <p:cNvSpPr>
            <a:spLocks noGrp="1" noChangeArrowheads="1"/>
          </p:cNvSpPr>
          <p:nvPr>
            <p:ph type="sldNum" sz="quarter" idx="10"/>
          </p:nvPr>
        </p:nvSpPr>
        <p:spPr>
          <a:noFill/>
        </p:spPr>
        <p:txBody>
          <a:bodyPr/>
          <a:lstStyle/>
          <a:p>
            <a:fld id="{FC34B186-8C24-456A-91D3-8689CC19F88C}" type="slidenum">
              <a:rPr lang="en-US" smtClean="0"/>
              <a:pPr/>
              <a:t>38</a:t>
            </a:fld>
            <a:endParaRPr lang="en-US"/>
          </a:p>
        </p:txBody>
      </p:sp>
      <p:sp>
        <p:nvSpPr>
          <p:cNvPr id="28675" name="Rectangle 2"/>
          <p:cNvSpPr>
            <a:spLocks noGrp="1" noChangeArrowheads="1"/>
          </p:cNvSpPr>
          <p:nvPr>
            <p:ph type="title"/>
          </p:nvPr>
        </p:nvSpPr>
        <p:spPr>
          <a:xfrm>
            <a:off x="323850" y="304800"/>
            <a:ext cx="8591550" cy="609600"/>
          </a:xfrm>
        </p:spPr>
        <p:txBody>
          <a:bodyPr/>
          <a:lstStyle/>
          <a:p>
            <a:pPr eaLnBrk="1" hangingPunct="1"/>
            <a:r>
              <a:rPr lang="en-US" sz="3200" dirty="0"/>
              <a:t>How to Handle Noisy Data?</a:t>
            </a:r>
          </a:p>
        </p:txBody>
      </p:sp>
      <p:sp>
        <p:nvSpPr>
          <p:cNvPr id="28676" name="Rectangle 3"/>
          <p:cNvSpPr>
            <a:spLocks noGrp="1" noChangeArrowheads="1"/>
          </p:cNvSpPr>
          <p:nvPr>
            <p:ph type="body" idx="1"/>
          </p:nvPr>
        </p:nvSpPr>
        <p:spPr>
          <a:xfrm>
            <a:off x="304800" y="1371600"/>
            <a:ext cx="8382000" cy="5029200"/>
          </a:xfrm>
        </p:spPr>
        <p:txBody>
          <a:bodyPr/>
          <a:lstStyle/>
          <a:p>
            <a:pPr eaLnBrk="1" hangingPunct="1"/>
            <a:r>
              <a:rPr lang="en-US" sz="1800" dirty="0">
                <a:solidFill>
                  <a:schemeClr val="folHlink"/>
                </a:solidFill>
              </a:rPr>
              <a:t>Binning</a:t>
            </a:r>
          </a:p>
          <a:p>
            <a:pPr lvl="1" eaLnBrk="1" hangingPunct="1"/>
            <a:r>
              <a:rPr lang="en-US" sz="1800" dirty="0"/>
              <a:t>first sort data and partition into (equal-frequency) bins</a:t>
            </a:r>
          </a:p>
          <a:p>
            <a:pPr lvl="1" eaLnBrk="1" hangingPunct="1"/>
            <a:r>
              <a:rPr lang="en-US" sz="1800" dirty="0"/>
              <a:t>then one can </a:t>
            </a:r>
          </a:p>
          <a:p>
            <a:pPr lvl="1" eaLnBrk="1" hangingPunct="1"/>
            <a:r>
              <a:rPr lang="en-US" sz="1800" dirty="0">
                <a:solidFill>
                  <a:schemeClr val="hlink"/>
                </a:solidFill>
              </a:rPr>
              <a:t>smooth by bin means,  </a:t>
            </a:r>
          </a:p>
          <a:p>
            <a:pPr marL="457200" lvl="1" indent="0" eaLnBrk="1" hangingPunct="1">
              <a:buNone/>
            </a:pPr>
            <a:r>
              <a:rPr lang="en-US" sz="1800" dirty="0">
                <a:solidFill>
                  <a:schemeClr val="hlink"/>
                </a:solidFill>
              </a:rPr>
              <a:t>    smooth by bin median, </a:t>
            </a:r>
          </a:p>
          <a:p>
            <a:pPr marL="457200" lvl="1" indent="0" eaLnBrk="1" hangingPunct="1">
              <a:buNone/>
            </a:pPr>
            <a:r>
              <a:rPr lang="en-US" sz="1800" dirty="0">
                <a:solidFill>
                  <a:schemeClr val="hlink"/>
                </a:solidFill>
              </a:rPr>
              <a:t>    smooth by bin boundaries</a:t>
            </a:r>
            <a:r>
              <a:rPr lang="en-US" sz="1800" dirty="0"/>
              <a:t>, etc.</a:t>
            </a:r>
          </a:p>
          <a:p>
            <a:pPr eaLnBrk="1" hangingPunct="1"/>
            <a:endParaRPr lang="en-US" sz="1800" dirty="0">
              <a:solidFill>
                <a:schemeClr val="folHlink"/>
              </a:solidFill>
            </a:endParaRPr>
          </a:p>
          <a:p>
            <a:pPr eaLnBrk="1" hangingPunct="1"/>
            <a:r>
              <a:rPr lang="en-US" sz="1800" dirty="0">
                <a:solidFill>
                  <a:schemeClr val="folHlink"/>
                </a:solidFill>
              </a:rPr>
              <a:t>Regression</a:t>
            </a:r>
          </a:p>
          <a:p>
            <a:pPr lvl="1" eaLnBrk="1" hangingPunct="1"/>
            <a:r>
              <a:rPr lang="en-US" sz="1800" dirty="0"/>
              <a:t>smooth by fitting the data into regression functions</a:t>
            </a:r>
          </a:p>
          <a:p>
            <a:pPr eaLnBrk="1" hangingPunct="1"/>
            <a:r>
              <a:rPr lang="en-US" sz="1800" dirty="0">
                <a:solidFill>
                  <a:schemeClr val="folHlink"/>
                </a:solidFill>
              </a:rPr>
              <a:t>Clustering</a:t>
            </a:r>
          </a:p>
          <a:p>
            <a:pPr lvl="1" eaLnBrk="1" hangingPunct="1"/>
            <a:r>
              <a:rPr lang="en-US" sz="1800" dirty="0"/>
              <a:t>detect and remove outliers</a:t>
            </a:r>
          </a:p>
          <a:p>
            <a:pPr eaLnBrk="1" hangingPunct="1"/>
            <a:r>
              <a:rPr lang="en-US" sz="1800" dirty="0">
                <a:solidFill>
                  <a:schemeClr val="folHlink"/>
                </a:solidFill>
              </a:rPr>
              <a:t>Combined computer and human inspection</a:t>
            </a:r>
          </a:p>
          <a:p>
            <a:pPr lvl="1" eaLnBrk="1" hangingPunct="1"/>
            <a:r>
              <a:rPr lang="en-US" sz="1800" dirty="0"/>
              <a:t>detect suspicious values and check by human (e.g., deal with possible outliers)</a:t>
            </a:r>
          </a:p>
        </p:txBody>
      </p:sp>
      <p:pic>
        <p:nvPicPr>
          <p:cNvPr id="39937" name="Picture 1"/>
          <p:cNvPicPr>
            <a:picLocks noChangeAspect="1" noChangeArrowheads="1"/>
          </p:cNvPicPr>
          <p:nvPr/>
        </p:nvPicPr>
        <p:blipFill>
          <a:blip r:embed="rId3" cstate="print"/>
          <a:srcRect/>
          <a:stretch>
            <a:fillRect/>
          </a:stretch>
        </p:blipFill>
        <p:spPr bwMode="auto">
          <a:xfrm>
            <a:off x="6491206" y="3581400"/>
            <a:ext cx="1466273" cy="381000"/>
          </a:xfrm>
          <a:prstGeom prst="rect">
            <a:avLst/>
          </a:prstGeom>
          <a:noFill/>
          <a:ln w="9525">
            <a:noFill/>
            <a:miter lim="800000"/>
            <a:headEnd/>
            <a:tailEnd/>
          </a:ln>
        </p:spPr>
      </p:pic>
      <p:pic>
        <p:nvPicPr>
          <p:cNvPr id="39938" name="Picture 2"/>
          <p:cNvPicPr>
            <a:picLocks noChangeAspect="1" noChangeArrowheads="1"/>
          </p:cNvPicPr>
          <p:nvPr/>
        </p:nvPicPr>
        <p:blipFill>
          <a:blip r:embed="rId4" cstate="print"/>
          <a:srcRect/>
          <a:stretch>
            <a:fillRect/>
          </a:stretch>
        </p:blipFill>
        <p:spPr bwMode="auto">
          <a:xfrm>
            <a:off x="5486400" y="4724400"/>
            <a:ext cx="2971800" cy="1995487"/>
          </a:xfrm>
          <a:prstGeom prst="rect">
            <a:avLst/>
          </a:prstGeom>
          <a:noFill/>
          <a:ln w="9525">
            <a:noFill/>
            <a:miter lim="800000"/>
            <a:headEnd/>
            <a:tailEnd/>
          </a:ln>
        </p:spPr>
      </p:pic>
    </p:spTree>
    <p:extLst>
      <p:ext uri="{BB962C8B-B14F-4D97-AF65-F5344CB8AC3E}">
        <p14:creationId xmlns:p14="http://schemas.microsoft.com/office/powerpoint/2010/main" val="3515367155"/>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Binning</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39</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524000"/>
            <a:ext cx="76771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bwMode="auto">
          <a:xfrm>
            <a:off x="733425" y="3332923"/>
            <a:ext cx="1400175" cy="0"/>
          </a:xfrm>
          <a:prstGeom prst="line">
            <a:avLst/>
          </a:prstGeom>
          <a:solidFill>
            <a:schemeClr val="accent1"/>
          </a:solidFill>
          <a:ln w="41275" cap="flat" cmpd="sng" algn="ctr">
            <a:solidFill>
              <a:srgbClr val="C00000"/>
            </a:solidFill>
            <a:prstDash val="solid"/>
            <a:miter lim="800000"/>
            <a:headEnd type="none" w="med" len="med"/>
            <a:tailEnd type="none" w="med" len="med"/>
          </a:ln>
          <a:effectLst/>
        </p:spPr>
      </p:cxnSp>
    </p:spTree>
    <p:extLst>
      <p:ext uri="{BB962C8B-B14F-4D97-AF65-F5344CB8AC3E}">
        <p14:creationId xmlns:p14="http://schemas.microsoft.com/office/powerpoint/2010/main" val="2430239612"/>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0"/>
          </p:nvPr>
        </p:nvSpPr>
        <p:spPr>
          <a:xfrm>
            <a:off x="7239000" y="6400800"/>
            <a:ext cx="1905000" cy="457200"/>
          </a:xfrm>
          <a:noFill/>
        </p:spPr>
        <p:txBody>
          <a:bodyPr/>
          <a:lstStyle/>
          <a:p>
            <a:pPr algn="r"/>
            <a:fld id="{96D19EC3-F95B-4AED-A71B-842AAC34F433}" type="slidenum">
              <a:rPr lang="en-US" smtClean="0"/>
              <a:pPr algn="r"/>
              <a:t>4</a:t>
            </a:fld>
            <a:endParaRPr lang="en-US" dirty="0"/>
          </a:p>
        </p:txBody>
      </p:sp>
      <p:sp>
        <p:nvSpPr>
          <p:cNvPr id="15363" name="Rectangle 2"/>
          <p:cNvSpPr>
            <a:spLocks noGrp="1" noChangeArrowheads="1"/>
          </p:cNvSpPr>
          <p:nvPr>
            <p:ph type="title"/>
          </p:nvPr>
        </p:nvSpPr>
        <p:spPr/>
        <p:txBody>
          <a:bodyPr/>
          <a:lstStyle/>
          <a:p>
            <a:pPr eaLnBrk="1" hangingPunct="1"/>
            <a:r>
              <a:rPr lang="en-US" sz="3200" dirty="0"/>
              <a:t>Introduction</a:t>
            </a:r>
          </a:p>
        </p:txBody>
      </p:sp>
      <p:sp>
        <p:nvSpPr>
          <p:cNvPr id="15364" name="Rectangle 3"/>
          <p:cNvSpPr>
            <a:spLocks noGrp="1" noChangeArrowheads="1"/>
          </p:cNvSpPr>
          <p:nvPr>
            <p:ph type="body" idx="1"/>
          </p:nvPr>
        </p:nvSpPr>
        <p:spPr>
          <a:xfrm>
            <a:off x="381000" y="1447800"/>
            <a:ext cx="8153400" cy="4724400"/>
          </a:xfrm>
        </p:spPr>
        <p:txBody>
          <a:bodyPr/>
          <a:lstStyle/>
          <a:p>
            <a:pPr eaLnBrk="1" hangingPunct="1">
              <a:lnSpc>
                <a:spcPct val="120000"/>
              </a:lnSpc>
            </a:pPr>
            <a:r>
              <a:rPr lang="en-US" sz="2000" dirty="0"/>
              <a:t>It’s tempting to jump straight into mining, but first, we need to get the data ready. This involves having a closer look at attributes and data values.</a:t>
            </a:r>
          </a:p>
          <a:p>
            <a:pPr eaLnBrk="1" hangingPunct="1">
              <a:lnSpc>
                <a:spcPct val="120000"/>
              </a:lnSpc>
            </a:pPr>
            <a:r>
              <a:rPr lang="en-US" sz="2000" dirty="0"/>
              <a:t>Real-world data are typically noisy, enormous in volume (often several gigabytes or more), and may originate from a heterogeneous sources.</a:t>
            </a:r>
          </a:p>
          <a:p>
            <a:r>
              <a:rPr lang="en-US" sz="2000" dirty="0"/>
              <a:t>This topic is about getting familiar with your data. Knowledge about your data is useful for data preprocessing, the first major task of the data mining process. </a:t>
            </a:r>
          </a:p>
          <a:p>
            <a:r>
              <a:rPr lang="en-US" sz="2000" dirty="0"/>
              <a:t>You will want to know the following: What are the types of </a:t>
            </a:r>
            <a:r>
              <a:rPr lang="en-US" sz="2000" i="1" dirty="0"/>
              <a:t>attributes </a:t>
            </a:r>
            <a:r>
              <a:rPr lang="en-US" sz="2000" dirty="0"/>
              <a:t>or fields that make up your data? What kind of values does each attribute have? Which attributes are discrete, and which are continuous-valued? What do the data </a:t>
            </a:r>
            <a:r>
              <a:rPr lang="en-US" sz="2000" i="1" dirty="0"/>
              <a:t>look like</a:t>
            </a:r>
            <a:r>
              <a:rPr lang="en-US" sz="2000" dirty="0"/>
              <a:t>?</a:t>
            </a:r>
          </a:p>
        </p:txBody>
      </p:sp>
    </p:spTree>
    <p:extLst>
      <p:ext uri="{BB962C8B-B14F-4D97-AF65-F5344CB8AC3E}">
        <p14:creationId xmlns:p14="http://schemas.microsoft.com/office/powerpoint/2010/main" val="2470092024"/>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Binning</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40</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295400"/>
            <a:ext cx="8097838"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172200"/>
            <a:ext cx="44481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292524"/>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716838" cy="533400"/>
          </a:xfrm>
        </p:spPr>
        <p:txBody>
          <a:bodyPr/>
          <a:lstStyle/>
          <a:p>
            <a:r>
              <a:rPr lang="en-US" sz="2400" dirty="0"/>
              <a:t>Data Preprocessing to build a Data Warehouse</a:t>
            </a:r>
          </a:p>
        </p:txBody>
      </p:sp>
      <p:sp>
        <p:nvSpPr>
          <p:cNvPr id="6" name="Slide Number Placeholder 5"/>
          <p:cNvSpPr>
            <a:spLocks noGrp="1"/>
          </p:cNvSpPr>
          <p:nvPr>
            <p:ph type="sldNum" sz="quarter" idx="4294967295"/>
          </p:nvPr>
        </p:nvSpPr>
        <p:spPr>
          <a:xfrm>
            <a:off x="7239000" y="6553200"/>
            <a:ext cx="1905000" cy="304800"/>
          </a:xfrm>
          <a:prstGeom prst="rect">
            <a:avLst/>
          </a:prstGeom>
        </p:spPr>
        <p:txBody>
          <a:bodyPr/>
          <a:lstStyle/>
          <a:p>
            <a:pPr algn="r">
              <a:defRPr/>
            </a:pPr>
            <a:fld id="{82255615-A82D-4A0C-A215-D02EFF4F0E4C}" type="slidenum">
              <a:rPr lang="en-US" sz="1400" smtClean="0"/>
              <a:pPr algn="r">
                <a:defRPr/>
              </a:pPr>
              <a:t>41</a:t>
            </a:fld>
            <a:endParaRPr lang="en-US" sz="1400" dirty="0"/>
          </a:p>
        </p:txBody>
      </p:sp>
      <p:pic>
        <p:nvPicPr>
          <p:cNvPr id="126978" name="Picture 2"/>
          <p:cNvPicPr>
            <a:picLocks noChangeAspect="1" noChangeArrowheads="1"/>
          </p:cNvPicPr>
          <p:nvPr/>
        </p:nvPicPr>
        <p:blipFill>
          <a:blip r:embed="rId2" cstate="print"/>
          <a:srcRect/>
          <a:stretch>
            <a:fillRect/>
          </a:stretch>
        </p:blipFill>
        <p:spPr bwMode="auto">
          <a:xfrm>
            <a:off x="847725" y="1704974"/>
            <a:ext cx="7448550" cy="4238625"/>
          </a:xfrm>
          <a:prstGeom prst="rect">
            <a:avLst/>
          </a:prstGeom>
          <a:noFill/>
          <a:ln w="9525" cap="flat" cmpd="sng">
            <a:noFill/>
            <a:prstDash val="solid"/>
            <a:miter lim="800000"/>
            <a:headEnd type="none" w="med" len="med"/>
            <a:tailEnd type="none" w="med" len="med"/>
          </a:ln>
        </p:spPr>
      </p:pic>
    </p:spTree>
    <p:extLst>
      <p:ext uri="{BB962C8B-B14F-4D97-AF65-F5344CB8AC3E}">
        <p14:creationId xmlns:p14="http://schemas.microsoft.com/office/powerpoint/2010/main" val="156800405"/>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spect="1" noChangeArrowheads="1"/>
          </p:cNvPicPr>
          <p:nvPr/>
        </p:nvPicPr>
        <p:blipFill>
          <a:blip r:embed="rId3" cstate="print"/>
          <a:srcRect/>
          <a:stretch>
            <a:fillRect/>
          </a:stretch>
        </p:blipFill>
        <p:spPr bwMode="auto">
          <a:xfrm>
            <a:off x="5811617" y="2438400"/>
            <a:ext cx="3332383" cy="1524000"/>
          </a:xfrm>
          <a:prstGeom prst="rect">
            <a:avLst/>
          </a:prstGeom>
          <a:noFill/>
          <a:ln w="9525">
            <a:noFill/>
            <a:miter lim="800000"/>
            <a:headEnd/>
            <a:tailEnd/>
          </a:ln>
        </p:spPr>
      </p:pic>
      <p:sp>
        <p:nvSpPr>
          <p:cNvPr id="30722" name="Rectangle 2061"/>
          <p:cNvSpPr>
            <a:spLocks noGrp="1" noChangeArrowheads="1"/>
          </p:cNvSpPr>
          <p:nvPr>
            <p:ph type="sldNum" sz="quarter" idx="10"/>
          </p:nvPr>
        </p:nvSpPr>
        <p:spPr>
          <a:noFill/>
        </p:spPr>
        <p:txBody>
          <a:bodyPr/>
          <a:lstStyle/>
          <a:p>
            <a:fld id="{C8E0A534-2554-4E1D-862D-204AA0DAF94B}" type="slidenum">
              <a:rPr lang="en-US" smtClean="0"/>
              <a:pPr/>
              <a:t>42</a:t>
            </a:fld>
            <a:endParaRPr lang="en-US"/>
          </a:p>
        </p:txBody>
      </p:sp>
      <p:sp>
        <p:nvSpPr>
          <p:cNvPr id="30723"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CED5F784-9896-4011-9D8F-FD1018A6A1FB}" type="slidenum">
              <a:rPr lang="en-US" sz="1200"/>
              <a:pPr algn="r"/>
              <a:t>42</a:t>
            </a:fld>
            <a:endParaRPr lang="en-US" sz="1200"/>
          </a:p>
        </p:txBody>
      </p:sp>
      <p:sp>
        <p:nvSpPr>
          <p:cNvPr id="30724" name="Rectangle 2"/>
          <p:cNvSpPr>
            <a:spLocks noGrp="1" noChangeArrowheads="1"/>
          </p:cNvSpPr>
          <p:nvPr>
            <p:ph type="title"/>
          </p:nvPr>
        </p:nvSpPr>
        <p:spPr>
          <a:xfrm>
            <a:off x="1095375" y="304800"/>
            <a:ext cx="6683375" cy="609600"/>
          </a:xfrm>
        </p:spPr>
        <p:txBody>
          <a:bodyPr/>
          <a:lstStyle/>
          <a:p>
            <a:pPr eaLnBrk="1" hangingPunct="1"/>
            <a:r>
              <a:rPr lang="en-US">
                <a:solidFill>
                  <a:srgbClr val="170981"/>
                </a:solidFill>
              </a:rPr>
              <a:t>Data Integration</a:t>
            </a:r>
          </a:p>
        </p:txBody>
      </p:sp>
      <p:sp>
        <p:nvSpPr>
          <p:cNvPr id="30725" name="Rectangle 3"/>
          <p:cNvSpPr>
            <a:spLocks noGrp="1" noChangeArrowheads="1"/>
          </p:cNvSpPr>
          <p:nvPr>
            <p:ph type="body" idx="1"/>
          </p:nvPr>
        </p:nvSpPr>
        <p:spPr>
          <a:xfrm>
            <a:off x="0" y="1282700"/>
            <a:ext cx="6400800" cy="4038600"/>
          </a:xfrm>
        </p:spPr>
        <p:txBody>
          <a:bodyPr/>
          <a:lstStyle/>
          <a:p>
            <a:pPr eaLnBrk="1" hangingPunct="1">
              <a:lnSpc>
                <a:spcPct val="130000"/>
              </a:lnSpc>
            </a:pPr>
            <a:r>
              <a:rPr lang="en-US" sz="1600" b="1" dirty="0"/>
              <a:t>Data integration</a:t>
            </a:r>
            <a:r>
              <a:rPr lang="en-US" sz="1600" dirty="0"/>
              <a:t>: </a:t>
            </a:r>
          </a:p>
          <a:p>
            <a:pPr lvl="1" eaLnBrk="1" hangingPunct="1">
              <a:lnSpc>
                <a:spcPct val="130000"/>
              </a:lnSpc>
            </a:pPr>
            <a:r>
              <a:rPr lang="en-US" sz="1600" dirty="0"/>
              <a:t>Combines data from multiple sources into a coherent store</a:t>
            </a:r>
          </a:p>
          <a:p>
            <a:pPr eaLnBrk="1" hangingPunct="1">
              <a:lnSpc>
                <a:spcPct val="130000"/>
              </a:lnSpc>
            </a:pPr>
            <a:r>
              <a:rPr lang="en-US" sz="1600" dirty="0">
                <a:solidFill>
                  <a:srgbClr val="C00000"/>
                </a:solidFill>
              </a:rPr>
              <a:t>Schema integration</a:t>
            </a:r>
            <a:r>
              <a:rPr lang="en-US" sz="1600" dirty="0"/>
              <a:t>:     e.g., </a:t>
            </a:r>
            <a:r>
              <a:rPr lang="en-US" sz="1600" dirty="0" err="1"/>
              <a:t>A.cust</a:t>
            </a:r>
            <a:r>
              <a:rPr lang="en-US" sz="1600" dirty="0"/>
              <a:t>-id </a:t>
            </a:r>
            <a:r>
              <a:rPr lang="en-US" sz="1600" dirty="0">
                <a:sym typeface="Symbol" pitchFamily="18" charset="2"/>
              </a:rPr>
              <a:t> </a:t>
            </a:r>
            <a:r>
              <a:rPr lang="en-US" sz="1600" dirty="0" err="1">
                <a:sym typeface="Symbol" pitchFamily="18" charset="2"/>
              </a:rPr>
              <a:t>B.</a:t>
            </a:r>
            <a:r>
              <a:rPr lang="en-US" sz="1600" dirty="0" err="1"/>
              <a:t>cust</a:t>
            </a:r>
            <a:r>
              <a:rPr lang="en-US" sz="1600" dirty="0"/>
              <a:t>-#</a:t>
            </a:r>
          </a:p>
          <a:p>
            <a:pPr lvl="1" eaLnBrk="1" hangingPunct="1">
              <a:lnSpc>
                <a:spcPct val="130000"/>
              </a:lnSpc>
            </a:pPr>
            <a:r>
              <a:rPr lang="en-US" sz="1600" dirty="0"/>
              <a:t>Integrate metadata from different sources</a:t>
            </a:r>
          </a:p>
          <a:p>
            <a:pPr eaLnBrk="1" hangingPunct="1">
              <a:lnSpc>
                <a:spcPct val="130000"/>
              </a:lnSpc>
            </a:pPr>
            <a:r>
              <a:rPr lang="en-US" sz="1600" dirty="0">
                <a:solidFill>
                  <a:schemeClr val="hlink"/>
                </a:solidFill>
              </a:rPr>
              <a:t>Entity identification problem</a:t>
            </a:r>
            <a:r>
              <a:rPr lang="en-US" sz="1600" dirty="0"/>
              <a:t>: </a:t>
            </a:r>
          </a:p>
          <a:p>
            <a:pPr lvl="1" eaLnBrk="1" hangingPunct="1">
              <a:lnSpc>
                <a:spcPct val="130000"/>
              </a:lnSpc>
            </a:pPr>
            <a:r>
              <a:rPr lang="en-US" sz="1600" dirty="0"/>
              <a:t>Identify real world entities from multiple data sources,</a:t>
            </a:r>
          </a:p>
          <a:p>
            <a:pPr lvl="1" eaLnBrk="1" hangingPunct="1">
              <a:lnSpc>
                <a:spcPct val="130000"/>
              </a:lnSpc>
              <a:buNone/>
            </a:pPr>
            <a:r>
              <a:rPr lang="en-US" sz="1600" dirty="0"/>
              <a:t>         e.g., Bill Clinton = William Clinton</a:t>
            </a:r>
          </a:p>
          <a:p>
            <a:pPr eaLnBrk="1" hangingPunct="1">
              <a:lnSpc>
                <a:spcPct val="130000"/>
              </a:lnSpc>
            </a:pPr>
            <a:r>
              <a:rPr lang="en-US" sz="1600" dirty="0">
                <a:solidFill>
                  <a:srgbClr val="C00000"/>
                </a:solidFill>
              </a:rPr>
              <a:t>Detecting and resolving data value conflicts</a:t>
            </a:r>
          </a:p>
          <a:p>
            <a:pPr lvl="1" eaLnBrk="1" hangingPunct="1">
              <a:lnSpc>
                <a:spcPct val="130000"/>
              </a:lnSpc>
            </a:pPr>
            <a:r>
              <a:rPr lang="en-US" sz="1400" dirty="0"/>
              <a:t>For the same real world entity, attribute values from different sources are different</a:t>
            </a:r>
          </a:p>
          <a:p>
            <a:pPr lvl="1" eaLnBrk="1" hangingPunct="1">
              <a:lnSpc>
                <a:spcPct val="130000"/>
              </a:lnSpc>
            </a:pPr>
            <a:r>
              <a:rPr lang="en-US" sz="1400" dirty="0"/>
              <a:t>Possible reasons: different representations, different scales, e.g., metric vs. British units</a:t>
            </a:r>
          </a:p>
        </p:txBody>
      </p:sp>
    </p:spTree>
    <p:extLst>
      <p:ext uri="{BB962C8B-B14F-4D97-AF65-F5344CB8AC3E}">
        <p14:creationId xmlns:p14="http://schemas.microsoft.com/office/powerpoint/2010/main" val="2145445429"/>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61"/>
          <p:cNvSpPr>
            <a:spLocks noGrp="1" noChangeArrowheads="1"/>
          </p:cNvSpPr>
          <p:nvPr>
            <p:ph type="sldNum" sz="quarter" idx="10"/>
          </p:nvPr>
        </p:nvSpPr>
        <p:spPr>
          <a:noFill/>
        </p:spPr>
        <p:txBody>
          <a:bodyPr/>
          <a:lstStyle/>
          <a:p>
            <a:fld id="{8633FDA4-88AE-4386-BBED-A195DCD13218}" type="slidenum">
              <a:rPr lang="en-US" smtClean="0"/>
              <a:pPr/>
              <a:t>43</a:t>
            </a:fld>
            <a:endParaRPr lang="en-US"/>
          </a:p>
        </p:txBody>
      </p:sp>
      <p:sp>
        <p:nvSpPr>
          <p:cNvPr id="31747"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EDEBC724-C339-4470-BAD8-2128CE34AA17}" type="slidenum">
              <a:rPr lang="en-US" sz="1200"/>
              <a:pPr algn="r"/>
              <a:t>43</a:t>
            </a:fld>
            <a:endParaRPr lang="en-US" sz="1200"/>
          </a:p>
        </p:txBody>
      </p:sp>
      <p:sp>
        <p:nvSpPr>
          <p:cNvPr id="31748" name="Rectangle 2"/>
          <p:cNvSpPr>
            <a:spLocks noGrp="1" noChangeArrowheads="1"/>
          </p:cNvSpPr>
          <p:nvPr>
            <p:ph type="title"/>
          </p:nvPr>
        </p:nvSpPr>
        <p:spPr>
          <a:xfrm>
            <a:off x="0" y="228600"/>
            <a:ext cx="9067800" cy="685800"/>
          </a:xfrm>
        </p:spPr>
        <p:txBody>
          <a:bodyPr/>
          <a:lstStyle/>
          <a:p>
            <a:pPr eaLnBrk="1" hangingPunct="1"/>
            <a:r>
              <a:rPr lang="en-US" sz="2800" dirty="0"/>
              <a:t>Handling Redundancy in Data Integration</a:t>
            </a:r>
          </a:p>
        </p:txBody>
      </p:sp>
      <p:sp>
        <p:nvSpPr>
          <p:cNvPr id="31749" name="Rectangle 3"/>
          <p:cNvSpPr>
            <a:spLocks noGrp="1" noChangeArrowheads="1"/>
          </p:cNvSpPr>
          <p:nvPr>
            <p:ph type="body" idx="1"/>
          </p:nvPr>
        </p:nvSpPr>
        <p:spPr>
          <a:xfrm>
            <a:off x="381000" y="1295400"/>
            <a:ext cx="8305800" cy="5181600"/>
          </a:xfrm>
        </p:spPr>
        <p:txBody>
          <a:bodyPr/>
          <a:lstStyle/>
          <a:p>
            <a:pPr eaLnBrk="1" hangingPunct="1">
              <a:lnSpc>
                <a:spcPct val="120000"/>
              </a:lnSpc>
            </a:pPr>
            <a:r>
              <a:rPr lang="en-US" sz="1800" dirty="0"/>
              <a:t>Redundant data occur often when integration of multiple databases</a:t>
            </a:r>
          </a:p>
          <a:p>
            <a:pPr lvl="1" eaLnBrk="1" hangingPunct="1">
              <a:lnSpc>
                <a:spcPct val="120000"/>
              </a:lnSpc>
            </a:pPr>
            <a:r>
              <a:rPr lang="en-US" sz="1800" i="1" dirty="0">
                <a:solidFill>
                  <a:srgbClr val="C00000"/>
                </a:solidFill>
              </a:rPr>
              <a:t>Object identification</a:t>
            </a:r>
            <a:r>
              <a:rPr lang="en-US" sz="1800" dirty="0"/>
              <a:t>:  The same attribute or object may have different names in different databases</a:t>
            </a:r>
          </a:p>
          <a:p>
            <a:pPr lvl="1" eaLnBrk="1" hangingPunct="1">
              <a:lnSpc>
                <a:spcPct val="120000"/>
              </a:lnSpc>
            </a:pPr>
            <a:r>
              <a:rPr lang="en-US" sz="1800" i="1" dirty="0">
                <a:solidFill>
                  <a:srgbClr val="C00000"/>
                </a:solidFill>
              </a:rPr>
              <a:t>Derivable data</a:t>
            </a:r>
            <a:r>
              <a:rPr lang="en-US" sz="1800" i="1" dirty="0"/>
              <a:t>:</a:t>
            </a:r>
            <a:r>
              <a:rPr lang="en-US" sz="1800" dirty="0"/>
              <a:t> One attribute may be a “derived” attribute in another table, e.g., annual revenue</a:t>
            </a:r>
          </a:p>
          <a:p>
            <a:pPr eaLnBrk="1" hangingPunct="1">
              <a:lnSpc>
                <a:spcPct val="120000"/>
              </a:lnSpc>
            </a:pPr>
            <a:r>
              <a:rPr lang="en-US" sz="1800" dirty="0">
                <a:solidFill>
                  <a:schemeClr val="folHlink"/>
                </a:solidFill>
              </a:rPr>
              <a:t>Redundant attributes may be able to be detected by </a:t>
            </a:r>
            <a:r>
              <a:rPr lang="en-US" sz="1800" i="1" dirty="0">
                <a:solidFill>
                  <a:schemeClr val="folHlink"/>
                </a:solidFill>
              </a:rPr>
              <a:t>correlation analysis </a:t>
            </a:r>
            <a:r>
              <a:rPr lang="en-US" sz="1800" dirty="0">
                <a:solidFill>
                  <a:schemeClr val="folHlink"/>
                </a:solidFill>
              </a:rPr>
              <a:t>and</a:t>
            </a:r>
            <a:r>
              <a:rPr lang="en-US" sz="1800" i="1" dirty="0">
                <a:solidFill>
                  <a:schemeClr val="folHlink"/>
                </a:solidFill>
              </a:rPr>
              <a:t> covariance analysis</a:t>
            </a:r>
            <a:endParaRPr lang="en-US" sz="1800" dirty="0"/>
          </a:p>
          <a:p>
            <a:pPr eaLnBrk="1" hangingPunct="1">
              <a:lnSpc>
                <a:spcPct val="120000"/>
              </a:lnSpc>
            </a:pPr>
            <a:r>
              <a:rPr lang="en-US" sz="1800" dirty="0"/>
              <a:t>Careful integration of the data from multiple sources may help reduce/avoid redundancies and inconsistencies and improve mining speed and quality</a:t>
            </a:r>
          </a:p>
        </p:txBody>
      </p:sp>
    </p:spTree>
    <p:extLst>
      <p:ext uri="{BB962C8B-B14F-4D97-AF65-F5344CB8AC3E}">
        <p14:creationId xmlns:p14="http://schemas.microsoft.com/office/powerpoint/2010/main" val="453254346"/>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061"/>
          <p:cNvSpPr>
            <a:spLocks noGrp="1" noChangeArrowheads="1"/>
          </p:cNvSpPr>
          <p:nvPr>
            <p:ph type="sldNum" sz="quarter" idx="12"/>
          </p:nvPr>
        </p:nvSpPr>
        <p:spPr>
          <a:noFill/>
        </p:spPr>
        <p:txBody>
          <a:bodyPr/>
          <a:lstStyle/>
          <a:p>
            <a:fld id="{00CB34AE-4B78-4625-9682-26A45123D84B}" type="slidenum">
              <a:rPr lang="en-US" smtClean="0"/>
              <a:pPr/>
              <a:t>44</a:t>
            </a:fld>
            <a:endParaRPr lang="en-US"/>
          </a:p>
        </p:txBody>
      </p:sp>
      <p:sp>
        <p:nvSpPr>
          <p:cNvPr id="3078" name="Rectangle 2"/>
          <p:cNvSpPr>
            <a:spLocks noGrp="1" noChangeArrowheads="1"/>
          </p:cNvSpPr>
          <p:nvPr>
            <p:ph type="title"/>
          </p:nvPr>
        </p:nvSpPr>
        <p:spPr>
          <a:xfrm>
            <a:off x="0" y="304800"/>
            <a:ext cx="9144000" cy="609600"/>
          </a:xfrm>
        </p:spPr>
        <p:txBody>
          <a:bodyPr/>
          <a:lstStyle/>
          <a:p>
            <a:r>
              <a:rPr lang="en-US" sz="3200" dirty="0"/>
              <a:t>Correlation Analysis (Numeric Data)</a:t>
            </a:r>
          </a:p>
        </p:txBody>
      </p:sp>
      <p:sp>
        <p:nvSpPr>
          <p:cNvPr id="3079" name="Rectangle 3"/>
          <p:cNvSpPr>
            <a:spLocks noGrp="1" noChangeArrowheads="1"/>
          </p:cNvSpPr>
          <p:nvPr>
            <p:ph type="body" sz="half" idx="1"/>
          </p:nvPr>
        </p:nvSpPr>
        <p:spPr>
          <a:xfrm>
            <a:off x="304800" y="1447800"/>
            <a:ext cx="8534400" cy="5029200"/>
          </a:xfrm>
        </p:spPr>
        <p:txBody>
          <a:bodyPr/>
          <a:lstStyle/>
          <a:p>
            <a:pPr>
              <a:lnSpc>
                <a:spcPct val="110000"/>
              </a:lnSpc>
            </a:pPr>
            <a:r>
              <a:rPr lang="en-US" sz="2000" dirty="0"/>
              <a:t>Correlation coefficient (also called </a:t>
            </a:r>
            <a:r>
              <a:rPr lang="en-US" sz="2000" dirty="0">
                <a:solidFill>
                  <a:schemeClr val="folHlink"/>
                </a:solidFill>
              </a:rPr>
              <a:t>Pearson’s product moment coefficient</a:t>
            </a:r>
            <a:r>
              <a:rPr lang="en-US" sz="2000" dirty="0"/>
              <a:t>)</a:t>
            </a:r>
          </a:p>
          <a:p>
            <a:pPr>
              <a:lnSpc>
                <a:spcPct val="110000"/>
              </a:lnSpc>
            </a:pPr>
            <a:endParaRPr lang="en-US" sz="2000" dirty="0"/>
          </a:p>
          <a:p>
            <a:pPr>
              <a:lnSpc>
                <a:spcPct val="110000"/>
              </a:lnSpc>
            </a:pPr>
            <a:endParaRPr lang="en-US" sz="2000" dirty="0"/>
          </a:p>
          <a:p>
            <a:pPr>
              <a:lnSpc>
                <a:spcPct val="110000"/>
              </a:lnSpc>
            </a:pPr>
            <a:endParaRPr lang="en-US" sz="2000" dirty="0"/>
          </a:p>
          <a:p>
            <a:pPr lvl="1">
              <a:lnSpc>
                <a:spcPct val="110000"/>
              </a:lnSpc>
              <a:buFont typeface="Wingdings" pitchFamily="2" charset="2"/>
              <a:buNone/>
            </a:pPr>
            <a:r>
              <a:rPr lang="en-US" sz="1800" dirty="0"/>
              <a:t>where n is the number of tuples,       and      are the respective means of A and B, </a:t>
            </a:r>
            <a:r>
              <a:rPr lang="el-GR" sz="1800" dirty="0"/>
              <a:t>σ</a:t>
            </a:r>
            <a:r>
              <a:rPr lang="en-US" sz="1800" baseline="-25000" dirty="0"/>
              <a:t>A </a:t>
            </a:r>
            <a:r>
              <a:rPr lang="en-US" sz="1800" dirty="0"/>
              <a:t>and </a:t>
            </a:r>
            <a:r>
              <a:rPr lang="el-GR" sz="1800" dirty="0"/>
              <a:t>σ</a:t>
            </a:r>
            <a:r>
              <a:rPr lang="en-US" sz="1800" baseline="-25000" dirty="0"/>
              <a:t>B </a:t>
            </a:r>
            <a:r>
              <a:rPr lang="en-US" sz="1800" dirty="0"/>
              <a:t>are the respective standard deviation of A and B, and </a:t>
            </a:r>
            <a:r>
              <a:rPr lang="el-GR" sz="1800" dirty="0"/>
              <a:t>Σ</a:t>
            </a:r>
            <a:r>
              <a:rPr lang="en-US" sz="1800" dirty="0"/>
              <a:t>(</a:t>
            </a:r>
            <a:r>
              <a:rPr lang="en-US" sz="1800" dirty="0" err="1"/>
              <a:t>a</a:t>
            </a:r>
            <a:r>
              <a:rPr lang="en-US" sz="1800" baseline="-25000" dirty="0" err="1"/>
              <a:t>i</a:t>
            </a:r>
            <a:r>
              <a:rPr lang="en-US" sz="1800" dirty="0" err="1"/>
              <a:t>b</a:t>
            </a:r>
            <a:r>
              <a:rPr lang="en-US" sz="1800" baseline="-25000" dirty="0" err="1"/>
              <a:t>i</a:t>
            </a:r>
            <a:r>
              <a:rPr lang="en-US" sz="1800" dirty="0"/>
              <a:t>) is the sum of the AB cross-product.</a:t>
            </a:r>
          </a:p>
          <a:p>
            <a:pPr>
              <a:lnSpc>
                <a:spcPct val="110000"/>
              </a:lnSpc>
            </a:pPr>
            <a:r>
              <a:rPr lang="en-US" sz="2000" dirty="0"/>
              <a:t>If </a:t>
            </a:r>
            <a:r>
              <a:rPr lang="en-US" sz="2000" dirty="0" err="1"/>
              <a:t>r</a:t>
            </a:r>
            <a:r>
              <a:rPr lang="en-US" sz="2000" baseline="-25000" dirty="0" err="1"/>
              <a:t>A,B</a:t>
            </a:r>
            <a:r>
              <a:rPr lang="en-US" sz="2000" dirty="0"/>
              <a:t> &gt; 0, A and B are positively correlated (A’s values increase as B’s).  The higher, the stronger correlation.</a:t>
            </a:r>
          </a:p>
          <a:p>
            <a:pPr>
              <a:lnSpc>
                <a:spcPct val="110000"/>
              </a:lnSpc>
            </a:pPr>
            <a:r>
              <a:rPr lang="en-US" sz="2000" dirty="0" err="1"/>
              <a:t>r</a:t>
            </a:r>
            <a:r>
              <a:rPr lang="en-US" sz="2000" baseline="-25000" dirty="0" err="1"/>
              <a:t>A,B</a:t>
            </a:r>
            <a:r>
              <a:rPr lang="en-US" sz="2000" dirty="0"/>
              <a:t> = 0: independent;  </a:t>
            </a:r>
            <a:r>
              <a:rPr lang="en-US" sz="2000" dirty="0" err="1"/>
              <a:t>r</a:t>
            </a:r>
            <a:r>
              <a:rPr lang="en-US" sz="2000" baseline="-25000" dirty="0" err="1"/>
              <a:t>AB</a:t>
            </a:r>
            <a:r>
              <a:rPr lang="en-US" sz="2000" dirty="0"/>
              <a:t> &lt; 0: negatively correlated</a:t>
            </a:r>
          </a:p>
        </p:txBody>
      </p:sp>
      <p:graphicFrame>
        <p:nvGraphicFramePr>
          <p:cNvPr id="3074" name="Object 4"/>
          <p:cNvGraphicFramePr>
            <a:graphicFrameLocks noGrp="1" noChangeAspect="1"/>
          </p:cNvGraphicFramePr>
          <p:nvPr>
            <p:ph sz="quarter" idx="2"/>
            <p:extLst>
              <p:ext uri="{D42A27DB-BD31-4B8C-83A1-F6EECF244321}">
                <p14:modId xmlns:p14="http://schemas.microsoft.com/office/powerpoint/2010/main" val="2430329759"/>
              </p:ext>
            </p:extLst>
          </p:nvPr>
        </p:nvGraphicFramePr>
        <p:xfrm>
          <a:off x="1905000" y="2362200"/>
          <a:ext cx="5081588" cy="900113"/>
        </p:xfrm>
        <a:graphic>
          <a:graphicData uri="http://schemas.openxmlformats.org/presentationml/2006/ole">
            <mc:AlternateContent xmlns:mc="http://schemas.openxmlformats.org/markup-compatibility/2006">
              <mc:Choice xmlns:v="urn:schemas-microsoft-com:vml" Requires="v">
                <p:oleObj spid="_x0000_s4097" name="Equation" r:id="rId4" imgW="2870200" imgH="508000" progId="Equation.3">
                  <p:embed/>
                </p:oleObj>
              </mc:Choice>
              <mc:Fallback>
                <p:oleObj name="Equation" r:id="rId4" imgW="2870200" imgH="508000" progId="Equation.3">
                  <p:embed/>
                  <p:pic>
                    <p:nvPicPr>
                      <p:cNvPr id="3074"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362200"/>
                        <a:ext cx="5081588"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p:cNvGraphicFramePr>
            <a:graphicFrameLocks noGrp="1" noChangeAspect="1"/>
          </p:cNvGraphicFramePr>
          <p:nvPr>
            <p:ph sz="quarter" idx="3"/>
          </p:nvPr>
        </p:nvGraphicFramePr>
        <p:xfrm flipH="1">
          <a:off x="5688013" y="4038600"/>
          <a:ext cx="255587" cy="341312"/>
        </p:xfrm>
        <a:graphic>
          <a:graphicData uri="http://schemas.openxmlformats.org/presentationml/2006/ole">
            <mc:AlternateContent xmlns:mc="http://schemas.openxmlformats.org/markup-compatibility/2006">
              <mc:Choice xmlns:v="urn:schemas-microsoft-com:vml" Requires="v">
                <p:oleObj spid="_x0000_s4098" name="Equation" r:id="rId6" imgW="152268" imgH="203024" progId="Equation.3">
                  <p:embed/>
                </p:oleObj>
              </mc:Choice>
              <mc:Fallback>
                <p:oleObj name="Equation" r:id="rId6" imgW="152268" imgH="203024" progId="Equation.3">
                  <p:embed/>
                  <p:pic>
                    <p:nvPicPr>
                      <p:cNvPr id="3075" name="Object 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5688013" y="4038600"/>
                        <a:ext cx="2555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6"/>
          <p:cNvGraphicFramePr>
            <a:graphicFrameLocks noChangeAspect="1"/>
          </p:cNvGraphicFramePr>
          <p:nvPr/>
        </p:nvGraphicFramePr>
        <p:xfrm>
          <a:off x="6096000" y="4038600"/>
          <a:ext cx="295275" cy="304800"/>
        </p:xfrm>
        <a:graphic>
          <a:graphicData uri="http://schemas.openxmlformats.org/presentationml/2006/ole">
            <mc:AlternateContent xmlns:mc="http://schemas.openxmlformats.org/markup-compatibility/2006">
              <mc:Choice xmlns:v="urn:schemas-microsoft-com:vml" Requires="v">
                <p:oleObj spid="_x0000_s4099" name="Equation" r:id="rId8" imgW="152268" imgH="203024" progId="Equation.3">
                  <p:embed/>
                </p:oleObj>
              </mc:Choice>
              <mc:Fallback>
                <p:oleObj name="Equation" r:id="rId8" imgW="152268" imgH="203024" progId="Equation.3">
                  <p:embed/>
                  <p:pic>
                    <p:nvPicPr>
                      <p:cNvPr id="307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4038600"/>
                        <a:ext cx="2952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8318498"/>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5" name="Slide Number Placeholder 4"/>
          <p:cNvSpPr>
            <a:spLocks noGrp="1"/>
          </p:cNvSpPr>
          <p:nvPr>
            <p:ph type="sldNum" sz="quarter" idx="12"/>
          </p:nvPr>
        </p:nvSpPr>
        <p:spPr/>
        <p:txBody>
          <a:bodyPr/>
          <a:lstStyle/>
          <a:p>
            <a:pPr>
              <a:defRPr/>
            </a:pPr>
            <a:fld id="{53E7E14E-760F-4088-B071-855382EFDE36}" type="slidenum">
              <a:rPr lang="en-US" smtClean="0"/>
              <a:pPr>
                <a:defRPr/>
              </a:pPr>
              <a:t>45</a:t>
            </a:fld>
            <a:endParaRPr lang="en-US"/>
          </a:p>
        </p:txBody>
      </p:sp>
      <p:graphicFrame>
        <p:nvGraphicFramePr>
          <p:cNvPr id="6" name="Table 5"/>
          <p:cNvGraphicFramePr>
            <a:graphicFrameLocks noGrp="1"/>
          </p:cNvGraphicFramePr>
          <p:nvPr/>
        </p:nvGraphicFramePr>
        <p:xfrm>
          <a:off x="1295400" y="1981201"/>
          <a:ext cx="5562599" cy="3733796"/>
        </p:xfrm>
        <a:graphic>
          <a:graphicData uri="http://schemas.openxmlformats.org/drawingml/2006/table">
            <a:tbl>
              <a:tblPr/>
              <a:tblGrid>
                <a:gridCol w="1865404">
                  <a:extLst>
                    <a:ext uri="{9D8B030D-6E8A-4147-A177-3AD203B41FA5}">
                      <a16:colId xmlns:a16="http://schemas.microsoft.com/office/drawing/2014/main" val="20000"/>
                    </a:ext>
                  </a:extLst>
                </a:gridCol>
                <a:gridCol w="1859802">
                  <a:extLst>
                    <a:ext uri="{9D8B030D-6E8A-4147-A177-3AD203B41FA5}">
                      <a16:colId xmlns:a16="http://schemas.microsoft.com/office/drawing/2014/main" val="20001"/>
                    </a:ext>
                  </a:extLst>
                </a:gridCol>
                <a:gridCol w="1837393">
                  <a:extLst>
                    <a:ext uri="{9D8B030D-6E8A-4147-A177-3AD203B41FA5}">
                      <a16:colId xmlns:a16="http://schemas.microsoft.com/office/drawing/2014/main" val="20002"/>
                    </a:ext>
                  </a:extLst>
                </a:gridCol>
              </a:tblGrid>
              <a:tr h="339436">
                <a:tc>
                  <a:txBody>
                    <a:bodyPr/>
                    <a:lstStyle/>
                    <a:p>
                      <a:pPr algn="ctr" fontAlgn="b"/>
                      <a:r>
                        <a:rPr lang="en-US" sz="2000" b="1" i="0" u="none" strike="noStrike" dirty="0">
                          <a:solidFill>
                            <a:srgbClr val="FF0000"/>
                          </a:solidFill>
                          <a:latin typeface="Calibri"/>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dirty="0">
                          <a:solidFill>
                            <a:srgbClr val="FF0000"/>
                          </a:solidFill>
                          <a:latin typeface="Calibri"/>
                        </a:rPr>
                        <a:t>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dirty="0">
                          <a:solidFill>
                            <a:srgbClr val="FF0000"/>
                          </a:solidFill>
                          <a:latin typeface="Calibri"/>
                        </a:rPr>
                        <a:t>Class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39436">
                <a:tc>
                  <a:txBody>
                    <a:bodyPr/>
                    <a:lstStyle/>
                    <a:p>
                      <a:pPr algn="ctr" fontAlgn="b"/>
                      <a:r>
                        <a:rPr lang="en-US" sz="2000" b="1"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9436">
                <a:tc>
                  <a:txBody>
                    <a:bodyPr/>
                    <a:lstStyle/>
                    <a:p>
                      <a:pPr algn="ctr" fontAlgn="b"/>
                      <a:r>
                        <a:rPr lang="en-US" sz="2000" b="1"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9436">
                <a:tc>
                  <a:txBody>
                    <a:bodyPr/>
                    <a:lstStyle/>
                    <a:p>
                      <a:pPr algn="ctr" fontAlgn="b"/>
                      <a:r>
                        <a:rPr lang="en-US" sz="2000" b="1" i="0" u="none" strike="noStrike" dirty="0">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9436">
                <a:tc>
                  <a:txBody>
                    <a:bodyPr/>
                    <a:lstStyle/>
                    <a:p>
                      <a:pPr algn="ctr" fontAlgn="b"/>
                      <a:r>
                        <a:rPr lang="en-US" sz="2000" b="1"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9436">
                <a:tc>
                  <a:txBody>
                    <a:bodyPr/>
                    <a:lstStyle/>
                    <a:p>
                      <a:pPr algn="ctr" fontAlgn="b"/>
                      <a:r>
                        <a:rPr lang="en-US" sz="2000" b="1" i="0" u="none" strike="noStrike" dirty="0">
                          <a:solidFill>
                            <a:schemeClr val="bg2"/>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9436">
                <a:tc>
                  <a:txBody>
                    <a:bodyPr/>
                    <a:lstStyle/>
                    <a:p>
                      <a:pPr algn="ctr" fontAlgn="b"/>
                      <a:r>
                        <a:rPr lang="en-US" sz="2000" b="1"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9436">
                <a:tc>
                  <a:txBody>
                    <a:bodyPr/>
                    <a:lstStyle/>
                    <a:p>
                      <a:pPr algn="ctr" fontAlgn="b"/>
                      <a:r>
                        <a:rPr lang="en-US" sz="2000" b="1" i="0" u="none" strike="noStrike" dirty="0">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9436">
                <a:tc>
                  <a:txBody>
                    <a:bodyPr/>
                    <a:lstStyle/>
                    <a:p>
                      <a:pPr algn="ctr" fontAlgn="b"/>
                      <a:r>
                        <a:rPr lang="en-US" sz="2000" b="1" i="0" u="none" strike="noStrike" dirty="0">
                          <a:solidFill>
                            <a:srgbClr val="000000"/>
                          </a:solidFill>
                          <a:latin typeface="Calibri"/>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chemeClr val="bg2"/>
                          </a:solidFill>
                          <a:latin typeface="Calibri"/>
                        </a:rPr>
                        <a:t>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9436">
                <a:tc>
                  <a:txBody>
                    <a:bodyPr/>
                    <a:lstStyle/>
                    <a:p>
                      <a:pPr algn="ctr" fontAlgn="b"/>
                      <a:r>
                        <a:rPr lang="en-US" sz="2000" b="1" i="0" u="none" strike="noStrike" dirty="0">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9436">
                <a:tc>
                  <a:txBody>
                    <a:bodyPr/>
                    <a:lstStyle/>
                    <a:p>
                      <a:pPr algn="ctr" fontAlgn="b"/>
                      <a:r>
                        <a:rPr lang="en-US" sz="2000" b="1" i="0" u="none" strike="noStrike" dirty="0">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Rectangle 3"/>
          <p:cNvSpPr txBox="1">
            <a:spLocks noChangeArrowheads="1"/>
          </p:cNvSpPr>
          <p:nvPr/>
        </p:nvSpPr>
        <p:spPr>
          <a:xfrm>
            <a:off x="381000" y="1371600"/>
            <a:ext cx="8305800" cy="533400"/>
          </a:xfrm>
          <a:prstGeom prst="rect">
            <a:avLst/>
          </a:prstGeom>
        </p:spPr>
        <p:txBody>
          <a:bodyPr/>
          <a:lstStyle/>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Find the correlation between A1 and A2</a:t>
            </a:r>
            <a:r>
              <a:rPr kumimoji="0" lang="en-US" sz="2000" b="0" i="0" u="none" strike="noStrike" kern="0" cap="none" spc="0" normalizeH="0" noProof="0" dirty="0">
                <a:ln>
                  <a:noFill/>
                </a:ln>
                <a:solidFill>
                  <a:schemeClr val="tx1"/>
                </a:solidFill>
                <a:effectLst/>
                <a:uLnTx/>
                <a:uFillTx/>
                <a:latin typeface="+mn-lt"/>
                <a:ea typeface="+mn-ea"/>
                <a:cs typeface="+mn-cs"/>
              </a:rPr>
              <a:t>.</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3" name="Rectangle 2"/>
          <p:cNvSpPr/>
          <p:nvPr/>
        </p:nvSpPr>
        <p:spPr>
          <a:xfrm>
            <a:off x="3581400" y="6096000"/>
            <a:ext cx="4405373" cy="523220"/>
          </a:xfrm>
          <a:prstGeom prst="rect">
            <a:avLst/>
          </a:prstGeom>
        </p:spPr>
        <p:txBody>
          <a:bodyPr wrap="none">
            <a:spAutoFit/>
          </a:bodyPr>
          <a:lstStyle/>
          <a:p>
            <a:r>
              <a:rPr lang="en-US" dirty="0"/>
              <a:t>=CORREL(A2:A11,B2:B11)</a:t>
            </a:r>
          </a:p>
        </p:txBody>
      </p:sp>
    </p:spTree>
    <p:extLst>
      <p:ext uri="{BB962C8B-B14F-4D97-AF65-F5344CB8AC3E}">
        <p14:creationId xmlns:p14="http://schemas.microsoft.com/office/powerpoint/2010/main" val="2021481489"/>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61"/>
          <p:cNvSpPr>
            <a:spLocks noGrp="1" noChangeArrowheads="1"/>
          </p:cNvSpPr>
          <p:nvPr>
            <p:ph type="sldNum" sz="quarter" idx="10"/>
          </p:nvPr>
        </p:nvSpPr>
        <p:spPr>
          <a:noFill/>
        </p:spPr>
        <p:txBody>
          <a:bodyPr/>
          <a:lstStyle/>
          <a:p>
            <a:fld id="{18FFAFCC-322B-4E16-BAC7-A1DCB54EAB50}" type="slidenum">
              <a:rPr lang="en-US" smtClean="0"/>
              <a:pPr/>
              <a:t>46</a:t>
            </a:fld>
            <a:endParaRPr lang="en-US"/>
          </a:p>
        </p:txBody>
      </p:sp>
      <p:sp>
        <p:nvSpPr>
          <p:cNvPr id="32771" name="Rectangle 2"/>
          <p:cNvSpPr>
            <a:spLocks noGrp="1" noChangeArrowheads="1"/>
          </p:cNvSpPr>
          <p:nvPr>
            <p:ph type="title"/>
          </p:nvPr>
        </p:nvSpPr>
        <p:spPr>
          <a:xfrm>
            <a:off x="1295400" y="228600"/>
            <a:ext cx="6248400" cy="685800"/>
          </a:xfrm>
        </p:spPr>
        <p:txBody>
          <a:bodyPr/>
          <a:lstStyle/>
          <a:p>
            <a:pPr eaLnBrk="1" hangingPunct="1"/>
            <a:r>
              <a:rPr lang="en-US" sz="3200"/>
              <a:t>Data Reduction Strategies</a:t>
            </a:r>
            <a:endParaRPr lang="en-US"/>
          </a:p>
        </p:txBody>
      </p:sp>
      <p:sp>
        <p:nvSpPr>
          <p:cNvPr id="32772" name="Rectangle 3"/>
          <p:cNvSpPr>
            <a:spLocks noGrp="1" noChangeArrowheads="1"/>
          </p:cNvSpPr>
          <p:nvPr>
            <p:ph type="body" idx="1"/>
          </p:nvPr>
        </p:nvSpPr>
        <p:spPr>
          <a:xfrm>
            <a:off x="304800" y="1295400"/>
            <a:ext cx="8610600" cy="5410200"/>
          </a:xfrm>
        </p:spPr>
        <p:txBody>
          <a:bodyPr/>
          <a:lstStyle/>
          <a:p>
            <a:pPr eaLnBrk="1" hangingPunct="1">
              <a:lnSpc>
                <a:spcPct val="90000"/>
              </a:lnSpc>
            </a:pPr>
            <a:r>
              <a:rPr lang="en-US" sz="1800" b="1" dirty="0"/>
              <a:t>Data reduction</a:t>
            </a:r>
            <a:r>
              <a:rPr lang="en-US" sz="1800" dirty="0"/>
              <a:t>: Obtain a reduced representation of the data set that is much smaller in volume but yet produces the same (or almost the same) analytical results</a:t>
            </a:r>
          </a:p>
          <a:p>
            <a:pPr eaLnBrk="1" hangingPunct="1">
              <a:lnSpc>
                <a:spcPct val="90000"/>
              </a:lnSpc>
            </a:pPr>
            <a:r>
              <a:rPr lang="en-US" sz="1800" dirty="0"/>
              <a:t>Why data reduction? </a:t>
            </a:r>
            <a:r>
              <a:rPr lang="en-US" sz="1800" dirty="0">
                <a:cs typeface="Tahoma" pitchFamily="34" charset="0"/>
              </a:rPr>
              <a:t>— </a:t>
            </a:r>
            <a:r>
              <a:rPr lang="en-US" sz="1800" dirty="0"/>
              <a:t>A database/data warehouse may store terabytes of data.  Complex data analysis may take a very long time to run on the complete data set.</a:t>
            </a:r>
          </a:p>
          <a:p>
            <a:pPr eaLnBrk="1" hangingPunct="1">
              <a:lnSpc>
                <a:spcPct val="90000"/>
              </a:lnSpc>
            </a:pPr>
            <a:r>
              <a:rPr lang="en-US" sz="1800" dirty="0"/>
              <a:t>Data reduction strategies</a:t>
            </a:r>
          </a:p>
          <a:p>
            <a:pPr lvl="1" eaLnBrk="1" hangingPunct="1">
              <a:lnSpc>
                <a:spcPct val="90000"/>
              </a:lnSpc>
            </a:pPr>
            <a:r>
              <a:rPr lang="en-US" sz="1800" dirty="0">
                <a:solidFill>
                  <a:schemeClr val="hlink"/>
                </a:solidFill>
              </a:rPr>
              <a:t>Dimensionality reduction</a:t>
            </a:r>
            <a:r>
              <a:rPr lang="en-US" sz="1800" dirty="0">
                <a:solidFill>
                  <a:schemeClr val="folHlink"/>
                </a:solidFill>
              </a:rPr>
              <a:t>, </a:t>
            </a:r>
            <a:r>
              <a:rPr lang="en-US" sz="1800" dirty="0"/>
              <a:t>e.g.,</a:t>
            </a:r>
            <a:r>
              <a:rPr lang="en-US" sz="1800" dirty="0">
                <a:solidFill>
                  <a:schemeClr val="folHlink"/>
                </a:solidFill>
              </a:rPr>
              <a:t> </a:t>
            </a:r>
            <a:r>
              <a:rPr lang="en-US" sz="1800" dirty="0"/>
              <a:t>remove unimportant attributes</a:t>
            </a:r>
          </a:p>
          <a:p>
            <a:pPr lvl="2" eaLnBrk="1" hangingPunct="1">
              <a:lnSpc>
                <a:spcPct val="90000"/>
              </a:lnSpc>
            </a:pPr>
            <a:r>
              <a:rPr lang="en-US" sz="1800" dirty="0">
                <a:solidFill>
                  <a:schemeClr val="folHlink"/>
                </a:solidFill>
              </a:rPr>
              <a:t>Wavelet transforms</a:t>
            </a:r>
          </a:p>
          <a:p>
            <a:pPr lvl="2" eaLnBrk="1" hangingPunct="1">
              <a:lnSpc>
                <a:spcPct val="90000"/>
              </a:lnSpc>
            </a:pPr>
            <a:r>
              <a:rPr lang="en-US" sz="1800" dirty="0">
                <a:solidFill>
                  <a:schemeClr val="folHlink"/>
                </a:solidFill>
              </a:rPr>
              <a:t>Principal Components Analysis (</a:t>
            </a:r>
            <a:r>
              <a:rPr lang="en-US" sz="1800" dirty="0" err="1">
                <a:solidFill>
                  <a:schemeClr val="folHlink"/>
                </a:solidFill>
              </a:rPr>
              <a:t>PCA</a:t>
            </a:r>
            <a:r>
              <a:rPr lang="en-US" sz="1800" dirty="0">
                <a:solidFill>
                  <a:schemeClr val="folHlink"/>
                </a:solidFill>
              </a:rPr>
              <a:t>)</a:t>
            </a:r>
          </a:p>
          <a:p>
            <a:pPr lvl="2" eaLnBrk="1" hangingPunct="1">
              <a:lnSpc>
                <a:spcPct val="90000"/>
              </a:lnSpc>
            </a:pPr>
            <a:r>
              <a:rPr lang="en-US" sz="1800" dirty="0">
                <a:solidFill>
                  <a:schemeClr val="folHlink"/>
                </a:solidFill>
              </a:rPr>
              <a:t>Feature subset selection, feature creation</a:t>
            </a:r>
          </a:p>
          <a:p>
            <a:pPr lvl="1" eaLnBrk="1" hangingPunct="1">
              <a:lnSpc>
                <a:spcPct val="90000"/>
              </a:lnSpc>
            </a:pPr>
            <a:r>
              <a:rPr lang="en-US" sz="1800" dirty="0" err="1">
                <a:solidFill>
                  <a:schemeClr val="hlink"/>
                </a:solidFill>
              </a:rPr>
              <a:t>Numerosity</a:t>
            </a:r>
            <a:r>
              <a:rPr lang="en-US" sz="1800" dirty="0">
                <a:solidFill>
                  <a:schemeClr val="hlink"/>
                </a:solidFill>
              </a:rPr>
              <a:t> reduction</a:t>
            </a:r>
            <a:r>
              <a:rPr lang="en-US" sz="1800" dirty="0">
                <a:solidFill>
                  <a:schemeClr val="folHlink"/>
                </a:solidFill>
              </a:rPr>
              <a:t> (some simply call it: Data Reduction)</a:t>
            </a:r>
          </a:p>
          <a:p>
            <a:pPr lvl="2" eaLnBrk="1" hangingPunct="1">
              <a:lnSpc>
                <a:spcPct val="90000"/>
              </a:lnSpc>
            </a:pPr>
            <a:r>
              <a:rPr lang="en-US" sz="1800" dirty="0">
                <a:solidFill>
                  <a:schemeClr val="folHlink"/>
                </a:solidFill>
              </a:rPr>
              <a:t>Regression and Log-Linear Models</a:t>
            </a:r>
          </a:p>
          <a:p>
            <a:pPr lvl="2" eaLnBrk="1" hangingPunct="1">
              <a:lnSpc>
                <a:spcPct val="90000"/>
              </a:lnSpc>
            </a:pPr>
            <a:r>
              <a:rPr lang="en-US" sz="1800" dirty="0">
                <a:solidFill>
                  <a:schemeClr val="folHlink"/>
                </a:solidFill>
              </a:rPr>
              <a:t>Histograms, clustering, sampling</a:t>
            </a:r>
          </a:p>
          <a:p>
            <a:pPr lvl="2" eaLnBrk="1" hangingPunct="1">
              <a:lnSpc>
                <a:spcPct val="90000"/>
              </a:lnSpc>
            </a:pPr>
            <a:r>
              <a:rPr lang="en-US" sz="1800" dirty="0">
                <a:solidFill>
                  <a:schemeClr val="folHlink"/>
                </a:solidFill>
              </a:rPr>
              <a:t>Data cube aggregation</a:t>
            </a:r>
          </a:p>
          <a:p>
            <a:pPr lvl="1" eaLnBrk="1" hangingPunct="1">
              <a:lnSpc>
                <a:spcPct val="90000"/>
              </a:lnSpc>
            </a:pPr>
            <a:r>
              <a:rPr lang="en-US" sz="1800" dirty="0">
                <a:solidFill>
                  <a:schemeClr val="hlink"/>
                </a:solidFill>
              </a:rPr>
              <a:t>Data compression</a:t>
            </a:r>
          </a:p>
        </p:txBody>
      </p:sp>
      <p:pic>
        <p:nvPicPr>
          <p:cNvPr id="93185" name="Picture 1"/>
          <p:cNvPicPr>
            <a:picLocks noChangeAspect="1" noChangeArrowheads="1"/>
          </p:cNvPicPr>
          <p:nvPr/>
        </p:nvPicPr>
        <p:blipFill>
          <a:blip r:embed="rId3" cstate="print"/>
          <a:srcRect/>
          <a:stretch>
            <a:fillRect/>
          </a:stretch>
        </p:blipFill>
        <p:spPr bwMode="auto">
          <a:xfrm>
            <a:off x="4001072" y="5290784"/>
            <a:ext cx="4876800" cy="1478365"/>
          </a:xfrm>
          <a:prstGeom prst="rect">
            <a:avLst/>
          </a:prstGeom>
          <a:noFill/>
          <a:ln w="9525">
            <a:noFill/>
            <a:miter lim="800000"/>
            <a:headEnd/>
            <a:tailEnd/>
          </a:ln>
        </p:spPr>
      </p:pic>
    </p:spTree>
    <p:extLst>
      <p:ext uri="{BB962C8B-B14F-4D97-AF65-F5344CB8AC3E}">
        <p14:creationId xmlns:p14="http://schemas.microsoft.com/office/powerpoint/2010/main" val="280415956"/>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61"/>
          <p:cNvSpPr>
            <a:spLocks noGrp="1" noChangeArrowheads="1"/>
          </p:cNvSpPr>
          <p:nvPr>
            <p:ph type="sldNum" sz="quarter" idx="4294967295"/>
          </p:nvPr>
        </p:nvSpPr>
        <p:spPr>
          <a:noFill/>
        </p:spPr>
        <p:txBody>
          <a:bodyPr/>
          <a:lstStyle/>
          <a:p>
            <a:fld id="{39BC9BD2-24E2-4F8A-852D-060AED11D70A}" type="slidenum">
              <a:rPr lang="en-US" smtClean="0"/>
              <a:pPr/>
              <a:t>47</a:t>
            </a:fld>
            <a:endParaRPr lang="en-US"/>
          </a:p>
        </p:txBody>
      </p:sp>
      <p:sp>
        <p:nvSpPr>
          <p:cNvPr id="33795" name="Rectangle 2"/>
          <p:cNvSpPr>
            <a:spLocks noGrp="1" noChangeArrowheads="1"/>
          </p:cNvSpPr>
          <p:nvPr>
            <p:ph type="title" idx="4294967295"/>
          </p:nvPr>
        </p:nvSpPr>
        <p:spPr>
          <a:xfrm>
            <a:off x="0" y="0"/>
            <a:ext cx="9220200" cy="1219200"/>
          </a:xfrm>
        </p:spPr>
        <p:txBody>
          <a:bodyPr/>
          <a:lstStyle/>
          <a:p>
            <a:pPr eaLnBrk="1" hangingPunct="1"/>
            <a:r>
              <a:rPr lang="en-US" dirty="0"/>
              <a:t>Data Reduction </a:t>
            </a:r>
            <a:br>
              <a:rPr lang="en-US" dirty="0"/>
            </a:br>
            <a:r>
              <a:rPr lang="en-US" dirty="0"/>
              <a:t>1: Dimensionality Reduction</a:t>
            </a:r>
          </a:p>
        </p:txBody>
      </p:sp>
      <p:sp>
        <p:nvSpPr>
          <p:cNvPr id="33796" name="Rectangle 3"/>
          <p:cNvSpPr>
            <a:spLocks noGrp="1" noChangeArrowheads="1"/>
          </p:cNvSpPr>
          <p:nvPr>
            <p:ph type="body" idx="4294967295"/>
          </p:nvPr>
        </p:nvSpPr>
        <p:spPr>
          <a:xfrm>
            <a:off x="304800" y="1295400"/>
            <a:ext cx="8534400" cy="5181600"/>
          </a:xfrm>
        </p:spPr>
        <p:txBody>
          <a:bodyPr/>
          <a:lstStyle/>
          <a:p>
            <a:pPr eaLnBrk="1" hangingPunct="1">
              <a:lnSpc>
                <a:spcPct val="110000"/>
              </a:lnSpc>
            </a:pPr>
            <a:r>
              <a:rPr lang="en-US" sz="1600" b="1" dirty="0"/>
              <a:t>Curse of dimensionality</a:t>
            </a:r>
          </a:p>
          <a:p>
            <a:pPr lvl="1" eaLnBrk="1" hangingPunct="1">
              <a:lnSpc>
                <a:spcPct val="110000"/>
              </a:lnSpc>
            </a:pPr>
            <a:r>
              <a:rPr lang="en-US" sz="1600" dirty="0"/>
              <a:t>When dimensionality increases, data becomes increasingly sparse</a:t>
            </a:r>
          </a:p>
          <a:p>
            <a:pPr lvl="1" eaLnBrk="1" hangingPunct="1">
              <a:lnSpc>
                <a:spcPct val="110000"/>
              </a:lnSpc>
            </a:pPr>
            <a:r>
              <a:rPr lang="en-US" sz="1600" dirty="0"/>
              <a:t>Density and distance between points, which is critical to clustering, outlier analysis, becomes less meaningful</a:t>
            </a:r>
          </a:p>
          <a:p>
            <a:pPr lvl="1" eaLnBrk="1" hangingPunct="1">
              <a:lnSpc>
                <a:spcPct val="110000"/>
              </a:lnSpc>
            </a:pPr>
            <a:r>
              <a:rPr lang="en-US" sz="1600" dirty="0"/>
              <a:t>The possible combinations of subspaces will grow exponentially</a:t>
            </a:r>
          </a:p>
          <a:p>
            <a:pPr eaLnBrk="1" hangingPunct="1">
              <a:lnSpc>
                <a:spcPct val="110000"/>
              </a:lnSpc>
            </a:pPr>
            <a:r>
              <a:rPr lang="en-US" sz="1600" b="1" dirty="0"/>
              <a:t>Dimensionality reduction</a:t>
            </a:r>
          </a:p>
          <a:p>
            <a:pPr lvl="1" eaLnBrk="1" hangingPunct="1">
              <a:lnSpc>
                <a:spcPct val="110000"/>
              </a:lnSpc>
            </a:pPr>
            <a:r>
              <a:rPr lang="en-US" sz="1600" dirty="0"/>
              <a:t>Avoid the curse of dimensionality</a:t>
            </a:r>
          </a:p>
          <a:p>
            <a:pPr lvl="1" eaLnBrk="1" hangingPunct="1">
              <a:lnSpc>
                <a:spcPct val="110000"/>
              </a:lnSpc>
            </a:pPr>
            <a:r>
              <a:rPr lang="en-US" sz="1600" dirty="0"/>
              <a:t>Help eliminate irrelevant features and reduce noise</a:t>
            </a:r>
          </a:p>
          <a:p>
            <a:pPr lvl="1" eaLnBrk="1" hangingPunct="1">
              <a:lnSpc>
                <a:spcPct val="110000"/>
              </a:lnSpc>
            </a:pPr>
            <a:r>
              <a:rPr lang="en-US" sz="1600" dirty="0"/>
              <a:t>Reduce time and space required in data mining</a:t>
            </a:r>
          </a:p>
          <a:p>
            <a:pPr lvl="1" eaLnBrk="1" hangingPunct="1">
              <a:lnSpc>
                <a:spcPct val="110000"/>
              </a:lnSpc>
            </a:pPr>
            <a:r>
              <a:rPr lang="en-US" sz="1600" dirty="0"/>
              <a:t>Allow easier visualization</a:t>
            </a:r>
          </a:p>
          <a:p>
            <a:pPr eaLnBrk="1" hangingPunct="1">
              <a:lnSpc>
                <a:spcPct val="110000"/>
              </a:lnSpc>
            </a:pPr>
            <a:r>
              <a:rPr lang="en-US" sz="1600" b="1" dirty="0"/>
              <a:t>Dimensionality reduction techniques</a:t>
            </a:r>
          </a:p>
          <a:p>
            <a:pPr lvl="1" eaLnBrk="1" hangingPunct="1">
              <a:lnSpc>
                <a:spcPct val="110000"/>
              </a:lnSpc>
            </a:pPr>
            <a:r>
              <a:rPr lang="en-US" sz="1600" dirty="0"/>
              <a:t>Wavelet transforms</a:t>
            </a:r>
          </a:p>
          <a:p>
            <a:pPr lvl="1" eaLnBrk="1" hangingPunct="1">
              <a:lnSpc>
                <a:spcPct val="110000"/>
              </a:lnSpc>
            </a:pPr>
            <a:r>
              <a:rPr lang="en-US" sz="1600" dirty="0"/>
              <a:t>Principal Component Analysis</a:t>
            </a:r>
          </a:p>
          <a:p>
            <a:pPr lvl="1" eaLnBrk="1" hangingPunct="1">
              <a:lnSpc>
                <a:spcPct val="110000"/>
              </a:lnSpc>
            </a:pPr>
            <a:r>
              <a:rPr lang="en-US" sz="1600" dirty="0"/>
              <a:t>Supervised and nonlinear techniques (e.g., feature selection)</a:t>
            </a:r>
          </a:p>
        </p:txBody>
      </p:sp>
    </p:spTree>
    <p:extLst>
      <p:ext uri="{BB962C8B-B14F-4D97-AF65-F5344CB8AC3E}">
        <p14:creationId xmlns:p14="http://schemas.microsoft.com/office/powerpoint/2010/main" val="229298614"/>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61"/>
          <p:cNvSpPr>
            <a:spLocks noGrp="1" noChangeArrowheads="1"/>
          </p:cNvSpPr>
          <p:nvPr>
            <p:ph type="sldNum" sz="quarter" idx="10"/>
          </p:nvPr>
        </p:nvSpPr>
        <p:spPr>
          <a:noFill/>
        </p:spPr>
        <p:txBody>
          <a:bodyPr/>
          <a:lstStyle/>
          <a:p>
            <a:fld id="{FEB74CB8-18C8-457F-B8C9-1D6367148AB7}" type="slidenum">
              <a:rPr lang="en-US" smtClean="0"/>
              <a:pPr/>
              <a:t>48</a:t>
            </a:fld>
            <a:endParaRPr lang="en-US"/>
          </a:p>
        </p:txBody>
      </p:sp>
      <p:sp>
        <p:nvSpPr>
          <p:cNvPr id="34819" name="Rectangle 2"/>
          <p:cNvSpPr>
            <a:spLocks noGrp="1" noChangeArrowheads="1"/>
          </p:cNvSpPr>
          <p:nvPr>
            <p:ph type="title"/>
          </p:nvPr>
        </p:nvSpPr>
        <p:spPr/>
        <p:txBody>
          <a:bodyPr/>
          <a:lstStyle/>
          <a:p>
            <a:pPr eaLnBrk="1" hangingPunct="1"/>
            <a:r>
              <a:rPr lang="en-US" dirty="0"/>
              <a:t>Attribute Subset Selection</a:t>
            </a:r>
          </a:p>
        </p:txBody>
      </p:sp>
      <p:sp>
        <p:nvSpPr>
          <p:cNvPr id="34820" name="Rectangle 3"/>
          <p:cNvSpPr>
            <a:spLocks noGrp="1" noChangeArrowheads="1"/>
          </p:cNvSpPr>
          <p:nvPr>
            <p:ph type="body" idx="1"/>
          </p:nvPr>
        </p:nvSpPr>
        <p:spPr/>
        <p:txBody>
          <a:bodyPr/>
          <a:lstStyle/>
          <a:p>
            <a:pPr eaLnBrk="1" hangingPunct="1">
              <a:lnSpc>
                <a:spcPct val="110000"/>
              </a:lnSpc>
            </a:pPr>
            <a:r>
              <a:rPr lang="en-US" sz="1800" dirty="0"/>
              <a:t>Another way to reduce dimensionality of data</a:t>
            </a:r>
          </a:p>
          <a:p>
            <a:pPr eaLnBrk="1" hangingPunct="1">
              <a:lnSpc>
                <a:spcPct val="110000"/>
              </a:lnSpc>
            </a:pPr>
            <a:r>
              <a:rPr lang="en-US" sz="1800" dirty="0"/>
              <a:t>Redundant attributes </a:t>
            </a:r>
          </a:p>
          <a:p>
            <a:pPr lvl="1" eaLnBrk="1" hangingPunct="1">
              <a:lnSpc>
                <a:spcPct val="110000"/>
              </a:lnSpc>
            </a:pPr>
            <a:r>
              <a:rPr lang="en-US" sz="1800" dirty="0"/>
              <a:t>Duplicate much or all of the information contained in one or more other attributes</a:t>
            </a:r>
          </a:p>
          <a:p>
            <a:pPr lvl="1" eaLnBrk="1" hangingPunct="1">
              <a:lnSpc>
                <a:spcPct val="110000"/>
              </a:lnSpc>
            </a:pPr>
            <a:r>
              <a:rPr lang="en-US" sz="1800" dirty="0"/>
              <a:t>E.g., purchase price of a product and the amount of sales tax paid</a:t>
            </a:r>
          </a:p>
          <a:p>
            <a:pPr eaLnBrk="1" hangingPunct="1">
              <a:lnSpc>
                <a:spcPct val="110000"/>
              </a:lnSpc>
            </a:pPr>
            <a:r>
              <a:rPr lang="en-US" sz="1800" dirty="0"/>
              <a:t>Irrelevant attributes</a:t>
            </a:r>
          </a:p>
          <a:p>
            <a:pPr lvl="1" eaLnBrk="1" hangingPunct="1">
              <a:lnSpc>
                <a:spcPct val="110000"/>
              </a:lnSpc>
            </a:pPr>
            <a:r>
              <a:rPr lang="en-US" sz="1800" dirty="0"/>
              <a:t>Contain no information that is useful for the data mining task at hand</a:t>
            </a:r>
          </a:p>
          <a:p>
            <a:pPr lvl="1" eaLnBrk="1" hangingPunct="1">
              <a:lnSpc>
                <a:spcPct val="110000"/>
              </a:lnSpc>
            </a:pPr>
            <a:r>
              <a:rPr lang="en-US" sz="1800" dirty="0"/>
              <a:t>E.g., students' ID is often irrelevant to the task of predicting students' GPA</a:t>
            </a:r>
          </a:p>
        </p:txBody>
      </p:sp>
      <p:sp>
        <p:nvSpPr>
          <p:cNvPr id="34821" name="Text Box 4"/>
          <p:cNvSpPr txBox="1">
            <a:spLocks noChangeArrowheads="1"/>
          </p:cNvSpPr>
          <p:nvPr/>
        </p:nvSpPr>
        <p:spPr bwMode="auto">
          <a:xfrm>
            <a:off x="1676400" y="3657600"/>
            <a:ext cx="1600200" cy="304800"/>
          </a:xfrm>
          <a:prstGeom prst="rect">
            <a:avLst/>
          </a:prstGeom>
          <a:noFill/>
          <a:ln w="12700">
            <a:noFill/>
            <a:miter lim="800000"/>
            <a:headEnd/>
            <a:tailEnd/>
          </a:ln>
        </p:spPr>
        <p:txBody>
          <a:bodyPr>
            <a:spAutoFit/>
          </a:bodyPr>
          <a:lstStyle/>
          <a:p>
            <a:pPr eaLnBrk="0" hangingPunct="0">
              <a:spcBef>
                <a:spcPct val="50000"/>
              </a:spcBef>
            </a:pPr>
            <a:endParaRPr lang="en-US" sz="1400" b="1" dirty="0">
              <a:latin typeface="Arial" charset="0"/>
            </a:endParaRPr>
          </a:p>
        </p:txBody>
      </p:sp>
      <p:sp>
        <p:nvSpPr>
          <p:cNvPr id="34822" name="Rectangle 5"/>
          <p:cNvSpPr>
            <a:spLocks noChangeArrowheads="1"/>
          </p:cNvSpPr>
          <p:nvPr/>
        </p:nvSpPr>
        <p:spPr bwMode="auto">
          <a:xfrm>
            <a:off x="1717675" y="5984875"/>
            <a:ext cx="184150" cy="304800"/>
          </a:xfrm>
          <a:prstGeom prst="rect">
            <a:avLst/>
          </a:prstGeom>
          <a:noFill/>
          <a:ln w="12700">
            <a:noFill/>
            <a:miter lim="800000"/>
            <a:headEnd/>
            <a:tailEnd/>
          </a:ln>
        </p:spPr>
        <p:txBody>
          <a:bodyPr wrap="none">
            <a:spAutoFit/>
          </a:bodyPr>
          <a:lstStyle/>
          <a:p>
            <a:pPr eaLnBrk="0" hangingPunct="0">
              <a:spcBef>
                <a:spcPct val="50000"/>
              </a:spcBef>
            </a:pPr>
            <a:endParaRPr lang="en-US" sz="1400" b="1">
              <a:latin typeface="Arial" charset="0"/>
            </a:endParaRPr>
          </a:p>
        </p:txBody>
      </p:sp>
    </p:spTree>
    <p:extLst>
      <p:ext uri="{BB962C8B-B14F-4D97-AF65-F5344CB8AC3E}">
        <p14:creationId xmlns:p14="http://schemas.microsoft.com/office/powerpoint/2010/main" val="3083322158"/>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61"/>
          <p:cNvSpPr>
            <a:spLocks noGrp="1" noChangeArrowheads="1"/>
          </p:cNvSpPr>
          <p:nvPr>
            <p:ph type="sldNum" sz="quarter" idx="10"/>
          </p:nvPr>
        </p:nvSpPr>
        <p:spPr>
          <a:noFill/>
        </p:spPr>
        <p:txBody>
          <a:bodyPr/>
          <a:lstStyle/>
          <a:p>
            <a:fld id="{B964219F-9C79-4D0C-A2F5-0DBB6509A03D}" type="slidenum">
              <a:rPr lang="en-US" smtClean="0"/>
              <a:pPr/>
              <a:t>49</a:t>
            </a:fld>
            <a:endParaRPr lang="en-US"/>
          </a:p>
        </p:txBody>
      </p:sp>
      <p:sp>
        <p:nvSpPr>
          <p:cNvPr id="35843" name="Rectangle 2"/>
          <p:cNvSpPr>
            <a:spLocks noGrp="1" noChangeArrowheads="1"/>
          </p:cNvSpPr>
          <p:nvPr>
            <p:ph type="title"/>
          </p:nvPr>
        </p:nvSpPr>
        <p:spPr/>
        <p:txBody>
          <a:bodyPr/>
          <a:lstStyle/>
          <a:p>
            <a:pPr eaLnBrk="1" hangingPunct="1"/>
            <a:r>
              <a:rPr lang="en-US" sz="2800" dirty="0"/>
              <a:t>Heuristic Search in Attribute Selection</a:t>
            </a:r>
          </a:p>
        </p:txBody>
      </p:sp>
      <p:sp>
        <p:nvSpPr>
          <p:cNvPr id="35844" name="Rectangle 3"/>
          <p:cNvSpPr>
            <a:spLocks noGrp="1" noChangeArrowheads="1"/>
          </p:cNvSpPr>
          <p:nvPr>
            <p:ph type="body" idx="1"/>
          </p:nvPr>
        </p:nvSpPr>
        <p:spPr>
          <a:xfrm>
            <a:off x="304800" y="1295400"/>
            <a:ext cx="8610600" cy="5181600"/>
          </a:xfrm>
        </p:spPr>
        <p:txBody>
          <a:bodyPr/>
          <a:lstStyle/>
          <a:p>
            <a:pPr eaLnBrk="1" hangingPunct="1"/>
            <a:r>
              <a:rPr lang="en-US" sz="2000" dirty="0"/>
              <a:t>There are </a:t>
            </a:r>
            <a:r>
              <a:rPr lang="en-US" sz="2000" i="1" dirty="0"/>
              <a:t>2</a:t>
            </a:r>
            <a:r>
              <a:rPr lang="en-US" sz="2000" i="1" baseline="30000" dirty="0"/>
              <a:t>d</a:t>
            </a:r>
            <a:r>
              <a:rPr lang="en-US" sz="2000" dirty="0"/>
              <a:t> possible attribute combinations of </a:t>
            </a:r>
            <a:r>
              <a:rPr lang="en-US" sz="2000" i="1" dirty="0"/>
              <a:t>d</a:t>
            </a:r>
            <a:r>
              <a:rPr lang="en-US" sz="2000" dirty="0"/>
              <a:t>  attributes</a:t>
            </a:r>
          </a:p>
          <a:p>
            <a:pPr eaLnBrk="1" hangingPunct="1"/>
            <a:r>
              <a:rPr lang="en-US" sz="2000" dirty="0"/>
              <a:t>Typical heuristic attribute selection methods:</a:t>
            </a:r>
          </a:p>
          <a:p>
            <a:pPr lvl="1" eaLnBrk="1" hangingPunct="1"/>
            <a:r>
              <a:rPr lang="en-US" sz="2000" dirty="0"/>
              <a:t>Best single attribute under the attribute independence assumption: choose by significance tests</a:t>
            </a:r>
          </a:p>
          <a:p>
            <a:pPr lvl="1" eaLnBrk="1" hangingPunct="1"/>
            <a:r>
              <a:rPr lang="en-US" sz="2000" dirty="0"/>
              <a:t>Best step-wise feature selection:</a:t>
            </a:r>
          </a:p>
          <a:p>
            <a:pPr lvl="2" eaLnBrk="1" hangingPunct="1"/>
            <a:r>
              <a:rPr lang="en-US" sz="2000" dirty="0"/>
              <a:t>The best single-attribute is picked first</a:t>
            </a:r>
          </a:p>
          <a:p>
            <a:pPr lvl="2" eaLnBrk="1" hangingPunct="1"/>
            <a:r>
              <a:rPr lang="en-US" sz="2000" dirty="0"/>
              <a:t>Then next best attribute condition to the first, ...</a:t>
            </a:r>
          </a:p>
          <a:p>
            <a:pPr lvl="1" eaLnBrk="1" hangingPunct="1"/>
            <a:r>
              <a:rPr lang="en-US" sz="2000" dirty="0"/>
              <a:t>Step-wise attribute elimination:</a:t>
            </a:r>
          </a:p>
          <a:p>
            <a:pPr lvl="2" eaLnBrk="1" hangingPunct="1"/>
            <a:r>
              <a:rPr lang="en-US" sz="2000" dirty="0"/>
              <a:t>Repeatedly eliminate the worst attribute</a:t>
            </a:r>
          </a:p>
          <a:p>
            <a:pPr lvl="1" eaLnBrk="1" hangingPunct="1"/>
            <a:r>
              <a:rPr lang="en-US" sz="2000" dirty="0"/>
              <a:t>Best combined attribute selection and elimination</a:t>
            </a:r>
          </a:p>
          <a:p>
            <a:pPr lvl="1" eaLnBrk="1" hangingPunct="1"/>
            <a:r>
              <a:rPr lang="en-US" sz="2000" dirty="0"/>
              <a:t>Optimal branch and bound:</a:t>
            </a:r>
          </a:p>
          <a:p>
            <a:pPr lvl="2" eaLnBrk="1" hangingPunct="1"/>
            <a:r>
              <a:rPr lang="en-US" sz="2000" dirty="0">
                <a:sym typeface="Symbol" pitchFamily="18" charset="2"/>
              </a:rPr>
              <a:t>Use attribute elimination and backtracking</a:t>
            </a:r>
            <a:endParaRPr lang="en-US" sz="2000" dirty="0"/>
          </a:p>
        </p:txBody>
      </p:sp>
    </p:spTree>
    <p:extLst>
      <p:ext uri="{BB962C8B-B14F-4D97-AF65-F5344CB8AC3E}">
        <p14:creationId xmlns:p14="http://schemas.microsoft.com/office/powerpoint/2010/main" val="568700823"/>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0"/>
          </p:nvPr>
        </p:nvSpPr>
        <p:spPr>
          <a:xfrm>
            <a:off x="7239000" y="6400800"/>
            <a:ext cx="1905000" cy="457200"/>
          </a:xfrm>
          <a:noFill/>
        </p:spPr>
        <p:txBody>
          <a:bodyPr/>
          <a:lstStyle/>
          <a:p>
            <a:pPr algn="r"/>
            <a:fld id="{96D19EC3-F95B-4AED-A71B-842AAC34F433}" type="slidenum">
              <a:rPr lang="en-US" smtClean="0"/>
              <a:pPr algn="r"/>
              <a:t>5</a:t>
            </a:fld>
            <a:endParaRPr lang="en-US" dirty="0"/>
          </a:p>
        </p:txBody>
      </p:sp>
      <p:sp>
        <p:nvSpPr>
          <p:cNvPr id="15363" name="Rectangle 2"/>
          <p:cNvSpPr>
            <a:spLocks noGrp="1" noChangeArrowheads="1"/>
          </p:cNvSpPr>
          <p:nvPr>
            <p:ph type="title"/>
          </p:nvPr>
        </p:nvSpPr>
        <p:spPr/>
        <p:txBody>
          <a:bodyPr/>
          <a:lstStyle/>
          <a:p>
            <a:pPr eaLnBrk="1" hangingPunct="1"/>
            <a:r>
              <a:rPr lang="en-US" sz="2800" dirty="0"/>
              <a:t>Motivation: Why to know the data first</a:t>
            </a:r>
          </a:p>
        </p:txBody>
      </p:sp>
      <p:sp>
        <p:nvSpPr>
          <p:cNvPr id="15364" name="Rectangle 3"/>
          <p:cNvSpPr>
            <a:spLocks noGrp="1" noChangeArrowheads="1"/>
          </p:cNvSpPr>
          <p:nvPr>
            <p:ph type="body" idx="1"/>
          </p:nvPr>
        </p:nvSpPr>
        <p:spPr>
          <a:xfrm>
            <a:off x="381000" y="1447800"/>
            <a:ext cx="8153400" cy="4724400"/>
          </a:xfrm>
        </p:spPr>
        <p:txBody>
          <a:bodyPr/>
          <a:lstStyle/>
          <a:p>
            <a:r>
              <a:rPr lang="en-US" sz="2000" b="1" dirty="0">
                <a:solidFill>
                  <a:srgbClr val="FF0000"/>
                </a:solidFill>
              </a:rPr>
              <a:t>Data Exploration</a:t>
            </a:r>
          </a:p>
          <a:p>
            <a:endParaRPr lang="en-US" sz="2000" dirty="0"/>
          </a:p>
          <a:p>
            <a:r>
              <a:rPr lang="en-US" sz="2000" dirty="0"/>
              <a:t>Basic </a:t>
            </a:r>
            <a:r>
              <a:rPr lang="en-US" sz="2000" i="1" dirty="0"/>
              <a:t>statistical descriptions </a:t>
            </a:r>
            <a:r>
              <a:rPr lang="en-US" sz="2000" dirty="0"/>
              <a:t>can be used to learn more about each attribute’s values.</a:t>
            </a:r>
          </a:p>
          <a:p>
            <a:r>
              <a:rPr lang="en-US" sz="2000" dirty="0"/>
              <a:t>Given an attribute we can determine its: </a:t>
            </a:r>
            <a:r>
              <a:rPr lang="en-US" sz="2000" b="1" dirty="0">
                <a:solidFill>
                  <a:srgbClr val="C00000"/>
                </a:solidFill>
              </a:rPr>
              <a:t>mean</a:t>
            </a:r>
            <a:r>
              <a:rPr lang="en-US" sz="2000" b="1" dirty="0"/>
              <a:t> </a:t>
            </a:r>
            <a:r>
              <a:rPr lang="en-US" sz="2000" dirty="0"/>
              <a:t>(average value), </a:t>
            </a:r>
            <a:r>
              <a:rPr lang="en-US" sz="2000" b="1" dirty="0">
                <a:solidFill>
                  <a:srgbClr val="C00000"/>
                </a:solidFill>
              </a:rPr>
              <a:t>median</a:t>
            </a:r>
            <a:r>
              <a:rPr lang="en-US" sz="2000" b="1" dirty="0"/>
              <a:t> </a:t>
            </a:r>
            <a:r>
              <a:rPr lang="en-US" sz="2000" dirty="0"/>
              <a:t>(middle value), and </a:t>
            </a:r>
            <a:r>
              <a:rPr lang="en-US" sz="2000" b="1" dirty="0">
                <a:solidFill>
                  <a:srgbClr val="C00000"/>
                </a:solidFill>
              </a:rPr>
              <a:t>mode</a:t>
            </a:r>
            <a:r>
              <a:rPr lang="en-US" sz="2000" b="1" dirty="0"/>
              <a:t> </a:t>
            </a:r>
            <a:r>
              <a:rPr lang="en-US" sz="2000" dirty="0"/>
              <a:t>(most common value). </a:t>
            </a:r>
          </a:p>
          <a:p>
            <a:endParaRPr lang="en-US" sz="2000" dirty="0"/>
          </a:p>
          <a:p>
            <a:r>
              <a:rPr lang="en-US" sz="2000" dirty="0"/>
              <a:t>These are </a:t>
            </a:r>
            <a:r>
              <a:rPr lang="en-US" sz="2000" b="1" dirty="0">
                <a:solidFill>
                  <a:srgbClr val="C00000"/>
                </a:solidFill>
              </a:rPr>
              <a:t>measures of central tendency</a:t>
            </a:r>
            <a:r>
              <a:rPr lang="en-US" sz="2000" dirty="0"/>
              <a:t>, which give us an idea of the “middle” or center of distribution.</a:t>
            </a:r>
          </a:p>
          <a:p>
            <a:endParaRPr lang="en-US" sz="2000" dirty="0"/>
          </a:p>
          <a:p>
            <a:r>
              <a:rPr lang="en-US" sz="2000" dirty="0">
                <a:solidFill>
                  <a:srgbClr val="000099"/>
                </a:solidFill>
              </a:rPr>
              <a:t>Knowing such basic statistics regarding each attribute makes it easier to fill in missing values, smooth noisy values, and spot outliers during data preprocessing. </a:t>
            </a:r>
          </a:p>
          <a:p>
            <a:endParaRPr lang="en-US" sz="2000" dirty="0"/>
          </a:p>
          <a:p>
            <a:r>
              <a:rPr lang="en-US" sz="2000" dirty="0">
                <a:solidFill>
                  <a:srgbClr val="000099"/>
                </a:solidFill>
              </a:rPr>
              <a:t>Knowledge of the attributes and attribute values can also help in fixing inconsistencies incurred during data integration.</a:t>
            </a:r>
          </a:p>
        </p:txBody>
      </p:sp>
    </p:spTree>
    <p:extLst>
      <p:ext uri="{BB962C8B-B14F-4D97-AF65-F5344CB8AC3E}">
        <p14:creationId xmlns:p14="http://schemas.microsoft.com/office/powerpoint/2010/main" val="4131979368"/>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The 2</a:t>
            </a:r>
            <a:r>
              <a:rPr lang="en-US" sz="4400" baseline="30000" dirty="0"/>
              <a:t>d </a:t>
            </a:r>
            <a:r>
              <a:rPr lang="en-US" sz="4400" dirty="0"/>
              <a:t>problem  </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50</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81105047"/>
              </p:ext>
            </p:extLst>
          </p:nvPr>
        </p:nvGraphicFramePr>
        <p:xfrm>
          <a:off x="1600200" y="2133600"/>
          <a:ext cx="5521325" cy="4170363"/>
        </p:xfrm>
        <a:graphic>
          <a:graphicData uri="http://schemas.openxmlformats.org/presentationml/2006/ole">
            <mc:AlternateContent xmlns:mc="http://schemas.openxmlformats.org/markup-compatibility/2006">
              <mc:Choice xmlns:v="urn:schemas-microsoft-com:vml" Requires="v">
                <p:oleObj spid="_x0000_s5121" name="VISIO" r:id="rId3" imgW="9811512" imgH="7395972" progId="">
                  <p:embed/>
                </p:oleObj>
              </mc:Choice>
              <mc:Fallback>
                <p:oleObj name="VISIO" r:id="rId3" imgW="9811512" imgH="7395972" progId="">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133600"/>
                        <a:ext cx="5521325"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699052" y="1431235"/>
            <a:ext cx="6158948" cy="307777"/>
          </a:xfrm>
          <a:prstGeom prst="rect">
            <a:avLst/>
          </a:prstGeom>
          <a:noFill/>
          <a:ln w="12700">
            <a:noFill/>
            <a:miter lim="800000"/>
            <a:headEnd/>
            <a:tailEnd/>
          </a:ln>
        </p:spPr>
        <p:txBody>
          <a:bodyPr wrap="square">
            <a:spAutoFit/>
          </a:bodyPr>
          <a:lstStyle/>
          <a:p>
            <a:pPr rtl="0" eaLnBrk="0" hangingPunct="0">
              <a:spcBef>
                <a:spcPct val="50000"/>
              </a:spcBef>
            </a:pPr>
            <a:r>
              <a:rPr lang="en-US" sz="1400" b="1" dirty="0"/>
              <a:t>Assume we have  5 attributes </a:t>
            </a:r>
            <a:r>
              <a:rPr lang="en-US" sz="1400" b="1" dirty="0">
                <a:sym typeface="Symbol" pitchFamily="18" charset="2"/>
              </a:rPr>
              <a:t>(A, B, C, D, E)</a:t>
            </a:r>
          </a:p>
        </p:txBody>
      </p:sp>
    </p:spTree>
    <p:extLst>
      <p:ext uri="{BB962C8B-B14F-4D97-AF65-F5344CB8AC3E}">
        <p14:creationId xmlns:p14="http://schemas.microsoft.com/office/powerpoint/2010/main" val="3757954781"/>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Heuristic Search in Attribute Selection</a:t>
            </a:r>
          </a:p>
        </p:txBody>
      </p:sp>
      <p:sp>
        <p:nvSpPr>
          <p:cNvPr id="4" name="Slide Number Placeholder 3"/>
          <p:cNvSpPr>
            <a:spLocks noGrp="1"/>
          </p:cNvSpPr>
          <p:nvPr>
            <p:ph type="sldNum" sz="quarter" idx="10"/>
          </p:nvPr>
        </p:nvSpPr>
        <p:spPr/>
        <p:txBody>
          <a:bodyPr/>
          <a:lstStyle/>
          <a:p>
            <a:pPr>
              <a:defRPr/>
            </a:pPr>
            <a:fld id="{B34B066C-27C0-4996-A427-0CE7B76AF8D7}" type="slidenum">
              <a:rPr lang="en-US" smtClean="0"/>
              <a:pPr>
                <a:defRPr/>
              </a:pPr>
              <a:t>51</a:t>
            </a:fld>
            <a:endParaRPr lang="en-US"/>
          </a:p>
        </p:txBody>
      </p:sp>
      <p:pic>
        <p:nvPicPr>
          <p:cNvPr id="120834" name="Picture 2"/>
          <p:cNvPicPr>
            <a:picLocks noChangeAspect="1" noChangeArrowheads="1"/>
          </p:cNvPicPr>
          <p:nvPr/>
        </p:nvPicPr>
        <p:blipFill>
          <a:blip r:embed="rId2" cstate="print"/>
          <a:srcRect/>
          <a:stretch>
            <a:fillRect/>
          </a:stretch>
        </p:blipFill>
        <p:spPr bwMode="auto">
          <a:xfrm>
            <a:off x="685799" y="1371600"/>
            <a:ext cx="7388805" cy="4419600"/>
          </a:xfrm>
          <a:prstGeom prst="rect">
            <a:avLst/>
          </a:prstGeom>
          <a:noFill/>
          <a:ln w="9525">
            <a:noFill/>
            <a:miter lim="800000"/>
            <a:headEnd/>
            <a:tailEnd/>
          </a:ln>
        </p:spPr>
      </p:pic>
    </p:spTree>
    <p:extLst>
      <p:ext uri="{BB962C8B-B14F-4D97-AF65-F5344CB8AC3E}">
        <p14:creationId xmlns:p14="http://schemas.microsoft.com/office/powerpoint/2010/main" val="1283661670"/>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61"/>
          <p:cNvSpPr txBox="1">
            <a:spLocks noGrp="1" noChangeArrowheads="1"/>
          </p:cNvSpPr>
          <p:nvPr/>
        </p:nvSpPr>
        <p:spPr bwMode="auto">
          <a:xfrm>
            <a:off x="7239000" y="6477000"/>
            <a:ext cx="1905000" cy="381000"/>
          </a:xfrm>
          <a:prstGeom prst="rect">
            <a:avLst/>
          </a:prstGeom>
          <a:noFill/>
          <a:ln w="9525">
            <a:noFill/>
            <a:miter lim="800000"/>
            <a:headEnd/>
            <a:tailEnd/>
          </a:ln>
        </p:spPr>
        <p:txBody>
          <a:bodyPr anchor="b"/>
          <a:lstStyle/>
          <a:p>
            <a:pPr algn="r"/>
            <a:fld id="{BB1D5B6F-DE18-4904-A218-9BD826A0E526}" type="slidenum">
              <a:rPr lang="en-US" sz="1200"/>
              <a:pPr algn="r"/>
              <a:t>52</a:t>
            </a:fld>
            <a:endParaRPr lang="en-US" sz="1200"/>
          </a:p>
        </p:txBody>
      </p:sp>
      <p:sp>
        <p:nvSpPr>
          <p:cNvPr id="36867" name="Rectangle 2"/>
          <p:cNvSpPr>
            <a:spLocks noGrp="1" noChangeArrowheads="1"/>
          </p:cNvSpPr>
          <p:nvPr>
            <p:ph type="title" idx="4294967295"/>
          </p:nvPr>
        </p:nvSpPr>
        <p:spPr/>
        <p:txBody>
          <a:bodyPr/>
          <a:lstStyle/>
          <a:p>
            <a:pPr eaLnBrk="1" hangingPunct="1"/>
            <a:r>
              <a:rPr lang="en-US" sz="2800" dirty="0"/>
              <a:t>Attribute Creation (Feature Generation)</a:t>
            </a:r>
          </a:p>
        </p:txBody>
      </p:sp>
      <p:sp>
        <p:nvSpPr>
          <p:cNvPr id="36868" name="Rectangle 3"/>
          <p:cNvSpPr>
            <a:spLocks noGrp="1" noChangeArrowheads="1"/>
          </p:cNvSpPr>
          <p:nvPr>
            <p:ph type="body" idx="4294967295"/>
          </p:nvPr>
        </p:nvSpPr>
        <p:spPr/>
        <p:txBody>
          <a:bodyPr/>
          <a:lstStyle/>
          <a:p>
            <a:pPr eaLnBrk="1" hangingPunct="1"/>
            <a:r>
              <a:rPr lang="en-US" sz="2000" dirty="0"/>
              <a:t>Create new attributes (features) that can capture the important information in a data set more effectively than the original ones</a:t>
            </a:r>
          </a:p>
          <a:p>
            <a:pPr eaLnBrk="1" hangingPunct="1"/>
            <a:endParaRPr lang="en-US" sz="2000" dirty="0"/>
          </a:p>
          <a:p>
            <a:pPr eaLnBrk="1" hangingPunct="1"/>
            <a:r>
              <a:rPr lang="en-US" sz="2000" dirty="0"/>
              <a:t>Three general methodologies</a:t>
            </a:r>
          </a:p>
          <a:p>
            <a:pPr lvl="1" eaLnBrk="1" hangingPunct="1"/>
            <a:r>
              <a:rPr lang="en-US" sz="2000" dirty="0">
                <a:solidFill>
                  <a:srgbClr val="FF0000"/>
                </a:solidFill>
              </a:rPr>
              <a:t>Attribute extraction</a:t>
            </a:r>
          </a:p>
          <a:p>
            <a:pPr lvl="2" eaLnBrk="1" hangingPunct="1"/>
            <a:r>
              <a:rPr lang="en-US" sz="2000" dirty="0"/>
              <a:t> Domain-specific</a:t>
            </a:r>
          </a:p>
          <a:p>
            <a:pPr lvl="1" eaLnBrk="1" hangingPunct="1"/>
            <a:r>
              <a:rPr lang="en-US" sz="2000" dirty="0">
                <a:solidFill>
                  <a:srgbClr val="FF0000"/>
                </a:solidFill>
              </a:rPr>
              <a:t>Mapping data to new space </a:t>
            </a:r>
            <a:r>
              <a:rPr lang="en-US" sz="2000" dirty="0"/>
              <a:t>(see: data reduction)</a:t>
            </a:r>
          </a:p>
          <a:p>
            <a:pPr lvl="2" eaLnBrk="1" hangingPunct="1"/>
            <a:r>
              <a:rPr lang="en-US" sz="2000" dirty="0"/>
              <a:t>E.g., Fourier transformation, wavelet transformation, manifold approaches (not covered)</a:t>
            </a:r>
          </a:p>
          <a:p>
            <a:pPr lvl="1" eaLnBrk="1" hangingPunct="1"/>
            <a:r>
              <a:rPr lang="en-US" sz="2000" dirty="0">
                <a:solidFill>
                  <a:srgbClr val="FF0000"/>
                </a:solidFill>
              </a:rPr>
              <a:t>Attribute construction </a:t>
            </a:r>
          </a:p>
          <a:p>
            <a:pPr lvl="2" eaLnBrk="1" hangingPunct="1"/>
            <a:r>
              <a:rPr lang="en-US" sz="2000" dirty="0"/>
              <a:t>Combining features</a:t>
            </a:r>
          </a:p>
          <a:p>
            <a:pPr lvl="2" eaLnBrk="1" hangingPunct="1"/>
            <a:r>
              <a:rPr lang="en-US" sz="2000" dirty="0"/>
              <a:t>Data discretization</a:t>
            </a:r>
          </a:p>
        </p:txBody>
      </p:sp>
    </p:spTree>
    <p:extLst>
      <p:ext uri="{BB962C8B-B14F-4D97-AF65-F5344CB8AC3E}">
        <p14:creationId xmlns:p14="http://schemas.microsoft.com/office/powerpoint/2010/main" val="2620840551"/>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61"/>
          <p:cNvSpPr>
            <a:spLocks noGrp="1" noChangeArrowheads="1"/>
          </p:cNvSpPr>
          <p:nvPr>
            <p:ph type="sldNum" sz="quarter" idx="10"/>
          </p:nvPr>
        </p:nvSpPr>
        <p:spPr>
          <a:noFill/>
        </p:spPr>
        <p:txBody>
          <a:bodyPr/>
          <a:lstStyle/>
          <a:p>
            <a:fld id="{72058DFC-D08C-4A91-A590-362C089633A6}" type="slidenum">
              <a:rPr lang="en-US" smtClean="0"/>
              <a:pPr/>
              <a:t>53</a:t>
            </a:fld>
            <a:endParaRPr lang="en-US"/>
          </a:p>
        </p:txBody>
      </p:sp>
      <p:sp>
        <p:nvSpPr>
          <p:cNvPr id="37891" name="Rectangle 2"/>
          <p:cNvSpPr>
            <a:spLocks noGrp="1" noChangeArrowheads="1"/>
          </p:cNvSpPr>
          <p:nvPr>
            <p:ph type="title"/>
          </p:nvPr>
        </p:nvSpPr>
        <p:spPr>
          <a:xfrm>
            <a:off x="0" y="381000"/>
            <a:ext cx="9144000" cy="609600"/>
          </a:xfrm>
        </p:spPr>
        <p:txBody>
          <a:bodyPr/>
          <a:lstStyle/>
          <a:p>
            <a:pPr eaLnBrk="1" hangingPunct="1"/>
            <a:r>
              <a:rPr lang="en-US">
                <a:solidFill>
                  <a:srgbClr val="170981"/>
                </a:solidFill>
              </a:rPr>
              <a:t>Clustering</a:t>
            </a:r>
          </a:p>
        </p:txBody>
      </p:sp>
      <p:sp>
        <p:nvSpPr>
          <p:cNvPr id="37892" name="Rectangle 3"/>
          <p:cNvSpPr>
            <a:spLocks noGrp="1" noChangeArrowheads="1"/>
          </p:cNvSpPr>
          <p:nvPr>
            <p:ph type="body" idx="1"/>
          </p:nvPr>
        </p:nvSpPr>
        <p:spPr>
          <a:xfrm>
            <a:off x="381000" y="1371600"/>
            <a:ext cx="8229600" cy="2971800"/>
          </a:xfrm>
        </p:spPr>
        <p:txBody>
          <a:bodyPr/>
          <a:lstStyle/>
          <a:p>
            <a:pPr eaLnBrk="1" hangingPunct="1">
              <a:lnSpc>
                <a:spcPct val="120000"/>
              </a:lnSpc>
            </a:pPr>
            <a:r>
              <a:rPr lang="en-US" sz="2000" dirty="0"/>
              <a:t>Partition data set into clusters based on similarity, and store cluster representation (e.g., </a:t>
            </a:r>
            <a:r>
              <a:rPr lang="en-US" sz="2000" dirty="0" err="1"/>
              <a:t>centroid</a:t>
            </a:r>
            <a:r>
              <a:rPr lang="en-US" sz="2000" dirty="0"/>
              <a:t> and diameter) only</a:t>
            </a:r>
          </a:p>
          <a:p>
            <a:pPr eaLnBrk="1" hangingPunct="1">
              <a:lnSpc>
                <a:spcPct val="120000"/>
              </a:lnSpc>
            </a:pPr>
            <a:r>
              <a:rPr lang="en-US" sz="2000" dirty="0"/>
              <a:t>Can be very effective if data is clustered but not if data is “smeared”</a:t>
            </a:r>
          </a:p>
          <a:p>
            <a:pPr eaLnBrk="1" hangingPunct="1">
              <a:lnSpc>
                <a:spcPct val="120000"/>
              </a:lnSpc>
            </a:pPr>
            <a:r>
              <a:rPr lang="en-US" sz="2000" dirty="0"/>
              <a:t>Can have hierarchical clustering and be stored in multi-dimensional index tree structures</a:t>
            </a:r>
          </a:p>
          <a:p>
            <a:pPr eaLnBrk="1" hangingPunct="1">
              <a:lnSpc>
                <a:spcPct val="120000"/>
              </a:lnSpc>
            </a:pPr>
            <a:r>
              <a:rPr lang="en-US" sz="2000" dirty="0"/>
              <a:t>There are many choices of clustering definitions and clustering algorithms</a:t>
            </a:r>
          </a:p>
        </p:txBody>
      </p:sp>
      <p:sp>
        <p:nvSpPr>
          <p:cNvPr id="5" name="Rectangle 3"/>
          <p:cNvSpPr txBox="1">
            <a:spLocks noChangeArrowheads="1"/>
          </p:cNvSpPr>
          <p:nvPr/>
        </p:nvSpPr>
        <p:spPr bwMode="auto">
          <a:xfrm>
            <a:off x="304800" y="5735395"/>
            <a:ext cx="4492487" cy="735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lgn="ctr" eaLnBrk="1" hangingPunct="1">
              <a:lnSpc>
                <a:spcPct val="120000"/>
              </a:lnSpc>
              <a:buNone/>
            </a:pPr>
            <a:r>
              <a:rPr lang="en-US" sz="2000" kern="0" dirty="0">
                <a:solidFill>
                  <a:srgbClr val="C00000"/>
                </a:solidFill>
              </a:rPr>
              <a:t>Wait until we cover the Cluster Analysis Topic</a:t>
            </a:r>
          </a:p>
        </p:txBody>
      </p:sp>
      <p:pic>
        <p:nvPicPr>
          <p:cNvPr id="6" name="Picture 2"/>
          <p:cNvPicPr>
            <a:picLocks noChangeAspect="1" noChangeArrowheads="1"/>
          </p:cNvPicPr>
          <p:nvPr/>
        </p:nvPicPr>
        <p:blipFill>
          <a:blip r:embed="rId3" cstate="print"/>
          <a:srcRect/>
          <a:stretch>
            <a:fillRect/>
          </a:stretch>
        </p:blipFill>
        <p:spPr bwMode="auto">
          <a:xfrm>
            <a:off x="5410200" y="4475404"/>
            <a:ext cx="2971800" cy="1995487"/>
          </a:xfrm>
          <a:prstGeom prst="rect">
            <a:avLst/>
          </a:prstGeom>
          <a:noFill/>
          <a:ln w="9525">
            <a:noFill/>
            <a:miter lim="800000"/>
            <a:headEnd/>
            <a:tailEnd/>
          </a:ln>
        </p:spPr>
      </p:pic>
    </p:spTree>
    <p:extLst>
      <p:ext uri="{BB962C8B-B14F-4D97-AF65-F5344CB8AC3E}">
        <p14:creationId xmlns:p14="http://schemas.microsoft.com/office/powerpoint/2010/main" val="3612005890"/>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61"/>
          <p:cNvSpPr>
            <a:spLocks noGrp="1" noChangeArrowheads="1"/>
          </p:cNvSpPr>
          <p:nvPr>
            <p:ph type="sldNum" sz="quarter" idx="10"/>
          </p:nvPr>
        </p:nvSpPr>
        <p:spPr>
          <a:noFill/>
        </p:spPr>
        <p:txBody>
          <a:bodyPr/>
          <a:lstStyle/>
          <a:p>
            <a:fld id="{65DEAB3E-B4DC-4CB4-83E5-8800F8430D3E}" type="slidenum">
              <a:rPr lang="en-US" smtClean="0"/>
              <a:pPr/>
              <a:t>54</a:t>
            </a:fld>
            <a:endParaRPr lang="en-US"/>
          </a:p>
        </p:txBody>
      </p:sp>
      <p:sp>
        <p:nvSpPr>
          <p:cNvPr id="38915" name="Rectangle 2"/>
          <p:cNvSpPr>
            <a:spLocks noGrp="1" noChangeArrowheads="1"/>
          </p:cNvSpPr>
          <p:nvPr>
            <p:ph type="title"/>
          </p:nvPr>
        </p:nvSpPr>
        <p:spPr>
          <a:xfrm>
            <a:off x="-152400" y="152400"/>
            <a:ext cx="9525000" cy="762000"/>
          </a:xfrm>
        </p:spPr>
        <p:txBody>
          <a:bodyPr/>
          <a:lstStyle/>
          <a:p>
            <a:pPr eaLnBrk="1" hangingPunct="1"/>
            <a:r>
              <a:rPr lang="en-US" dirty="0">
                <a:solidFill>
                  <a:srgbClr val="170981"/>
                </a:solidFill>
              </a:rPr>
              <a:t>Sampling</a:t>
            </a:r>
          </a:p>
        </p:txBody>
      </p:sp>
      <p:sp>
        <p:nvSpPr>
          <p:cNvPr id="38916" name="Rectangle 3"/>
          <p:cNvSpPr>
            <a:spLocks noGrp="1" noChangeArrowheads="1"/>
          </p:cNvSpPr>
          <p:nvPr>
            <p:ph type="body" idx="1"/>
          </p:nvPr>
        </p:nvSpPr>
        <p:spPr>
          <a:xfrm>
            <a:off x="381000" y="1371600"/>
            <a:ext cx="8610600" cy="5181600"/>
          </a:xfrm>
        </p:spPr>
        <p:txBody>
          <a:bodyPr/>
          <a:lstStyle/>
          <a:p>
            <a:pPr eaLnBrk="1" hangingPunct="1">
              <a:lnSpc>
                <a:spcPct val="120000"/>
              </a:lnSpc>
            </a:pPr>
            <a:r>
              <a:rPr lang="en-US" sz="2000" b="1" dirty="0">
                <a:solidFill>
                  <a:srgbClr val="C00000"/>
                </a:solidFill>
              </a:rPr>
              <a:t>Sampling</a:t>
            </a:r>
            <a:r>
              <a:rPr lang="en-US" sz="2000" dirty="0"/>
              <a:t>: obtaining a small sample </a:t>
            </a:r>
            <a:r>
              <a:rPr lang="en-US" sz="2000" i="1" dirty="0"/>
              <a:t>s</a:t>
            </a:r>
            <a:r>
              <a:rPr lang="en-US" sz="2000" dirty="0"/>
              <a:t> to represent the </a:t>
            </a:r>
          </a:p>
          <a:p>
            <a:pPr marL="0" indent="0" eaLnBrk="1" hangingPunct="1">
              <a:lnSpc>
                <a:spcPct val="120000"/>
              </a:lnSpc>
              <a:buNone/>
            </a:pPr>
            <a:r>
              <a:rPr lang="en-US" sz="2000" dirty="0"/>
              <a:t>                     whole data set </a:t>
            </a:r>
            <a:r>
              <a:rPr lang="en-US" sz="2000" i="1" dirty="0"/>
              <a:t>N  </a:t>
            </a:r>
            <a:r>
              <a:rPr lang="en-US" sz="2000" dirty="0">
                <a:solidFill>
                  <a:srgbClr val="00B050"/>
                </a:solidFill>
              </a:rPr>
              <a:t>(What)</a:t>
            </a:r>
          </a:p>
          <a:p>
            <a:pPr eaLnBrk="1" hangingPunct="1">
              <a:lnSpc>
                <a:spcPct val="120000"/>
              </a:lnSpc>
            </a:pPr>
            <a:r>
              <a:rPr lang="en-US" sz="2000" dirty="0"/>
              <a:t>Allow a mining algorithm to run in complexity that is potentially sub-linear to the size of the data </a:t>
            </a:r>
            <a:r>
              <a:rPr lang="en-US" sz="2000" dirty="0">
                <a:solidFill>
                  <a:srgbClr val="00B050"/>
                </a:solidFill>
              </a:rPr>
              <a:t>(Why)</a:t>
            </a:r>
          </a:p>
          <a:p>
            <a:pPr eaLnBrk="1" hangingPunct="1">
              <a:lnSpc>
                <a:spcPct val="120000"/>
              </a:lnSpc>
            </a:pPr>
            <a:r>
              <a:rPr lang="en-US" sz="2000" dirty="0"/>
              <a:t>Key principle: Choose a </a:t>
            </a:r>
            <a:r>
              <a:rPr lang="en-US" sz="2000" dirty="0">
                <a:solidFill>
                  <a:schemeClr val="hlink"/>
                </a:solidFill>
              </a:rPr>
              <a:t>representative</a:t>
            </a:r>
            <a:r>
              <a:rPr lang="en-US" sz="2000" dirty="0"/>
              <a:t> subset of the data</a:t>
            </a:r>
          </a:p>
          <a:p>
            <a:pPr lvl="1" eaLnBrk="1" hangingPunct="1">
              <a:lnSpc>
                <a:spcPct val="120000"/>
              </a:lnSpc>
            </a:pPr>
            <a:r>
              <a:rPr lang="en-US" sz="2000" b="1" dirty="0">
                <a:solidFill>
                  <a:srgbClr val="990000"/>
                </a:solidFill>
              </a:rPr>
              <a:t>Simple random sampling </a:t>
            </a:r>
            <a:r>
              <a:rPr lang="en-US" sz="2000" dirty="0"/>
              <a:t>may have very poor performance in the presence of skew</a:t>
            </a:r>
          </a:p>
          <a:p>
            <a:pPr lvl="1" eaLnBrk="1" hangingPunct="1">
              <a:lnSpc>
                <a:spcPct val="120000"/>
              </a:lnSpc>
            </a:pPr>
            <a:r>
              <a:rPr lang="en-US" sz="2000" dirty="0"/>
              <a:t>Develop adaptive sampling methods, e.g</a:t>
            </a:r>
            <a:r>
              <a:rPr lang="en-US" sz="2000" dirty="0">
                <a:solidFill>
                  <a:srgbClr val="C00000"/>
                </a:solidFill>
              </a:rPr>
              <a:t>., stratified sampling</a:t>
            </a:r>
            <a:r>
              <a:rPr lang="en-US" sz="2000" dirty="0"/>
              <a:t>: </a:t>
            </a:r>
          </a:p>
          <a:p>
            <a:pPr lvl="1" eaLnBrk="1" hangingPunct="1">
              <a:lnSpc>
                <a:spcPct val="120000"/>
              </a:lnSpc>
            </a:pPr>
            <a:endParaRPr lang="en-US" sz="2000" dirty="0"/>
          </a:p>
          <a:p>
            <a:pPr eaLnBrk="1" hangingPunct="1">
              <a:lnSpc>
                <a:spcPct val="120000"/>
              </a:lnSpc>
            </a:pPr>
            <a:r>
              <a:rPr lang="en-US" sz="2000" dirty="0"/>
              <a:t>Note: Sampling may not reduce database I/</a:t>
            </a:r>
            <a:r>
              <a:rPr lang="en-US" sz="2000" dirty="0" err="1"/>
              <a:t>Os</a:t>
            </a:r>
            <a:r>
              <a:rPr lang="en-US" sz="2000"/>
              <a:t> (page at a time)</a:t>
            </a:r>
            <a:endParaRPr lang="en-US" sz="2000" dirty="0"/>
          </a:p>
        </p:txBody>
      </p:sp>
    </p:spTree>
    <p:extLst>
      <p:ext uri="{BB962C8B-B14F-4D97-AF65-F5344CB8AC3E}">
        <p14:creationId xmlns:p14="http://schemas.microsoft.com/office/powerpoint/2010/main" val="2475347266"/>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1"/>
          <p:cNvPicPr>
            <a:picLocks noChangeAspect="1" noChangeArrowheads="1"/>
          </p:cNvPicPr>
          <p:nvPr/>
        </p:nvPicPr>
        <p:blipFill>
          <a:blip r:embed="rId3" cstate="print"/>
          <a:srcRect/>
          <a:stretch>
            <a:fillRect/>
          </a:stretch>
        </p:blipFill>
        <p:spPr bwMode="auto">
          <a:xfrm>
            <a:off x="4876800" y="3810000"/>
            <a:ext cx="4095750" cy="2604828"/>
          </a:xfrm>
          <a:prstGeom prst="rect">
            <a:avLst/>
          </a:prstGeom>
          <a:noFill/>
          <a:ln w="9525">
            <a:noFill/>
            <a:miter lim="800000"/>
            <a:headEnd/>
            <a:tailEnd/>
          </a:ln>
        </p:spPr>
      </p:pic>
      <p:sp>
        <p:nvSpPr>
          <p:cNvPr id="39938" name="Rectangle 2061"/>
          <p:cNvSpPr>
            <a:spLocks noGrp="1" noChangeArrowheads="1"/>
          </p:cNvSpPr>
          <p:nvPr>
            <p:ph type="sldNum" sz="quarter" idx="10"/>
          </p:nvPr>
        </p:nvSpPr>
        <p:spPr>
          <a:noFill/>
        </p:spPr>
        <p:txBody>
          <a:bodyPr/>
          <a:lstStyle/>
          <a:p>
            <a:fld id="{239CC0AE-CB7E-4B2F-82CF-7E2016F059B2}" type="slidenum">
              <a:rPr lang="en-US" smtClean="0"/>
              <a:pPr/>
              <a:t>55</a:t>
            </a:fld>
            <a:endParaRPr lang="en-US"/>
          </a:p>
        </p:txBody>
      </p:sp>
      <p:sp>
        <p:nvSpPr>
          <p:cNvPr id="39939" name="Rectangle 2"/>
          <p:cNvSpPr>
            <a:spLocks noGrp="1" noChangeArrowheads="1"/>
          </p:cNvSpPr>
          <p:nvPr>
            <p:ph type="title"/>
          </p:nvPr>
        </p:nvSpPr>
        <p:spPr>
          <a:xfrm>
            <a:off x="-152400" y="152400"/>
            <a:ext cx="9525000" cy="762000"/>
          </a:xfrm>
        </p:spPr>
        <p:txBody>
          <a:bodyPr/>
          <a:lstStyle/>
          <a:p>
            <a:pPr eaLnBrk="1" hangingPunct="1"/>
            <a:r>
              <a:rPr lang="en-US" sz="3200" dirty="0"/>
              <a:t>Types of Sampling Methods</a:t>
            </a:r>
          </a:p>
        </p:txBody>
      </p:sp>
      <p:sp>
        <p:nvSpPr>
          <p:cNvPr id="39940" name="Rectangle 3"/>
          <p:cNvSpPr>
            <a:spLocks noGrp="1" noChangeArrowheads="1"/>
          </p:cNvSpPr>
          <p:nvPr>
            <p:ph type="body" idx="1"/>
          </p:nvPr>
        </p:nvSpPr>
        <p:spPr>
          <a:xfrm>
            <a:off x="304800" y="1219200"/>
            <a:ext cx="4800600" cy="3048000"/>
          </a:xfrm>
        </p:spPr>
        <p:txBody>
          <a:bodyPr/>
          <a:lstStyle/>
          <a:p>
            <a:pPr eaLnBrk="1" hangingPunct="1">
              <a:lnSpc>
                <a:spcPct val="90000"/>
              </a:lnSpc>
            </a:pPr>
            <a:r>
              <a:rPr lang="en-US" sz="1800" b="1" dirty="0"/>
              <a:t>Simple random sampling</a:t>
            </a:r>
          </a:p>
          <a:p>
            <a:pPr lvl="1" eaLnBrk="1" hangingPunct="1">
              <a:lnSpc>
                <a:spcPct val="90000"/>
              </a:lnSpc>
            </a:pPr>
            <a:r>
              <a:rPr lang="en-US" sz="1800" dirty="0"/>
              <a:t>There is an equal probability of selecting any particular item</a:t>
            </a:r>
          </a:p>
          <a:p>
            <a:pPr eaLnBrk="1" hangingPunct="1">
              <a:lnSpc>
                <a:spcPct val="90000"/>
              </a:lnSpc>
            </a:pPr>
            <a:r>
              <a:rPr lang="en-US" sz="1800" b="1" dirty="0"/>
              <a:t>Sampling without replacement</a:t>
            </a:r>
          </a:p>
          <a:p>
            <a:pPr lvl="1" eaLnBrk="1" hangingPunct="1">
              <a:lnSpc>
                <a:spcPct val="90000"/>
              </a:lnSpc>
            </a:pPr>
            <a:r>
              <a:rPr lang="en-US" sz="1800" dirty="0"/>
              <a:t>Once an object is selected, it is removed from the population</a:t>
            </a:r>
          </a:p>
          <a:p>
            <a:pPr eaLnBrk="1" hangingPunct="1">
              <a:lnSpc>
                <a:spcPct val="90000"/>
              </a:lnSpc>
            </a:pPr>
            <a:r>
              <a:rPr lang="en-US" sz="1800" b="1" dirty="0"/>
              <a:t>Sampling with replacement</a:t>
            </a:r>
          </a:p>
          <a:p>
            <a:pPr lvl="1" eaLnBrk="1" hangingPunct="1">
              <a:lnSpc>
                <a:spcPct val="90000"/>
              </a:lnSpc>
            </a:pPr>
            <a:r>
              <a:rPr lang="en-US" sz="1800" dirty="0"/>
              <a:t>A selected object is not removed from the population</a:t>
            </a:r>
          </a:p>
          <a:p>
            <a:pPr eaLnBrk="1" hangingPunct="1">
              <a:lnSpc>
                <a:spcPct val="90000"/>
              </a:lnSpc>
            </a:pPr>
            <a:r>
              <a:rPr lang="en-US" sz="1800" b="1" dirty="0">
                <a:solidFill>
                  <a:srgbClr val="C00000"/>
                </a:solidFill>
              </a:rPr>
              <a:t>Stratified sampling</a:t>
            </a:r>
            <a:r>
              <a:rPr lang="en-US" sz="1800" b="1" dirty="0"/>
              <a:t>: </a:t>
            </a:r>
          </a:p>
          <a:p>
            <a:pPr lvl="1" eaLnBrk="1" hangingPunct="1">
              <a:lnSpc>
                <a:spcPct val="90000"/>
              </a:lnSpc>
            </a:pPr>
            <a:r>
              <a:rPr lang="en-US" sz="1800" dirty="0"/>
              <a:t>Partition the data set, and draw samples from each partition (proportionally, i.e., approximately the same percentage of the data) </a:t>
            </a:r>
          </a:p>
          <a:p>
            <a:pPr lvl="1" eaLnBrk="1" hangingPunct="1">
              <a:lnSpc>
                <a:spcPct val="90000"/>
              </a:lnSpc>
            </a:pPr>
            <a:r>
              <a:rPr lang="en-US" sz="1800" dirty="0"/>
              <a:t>Used in conjunction with skewed data</a:t>
            </a:r>
          </a:p>
          <a:p>
            <a:pPr lvl="1" eaLnBrk="1" hangingPunct="1">
              <a:lnSpc>
                <a:spcPct val="90000"/>
              </a:lnSpc>
            </a:pPr>
            <a:endParaRPr lang="en-US" sz="1600" dirty="0"/>
          </a:p>
        </p:txBody>
      </p:sp>
      <p:pic>
        <p:nvPicPr>
          <p:cNvPr id="78850" name="Picture 2"/>
          <p:cNvPicPr>
            <a:picLocks noChangeAspect="1" noChangeArrowheads="1"/>
          </p:cNvPicPr>
          <p:nvPr/>
        </p:nvPicPr>
        <p:blipFill>
          <a:blip r:embed="rId4" cstate="print"/>
          <a:srcRect/>
          <a:stretch>
            <a:fillRect/>
          </a:stretch>
        </p:blipFill>
        <p:spPr bwMode="auto">
          <a:xfrm>
            <a:off x="5257800" y="1905000"/>
            <a:ext cx="3705225" cy="1704975"/>
          </a:xfrm>
          <a:prstGeom prst="rect">
            <a:avLst/>
          </a:prstGeom>
          <a:noFill/>
          <a:ln w="9525">
            <a:noFill/>
            <a:miter lim="800000"/>
            <a:headEnd/>
            <a:tailEnd/>
          </a:ln>
        </p:spPr>
      </p:pic>
      <p:sp>
        <p:nvSpPr>
          <p:cNvPr id="7" name="Right Arrow 6"/>
          <p:cNvSpPr/>
          <p:nvPr/>
        </p:nvSpPr>
        <p:spPr bwMode="auto">
          <a:xfrm>
            <a:off x="4267200" y="2743200"/>
            <a:ext cx="914400" cy="6096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Tahoma" pitchFamily="34" charset="0"/>
              </a:rPr>
              <a:t>Example</a:t>
            </a:r>
          </a:p>
        </p:txBody>
      </p:sp>
      <p:sp>
        <p:nvSpPr>
          <p:cNvPr id="9" name="Right Arrow 8"/>
          <p:cNvSpPr/>
          <p:nvPr/>
        </p:nvSpPr>
        <p:spPr bwMode="auto">
          <a:xfrm>
            <a:off x="3810000" y="5486400"/>
            <a:ext cx="914400" cy="6096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Tahoma" pitchFamily="34" charset="0"/>
              </a:rPr>
              <a:t>Example</a:t>
            </a:r>
          </a:p>
        </p:txBody>
      </p:sp>
    </p:spTree>
    <p:extLst>
      <p:ext uri="{BB962C8B-B14F-4D97-AF65-F5344CB8AC3E}">
        <p14:creationId xmlns:p14="http://schemas.microsoft.com/office/powerpoint/2010/main" val="1509245258"/>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61"/>
          <p:cNvSpPr>
            <a:spLocks noGrp="1" noChangeArrowheads="1"/>
          </p:cNvSpPr>
          <p:nvPr>
            <p:ph type="sldNum" sz="quarter" idx="4294967295"/>
          </p:nvPr>
        </p:nvSpPr>
        <p:spPr>
          <a:noFill/>
        </p:spPr>
        <p:txBody>
          <a:bodyPr/>
          <a:lstStyle/>
          <a:p>
            <a:fld id="{DE3F77BD-651D-40DA-999D-1014E8294E24}" type="slidenum">
              <a:rPr lang="en-US" smtClean="0"/>
              <a:pPr/>
              <a:t>56</a:t>
            </a:fld>
            <a:endParaRPr lang="en-US"/>
          </a:p>
        </p:txBody>
      </p:sp>
      <p:sp>
        <p:nvSpPr>
          <p:cNvPr id="43011" name="Rectangle 2"/>
          <p:cNvSpPr>
            <a:spLocks noGrp="1" noChangeArrowheads="1"/>
          </p:cNvSpPr>
          <p:nvPr>
            <p:ph type="title" idx="4294967295"/>
          </p:nvPr>
        </p:nvSpPr>
        <p:spPr>
          <a:xfrm>
            <a:off x="0" y="152400"/>
            <a:ext cx="9144000" cy="838200"/>
          </a:xfrm>
        </p:spPr>
        <p:txBody>
          <a:bodyPr/>
          <a:lstStyle/>
          <a:p>
            <a:pPr eaLnBrk="1" hangingPunct="1"/>
            <a:r>
              <a:rPr lang="en-US" sz="3200" dirty="0"/>
              <a:t>Data Reduction 3: Data Compression</a:t>
            </a:r>
          </a:p>
        </p:txBody>
      </p:sp>
      <p:sp>
        <p:nvSpPr>
          <p:cNvPr id="43012" name="Rectangle 3"/>
          <p:cNvSpPr>
            <a:spLocks noGrp="1" noChangeArrowheads="1"/>
          </p:cNvSpPr>
          <p:nvPr>
            <p:ph type="body" idx="4294967295"/>
          </p:nvPr>
        </p:nvSpPr>
        <p:spPr>
          <a:xfrm>
            <a:off x="304800" y="1371600"/>
            <a:ext cx="8610600" cy="5029200"/>
          </a:xfrm>
        </p:spPr>
        <p:txBody>
          <a:bodyPr/>
          <a:lstStyle/>
          <a:p>
            <a:pPr eaLnBrk="1" hangingPunct="1"/>
            <a:r>
              <a:rPr lang="en-US" sz="1800" b="1" dirty="0">
                <a:solidFill>
                  <a:srgbClr val="990000"/>
                </a:solidFill>
              </a:rPr>
              <a:t>String compression</a:t>
            </a:r>
          </a:p>
          <a:p>
            <a:pPr lvl="1" eaLnBrk="1" hangingPunct="1"/>
            <a:r>
              <a:rPr lang="en-US" sz="1800" dirty="0"/>
              <a:t>There are extensive theories and well-tuned algorithms</a:t>
            </a:r>
          </a:p>
          <a:p>
            <a:pPr lvl="1" eaLnBrk="1" hangingPunct="1"/>
            <a:r>
              <a:rPr lang="en-US" sz="1800" dirty="0"/>
              <a:t>Typically lossless, but only limited manipulation is possible without expansion</a:t>
            </a:r>
            <a:endParaRPr lang="en-US" sz="1800" dirty="0">
              <a:sym typeface="Symbol" pitchFamily="18" charset="2"/>
            </a:endParaRPr>
          </a:p>
          <a:p>
            <a:pPr eaLnBrk="1" hangingPunct="1"/>
            <a:r>
              <a:rPr lang="en-US" sz="1800" b="1" dirty="0">
                <a:solidFill>
                  <a:srgbClr val="990000"/>
                </a:solidFill>
                <a:sym typeface="Symbol" pitchFamily="18" charset="2"/>
              </a:rPr>
              <a:t>Audio/video compression</a:t>
            </a:r>
          </a:p>
          <a:p>
            <a:pPr lvl="1" eaLnBrk="1" hangingPunct="1"/>
            <a:r>
              <a:rPr lang="en-US" sz="1800" dirty="0">
                <a:sym typeface="Symbol" pitchFamily="18" charset="2"/>
              </a:rPr>
              <a:t>Typically </a:t>
            </a:r>
            <a:r>
              <a:rPr lang="en-US" sz="1800" dirty="0" err="1">
                <a:sym typeface="Symbol" pitchFamily="18" charset="2"/>
              </a:rPr>
              <a:t>lossy</a:t>
            </a:r>
            <a:r>
              <a:rPr lang="en-US" sz="1800" dirty="0">
                <a:sym typeface="Symbol" pitchFamily="18" charset="2"/>
              </a:rPr>
              <a:t> compression, with progressive refinement</a:t>
            </a:r>
          </a:p>
          <a:p>
            <a:pPr lvl="1" eaLnBrk="1" hangingPunct="1"/>
            <a:r>
              <a:rPr lang="en-US" sz="1800" dirty="0">
                <a:sym typeface="Symbol" pitchFamily="18" charset="2"/>
              </a:rPr>
              <a:t>Sometimes small fragments of signal can be reconstructed without reconstructing the whole</a:t>
            </a:r>
          </a:p>
          <a:p>
            <a:pPr eaLnBrk="1" hangingPunct="1"/>
            <a:r>
              <a:rPr lang="en-US" sz="1800" b="1" dirty="0">
                <a:solidFill>
                  <a:srgbClr val="990000"/>
                </a:solidFill>
                <a:sym typeface="Symbol" pitchFamily="18" charset="2"/>
              </a:rPr>
              <a:t>Time sequence is not audio</a:t>
            </a:r>
          </a:p>
          <a:p>
            <a:pPr lvl="1" eaLnBrk="1" hangingPunct="1"/>
            <a:r>
              <a:rPr lang="en-US" sz="1800" dirty="0">
                <a:sym typeface="Symbol" pitchFamily="18" charset="2"/>
              </a:rPr>
              <a:t>Typically short and vary slowly with time</a:t>
            </a:r>
          </a:p>
          <a:p>
            <a:pPr lvl="1" eaLnBrk="1" hangingPunct="1"/>
            <a:endParaRPr lang="en-US" sz="1800" dirty="0">
              <a:sym typeface="Symbol" pitchFamily="18" charset="2"/>
            </a:endParaRPr>
          </a:p>
          <a:p>
            <a:pPr eaLnBrk="1" hangingPunct="1"/>
            <a:r>
              <a:rPr lang="en-US" sz="1800" b="1" dirty="0">
                <a:solidFill>
                  <a:srgbClr val="990000"/>
                </a:solidFill>
                <a:sym typeface="Symbol" pitchFamily="18" charset="2"/>
              </a:rPr>
              <a:t>Note</a:t>
            </a:r>
            <a:r>
              <a:rPr lang="en-US" sz="1800" dirty="0">
                <a:sym typeface="Symbol" pitchFamily="18" charset="2"/>
              </a:rPr>
              <a:t>: Dimensionality and </a:t>
            </a:r>
            <a:r>
              <a:rPr lang="en-US" sz="1800" dirty="0" err="1">
                <a:sym typeface="Symbol" pitchFamily="18" charset="2"/>
              </a:rPr>
              <a:t>numerosity</a:t>
            </a:r>
            <a:r>
              <a:rPr lang="en-US" sz="1800" dirty="0">
                <a:sym typeface="Symbol" pitchFamily="18" charset="2"/>
              </a:rPr>
              <a:t> reduction may also be considered as forms of data compression</a:t>
            </a:r>
          </a:p>
          <a:p>
            <a:pPr eaLnBrk="1" hangingPunct="1"/>
            <a:endParaRPr lang="en-US" sz="1800" dirty="0">
              <a:sym typeface="Symbol" pitchFamily="18" charset="2"/>
            </a:endParaRPr>
          </a:p>
          <a:p>
            <a:pPr lvl="1" eaLnBrk="1" hangingPunct="1">
              <a:lnSpc>
                <a:spcPct val="80000"/>
              </a:lnSpc>
            </a:pPr>
            <a:endParaRPr lang="en-US" sz="1800" dirty="0">
              <a:sym typeface="Symbol" pitchFamily="18" charset="2"/>
            </a:endParaRPr>
          </a:p>
        </p:txBody>
      </p:sp>
    </p:spTree>
    <p:extLst>
      <p:ext uri="{BB962C8B-B14F-4D97-AF65-F5344CB8AC3E}">
        <p14:creationId xmlns:p14="http://schemas.microsoft.com/office/powerpoint/2010/main" val="4283294138"/>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Think, Remember, and Discuss</a:t>
            </a:r>
          </a:p>
        </p:txBody>
      </p:sp>
      <p:sp>
        <p:nvSpPr>
          <p:cNvPr id="3" name="Content Placeholder 2"/>
          <p:cNvSpPr>
            <a:spLocks noGrp="1"/>
          </p:cNvSpPr>
          <p:nvPr>
            <p:ph idx="1"/>
          </p:nvPr>
        </p:nvSpPr>
        <p:spPr/>
        <p:txBody>
          <a:bodyPr/>
          <a:lstStyle/>
          <a:p>
            <a:pPr eaLnBrk="1" hangingPunct="1"/>
            <a:r>
              <a:rPr lang="en-US" sz="2400" b="1" dirty="0" err="1">
                <a:solidFill>
                  <a:srgbClr val="990000"/>
                </a:solidFill>
                <a:sym typeface="Symbol" pitchFamily="18" charset="2"/>
              </a:rPr>
              <a:t>Lossy</a:t>
            </a:r>
            <a:r>
              <a:rPr lang="en-US" sz="2400" dirty="0">
                <a:solidFill>
                  <a:srgbClr val="990000"/>
                </a:solidFill>
                <a:sym typeface="Symbol" pitchFamily="18" charset="2"/>
              </a:rPr>
              <a:t> </a:t>
            </a:r>
            <a:r>
              <a:rPr lang="en-US" sz="2400" dirty="0">
                <a:sym typeface="Symbol" pitchFamily="18" charset="2"/>
              </a:rPr>
              <a:t>vs </a:t>
            </a:r>
            <a:r>
              <a:rPr lang="en-US" sz="2400" b="1" dirty="0">
                <a:solidFill>
                  <a:srgbClr val="990000"/>
                </a:solidFill>
                <a:sym typeface="Symbol" pitchFamily="18" charset="2"/>
              </a:rPr>
              <a:t>Lossless</a:t>
            </a:r>
            <a:r>
              <a:rPr lang="en-US" sz="2400" dirty="0">
                <a:solidFill>
                  <a:srgbClr val="990000"/>
                </a:solidFill>
                <a:sym typeface="Symbol" pitchFamily="18" charset="2"/>
              </a:rPr>
              <a:t> </a:t>
            </a:r>
            <a:r>
              <a:rPr lang="en-US" sz="2400" dirty="0">
                <a:sym typeface="Symbol" pitchFamily="18" charset="2"/>
              </a:rPr>
              <a:t>Techniques</a:t>
            </a:r>
          </a:p>
          <a:p>
            <a:pPr eaLnBrk="1" hangingPunct="1"/>
            <a:r>
              <a:rPr lang="en-US" sz="2400" b="1" dirty="0">
                <a:solidFill>
                  <a:srgbClr val="990000"/>
                </a:solidFill>
                <a:sym typeface="Symbol" pitchFamily="18" charset="2"/>
              </a:rPr>
              <a:t>General Purpose </a:t>
            </a:r>
            <a:r>
              <a:rPr lang="en-US" sz="2400" dirty="0">
                <a:sym typeface="Symbol" pitchFamily="18" charset="2"/>
              </a:rPr>
              <a:t>vs </a:t>
            </a:r>
            <a:r>
              <a:rPr lang="en-US" sz="2400" b="1" dirty="0">
                <a:solidFill>
                  <a:srgbClr val="990000"/>
                </a:solidFill>
                <a:sym typeface="Symbol" pitchFamily="18" charset="2"/>
              </a:rPr>
              <a:t>Special Purpose</a:t>
            </a:r>
            <a:r>
              <a:rPr lang="en-US" sz="2400" dirty="0">
                <a:solidFill>
                  <a:srgbClr val="990000"/>
                </a:solidFill>
                <a:sym typeface="Symbol" pitchFamily="18" charset="2"/>
              </a:rPr>
              <a:t> </a:t>
            </a:r>
            <a:r>
              <a:rPr lang="en-US" sz="2400" dirty="0">
                <a:sym typeface="Symbol" pitchFamily="18" charset="2"/>
              </a:rPr>
              <a:t>Techniques</a:t>
            </a:r>
          </a:p>
          <a:p>
            <a:pPr eaLnBrk="1" hangingPunct="1"/>
            <a:endParaRPr lang="en-US" sz="2400" dirty="0">
              <a:sym typeface="Symbol" pitchFamily="18" charset="2"/>
            </a:endParaRPr>
          </a:p>
          <a:p>
            <a:pPr eaLnBrk="1" hangingPunct="1"/>
            <a:r>
              <a:rPr lang="en-US" sz="2400" dirty="0">
                <a:sym typeface="Symbol" pitchFamily="18" charset="2"/>
              </a:rPr>
              <a:t>Domain specific methods: Medical, Financial ….</a:t>
            </a:r>
          </a:p>
          <a:p>
            <a:pPr eaLnBrk="1" hangingPunct="1"/>
            <a:r>
              <a:rPr lang="en-US" sz="2400" dirty="0">
                <a:sym typeface="Symbol" pitchFamily="18" charset="2"/>
              </a:rPr>
              <a:t>Name some Tools : </a:t>
            </a:r>
            <a:r>
              <a:rPr lang="en-US" sz="2400" dirty="0" err="1">
                <a:sym typeface="Symbol" pitchFamily="18" charset="2"/>
              </a:rPr>
              <a:t>WinRar</a:t>
            </a:r>
            <a:r>
              <a:rPr lang="en-US" sz="2400" dirty="0">
                <a:sym typeface="Symbol" pitchFamily="18" charset="2"/>
              </a:rPr>
              <a:t>, WinZip, Compress, …..</a:t>
            </a:r>
          </a:p>
          <a:p>
            <a:pPr eaLnBrk="1" hangingPunct="1"/>
            <a:endParaRPr lang="en-US" sz="2400" dirty="0">
              <a:sym typeface="Symbol" pitchFamily="18" charset="2"/>
            </a:endParaRPr>
          </a:p>
          <a:p>
            <a:pPr eaLnBrk="1" hangingPunct="1"/>
            <a:r>
              <a:rPr lang="en-US" sz="2400" b="1" dirty="0">
                <a:sym typeface="Symbol" pitchFamily="18" charset="2"/>
              </a:rPr>
              <a:t>Note</a:t>
            </a:r>
            <a:r>
              <a:rPr lang="en-US" sz="2400" dirty="0">
                <a:sym typeface="Symbol" pitchFamily="18" charset="2"/>
              </a:rPr>
              <a:t>: This topic is well covered in CIS 280 and CIS 256 Courses.</a:t>
            </a:r>
          </a:p>
          <a:p>
            <a:endParaRPr lang="en-US" sz="2400"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57</a:t>
            </a:fld>
            <a:endParaRPr lang="en-US"/>
          </a:p>
        </p:txBody>
      </p:sp>
      <p:pic>
        <p:nvPicPr>
          <p:cNvPr id="16388" name="Picture 4" descr="C:\Users\pc\AppData\Local\Microsoft\Windows\INetCache\IE\RSQN26L5\compress-m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876800"/>
            <a:ext cx="1486281"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descr="C:\Users\pc\AppData\Local\Microsoft\Windows\INetCache\IE\ZSKE85AD\winni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876800"/>
            <a:ext cx="1003470" cy="1500188"/>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C:\Users\pc\AppData\Local\Microsoft\Windows\INetCache\IE\X0LCKK6P\thinkingcapwhoa[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4457079"/>
            <a:ext cx="1736244" cy="2058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50103"/>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61"/>
          <p:cNvSpPr>
            <a:spLocks noGrp="1" noChangeArrowheads="1"/>
          </p:cNvSpPr>
          <p:nvPr>
            <p:ph type="sldNum" sz="quarter" idx="4294967295"/>
          </p:nvPr>
        </p:nvSpPr>
        <p:spPr>
          <a:noFill/>
        </p:spPr>
        <p:txBody>
          <a:bodyPr/>
          <a:lstStyle/>
          <a:p>
            <a:fld id="{EE6355E5-AF52-41D7-BD18-EF1AF88496BC}" type="slidenum">
              <a:rPr lang="en-US" smtClean="0"/>
              <a:pPr/>
              <a:t>58</a:t>
            </a:fld>
            <a:endParaRPr lang="en-US"/>
          </a:p>
        </p:txBody>
      </p:sp>
      <p:sp>
        <p:nvSpPr>
          <p:cNvPr id="44035" name="Rectangle 2"/>
          <p:cNvSpPr>
            <a:spLocks noGrp="1" noChangeArrowheads="1"/>
          </p:cNvSpPr>
          <p:nvPr>
            <p:ph type="title" idx="4294967295"/>
          </p:nvPr>
        </p:nvSpPr>
        <p:spPr>
          <a:xfrm>
            <a:off x="1157288" y="304800"/>
            <a:ext cx="5764212" cy="609600"/>
          </a:xfrm>
        </p:spPr>
        <p:txBody>
          <a:bodyPr/>
          <a:lstStyle/>
          <a:p>
            <a:pPr eaLnBrk="1" hangingPunct="1"/>
            <a:r>
              <a:rPr lang="en-US"/>
              <a:t>Data Compression</a:t>
            </a:r>
          </a:p>
        </p:txBody>
      </p:sp>
      <p:sp>
        <p:nvSpPr>
          <p:cNvPr id="44036" name="AutoShape 3"/>
          <p:cNvSpPr>
            <a:spLocks noChangeArrowheads="1"/>
          </p:cNvSpPr>
          <p:nvPr/>
        </p:nvSpPr>
        <p:spPr bwMode="auto">
          <a:xfrm>
            <a:off x="1341438" y="2165212"/>
            <a:ext cx="2895600" cy="1954213"/>
          </a:xfrm>
          <a:prstGeom prst="can">
            <a:avLst>
              <a:gd name="adj" fmla="val 25000"/>
            </a:avLst>
          </a:prstGeom>
          <a:solidFill>
            <a:schemeClr val="bg1"/>
          </a:solidFill>
          <a:ln w="9525">
            <a:solidFill>
              <a:schemeClr val="tx1"/>
            </a:solidFill>
            <a:round/>
            <a:headEnd/>
            <a:tailEnd/>
          </a:ln>
        </p:spPr>
        <p:txBody>
          <a:bodyPr wrap="none" anchor="ctr"/>
          <a:lstStyle/>
          <a:p>
            <a:pPr algn="ctr" eaLnBrk="0" hangingPunct="0"/>
            <a:r>
              <a:rPr lang="en-US">
                <a:latin typeface="Times New Roman" pitchFamily="18" charset="0"/>
              </a:rPr>
              <a:t>Original Data</a:t>
            </a:r>
          </a:p>
        </p:txBody>
      </p:sp>
      <p:sp>
        <p:nvSpPr>
          <p:cNvPr id="44037" name="AutoShape 4"/>
          <p:cNvSpPr>
            <a:spLocks noChangeArrowheads="1"/>
          </p:cNvSpPr>
          <p:nvPr/>
        </p:nvSpPr>
        <p:spPr bwMode="auto">
          <a:xfrm>
            <a:off x="6175375" y="2249488"/>
            <a:ext cx="2182813" cy="1608137"/>
          </a:xfrm>
          <a:prstGeom prst="cube">
            <a:avLst>
              <a:gd name="adj" fmla="val 25000"/>
            </a:avLst>
          </a:prstGeom>
          <a:solidFill>
            <a:srgbClr val="F6E6EA"/>
          </a:solidFill>
          <a:ln w="9525">
            <a:solidFill>
              <a:schemeClr val="tx1"/>
            </a:solidFill>
            <a:miter lim="800000"/>
            <a:headEnd/>
            <a:tailEnd/>
          </a:ln>
        </p:spPr>
        <p:txBody>
          <a:bodyPr wrap="none" anchor="ctr"/>
          <a:lstStyle/>
          <a:p>
            <a:pPr algn="ctr" eaLnBrk="0" hangingPunct="0"/>
            <a:r>
              <a:rPr lang="en-US">
                <a:latin typeface="Times New Roman" pitchFamily="18" charset="0"/>
              </a:rPr>
              <a:t>Compressed </a:t>
            </a:r>
          </a:p>
          <a:p>
            <a:pPr algn="ctr" eaLnBrk="0" hangingPunct="0"/>
            <a:r>
              <a:rPr lang="en-US">
                <a:latin typeface="Times New Roman" pitchFamily="18" charset="0"/>
              </a:rPr>
              <a:t>Data</a:t>
            </a:r>
          </a:p>
        </p:txBody>
      </p:sp>
      <p:sp>
        <p:nvSpPr>
          <p:cNvPr id="44038" name="Line 5"/>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p:spPr>
        <p:txBody>
          <a:bodyPr wrap="none" anchor="ctr"/>
          <a:lstStyle/>
          <a:p>
            <a:endParaRPr lang="en-US"/>
          </a:p>
        </p:txBody>
      </p:sp>
      <p:sp>
        <p:nvSpPr>
          <p:cNvPr id="44039" name="Line 6"/>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p:spPr>
        <p:txBody>
          <a:bodyPr wrap="none" anchor="ctr"/>
          <a:lstStyle/>
          <a:p>
            <a:endParaRPr lang="en-US"/>
          </a:p>
        </p:txBody>
      </p:sp>
      <p:sp>
        <p:nvSpPr>
          <p:cNvPr id="44040" name="Text Box 7"/>
          <p:cNvSpPr txBox="1">
            <a:spLocks noChangeArrowheads="1"/>
          </p:cNvSpPr>
          <p:nvPr/>
        </p:nvSpPr>
        <p:spPr bwMode="auto">
          <a:xfrm>
            <a:off x="4637088" y="3665538"/>
            <a:ext cx="1116012"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lossless</a:t>
            </a:r>
          </a:p>
        </p:txBody>
      </p:sp>
      <p:sp>
        <p:nvSpPr>
          <p:cNvPr id="44041" name="AutoShape 8"/>
          <p:cNvSpPr>
            <a:spLocks noChangeArrowheads="1"/>
          </p:cNvSpPr>
          <p:nvPr/>
        </p:nvSpPr>
        <p:spPr bwMode="auto">
          <a:xfrm>
            <a:off x="1606275" y="4586016"/>
            <a:ext cx="2706687" cy="1652587"/>
          </a:xfrm>
          <a:prstGeom prst="can">
            <a:avLst>
              <a:gd name="adj" fmla="val 25000"/>
            </a:avLst>
          </a:prstGeom>
          <a:solidFill>
            <a:schemeClr val="bg1"/>
          </a:solidFill>
          <a:ln w="9525">
            <a:solidFill>
              <a:schemeClr val="tx1"/>
            </a:solidFill>
            <a:round/>
            <a:headEnd/>
            <a:tailEnd/>
          </a:ln>
        </p:spPr>
        <p:txBody>
          <a:bodyPr wrap="none" anchor="ctr"/>
          <a:lstStyle/>
          <a:p>
            <a:pPr algn="ctr" eaLnBrk="0" hangingPunct="0"/>
            <a:r>
              <a:rPr lang="en-US" dirty="0">
                <a:latin typeface="Times New Roman" pitchFamily="18" charset="0"/>
              </a:rPr>
              <a:t>Original Data</a:t>
            </a:r>
          </a:p>
          <a:p>
            <a:pPr algn="ctr" eaLnBrk="0" hangingPunct="0"/>
            <a:r>
              <a:rPr lang="en-US" dirty="0">
                <a:latin typeface="Times New Roman" pitchFamily="18" charset="0"/>
              </a:rPr>
              <a:t>Approximated </a:t>
            </a:r>
          </a:p>
        </p:txBody>
      </p:sp>
      <p:sp>
        <p:nvSpPr>
          <p:cNvPr id="44042" name="Line 9"/>
          <p:cNvSpPr>
            <a:spLocks noChangeShapeType="1"/>
          </p:cNvSpPr>
          <p:nvPr/>
        </p:nvSpPr>
        <p:spPr bwMode="auto">
          <a:xfrm flipH="1">
            <a:off x="4252913" y="3875088"/>
            <a:ext cx="2743200" cy="1806575"/>
          </a:xfrm>
          <a:prstGeom prst="line">
            <a:avLst/>
          </a:prstGeom>
          <a:noFill/>
          <a:ln w="9525">
            <a:solidFill>
              <a:schemeClr val="tx1"/>
            </a:solidFill>
            <a:round/>
            <a:headEnd/>
            <a:tailEnd type="triangle" w="med" len="med"/>
          </a:ln>
        </p:spPr>
        <p:txBody>
          <a:bodyPr wrap="none" anchor="ctr"/>
          <a:lstStyle/>
          <a:p>
            <a:endParaRPr lang="en-US"/>
          </a:p>
        </p:txBody>
      </p:sp>
      <p:sp>
        <p:nvSpPr>
          <p:cNvPr id="44043" name="Text Box 10"/>
          <p:cNvSpPr txBox="1">
            <a:spLocks noChangeArrowheads="1"/>
          </p:cNvSpPr>
          <p:nvPr/>
        </p:nvSpPr>
        <p:spPr bwMode="auto">
          <a:xfrm rot="-1797028">
            <a:off x="5227638" y="4783138"/>
            <a:ext cx="811212"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lossy</a:t>
            </a:r>
          </a:p>
        </p:txBody>
      </p:sp>
    </p:spTree>
    <p:extLst>
      <p:ext uri="{BB962C8B-B14F-4D97-AF65-F5344CB8AC3E}">
        <p14:creationId xmlns:p14="http://schemas.microsoft.com/office/powerpoint/2010/main" val="2483611275"/>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61"/>
          <p:cNvSpPr>
            <a:spLocks noGrp="1" noChangeArrowheads="1"/>
          </p:cNvSpPr>
          <p:nvPr>
            <p:ph type="sldNum" sz="quarter" idx="4294967295"/>
          </p:nvPr>
        </p:nvSpPr>
        <p:spPr>
          <a:noFill/>
        </p:spPr>
        <p:txBody>
          <a:bodyPr/>
          <a:lstStyle/>
          <a:p>
            <a:fld id="{CFF5506A-C59D-4E1D-9D29-6377360EBAA5}" type="slidenum">
              <a:rPr lang="en-US" smtClean="0"/>
              <a:pPr/>
              <a:t>59</a:t>
            </a:fld>
            <a:endParaRPr lang="en-US"/>
          </a:p>
        </p:txBody>
      </p:sp>
      <p:sp>
        <p:nvSpPr>
          <p:cNvPr id="45059" name="Rectangle 2"/>
          <p:cNvSpPr>
            <a:spLocks noGrp="1" noChangeArrowheads="1"/>
          </p:cNvSpPr>
          <p:nvPr>
            <p:ph type="title" idx="4294967295"/>
          </p:nvPr>
        </p:nvSpPr>
        <p:spPr>
          <a:xfrm>
            <a:off x="495300" y="304800"/>
            <a:ext cx="8054975" cy="609600"/>
          </a:xfrm>
        </p:spPr>
        <p:txBody>
          <a:bodyPr/>
          <a:lstStyle/>
          <a:p>
            <a:pPr eaLnBrk="1" hangingPunct="1"/>
            <a:r>
              <a:rPr lang="en-US">
                <a:solidFill>
                  <a:srgbClr val="170981"/>
                </a:solidFill>
              </a:rPr>
              <a:t>Data Transformation</a:t>
            </a:r>
          </a:p>
        </p:txBody>
      </p:sp>
      <p:sp>
        <p:nvSpPr>
          <p:cNvPr id="45060" name="Rectangle 3"/>
          <p:cNvSpPr>
            <a:spLocks noGrp="1" noChangeArrowheads="1"/>
          </p:cNvSpPr>
          <p:nvPr>
            <p:ph type="body" idx="4294967295"/>
          </p:nvPr>
        </p:nvSpPr>
        <p:spPr>
          <a:xfrm>
            <a:off x="304800" y="1219200"/>
            <a:ext cx="8305800" cy="4572000"/>
          </a:xfrm>
        </p:spPr>
        <p:txBody>
          <a:bodyPr/>
          <a:lstStyle/>
          <a:p>
            <a:pPr eaLnBrk="1" hangingPunct="1">
              <a:spcBef>
                <a:spcPts val="600"/>
              </a:spcBef>
              <a:spcAft>
                <a:spcPts val="600"/>
              </a:spcAft>
            </a:pPr>
            <a:r>
              <a:rPr lang="en-US" sz="1600" dirty="0"/>
              <a:t>A function that maps the entire set of values of a given attribute to a new set of replacement values such that each old value can be identified with one of the new values</a:t>
            </a:r>
          </a:p>
          <a:p>
            <a:pPr eaLnBrk="1" hangingPunct="1">
              <a:spcBef>
                <a:spcPts val="600"/>
              </a:spcBef>
              <a:spcAft>
                <a:spcPts val="600"/>
              </a:spcAft>
            </a:pPr>
            <a:r>
              <a:rPr lang="en-US" sz="1600" dirty="0"/>
              <a:t>Methods</a:t>
            </a:r>
          </a:p>
          <a:p>
            <a:pPr lvl="1" eaLnBrk="1" hangingPunct="1">
              <a:spcBef>
                <a:spcPts val="600"/>
              </a:spcBef>
              <a:spcAft>
                <a:spcPts val="600"/>
              </a:spcAft>
            </a:pPr>
            <a:r>
              <a:rPr lang="en-US" sz="1600" dirty="0">
                <a:solidFill>
                  <a:srgbClr val="FF0000"/>
                </a:solidFill>
              </a:rPr>
              <a:t>Smoothing</a:t>
            </a:r>
            <a:r>
              <a:rPr lang="en-US" sz="1600" dirty="0"/>
              <a:t>: Remove noise from data</a:t>
            </a:r>
          </a:p>
          <a:p>
            <a:pPr lvl="1" eaLnBrk="1" hangingPunct="1">
              <a:spcBef>
                <a:spcPts val="600"/>
              </a:spcBef>
              <a:spcAft>
                <a:spcPts val="600"/>
              </a:spcAft>
            </a:pPr>
            <a:r>
              <a:rPr lang="en-US" sz="1600" dirty="0">
                <a:solidFill>
                  <a:srgbClr val="FF0000"/>
                </a:solidFill>
              </a:rPr>
              <a:t>Attribute/feature construction</a:t>
            </a:r>
          </a:p>
          <a:p>
            <a:pPr lvl="2" eaLnBrk="1" hangingPunct="1">
              <a:spcBef>
                <a:spcPts val="600"/>
              </a:spcBef>
              <a:spcAft>
                <a:spcPts val="600"/>
              </a:spcAft>
            </a:pPr>
            <a:r>
              <a:rPr lang="en-US" sz="1600" dirty="0"/>
              <a:t>New attributes constructed from the given ones</a:t>
            </a:r>
          </a:p>
          <a:p>
            <a:pPr lvl="1" eaLnBrk="1" hangingPunct="1">
              <a:spcBef>
                <a:spcPts val="600"/>
              </a:spcBef>
              <a:spcAft>
                <a:spcPts val="600"/>
              </a:spcAft>
            </a:pPr>
            <a:r>
              <a:rPr lang="en-US" sz="1600" dirty="0">
                <a:solidFill>
                  <a:srgbClr val="FF0000"/>
                </a:solidFill>
              </a:rPr>
              <a:t>Aggregation</a:t>
            </a:r>
            <a:r>
              <a:rPr lang="en-US" sz="1600" dirty="0"/>
              <a:t>: Summarization, data cube construction</a:t>
            </a:r>
          </a:p>
          <a:p>
            <a:pPr lvl="1" eaLnBrk="1" hangingPunct="1">
              <a:spcBef>
                <a:spcPts val="600"/>
              </a:spcBef>
              <a:spcAft>
                <a:spcPts val="600"/>
              </a:spcAft>
            </a:pPr>
            <a:r>
              <a:rPr lang="en-US" sz="1600" dirty="0">
                <a:solidFill>
                  <a:srgbClr val="FF0000"/>
                </a:solidFill>
              </a:rPr>
              <a:t>Normalization</a:t>
            </a:r>
            <a:r>
              <a:rPr lang="en-US" sz="1600" dirty="0"/>
              <a:t>: Scaled to fall within a smaller, specified range</a:t>
            </a:r>
          </a:p>
          <a:p>
            <a:pPr lvl="2" eaLnBrk="1" hangingPunct="1">
              <a:spcBef>
                <a:spcPts val="600"/>
              </a:spcBef>
              <a:spcAft>
                <a:spcPts val="600"/>
              </a:spcAft>
            </a:pPr>
            <a:r>
              <a:rPr lang="en-US" sz="1600" dirty="0">
                <a:solidFill>
                  <a:srgbClr val="0070C0"/>
                </a:solidFill>
              </a:rPr>
              <a:t>min-max normalization</a:t>
            </a:r>
          </a:p>
          <a:p>
            <a:pPr lvl="2" eaLnBrk="1" hangingPunct="1">
              <a:spcBef>
                <a:spcPts val="600"/>
              </a:spcBef>
              <a:spcAft>
                <a:spcPts val="600"/>
              </a:spcAft>
            </a:pPr>
            <a:r>
              <a:rPr lang="en-US" sz="1600" dirty="0">
                <a:solidFill>
                  <a:srgbClr val="0070C0"/>
                </a:solidFill>
              </a:rPr>
              <a:t>z-score normalization</a:t>
            </a:r>
          </a:p>
          <a:p>
            <a:pPr lvl="2" eaLnBrk="1" hangingPunct="1">
              <a:spcBef>
                <a:spcPts val="600"/>
              </a:spcBef>
              <a:spcAft>
                <a:spcPts val="600"/>
              </a:spcAft>
            </a:pPr>
            <a:r>
              <a:rPr lang="en-US" sz="1600" dirty="0">
                <a:solidFill>
                  <a:srgbClr val="0070C0"/>
                </a:solidFill>
              </a:rPr>
              <a:t>normalization by decimal scaling</a:t>
            </a:r>
          </a:p>
          <a:p>
            <a:pPr lvl="1" eaLnBrk="1" hangingPunct="1">
              <a:spcBef>
                <a:spcPts val="600"/>
              </a:spcBef>
              <a:spcAft>
                <a:spcPts val="600"/>
              </a:spcAft>
            </a:pPr>
            <a:r>
              <a:rPr lang="en-US" sz="1600" dirty="0">
                <a:solidFill>
                  <a:srgbClr val="FF0000"/>
                </a:solidFill>
              </a:rPr>
              <a:t>Discretization</a:t>
            </a:r>
            <a:r>
              <a:rPr lang="en-US" sz="1600" dirty="0"/>
              <a:t>: Concept hierarchy climbing</a:t>
            </a:r>
          </a:p>
        </p:txBody>
      </p:sp>
      <p:pic>
        <p:nvPicPr>
          <p:cNvPr id="68609" name="Picture 1"/>
          <p:cNvPicPr>
            <a:picLocks noChangeAspect="1" noChangeArrowheads="1"/>
          </p:cNvPicPr>
          <p:nvPr/>
        </p:nvPicPr>
        <p:blipFill>
          <a:blip r:embed="rId3" cstate="print"/>
          <a:srcRect/>
          <a:stretch>
            <a:fillRect/>
          </a:stretch>
        </p:blipFill>
        <p:spPr bwMode="auto">
          <a:xfrm>
            <a:off x="3505200" y="6096000"/>
            <a:ext cx="4905375" cy="333375"/>
          </a:xfrm>
          <a:prstGeom prst="rect">
            <a:avLst/>
          </a:prstGeom>
          <a:noFill/>
          <a:ln w="9525">
            <a:noFill/>
            <a:miter lim="800000"/>
            <a:headEnd/>
            <a:tailEnd/>
          </a:ln>
        </p:spPr>
      </p:pic>
    </p:spTree>
    <p:extLst>
      <p:ext uri="{BB962C8B-B14F-4D97-AF65-F5344CB8AC3E}">
        <p14:creationId xmlns:p14="http://schemas.microsoft.com/office/powerpoint/2010/main" val="1182234978"/>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0"/>
          </p:nvPr>
        </p:nvSpPr>
        <p:spPr>
          <a:xfrm>
            <a:off x="7239000" y="6400800"/>
            <a:ext cx="1905000" cy="457200"/>
          </a:xfrm>
          <a:noFill/>
        </p:spPr>
        <p:txBody>
          <a:bodyPr/>
          <a:lstStyle/>
          <a:p>
            <a:pPr algn="r"/>
            <a:fld id="{96D19EC3-F95B-4AED-A71B-842AAC34F433}" type="slidenum">
              <a:rPr lang="en-US" smtClean="0"/>
              <a:pPr algn="r"/>
              <a:t>6</a:t>
            </a:fld>
            <a:endParaRPr lang="en-US" dirty="0"/>
          </a:p>
        </p:txBody>
      </p:sp>
      <p:sp>
        <p:nvSpPr>
          <p:cNvPr id="15363" name="Rectangle 2"/>
          <p:cNvSpPr>
            <a:spLocks noGrp="1" noChangeArrowheads="1"/>
          </p:cNvSpPr>
          <p:nvPr>
            <p:ph type="title"/>
          </p:nvPr>
        </p:nvSpPr>
        <p:spPr/>
        <p:txBody>
          <a:bodyPr/>
          <a:lstStyle/>
          <a:p>
            <a:pPr eaLnBrk="1" hangingPunct="1"/>
            <a:r>
              <a:rPr lang="en-US" sz="3200" dirty="0"/>
              <a:t>2.1 Data Objects</a:t>
            </a:r>
          </a:p>
        </p:txBody>
      </p:sp>
      <p:sp>
        <p:nvSpPr>
          <p:cNvPr id="15364" name="Rectangle 3"/>
          <p:cNvSpPr>
            <a:spLocks noGrp="1" noChangeArrowheads="1"/>
          </p:cNvSpPr>
          <p:nvPr>
            <p:ph type="body" idx="1"/>
          </p:nvPr>
        </p:nvSpPr>
        <p:spPr>
          <a:xfrm>
            <a:off x="381000" y="1447800"/>
            <a:ext cx="8153400" cy="5181600"/>
          </a:xfrm>
        </p:spPr>
        <p:txBody>
          <a:bodyPr/>
          <a:lstStyle/>
          <a:p>
            <a:pPr eaLnBrk="1" hangingPunct="1">
              <a:lnSpc>
                <a:spcPct val="120000"/>
              </a:lnSpc>
            </a:pPr>
            <a:r>
              <a:rPr lang="en-US" sz="2000" dirty="0"/>
              <a:t>Data sets are made up of data objects.</a:t>
            </a:r>
          </a:p>
          <a:p>
            <a:pPr eaLnBrk="1" hangingPunct="1">
              <a:lnSpc>
                <a:spcPct val="120000"/>
              </a:lnSpc>
            </a:pPr>
            <a:r>
              <a:rPr lang="en-US" sz="2000" dirty="0"/>
              <a:t>A </a:t>
            </a:r>
            <a:r>
              <a:rPr lang="en-US" sz="2000" b="1" dirty="0">
                <a:solidFill>
                  <a:srgbClr val="C00000"/>
                </a:solidFill>
              </a:rPr>
              <a:t>data object</a:t>
            </a:r>
            <a:r>
              <a:rPr lang="en-US" sz="2000" dirty="0">
                <a:solidFill>
                  <a:srgbClr val="C00000"/>
                </a:solidFill>
              </a:rPr>
              <a:t> </a:t>
            </a:r>
            <a:r>
              <a:rPr lang="en-US" sz="2000" dirty="0"/>
              <a:t>represents an entity.</a:t>
            </a:r>
          </a:p>
          <a:p>
            <a:pPr eaLnBrk="1" hangingPunct="1">
              <a:lnSpc>
                <a:spcPct val="120000"/>
              </a:lnSpc>
            </a:pPr>
            <a:r>
              <a:rPr lang="en-US" sz="2000" dirty="0"/>
              <a:t>Examples: </a:t>
            </a:r>
          </a:p>
          <a:p>
            <a:pPr lvl="1" eaLnBrk="1" hangingPunct="1">
              <a:lnSpc>
                <a:spcPct val="120000"/>
              </a:lnSpc>
            </a:pPr>
            <a:r>
              <a:rPr lang="en-US" sz="2000" dirty="0"/>
              <a:t>sales database:  customers, store items, sales</a:t>
            </a:r>
          </a:p>
          <a:p>
            <a:pPr lvl="1" eaLnBrk="1" hangingPunct="1">
              <a:lnSpc>
                <a:spcPct val="120000"/>
              </a:lnSpc>
            </a:pPr>
            <a:r>
              <a:rPr lang="en-US" sz="2000" dirty="0"/>
              <a:t>medical database: patients, treatments</a:t>
            </a:r>
          </a:p>
          <a:p>
            <a:pPr lvl="1" eaLnBrk="1" hangingPunct="1">
              <a:lnSpc>
                <a:spcPct val="120000"/>
              </a:lnSpc>
            </a:pPr>
            <a:r>
              <a:rPr lang="en-US" sz="2000" dirty="0"/>
              <a:t>university database: students, professors, courses</a:t>
            </a:r>
          </a:p>
          <a:p>
            <a:pPr eaLnBrk="1" hangingPunct="1">
              <a:lnSpc>
                <a:spcPct val="120000"/>
              </a:lnSpc>
            </a:pPr>
            <a:r>
              <a:rPr lang="en-US" sz="2000" dirty="0"/>
              <a:t>Also called </a:t>
            </a:r>
            <a:r>
              <a:rPr lang="en-US" sz="2000" i="1" dirty="0">
                <a:solidFill>
                  <a:srgbClr val="FF0000"/>
                </a:solidFill>
              </a:rPr>
              <a:t>samples</a:t>
            </a:r>
            <a:r>
              <a:rPr lang="en-US" sz="2000" i="1" dirty="0"/>
              <a:t> , </a:t>
            </a:r>
            <a:r>
              <a:rPr lang="en-US" sz="2000" i="1" dirty="0">
                <a:solidFill>
                  <a:srgbClr val="0070C0"/>
                </a:solidFill>
              </a:rPr>
              <a:t>examples</a:t>
            </a:r>
            <a:r>
              <a:rPr lang="en-US" sz="2000" i="1" dirty="0"/>
              <a:t>, </a:t>
            </a:r>
            <a:r>
              <a:rPr lang="en-US" sz="2000" i="1" dirty="0">
                <a:solidFill>
                  <a:srgbClr val="FF0000"/>
                </a:solidFill>
              </a:rPr>
              <a:t>instances</a:t>
            </a:r>
            <a:r>
              <a:rPr lang="en-US" sz="2000" i="1" dirty="0"/>
              <a:t>, </a:t>
            </a:r>
            <a:r>
              <a:rPr lang="en-US" sz="2000" i="1" dirty="0">
                <a:solidFill>
                  <a:srgbClr val="0070C0"/>
                </a:solidFill>
              </a:rPr>
              <a:t>data points</a:t>
            </a:r>
            <a:r>
              <a:rPr lang="en-US" sz="2000" i="1" dirty="0"/>
              <a:t>, </a:t>
            </a:r>
            <a:r>
              <a:rPr lang="en-US" sz="2000" i="1" dirty="0">
                <a:solidFill>
                  <a:srgbClr val="FF0000"/>
                </a:solidFill>
              </a:rPr>
              <a:t>objects</a:t>
            </a:r>
            <a:r>
              <a:rPr lang="en-US" sz="2000" i="1" dirty="0"/>
              <a:t>, </a:t>
            </a:r>
            <a:r>
              <a:rPr lang="en-US" sz="2000" i="1" dirty="0">
                <a:solidFill>
                  <a:srgbClr val="0070C0"/>
                </a:solidFill>
              </a:rPr>
              <a:t>tuples</a:t>
            </a:r>
            <a:r>
              <a:rPr lang="en-US" sz="2000" dirty="0"/>
              <a:t>.</a:t>
            </a:r>
          </a:p>
          <a:p>
            <a:pPr eaLnBrk="1" hangingPunct="1">
              <a:lnSpc>
                <a:spcPct val="120000"/>
              </a:lnSpc>
            </a:pPr>
            <a:r>
              <a:rPr lang="en-US" sz="2000" dirty="0"/>
              <a:t>Data objects are described by </a:t>
            </a:r>
            <a:r>
              <a:rPr lang="en-US" sz="2000" b="1" dirty="0">
                <a:solidFill>
                  <a:srgbClr val="C00000"/>
                </a:solidFill>
              </a:rPr>
              <a:t>attributes</a:t>
            </a:r>
            <a:r>
              <a:rPr lang="en-US" sz="2000" dirty="0"/>
              <a:t>.</a:t>
            </a:r>
          </a:p>
          <a:p>
            <a:pPr eaLnBrk="1" hangingPunct="1">
              <a:lnSpc>
                <a:spcPct val="120000"/>
              </a:lnSpc>
            </a:pPr>
            <a:r>
              <a:rPr lang="en-US" sz="2000" dirty="0"/>
              <a:t>In Database:</a:t>
            </a:r>
          </a:p>
          <a:p>
            <a:pPr marL="0" indent="0" eaLnBrk="1" hangingPunct="1">
              <a:lnSpc>
                <a:spcPct val="120000"/>
              </a:lnSpc>
              <a:buNone/>
            </a:pPr>
            <a:r>
              <a:rPr lang="en-US" sz="2000" dirty="0"/>
              <a:t>      rows -&gt; data objects; </a:t>
            </a:r>
          </a:p>
          <a:p>
            <a:pPr marL="0" indent="0" eaLnBrk="1" hangingPunct="1">
              <a:lnSpc>
                <a:spcPct val="120000"/>
              </a:lnSpc>
              <a:buNone/>
            </a:pPr>
            <a:r>
              <a:rPr lang="en-US" sz="2000" dirty="0"/>
              <a:t>      columns -&gt;attributes.</a:t>
            </a:r>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061"/>
          <p:cNvSpPr>
            <a:spLocks noGrp="1" noChangeArrowheads="1"/>
          </p:cNvSpPr>
          <p:nvPr>
            <p:ph type="sldNum" sz="quarter" idx="12"/>
          </p:nvPr>
        </p:nvSpPr>
        <p:spPr>
          <a:noFill/>
        </p:spPr>
        <p:txBody>
          <a:bodyPr/>
          <a:lstStyle/>
          <a:p>
            <a:fld id="{9C77E174-926B-4ED3-BBAD-49141B364FEB}" type="slidenum">
              <a:rPr lang="en-US" smtClean="0"/>
              <a:pPr/>
              <a:t>60</a:t>
            </a:fld>
            <a:endParaRPr lang="en-US"/>
          </a:p>
        </p:txBody>
      </p:sp>
      <p:sp>
        <p:nvSpPr>
          <p:cNvPr id="4105" name="Rectangle 2"/>
          <p:cNvSpPr>
            <a:spLocks noGrp="1" noChangeArrowheads="1"/>
          </p:cNvSpPr>
          <p:nvPr>
            <p:ph type="title"/>
          </p:nvPr>
        </p:nvSpPr>
        <p:spPr>
          <a:xfrm>
            <a:off x="0" y="381000"/>
            <a:ext cx="9144000" cy="609600"/>
          </a:xfrm>
        </p:spPr>
        <p:txBody>
          <a:bodyPr/>
          <a:lstStyle/>
          <a:p>
            <a:pPr eaLnBrk="1" hangingPunct="1"/>
            <a:r>
              <a:rPr lang="en-US"/>
              <a:t>Normalization</a:t>
            </a:r>
          </a:p>
        </p:txBody>
      </p:sp>
      <p:sp>
        <p:nvSpPr>
          <p:cNvPr id="4106" name="Rectangle 3"/>
          <p:cNvSpPr>
            <a:spLocks noGrp="1" noChangeArrowheads="1"/>
          </p:cNvSpPr>
          <p:nvPr>
            <p:ph type="body" sz="half" idx="1"/>
          </p:nvPr>
        </p:nvSpPr>
        <p:spPr>
          <a:xfrm>
            <a:off x="304800" y="1295400"/>
            <a:ext cx="8305800" cy="5029200"/>
          </a:xfrm>
        </p:spPr>
        <p:txBody>
          <a:bodyPr/>
          <a:lstStyle/>
          <a:p>
            <a:pPr eaLnBrk="1" hangingPunct="1">
              <a:lnSpc>
                <a:spcPct val="120000"/>
              </a:lnSpc>
            </a:pPr>
            <a:r>
              <a:rPr lang="en-US" sz="1800" b="1" dirty="0"/>
              <a:t>Min-max normalization</a:t>
            </a:r>
            <a:r>
              <a:rPr lang="en-US" sz="1800" dirty="0"/>
              <a:t>: to [</a:t>
            </a:r>
            <a:r>
              <a:rPr lang="en-US" sz="1800" dirty="0" err="1"/>
              <a:t>new_min</a:t>
            </a:r>
            <a:r>
              <a:rPr lang="en-US" sz="1800" baseline="-25000" dirty="0" err="1"/>
              <a:t>A</a:t>
            </a:r>
            <a:r>
              <a:rPr lang="en-US" sz="1800" dirty="0"/>
              <a:t>, </a:t>
            </a:r>
            <a:r>
              <a:rPr lang="en-US" sz="1800" dirty="0" err="1"/>
              <a:t>new_max</a:t>
            </a:r>
            <a:r>
              <a:rPr lang="en-US" sz="1800" baseline="-25000" dirty="0" err="1"/>
              <a:t>A</a:t>
            </a:r>
            <a:r>
              <a:rPr lang="en-US" sz="1800" dirty="0"/>
              <a:t>]</a:t>
            </a:r>
          </a:p>
          <a:p>
            <a:pPr lvl="1" eaLnBrk="1" hangingPunct="1">
              <a:lnSpc>
                <a:spcPct val="120000"/>
              </a:lnSpc>
            </a:pPr>
            <a:endParaRPr lang="en-US" sz="1800" dirty="0"/>
          </a:p>
          <a:p>
            <a:pPr lvl="1" eaLnBrk="1" hangingPunct="1">
              <a:lnSpc>
                <a:spcPct val="120000"/>
              </a:lnSpc>
            </a:pPr>
            <a:endParaRPr lang="en-US" sz="1800" dirty="0"/>
          </a:p>
          <a:p>
            <a:pPr lvl="1" eaLnBrk="1" hangingPunct="1">
              <a:lnSpc>
                <a:spcPct val="120000"/>
              </a:lnSpc>
            </a:pPr>
            <a:r>
              <a:rPr lang="en-US" sz="1800" dirty="0"/>
              <a:t>Ex.  Let income range $12,000 to $98,000 normalized to [0.0, 1.0].  Then $73,600 is mapped to  </a:t>
            </a:r>
          </a:p>
          <a:p>
            <a:pPr eaLnBrk="1" hangingPunct="1">
              <a:lnSpc>
                <a:spcPct val="120000"/>
              </a:lnSpc>
            </a:pPr>
            <a:r>
              <a:rPr lang="en-US" sz="1800" b="1" dirty="0"/>
              <a:t>Z-score normalization</a:t>
            </a:r>
            <a:r>
              <a:rPr lang="en-US" sz="1800" dirty="0"/>
              <a:t> (</a:t>
            </a:r>
            <a:r>
              <a:rPr lang="el-GR" sz="1800" dirty="0"/>
              <a:t>μ</a:t>
            </a:r>
            <a:r>
              <a:rPr lang="en-US" sz="1800" dirty="0"/>
              <a:t>: mean, </a:t>
            </a:r>
            <a:r>
              <a:rPr lang="el-GR" sz="1800" dirty="0"/>
              <a:t>σ</a:t>
            </a:r>
            <a:r>
              <a:rPr lang="en-US" sz="1800" dirty="0"/>
              <a:t>: standard deviation):</a:t>
            </a:r>
          </a:p>
          <a:p>
            <a:pPr eaLnBrk="1" hangingPunct="1">
              <a:lnSpc>
                <a:spcPct val="120000"/>
              </a:lnSpc>
            </a:pPr>
            <a:endParaRPr lang="en-US" sz="1800" dirty="0"/>
          </a:p>
          <a:p>
            <a:pPr lvl="1" eaLnBrk="1" hangingPunct="1">
              <a:lnSpc>
                <a:spcPct val="120000"/>
              </a:lnSpc>
            </a:pPr>
            <a:endParaRPr lang="en-US" sz="1800" dirty="0"/>
          </a:p>
          <a:p>
            <a:pPr lvl="1" eaLnBrk="1" hangingPunct="1">
              <a:lnSpc>
                <a:spcPct val="120000"/>
              </a:lnSpc>
            </a:pPr>
            <a:r>
              <a:rPr lang="en-US" sz="1800" dirty="0"/>
              <a:t>Ex. Let </a:t>
            </a:r>
            <a:r>
              <a:rPr lang="el-GR" sz="1800" dirty="0"/>
              <a:t>μ</a:t>
            </a:r>
            <a:r>
              <a:rPr lang="en-US" sz="1800" dirty="0"/>
              <a:t> = 54,000, </a:t>
            </a:r>
            <a:r>
              <a:rPr lang="el-GR" sz="1800" dirty="0"/>
              <a:t>σ</a:t>
            </a:r>
            <a:r>
              <a:rPr lang="en-US" sz="1800" dirty="0"/>
              <a:t> = 16,000.  Then</a:t>
            </a:r>
            <a:endParaRPr lang="el-GR" sz="1800" dirty="0"/>
          </a:p>
          <a:p>
            <a:pPr eaLnBrk="1" hangingPunct="1">
              <a:lnSpc>
                <a:spcPct val="120000"/>
              </a:lnSpc>
            </a:pPr>
            <a:r>
              <a:rPr lang="en-US" sz="1800" b="1" dirty="0"/>
              <a:t>Normalization by decimal scaling</a:t>
            </a:r>
          </a:p>
        </p:txBody>
      </p:sp>
      <p:graphicFrame>
        <p:nvGraphicFramePr>
          <p:cNvPr id="4098" name="Object 4"/>
          <p:cNvGraphicFramePr>
            <a:graphicFrameLocks noGrp="1" noChangeAspect="1"/>
          </p:cNvGraphicFramePr>
          <p:nvPr>
            <p:ph sz="quarter" idx="2"/>
          </p:nvPr>
        </p:nvGraphicFramePr>
        <p:xfrm>
          <a:off x="4876800" y="2819400"/>
          <a:ext cx="2514600" cy="488950"/>
        </p:xfrm>
        <a:graphic>
          <a:graphicData uri="http://schemas.openxmlformats.org/presentationml/2006/ole">
            <mc:AlternateContent xmlns:mc="http://schemas.openxmlformats.org/markup-compatibility/2006">
              <mc:Choice xmlns:v="urn:schemas-microsoft-com:vml" Requires="v">
                <p:oleObj spid="_x0000_s6145" name="Equation" r:id="rId4" imgW="2222500" imgH="419100" progId="Equation.3">
                  <p:embed/>
                </p:oleObj>
              </mc:Choice>
              <mc:Fallback>
                <p:oleObj name="Equation" r:id="rId4" imgW="2222500" imgH="419100" progId="Equation.3">
                  <p:embed/>
                  <p:pic>
                    <p:nvPicPr>
                      <p:cNvPr id="4098"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819400"/>
                        <a:ext cx="25146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5"/>
          <p:cNvGraphicFramePr>
            <a:graphicFrameLocks noChangeAspect="1"/>
          </p:cNvGraphicFramePr>
          <p:nvPr/>
        </p:nvGraphicFramePr>
        <p:xfrm>
          <a:off x="1676400" y="1752600"/>
          <a:ext cx="5943600" cy="709613"/>
        </p:xfrm>
        <a:graphic>
          <a:graphicData uri="http://schemas.openxmlformats.org/presentationml/2006/ole">
            <mc:AlternateContent xmlns:mc="http://schemas.openxmlformats.org/markup-compatibility/2006">
              <mc:Choice xmlns:v="urn:schemas-microsoft-com:vml" Requires="v">
                <p:oleObj spid="_x0000_s6146" name="Equation" r:id="rId6" imgW="3340100" imgH="393700" progId="Equation.3">
                  <p:embed/>
                </p:oleObj>
              </mc:Choice>
              <mc:Fallback>
                <p:oleObj name="Equation" r:id="rId6" imgW="3340100" imgH="393700" progId="Equation.3">
                  <p:embed/>
                  <p:pic>
                    <p:nvPicPr>
                      <p:cNvPr id="409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1752600"/>
                        <a:ext cx="59436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
          <p:cNvGraphicFramePr>
            <a:graphicFrameLocks noChangeAspect="1"/>
          </p:cNvGraphicFramePr>
          <p:nvPr/>
        </p:nvGraphicFramePr>
        <p:xfrm>
          <a:off x="1981200" y="3581400"/>
          <a:ext cx="1447800" cy="679450"/>
        </p:xfrm>
        <a:graphic>
          <a:graphicData uri="http://schemas.openxmlformats.org/presentationml/2006/ole">
            <mc:AlternateContent xmlns:mc="http://schemas.openxmlformats.org/markup-compatibility/2006">
              <mc:Choice xmlns:v="urn:schemas-microsoft-com:vml" Requires="v">
                <p:oleObj spid="_x0000_s6147" name="Equation" r:id="rId8" imgW="634725" imgH="393529" progId="Equation.3">
                  <p:embed/>
                </p:oleObj>
              </mc:Choice>
              <mc:Fallback>
                <p:oleObj name="Equation" r:id="rId8" imgW="634725" imgH="393529" progId="Equation.3">
                  <p:embed/>
                  <p:pic>
                    <p:nvPicPr>
                      <p:cNvPr id="410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3581400"/>
                        <a:ext cx="14478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7"/>
          <p:cNvGraphicFramePr>
            <a:graphicFrameLocks noChangeAspect="1"/>
          </p:cNvGraphicFramePr>
          <p:nvPr/>
        </p:nvGraphicFramePr>
        <p:xfrm>
          <a:off x="990600" y="5029201"/>
          <a:ext cx="838200" cy="666070"/>
        </p:xfrm>
        <a:graphic>
          <a:graphicData uri="http://schemas.openxmlformats.org/presentationml/2006/ole">
            <mc:AlternateContent xmlns:mc="http://schemas.openxmlformats.org/markup-compatibility/2006">
              <mc:Choice xmlns:v="urn:schemas-microsoft-com:vml" Requires="v">
                <p:oleObj spid="_x0000_s6148" name="Equation" r:id="rId10" imgW="495085" imgH="393529" progId="Equation.3">
                  <p:embed/>
                </p:oleObj>
              </mc:Choice>
              <mc:Fallback>
                <p:oleObj name="Equation" r:id="rId10" imgW="495085" imgH="393529" progId="Equation.3">
                  <p:embed/>
                  <p:pic>
                    <p:nvPicPr>
                      <p:cNvPr id="4101"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5029201"/>
                        <a:ext cx="838200" cy="666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8"/>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6149" name="Equation" r:id="rId12" imgW="114151" imgH="215619" progId="Equation.3">
                  <p:embed/>
                </p:oleObj>
              </mc:Choice>
              <mc:Fallback>
                <p:oleObj name="Equation" r:id="rId12" imgW="114151" imgH="215619" progId="Equation.3">
                  <p:embed/>
                  <p:pic>
                    <p:nvPicPr>
                      <p:cNvPr id="4102"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Text Box 9"/>
          <p:cNvSpPr txBox="1">
            <a:spLocks noChangeArrowheads="1"/>
          </p:cNvSpPr>
          <p:nvPr/>
        </p:nvSpPr>
        <p:spPr bwMode="auto">
          <a:xfrm>
            <a:off x="2209800" y="5181600"/>
            <a:ext cx="6126163" cy="457200"/>
          </a:xfrm>
          <a:prstGeom prst="rect">
            <a:avLst/>
          </a:prstGeom>
          <a:noFill/>
          <a:ln w="9525">
            <a:noFill/>
            <a:miter lim="800000"/>
            <a:headEnd/>
            <a:tailEnd/>
          </a:ln>
        </p:spPr>
        <p:txBody>
          <a:bodyPr>
            <a:spAutoFit/>
          </a:bodyPr>
          <a:lstStyle/>
          <a:p>
            <a:pPr eaLnBrk="0" hangingPunct="0"/>
            <a:r>
              <a:rPr lang="en-US" sz="2000" dirty="0">
                <a:latin typeface="Times New Roman" pitchFamily="18" charset="0"/>
              </a:rPr>
              <a:t>Where </a:t>
            </a:r>
            <a:r>
              <a:rPr lang="en-US" i="1" dirty="0">
                <a:latin typeface="Times New Roman" pitchFamily="18" charset="0"/>
              </a:rPr>
              <a:t>j</a:t>
            </a:r>
            <a:r>
              <a:rPr lang="en-US" sz="2000" dirty="0">
                <a:latin typeface="Times New Roman" pitchFamily="18" charset="0"/>
              </a:rPr>
              <a:t> is the smallest integer such that Max(|</a:t>
            </a:r>
            <a:r>
              <a:rPr lang="el-GR" sz="2000" dirty="0">
                <a:latin typeface="Times New Roman" pitchFamily="18" charset="0"/>
                <a:cs typeface="Times New Roman" pitchFamily="18" charset="0"/>
              </a:rPr>
              <a:t>ν</a:t>
            </a:r>
            <a:r>
              <a:rPr lang="en-US" sz="2000" dirty="0">
                <a:latin typeface="Times New Roman" pitchFamily="18" charset="0"/>
                <a:cs typeface="Times New Roman" pitchFamily="18" charset="0"/>
              </a:rPr>
              <a:t>’</a:t>
            </a:r>
            <a:r>
              <a:rPr lang="en-US" sz="2000" dirty="0">
                <a:latin typeface="Times New Roman" pitchFamily="18" charset="0"/>
              </a:rPr>
              <a:t>|) &lt; 1</a:t>
            </a:r>
            <a:endParaRPr lang="en-US" dirty="0">
              <a:latin typeface="Times New Roman" pitchFamily="18" charset="0"/>
            </a:endParaRPr>
          </a:p>
        </p:txBody>
      </p:sp>
      <p:graphicFrame>
        <p:nvGraphicFramePr>
          <p:cNvPr id="4103" name="Object 10"/>
          <p:cNvGraphicFramePr>
            <a:graphicFrameLocks noGrp="1" noChangeAspect="1"/>
          </p:cNvGraphicFramePr>
          <p:nvPr>
            <p:ph sz="quarter" idx="3"/>
          </p:nvPr>
        </p:nvGraphicFramePr>
        <p:xfrm>
          <a:off x="5410200" y="4267200"/>
          <a:ext cx="1952625" cy="563562"/>
        </p:xfrm>
        <a:graphic>
          <a:graphicData uri="http://schemas.openxmlformats.org/presentationml/2006/ole">
            <mc:AlternateContent xmlns:mc="http://schemas.openxmlformats.org/markup-compatibility/2006">
              <mc:Choice xmlns:v="urn:schemas-microsoft-com:vml" Requires="v">
                <p:oleObj spid="_x0000_s6150" name="Equation" r:id="rId14" imgW="1498600" imgH="419100" progId="Equation.3">
                  <p:embed/>
                </p:oleObj>
              </mc:Choice>
              <mc:Fallback>
                <p:oleObj name="Equation" r:id="rId14" imgW="1498600" imgH="419100" progId="Equation.3">
                  <p:embed/>
                  <p:pic>
                    <p:nvPicPr>
                      <p:cNvPr id="4103" name="Object 10"/>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10200" y="4267200"/>
                        <a:ext cx="195262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2133600" y="6400800"/>
            <a:ext cx="6553200" cy="276999"/>
          </a:xfrm>
          <a:prstGeom prst="rect">
            <a:avLst/>
          </a:prstGeom>
          <a:noFill/>
        </p:spPr>
        <p:txBody>
          <a:bodyPr wrap="square" rtlCol="0">
            <a:spAutoFit/>
          </a:bodyPr>
          <a:lstStyle/>
          <a:p>
            <a:r>
              <a:rPr lang="en-US" sz="1200" b="1" dirty="0">
                <a:solidFill>
                  <a:srgbClr val="C00000"/>
                </a:solidFill>
              </a:rPr>
              <a:t>Optional Assignment</a:t>
            </a:r>
            <a:r>
              <a:rPr lang="en-US" sz="1200" dirty="0">
                <a:solidFill>
                  <a:srgbClr val="C00000"/>
                </a:solidFill>
              </a:rPr>
              <a:t>: Write a program that implement these methods.</a:t>
            </a:r>
          </a:p>
        </p:txBody>
      </p:sp>
    </p:spTree>
    <p:extLst>
      <p:ext uri="{BB962C8B-B14F-4D97-AF65-F5344CB8AC3E}">
        <p14:creationId xmlns:p14="http://schemas.microsoft.com/office/powerpoint/2010/main" val="161594403"/>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5" name="Slide Number Placeholder 4"/>
          <p:cNvSpPr>
            <a:spLocks noGrp="1"/>
          </p:cNvSpPr>
          <p:nvPr>
            <p:ph type="sldNum" sz="quarter" idx="12"/>
          </p:nvPr>
        </p:nvSpPr>
        <p:spPr/>
        <p:txBody>
          <a:bodyPr/>
          <a:lstStyle/>
          <a:p>
            <a:pPr>
              <a:defRPr/>
            </a:pPr>
            <a:fld id="{53E7E14E-760F-4088-B071-855382EFDE36}" type="slidenum">
              <a:rPr lang="en-US" smtClean="0"/>
              <a:pPr>
                <a:defRPr/>
              </a:pPr>
              <a:t>61</a:t>
            </a:fld>
            <a:endParaRPr lang="en-US"/>
          </a:p>
        </p:txBody>
      </p:sp>
      <p:graphicFrame>
        <p:nvGraphicFramePr>
          <p:cNvPr id="7" name="Table 6"/>
          <p:cNvGraphicFramePr>
            <a:graphicFrameLocks noGrp="1"/>
          </p:cNvGraphicFramePr>
          <p:nvPr/>
        </p:nvGraphicFramePr>
        <p:xfrm>
          <a:off x="838200" y="5181600"/>
          <a:ext cx="3733800" cy="1520190"/>
        </p:xfrm>
        <a:graphic>
          <a:graphicData uri="http://schemas.openxmlformats.org/drawingml/2006/table">
            <a:tbl>
              <a:tblPr/>
              <a:tblGrid>
                <a:gridCol w="1832645">
                  <a:extLst>
                    <a:ext uri="{9D8B030D-6E8A-4147-A177-3AD203B41FA5}">
                      <a16:colId xmlns:a16="http://schemas.microsoft.com/office/drawing/2014/main" val="20000"/>
                    </a:ext>
                  </a:extLst>
                </a:gridCol>
                <a:gridCol w="1901155">
                  <a:extLst>
                    <a:ext uri="{9D8B030D-6E8A-4147-A177-3AD203B41FA5}">
                      <a16:colId xmlns:a16="http://schemas.microsoft.com/office/drawing/2014/main" val="20001"/>
                    </a:ext>
                  </a:extLst>
                </a:gridCol>
              </a:tblGrid>
              <a:tr h="228600">
                <a:tc>
                  <a:txBody>
                    <a:bodyPr/>
                    <a:lstStyle/>
                    <a:p>
                      <a:pPr algn="ctr" fontAlgn="b"/>
                      <a:r>
                        <a:rPr lang="en-US" sz="1600" b="1" i="0" u="none" strike="noStrike" dirty="0">
                          <a:solidFill>
                            <a:srgbClr val="000000"/>
                          </a:solidFill>
                          <a:latin typeface="Calibri"/>
                        </a:rPr>
                        <a:t>New Min =</a:t>
                      </a:r>
                      <a:r>
                        <a:rPr lang="en-US" sz="1600" b="1" i="0" u="none" strike="noStrike" baseline="0" dirty="0">
                          <a:solidFill>
                            <a:srgbClr val="000000"/>
                          </a:solidFill>
                          <a:latin typeface="Calibri"/>
                        </a:rPr>
                        <a:t> </a:t>
                      </a:r>
                      <a:endParaRPr lang="en-US" sz="16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ctr" fontAlgn="b"/>
                      <a:r>
                        <a:rPr lang="en-US" sz="1600" b="1" i="0" u="none" strike="noStrike" dirty="0">
                          <a:solidFill>
                            <a:srgbClr val="000000"/>
                          </a:solidFill>
                          <a:latin typeface="Calibri"/>
                        </a:rPr>
                        <a:t>New Max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ctr" fontAlgn="b"/>
                      <a:r>
                        <a:rPr lang="en-US" sz="1600" b="1" i="0" u="none" strike="noStrike" dirty="0">
                          <a:solidFill>
                            <a:srgbClr val="000000"/>
                          </a:solidFill>
                          <a:latin typeface="Calibri"/>
                        </a:rPr>
                        <a:t>Min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fontAlgn="b"/>
                      <a:r>
                        <a:rPr lang="en-US" sz="1600" b="1" i="0" u="none" strike="noStrike" dirty="0">
                          <a:solidFill>
                            <a:srgbClr val="000000"/>
                          </a:solidFill>
                          <a:latin typeface="Calibri"/>
                        </a:rPr>
                        <a:t>Max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98000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ctr" fontAlgn="b"/>
                      <a:r>
                        <a:rPr lang="en-US" sz="1600" b="1" i="0" u="none" strike="noStrike" dirty="0">
                          <a:solidFill>
                            <a:srgbClr val="000000"/>
                          </a:solidFill>
                          <a:latin typeface="Calibri"/>
                        </a:rPr>
                        <a:t>Mean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45110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ctr" fontAlgn="b"/>
                      <a:r>
                        <a:rPr lang="en-US" sz="1600" b="1" i="0" u="none" strike="noStrike" dirty="0">
                          <a:solidFill>
                            <a:srgbClr val="000000"/>
                          </a:solidFill>
                          <a:latin typeface="Calibri"/>
                        </a:rPr>
                        <a:t>SD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30757.27376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533400" y="1447800"/>
          <a:ext cx="1016000" cy="3428997"/>
        </p:xfrm>
        <a:graphic>
          <a:graphicData uri="http://schemas.openxmlformats.org/drawingml/2006/table">
            <a:tbl>
              <a:tblPr/>
              <a:tblGrid>
                <a:gridCol w="1016000">
                  <a:extLst>
                    <a:ext uri="{9D8B030D-6E8A-4147-A177-3AD203B41FA5}">
                      <a16:colId xmlns:a16="http://schemas.microsoft.com/office/drawing/2014/main" val="20000"/>
                    </a:ext>
                  </a:extLst>
                </a:gridCol>
              </a:tblGrid>
              <a:tr h="311727">
                <a:tc>
                  <a:txBody>
                    <a:bodyPr/>
                    <a:lstStyle/>
                    <a:p>
                      <a:pPr algn="ctr" fontAlgn="b"/>
                      <a:r>
                        <a:rPr lang="en-US" sz="1600" b="1" i="0" u="none" strike="noStrike" dirty="0">
                          <a:solidFill>
                            <a:srgbClr val="FF0000"/>
                          </a:solidFill>
                          <a:latin typeface="Calibri"/>
                        </a:rPr>
                        <a:t>Income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11727">
                <a:tc>
                  <a:txBody>
                    <a:bodyPr/>
                    <a:lstStyle/>
                    <a:p>
                      <a:pPr algn="ctr" fontAlgn="b"/>
                      <a:r>
                        <a:rPr lang="en-US" sz="1600" b="1" i="0" u="none" strike="noStrike" dirty="0">
                          <a:solidFill>
                            <a:srgbClr val="000000"/>
                          </a:solidFill>
                          <a:latin typeface="Calibri"/>
                        </a:rPr>
                        <a:t>15500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1727">
                <a:tc>
                  <a:txBody>
                    <a:bodyPr/>
                    <a:lstStyle/>
                    <a:p>
                      <a:pPr algn="ctr" fontAlgn="b"/>
                      <a:r>
                        <a:rPr lang="en-US" sz="1600" b="1" i="0" u="none" strike="noStrike">
                          <a:solidFill>
                            <a:srgbClr val="000000"/>
                          </a:solidFill>
                          <a:latin typeface="Calibri"/>
                        </a:rPr>
                        <a:t>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1727">
                <a:tc>
                  <a:txBody>
                    <a:bodyPr/>
                    <a:lstStyle/>
                    <a:p>
                      <a:pPr algn="ctr" fontAlgn="b"/>
                      <a:r>
                        <a:rPr lang="en-US" sz="1600" b="1" i="0" u="none" strike="noStrike" dirty="0">
                          <a:solidFill>
                            <a:srgbClr val="000000"/>
                          </a:solidFill>
                          <a:latin typeface="Calibri"/>
                        </a:rPr>
                        <a:t>24000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1727">
                <a:tc>
                  <a:txBody>
                    <a:bodyPr/>
                    <a:lstStyle/>
                    <a:p>
                      <a:pPr algn="ctr" fontAlgn="b"/>
                      <a:r>
                        <a:rPr lang="en-US" sz="1600" b="1" i="0" u="none" strike="noStrike">
                          <a:solidFill>
                            <a:srgbClr val="000000"/>
                          </a:solidFill>
                          <a:latin typeface="Calibri"/>
                        </a:rPr>
                        <a:t>23000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1727">
                <a:tc>
                  <a:txBody>
                    <a:bodyPr/>
                    <a:lstStyle/>
                    <a:p>
                      <a:pPr algn="ctr" fontAlgn="b"/>
                      <a:r>
                        <a:rPr lang="en-US" sz="1600" b="1" i="0" u="none" strike="noStrike">
                          <a:solidFill>
                            <a:srgbClr val="000000"/>
                          </a:solidFill>
                          <a:latin typeface="Calibri"/>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1727">
                <a:tc>
                  <a:txBody>
                    <a:bodyPr/>
                    <a:lstStyle/>
                    <a:p>
                      <a:pPr algn="ctr" fontAlgn="b"/>
                      <a:r>
                        <a:rPr lang="en-US" sz="1600" b="1" i="0" u="none" strike="noStrike">
                          <a:solidFill>
                            <a:srgbClr val="000000"/>
                          </a:solidFill>
                          <a:latin typeface="Calibri"/>
                        </a:rPr>
                        <a:t>73600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1727">
                <a:tc>
                  <a:txBody>
                    <a:bodyPr/>
                    <a:lstStyle/>
                    <a:p>
                      <a:pPr algn="ctr" fontAlgn="b"/>
                      <a:r>
                        <a:rPr lang="en-US" sz="1600" b="1" i="0" u="none" strike="noStrike">
                          <a:solidFill>
                            <a:srgbClr val="000000"/>
                          </a:solidFill>
                          <a:latin typeface="Calibri"/>
                        </a:rPr>
                        <a:t>45000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1727">
                <a:tc>
                  <a:txBody>
                    <a:bodyPr/>
                    <a:lstStyle/>
                    <a:p>
                      <a:pPr algn="ctr" fontAlgn="b"/>
                      <a:r>
                        <a:rPr lang="en-US" sz="1600" b="1" i="0" u="none" strike="noStrike">
                          <a:solidFill>
                            <a:srgbClr val="000000"/>
                          </a:solidFill>
                          <a:latin typeface="Calibri"/>
                        </a:rPr>
                        <a:t>98000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1727">
                <a:tc>
                  <a:txBody>
                    <a:bodyPr/>
                    <a:lstStyle/>
                    <a:p>
                      <a:pPr algn="ctr" fontAlgn="b"/>
                      <a:r>
                        <a:rPr lang="en-US" sz="1600" b="1" i="0" u="none" strike="noStrike">
                          <a:solidFill>
                            <a:srgbClr val="000000"/>
                          </a:solidFill>
                          <a:latin typeface="Calibri"/>
                        </a:rPr>
                        <a:t>78000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1727">
                <a:tc>
                  <a:txBody>
                    <a:bodyPr/>
                    <a:lstStyle/>
                    <a:p>
                      <a:pPr algn="ctr" fontAlgn="b"/>
                      <a:r>
                        <a:rPr lang="en-US" sz="1600" b="1" i="0" u="none" strike="noStrike" dirty="0">
                          <a:solidFill>
                            <a:srgbClr val="000000"/>
                          </a:solidFill>
                          <a:latin typeface="Calibri"/>
                        </a:rPr>
                        <a:t>62000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9" name="Table 8"/>
          <p:cNvGraphicFramePr>
            <a:graphicFrameLocks noGrp="1"/>
          </p:cNvGraphicFramePr>
          <p:nvPr/>
        </p:nvGraphicFramePr>
        <p:xfrm>
          <a:off x="2971800" y="1447800"/>
          <a:ext cx="5638800" cy="3428997"/>
        </p:xfrm>
        <a:graphic>
          <a:graphicData uri="http://schemas.openxmlformats.org/drawingml/2006/table">
            <a:tbl>
              <a:tblPr/>
              <a:tblGrid>
                <a:gridCol w="1434470">
                  <a:extLst>
                    <a:ext uri="{9D8B030D-6E8A-4147-A177-3AD203B41FA5}">
                      <a16:colId xmlns:a16="http://schemas.microsoft.com/office/drawing/2014/main" val="20000"/>
                    </a:ext>
                  </a:extLst>
                </a:gridCol>
                <a:gridCol w="1430162">
                  <a:extLst>
                    <a:ext uri="{9D8B030D-6E8A-4147-A177-3AD203B41FA5}">
                      <a16:colId xmlns:a16="http://schemas.microsoft.com/office/drawing/2014/main" val="20001"/>
                    </a:ext>
                  </a:extLst>
                </a:gridCol>
                <a:gridCol w="1361238">
                  <a:extLst>
                    <a:ext uri="{9D8B030D-6E8A-4147-A177-3AD203B41FA5}">
                      <a16:colId xmlns:a16="http://schemas.microsoft.com/office/drawing/2014/main" val="20002"/>
                    </a:ext>
                  </a:extLst>
                </a:gridCol>
                <a:gridCol w="1412930">
                  <a:extLst>
                    <a:ext uri="{9D8B030D-6E8A-4147-A177-3AD203B41FA5}">
                      <a16:colId xmlns:a16="http://schemas.microsoft.com/office/drawing/2014/main" val="20003"/>
                    </a:ext>
                  </a:extLst>
                </a:gridCol>
              </a:tblGrid>
              <a:tr h="311727">
                <a:tc>
                  <a:txBody>
                    <a:bodyPr/>
                    <a:lstStyle/>
                    <a:p>
                      <a:pPr algn="ctr" fontAlgn="b"/>
                      <a:r>
                        <a:rPr lang="en-US" sz="1600" b="1" i="0" u="none" strike="noStrike" dirty="0">
                          <a:solidFill>
                            <a:srgbClr val="FF0000"/>
                          </a:solidFill>
                          <a:latin typeface="Calibri"/>
                        </a:rPr>
                        <a:t>Min-Max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a:solidFill>
                            <a:srgbClr val="FF0000"/>
                          </a:solidFill>
                          <a:latin typeface="Calibri"/>
                        </a:rPr>
                        <a:t>Z-Score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a:solidFill>
                            <a:srgbClr val="FF0000"/>
                          </a:solidFill>
                          <a:latin typeface="Calibri"/>
                        </a:rPr>
                        <a:t>Dec Scale j=2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a:solidFill>
                            <a:srgbClr val="FF0000"/>
                          </a:solidFill>
                          <a:latin typeface="Calibri"/>
                        </a:rPr>
                        <a:t>Dec Scale j=3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11727">
                <a:tc>
                  <a:txBody>
                    <a:bodyPr/>
                    <a:lstStyle/>
                    <a:p>
                      <a:pPr algn="ctr" fontAlgn="b"/>
                      <a:r>
                        <a:rPr lang="en-US" sz="1600" b="1" i="0" u="none" strike="noStrike" dirty="0">
                          <a:solidFill>
                            <a:srgbClr val="000000"/>
                          </a:solidFill>
                          <a:latin typeface="Calibri"/>
                        </a:rPr>
                        <a:t>0.041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-0.963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155.00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15.50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1727">
                <a:tc>
                  <a:txBody>
                    <a:bodyPr/>
                    <a:lstStyle/>
                    <a:p>
                      <a:pPr algn="ctr" fontAlgn="b"/>
                      <a:r>
                        <a:rPr lang="en-US" sz="1600" b="1" i="0" u="none" strike="noStrike" dirty="0">
                          <a:solidFill>
                            <a:srgbClr val="000000"/>
                          </a:solidFill>
                          <a:latin typeface="Calibri"/>
                        </a:rPr>
                        <a:t>0.093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-0.816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1727">
                <a:tc>
                  <a:txBody>
                    <a:bodyPr/>
                    <a:lstStyle/>
                    <a:p>
                      <a:pPr algn="ctr" fontAlgn="b"/>
                      <a:r>
                        <a:rPr lang="en-US" sz="1600" b="1" i="0" u="none" strike="noStrike">
                          <a:solidFill>
                            <a:srgbClr val="000000"/>
                          </a:solidFill>
                          <a:latin typeface="Calibri"/>
                        </a:rPr>
                        <a:t>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-0.686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240.00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1727">
                <a:tc>
                  <a:txBody>
                    <a:bodyPr/>
                    <a:lstStyle/>
                    <a:p>
                      <a:pPr algn="ctr" fontAlgn="b"/>
                      <a:r>
                        <a:rPr lang="en-US" sz="1600" b="1" i="0" u="none" strike="noStrike">
                          <a:solidFill>
                            <a:srgbClr val="000000"/>
                          </a:solidFill>
                          <a:latin typeface="Calibri"/>
                        </a:rPr>
                        <a:t>0.128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-0.719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230.00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23.00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1727">
                <a:tc>
                  <a:txBody>
                    <a:bodyPr/>
                    <a:lstStyle/>
                    <a:p>
                      <a:pPr algn="ctr" fontAlgn="b"/>
                      <a:r>
                        <a:rPr lang="en-US" sz="1600" b="1"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-1.076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12.00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1727">
                <a:tc>
                  <a:txBody>
                    <a:bodyPr/>
                    <a:lstStyle/>
                    <a:p>
                      <a:pPr algn="ctr" fontAlgn="b"/>
                      <a:r>
                        <a:rPr lang="en-US" sz="1600" b="1" i="0" u="none" strike="noStrike">
                          <a:solidFill>
                            <a:srgbClr val="000000"/>
                          </a:solidFill>
                          <a:latin typeface="Calibri"/>
                        </a:rPr>
                        <a:t>0.716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0.926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736.00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73.60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1727">
                <a:tc>
                  <a:txBody>
                    <a:bodyPr/>
                    <a:lstStyle/>
                    <a:p>
                      <a:pPr algn="ctr" fontAlgn="b"/>
                      <a:r>
                        <a:rPr lang="en-US" sz="1600" b="1" i="0" u="none" strike="noStrike">
                          <a:solidFill>
                            <a:srgbClr val="000000"/>
                          </a:solidFill>
                          <a:latin typeface="Calibri"/>
                        </a:rPr>
                        <a:t>0.384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450.00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45.00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1727">
                <a:tc>
                  <a:txBody>
                    <a:bodyPr/>
                    <a:lstStyle/>
                    <a:p>
                      <a:pPr algn="ctr" fontAlgn="b"/>
                      <a:r>
                        <a:rPr lang="en-US" sz="1600" b="1"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1.72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980.00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98.00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1727">
                <a:tc>
                  <a:txBody>
                    <a:bodyPr/>
                    <a:lstStyle/>
                    <a:p>
                      <a:pPr algn="ctr" fontAlgn="b"/>
                      <a:r>
                        <a:rPr lang="en-US" sz="1600" b="1" i="0" u="none" strike="noStrike">
                          <a:solidFill>
                            <a:srgbClr val="000000"/>
                          </a:solidFill>
                          <a:latin typeface="Calibri"/>
                        </a:rPr>
                        <a:t>0.767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1.069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780.00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78.00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1727">
                <a:tc>
                  <a:txBody>
                    <a:bodyPr/>
                    <a:lstStyle/>
                    <a:p>
                      <a:pPr algn="ctr" fontAlgn="b"/>
                      <a:r>
                        <a:rPr lang="en-US" sz="1600" b="1" i="0" u="none" strike="noStrike">
                          <a:solidFill>
                            <a:srgbClr val="000000"/>
                          </a:solidFill>
                          <a:latin typeface="Calibri"/>
                        </a:rPr>
                        <a:t>0.581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0.549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620.00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62.00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0" name="Right Arrow 9"/>
          <p:cNvSpPr/>
          <p:nvPr/>
        </p:nvSpPr>
        <p:spPr bwMode="auto">
          <a:xfrm>
            <a:off x="1600200" y="2971800"/>
            <a:ext cx="1295400" cy="762000"/>
          </a:xfrm>
          <a:prstGeom prst="rightArrow">
            <a:avLst/>
          </a:prstGeom>
          <a:solidFill>
            <a:srgbClr val="D7FDF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latin typeface="Tahoma" pitchFamily="34" charset="0"/>
              </a:rPr>
              <a:t>Normalize</a:t>
            </a:r>
          </a:p>
        </p:txBody>
      </p:sp>
      <p:sp>
        <p:nvSpPr>
          <p:cNvPr id="11" name="TextBox 10"/>
          <p:cNvSpPr txBox="1"/>
          <p:nvPr/>
        </p:nvSpPr>
        <p:spPr>
          <a:xfrm>
            <a:off x="6324600" y="5410200"/>
            <a:ext cx="2514600" cy="461665"/>
          </a:xfrm>
          <a:prstGeom prst="rect">
            <a:avLst/>
          </a:prstGeom>
          <a:noFill/>
        </p:spPr>
        <p:txBody>
          <a:bodyPr wrap="square" rtlCol="0">
            <a:spAutoFit/>
          </a:bodyPr>
          <a:lstStyle/>
          <a:p>
            <a:r>
              <a:rPr lang="en-US" sz="1200" b="1" u="sng" dirty="0">
                <a:solidFill>
                  <a:srgbClr val="C00000"/>
                </a:solidFill>
              </a:rPr>
              <a:t>Note</a:t>
            </a:r>
            <a:r>
              <a:rPr lang="en-US" sz="1200" b="1" dirty="0">
                <a:solidFill>
                  <a:srgbClr val="C00000"/>
                </a:solidFill>
              </a:rPr>
              <a:t>: This table has been generated using MS-Excel.</a:t>
            </a:r>
            <a:endParaRPr lang="en-US" sz="1200" dirty="0">
              <a:solidFill>
                <a:srgbClr val="C00000"/>
              </a:solidFill>
            </a:endParaRPr>
          </a:p>
        </p:txBody>
      </p:sp>
    </p:spTree>
    <p:extLst>
      <p:ext uri="{BB962C8B-B14F-4D97-AF65-F5344CB8AC3E}">
        <p14:creationId xmlns:p14="http://schemas.microsoft.com/office/powerpoint/2010/main" val="3208404186"/>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61"/>
          <p:cNvSpPr>
            <a:spLocks noGrp="1" noChangeArrowheads="1"/>
          </p:cNvSpPr>
          <p:nvPr>
            <p:ph type="sldNum" sz="quarter" idx="10"/>
          </p:nvPr>
        </p:nvSpPr>
        <p:spPr>
          <a:noFill/>
        </p:spPr>
        <p:txBody>
          <a:bodyPr/>
          <a:lstStyle/>
          <a:p>
            <a:fld id="{3CBF0F65-89AB-43E5-9C72-EE1589D129BA}" type="slidenum">
              <a:rPr lang="en-US" smtClean="0"/>
              <a:pPr/>
              <a:t>62</a:t>
            </a:fld>
            <a:endParaRPr lang="en-US"/>
          </a:p>
        </p:txBody>
      </p:sp>
      <p:sp>
        <p:nvSpPr>
          <p:cNvPr id="46083" name="Rectangle 2"/>
          <p:cNvSpPr>
            <a:spLocks noGrp="1" noChangeArrowheads="1"/>
          </p:cNvSpPr>
          <p:nvPr>
            <p:ph type="title"/>
          </p:nvPr>
        </p:nvSpPr>
        <p:spPr/>
        <p:txBody>
          <a:bodyPr/>
          <a:lstStyle/>
          <a:p>
            <a:pPr eaLnBrk="1" hangingPunct="1"/>
            <a:r>
              <a:rPr lang="en-US">
                <a:solidFill>
                  <a:srgbClr val="170981"/>
                </a:solidFill>
              </a:rPr>
              <a:t>Discretization</a:t>
            </a:r>
            <a:r>
              <a:rPr lang="en-US">
                <a:solidFill>
                  <a:schemeClr val="hlink"/>
                </a:solidFill>
              </a:rPr>
              <a:t> </a:t>
            </a:r>
          </a:p>
        </p:txBody>
      </p:sp>
      <p:sp>
        <p:nvSpPr>
          <p:cNvPr id="46084" name="Rectangle 3"/>
          <p:cNvSpPr>
            <a:spLocks noGrp="1" noChangeArrowheads="1"/>
          </p:cNvSpPr>
          <p:nvPr>
            <p:ph type="body" idx="1"/>
          </p:nvPr>
        </p:nvSpPr>
        <p:spPr>
          <a:xfrm>
            <a:off x="304800" y="1219200"/>
            <a:ext cx="8534400" cy="5334000"/>
          </a:xfrm>
        </p:spPr>
        <p:txBody>
          <a:bodyPr/>
          <a:lstStyle/>
          <a:p>
            <a:pPr eaLnBrk="1" hangingPunct="1">
              <a:lnSpc>
                <a:spcPct val="120000"/>
              </a:lnSpc>
            </a:pPr>
            <a:r>
              <a:rPr lang="en-US" sz="1800" dirty="0"/>
              <a:t>Three types of attributes</a:t>
            </a:r>
          </a:p>
          <a:p>
            <a:pPr lvl="1" eaLnBrk="1" hangingPunct="1">
              <a:lnSpc>
                <a:spcPct val="120000"/>
              </a:lnSpc>
            </a:pPr>
            <a:r>
              <a:rPr lang="en-US" sz="1800" dirty="0"/>
              <a:t>Nominal—values from an unordered set, e.g., color, profession</a:t>
            </a:r>
          </a:p>
          <a:p>
            <a:pPr lvl="1" eaLnBrk="1" hangingPunct="1">
              <a:lnSpc>
                <a:spcPct val="120000"/>
              </a:lnSpc>
            </a:pPr>
            <a:r>
              <a:rPr lang="en-US" sz="1800" dirty="0"/>
              <a:t>Ordinal—values from an ordered set, e.g., military or academic rank </a:t>
            </a:r>
          </a:p>
          <a:p>
            <a:pPr lvl="1" eaLnBrk="1" hangingPunct="1">
              <a:lnSpc>
                <a:spcPct val="120000"/>
              </a:lnSpc>
            </a:pPr>
            <a:r>
              <a:rPr lang="en-US" sz="1800" dirty="0"/>
              <a:t>Numeric—real numbers, e.g., integer or real numbers</a:t>
            </a:r>
          </a:p>
          <a:p>
            <a:pPr eaLnBrk="1" hangingPunct="1">
              <a:lnSpc>
                <a:spcPct val="120000"/>
              </a:lnSpc>
            </a:pPr>
            <a:r>
              <a:rPr lang="en-US" sz="1800" dirty="0"/>
              <a:t>Discretization: Divide the range of a continuous attribute into intervals</a:t>
            </a:r>
          </a:p>
          <a:p>
            <a:pPr lvl="1" eaLnBrk="1" hangingPunct="1">
              <a:lnSpc>
                <a:spcPct val="120000"/>
              </a:lnSpc>
            </a:pPr>
            <a:r>
              <a:rPr lang="en-US" sz="1800" dirty="0"/>
              <a:t>Interval labels can then be used to replace actual data values </a:t>
            </a:r>
          </a:p>
          <a:p>
            <a:pPr lvl="1" eaLnBrk="1" hangingPunct="1">
              <a:lnSpc>
                <a:spcPct val="120000"/>
              </a:lnSpc>
            </a:pPr>
            <a:r>
              <a:rPr lang="en-US" sz="1800" dirty="0"/>
              <a:t>Reduce data size by discretization</a:t>
            </a:r>
          </a:p>
          <a:p>
            <a:pPr lvl="1" eaLnBrk="1" hangingPunct="1">
              <a:lnSpc>
                <a:spcPct val="120000"/>
              </a:lnSpc>
            </a:pPr>
            <a:r>
              <a:rPr lang="en-US" sz="1800" dirty="0"/>
              <a:t>Supervised vs. unsupervised</a:t>
            </a:r>
          </a:p>
          <a:p>
            <a:pPr lvl="1" eaLnBrk="1" hangingPunct="1">
              <a:lnSpc>
                <a:spcPct val="120000"/>
              </a:lnSpc>
            </a:pPr>
            <a:r>
              <a:rPr lang="en-US" sz="1800" dirty="0"/>
              <a:t>Split (top-down) vs. merge (bottom-up)</a:t>
            </a:r>
          </a:p>
          <a:p>
            <a:pPr lvl="1" eaLnBrk="1" hangingPunct="1">
              <a:lnSpc>
                <a:spcPct val="120000"/>
              </a:lnSpc>
            </a:pPr>
            <a:r>
              <a:rPr lang="en-US" sz="1800" dirty="0"/>
              <a:t>Discretization can be performed recursively on an attribute</a:t>
            </a:r>
          </a:p>
          <a:p>
            <a:pPr lvl="1" eaLnBrk="1" hangingPunct="1">
              <a:lnSpc>
                <a:spcPct val="120000"/>
              </a:lnSpc>
            </a:pPr>
            <a:r>
              <a:rPr lang="en-US" sz="1800" dirty="0"/>
              <a:t>Prepare for further analysis, e.g., classification</a:t>
            </a:r>
          </a:p>
        </p:txBody>
      </p:sp>
    </p:spTree>
    <p:extLst>
      <p:ext uri="{BB962C8B-B14F-4D97-AF65-F5344CB8AC3E}">
        <p14:creationId xmlns:p14="http://schemas.microsoft.com/office/powerpoint/2010/main" val="457553604"/>
      </p:ext>
    </p:extLst>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61"/>
          <p:cNvSpPr txBox="1">
            <a:spLocks noGrp="1" noChangeArrowheads="1"/>
          </p:cNvSpPr>
          <p:nvPr/>
        </p:nvSpPr>
        <p:spPr bwMode="auto">
          <a:xfrm>
            <a:off x="7239000" y="6477000"/>
            <a:ext cx="1905000" cy="381000"/>
          </a:xfrm>
          <a:prstGeom prst="rect">
            <a:avLst/>
          </a:prstGeom>
          <a:noFill/>
          <a:ln w="9525">
            <a:noFill/>
            <a:miter lim="800000"/>
            <a:headEnd/>
            <a:tailEnd/>
          </a:ln>
        </p:spPr>
        <p:txBody>
          <a:bodyPr anchor="b"/>
          <a:lstStyle/>
          <a:p>
            <a:pPr algn="r"/>
            <a:fld id="{98DD5ED7-7ED3-4DFC-ADDB-C66915EA0FD2}" type="slidenum">
              <a:rPr lang="en-US" sz="1200"/>
              <a:pPr algn="r"/>
              <a:t>63</a:t>
            </a:fld>
            <a:endParaRPr lang="en-US" sz="1200"/>
          </a:p>
        </p:txBody>
      </p:sp>
      <p:sp>
        <p:nvSpPr>
          <p:cNvPr id="47107" name="Rectangle 2"/>
          <p:cNvSpPr>
            <a:spLocks noGrp="1" noChangeArrowheads="1"/>
          </p:cNvSpPr>
          <p:nvPr>
            <p:ph type="title" idx="4294967295"/>
          </p:nvPr>
        </p:nvSpPr>
        <p:spPr>
          <a:xfrm>
            <a:off x="0" y="228600"/>
            <a:ext cx="8991600" cy="762000"/>
          </a:xfrm>
        </p:spPr>
        <p:txBody>
          <a:bodyPr/>
          <a:lstStyle/>
          <a:p>
            <a:pPr eaLnBrk="1" hangingPunct="1"/>
            <a:r>
              <a:rPr lang="en-US" dirty="0"/>
              <a:t>Data Discretization Methods</a:t>
            </a:r>
          </a:p>
        </p:txBody>
      </p:sp>
      <p:sp>
        <p:nvSpPr>
          <p:cNvPr id="47108" name="Rectangle 3"/>
          <p:cNvSpPr>
            <a:spLocks noGrp="1" noChangeArrowheads="1"/>
          </p:cNvSpPr>
          <p:nvPr>
            <p:ph type="body" idx="4294967295"/>
          </p:nvPr>
        </p:nvSpPr>
        <p:spPr>
          <a:xfrm>
            <a:off x="304800" y="1295400"/>
            <a:ext cx="8610600" cy="5181600"/>
          </a:xfrm>
        </p:spPr>
        <p:txBody>
          <a:bodyPr/>
          <a:lstStyle/>
          <a:p>
            <a:pPr eaLnBrk="1" hangingPunct="1">
              <a:lnSpc>
                <a:spcPct val="120000"/>
              </a:lnSpc>
            </a:pPr>
            <a:r>
              <a:rPr lang="en-US" sz="2000" dirty="0"/>
              <a:t>Typical methods: All the methods can be applied recursively</a:t>
            </a:r>
          </a:p>
          <a:p>
            <a:pPr lvl="1" eaLnBrk="1" hangingPunct="1">
              <a:lnSpc>
                <a:spcPct val="120000"/>
              </a:lnSpc>
            </a:pPr>
            <a:r>
              <a:rPr lang="en-US" sz="2000" dirty="0">
                <a:solidFill>
                  <a:schemeClr val="hlink"/>
                </a:solidFill>
              </a:rPr>
              <a:t>Binning</a:t>
            </a:r>
            <a:r>
              <a:rPr lang="en-US" sz="2000" dirty="0"/>
              <a:t> </a:t>
            </a:r>
          </a:p>
          <a:p>
            <a:pPr lvl="2" eaLnBrk="1" hangingPunct="1">
              <a:lnSpc>
                <a:spcPct val="120000"/>
              </a:lnSpc>
            </a:pPr>
            <a:r>
              <a:rPr lang="en-US" sz="2000" dirty="0"/>
              <a:t>Top-down split, unsupervised</a:t>
            </a:r>
          </a:p>
          <a:p>
            <a:pPr lvl="1" eaLnBrk="1" hangingPunct="1">
              <a:lnSpc>
                <a:spcPct val="120000"/>
              </a:lnSpc>
            </a:pPr>
            <a:r>
              <a:rPr lang="en-US" sz="2000" dirty="0">
                <a:solidFill>
                  <a:schemeClr val="hlink"/>
                </a:solidFill>
              </a:rPr>
              <a:t>Histogram analysis</a:t>
            </a:r>
          </a:p>
          <a:p>
            <a:pPr lvl="2" eaLnBrk="1" hangingPunct="1">
              <a:lnSpc>
                <a:spcPct val="120000"/>
              </a:lnSpc>
            </a:pPr>
            <a:r>
              <a:rPr lang="en-US" sz="2000" dirty="0"/>
              <a:t>Top-down split, unsupervised</a:t>
            </a:r>
          </a:p>
          <a:p>
            <a:pPr lvl="1" eaLnBrk="1" hangingPunct="1">
              <a:lnSpc>
                <a:spcPct val="120000"/>
              </a:lnSpc>
            </a:pPr>
            <a:r>
              <a:rPr lang="en-US" sz="2000" dirty="0">
                <a:solidFill>
                  <a:schemeClr val="hlink"/>
                </a:solidFill>
              </a:rPr>
              <a:t>Clustering analysis</a:t>
            </a:r>
            <a:r>
              <a:rPr lang="en-US" sz="2000" dirty="0"/>
              <a:t> (unsupervised, top-down split or bottom-up merge)</a:t>
            </a:r>
          </a:p>
          <a:p>
            <a:pPr lvl="1" eaLnBrk="1" hangingPunct="1">
              <a:lnSpc>
                <a:spcPct val="120000"/>
              </a:lnSpc>
            </a:pPr>
            <a:r>
              <a:rPr lang="en-US" sz="2000" dirty="0">
                <a:solidFill>
                  <a:schemeClr val="hlink"/>
                </a:solidFill>
              </a:rPr>
              <a:t>Decision-tree analysis</a:t>
            </a:r>
            <a:r>
              <a:rPr lang="en-US" sz="2000" dirty="0"/>
              <a:t> (supervised, top-down split)</a:t>
            </a:r>
          </a:p>
          <a:p>
            <a:pPr lvl="1" eaLnBrk="1" hangingPunct="1">
              <a:lnSpc>
                <a:spcPct val="120000"/>
              </a:lnSpc>
            </a:pPr>
            <a:r>
              <a:rPr lang="en-US" sz="2000" dirty="0">
                <a:solidFill>
                  <a:schemeClr val="hlink"/>
                </a:solidFill>
                <a:sym typeface="Symbol" pitchFamily="18" charset="2"/>
              </a:rPr>
              <a:t>Correlation (e.g., </a:t>
            </a:r>
            <a:r>
              <a:rPr lang="en-US" sz="2000" baseline="30000" dirty="0">
                <a:solidFill>
                  <a:schemeClr val="hlink"/>
                </a:solidFill>
              </a:rPr>
              <a:t>2</a:t>
            </a:r>
            <a:r>
              <a:rPr lang="en-US" sz="2000" dirty="0">
                <a:solidFill>
                  <a:schemeClr val="hlink"/>
                </a:solidFill>
              </a:rPr>
              <a:t>) analysis</a:t>
            </a:r>
            <a:r>
              <a:rPr lang="en-US" sz="2000" dirty="0"/>
              <a:t> (unsupervised, bottom-up merge)</a:t>
            </a:r>
          </a:p>
        </p:txBody>
      </p:sp>
    </p:spTree>
    <p:extLst>
      <p:ext uri="{BB962C8B-B14F-4D97-AF65-F5344CB8AC3E}">
        <p14:creationId xmlns:p14="http://schemas.microsoft.com/office/powerpoint/2010/main" val="598246480"/>
      </p:ext>
    </p:extLst>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61"/>
          <p:cNvSpPr>
            <a:spLocks noGrp="1" noChangeArrowheads="1"/>
          </p:cNvSpPr>
          <p:nvPr>
            <p:ph type="sldNum" sz="quarter" idx="10"/>
          </p:nvPr>
        </p:nvSpPr>
        <p:spPr>
          <a:noFill/>
        </p:spPr>
        <p:txBody>
          <a:bodyPr/>
          <a:lstStyle/>
          <a:p>
            <a:fld id="{F32A91CA-7055-416F-A5B8-8DE354128EA9}" type="slidenum">
              <a:rPr lang="en-US" smtClean="0"/>
              <a:pPr/>
              <a:t>64</a:t>
            </a:fld>
            <a:endParaRPr lang="en-US"/>
          </a:p>
        </p:txBody>
      </p:sp>
      <p:sp>
        <p:nvSpPr>
          <p:cNvPr id="48131" name="Rectangle 2"/>
          <p:cNvSpPr>
            <a:spLocks noGrp="1" noChangeArrowheads="1"/>
          </p:cNvSpPr>
          <p:nvPr>
            <p:ph type="title"/>
          </p:nvPr>
        </p:nvSpPr>
        <p:spPr>
          <a:xfrm>
            <a:off x="-152400" y="304800"/>
            <a:ext cx="9372600" cy="609600"/>
          </a:xfrm>
        </p:spPr>
        <p:txBody>
          <a:bodyPr/>
          <a:lstStyle/>
          <a:p>
            <a:pPr eaLnBrk="1" hangingPunct="1"/>
            <a:r>
              <a:rPr lang="en-US" sz="3200"/>
              <a:t>Simple Discretization: Binning</a:t>
            </a:r>
            <a:endParaRPr lang="en-US"/>
          </a:p>
        </p:txBody>
      </p:sp>
      <p:sp>
        <p:nvSpPr>
          <p:cNvPr id="48132" name="Rectangle 3"/>
          <p:cNvSpPr>
            <a:spLocks noGrp="1" noChangeArrowheads="1"/>
          </p:cNvSpPr>
          <p:nvPr>
            <p:ph type="body" idx="1"/>
          </p:nvPr>
        </p:nvSpPr>
        <p:spPr>
          <a:xfrm>
            <a:off x="304800" y="1295400"/>
            <a:ext cx="8458200" cy="5181600"/>
          </a:xfrm>
        </p:spPr>
        <p:txBody>
          <a:bodyPr/>
          <a:lstStyle/>
          <a:p>
            <a:pPr eaLnBrk="1" hangingPunct="1">
              <a:lnSpc>
                <a:spcPct val="150000"/>
              </a:lnSpc>
            </a:pPr>
            <a:r>
              <a:rPr lang="en-US" sz="2000" dirty="0">
                <a:solidFill>
                  <a:schemeClr val="hlink"/>
                </a:solidFill>
              </a:rPr>
              <a:t>Equal-width</a:t>
            </a:r>
            <a:r>
              <a:rPr lang="en-US" sz="2000" dirty="0"/>
              <a:t> (distance) partitioning</a:t>
            </a:r>
          </a:p>
          <a:p>
            <a:pPr lvl="1" eaLnBrk="1" hangingPunct="1">
              <a:lnSpc>
                <a:spcPct val="150000"/>
              </a:lnSpc>
              <a:spcBef>
                <a:spcPct val="0"/>
              </a:spcBef>
            </a:pPr>
            <a:r>
              <a:rPr lang="en-US" sz="2000" dirty="0"/>
              <a:t>Divides the range into </a:t>
            </a:r>
            <a:r>
              <a:rPr lang="en-US" sz="2000" i="1" dirty="0"/>
              <a:t>N</a:t>
            </a:r>
            <a:r>
              <a:rPr lang="en-US" sz="2000" dirty="0"/>
              <a:t> intervals of equal size: </a:t>
            </a:r>
            <a:r>
              <a:rPr lang="en-US" sz="2000" dirty="0">
                <a:solidFill>
                  <a:srgbClr val="39513E"/>
                </a:solidFill>
              </a:rPr>
              <a:t>uniform grid</a:t>
            </a:r>
            <a:endParaRPr lang="en-US" sz="2000" dirty="0">
              <a:solidFill>
                <a:schemeClr val="hlink"/>
              </a:solidFill>
            </a:endParaRPr>
          </a:p>
          <a:p>
            <a:pPr lvl="1" eaLnBrk="1" hangingPunct="1">
              <a:lnSpc>
                <a:spcPct val="150000"/>
              </a:lnSpc>
              <a:spcBef>
                <a:spcPct val="0"/>
              </a:spcBef>
            </a:pPr>
            <a:r>
              <a:rPr lang="en-US" sz="2000" dirty="0"/>
              <a:t>if </a:t>
            </a:r>
            <a:r>
              <a:rPr lang="en-US" sz="2000" i="1" dirty="0"/>
              <a:t>A</a:t>
            </a:r>
            <a:r>
              <a:rPr lang="en-US" sz="2000" dirty="0"/>
              <a:t> and </a:t>
            </a:r>
            <a:r>
              <a:rPr lang="en-US" sz="2000" i="1" dirty="0"/>
              <a:t>B</a:t>
            </a:r>
            <a:r>
              <a:rPr lang="en-US" sz="2000" dirty="0"/>
              <a:t> are the lowest and highest values of the attribute, the width of intervals will be: </a:t>
            </a:r>
            <a:r>
              <a:rPr lang="en-US" sz="2000" i="1" dirty="0"/>
              <a:t>W </a:t>
            </a:r>
            <a:r>
              <a:rPr lang="en-US" sz="2000" dirty="0"/>
              <a:t>= (</a:t>
            </a:r>
            <a:r>
              <a:rPr lang="en-US" sz="2000" i="1" dirty="0"/>
              <a:t>B </a:t>
            </a:r>
            <a:r>
              <a:rPr lang="en-US" sz="2000" dirty="0"/>
              <a:t>–</a:t>
            </a:r>
            <a:r>
              <a:rPr lang="en-US" sz="2000" i="1" dirty="0"/>
              <a:t>A</a:t>
            </a:r>
            <a:r>
              <a:rPr lang="en-US" sz="2000" dirty="0"/>
              <a:t>)/</a:t>
            </a:r>
            <a:r>
              <a:rPr lang="en-US" sz="2000" i="1" dirty="0"/>
              <a:t>N.</a:t>
            </a:r>
            <a:endParaRPr lang="en-US" sz="2000" dirty="0"/>
          </a:p>
          <a:p>
            <a:pPr lvl="1" eaLnBrk="1" hangingPunct="1">
              <a:lnSpc>
                <a:spcPct val="150000"/>
              </a:lnSpc>
              <a:spcBef>
                <a:spcPct val="0"/>
              </a:spcBef>
            </a:pPr>
            <a:r>
              <a:rPr lang="en-US" sz="2000" dirty="0"/>
              <a:t>The most straightforward, but outliers may dominate presentation</a:t>
            </a:r>
          </a:p>
          <a:p>
            <a:pPr lvl="1" eaLnBrk="1" hangingPunct="1">
              <a:lnSpc>
                <a:spcPct val="150000"/>
              </a:lnSpc>
              <a:spcBef>
                <a:spcPct val="0"/>
              </a:spcBef>
            </a:pPr>
            <a:r>
              <a:rPr lang="en-US" sz="2000" dirty="0"/>
              <a:t>Skewed data is not handled well</a:t>
            </a:r>
            <a:endParaRPr lang="en-US" sz="2000" i="1" dirty="0"/>
          </a:p>
          <a:p>
            <a:pPr eaLnBrk="1" hangingPunct="1">
              <a:lnSpc>
                <a:spcPct val="150000"/>
              </a:lnSpc>
            </a:pPr>
            <a:r>
              <a:rPr lang="en-US" sz="2000" dirty="0">
                <a:solidFill>
                  <a:schemeClr val="hlink"/>
                </a:solidFill>
              </a:rPr>
              <a:t>Equal-depth</a:t>
            </a:r>
            <a:r>
              <a:rPr lang="en-US" sz="2000" dirty="0"/>
              <a:t> (frequency) partitioning</a:t>
            </a:r>
          </a:p>
          <a:p>
            <a:pPr lvl="1" eaLnBrk="1" hangingPunct="1">
              <a:lnSpc>
                <a:spcPct val="150000"/>
              </a:lnSpc>
              <a:spcBef>
                <a:spcPct val="0"/>
              </a:spcBef>
            </a:pPr>
            <a:r>
              <a:rPr lang="en-US" sz="2000" dirty="0"/>
              <a:t>Divides the range into </a:t>
            </a:r>
            <a:r>
              <a:rPr lang="en-US" sz="2000" i="1" dirty="0"/>
              <a:t>N</a:t>
            </a:r>
            <a:r>
              <a:rPr lang="en-US" sz="2000" dirty="0"/>
              <a:t> intervals, each containing approximately same number of samples (frequency = size of the interval).</a:t>
            </a:r>
          </a:p>
          <a:p>
            <a:pPr lvl="1" eaLnBrk="1" hangingPunct="1">
              <a:lnSpc>
                <a:spcPct val="150000"/>
              </a:lnSpc>
              <a:spcBef>
                <a:spcPct val="0"/>
              </a:spcBef>
            </a:pPr>
            <a:r>
              <a:rPr lang="en-US" sz="2000" dirty="0"/>
              <a:t>Good data scaling</a:t>
            </a:r>
          </a:p>
          <a:p>
            <a:pPr lvl="1" eaLnBrk="1" hangingPunct="1">
              <a:lnSpc>
                <a:spcPct val="150000"/>
              </a:lnSpc>
              <a:spcBef>
                <a:spcPct val="0"/>
              </a:spcBef>
            </a:pPr>
            <a:r>
              <a:rPr lang="en-US" sz="2000" dirty="0"/>
              <a:t>Managing categorical attributes can be tricky</a:t>
            </a:r>
          </a:p>
        </p:txBody>
      </p:sp>
    </p:spTree>
    <p:extLst>
      <p:ext uri="{BB962C8B-B14F-4D97-AF65-F5344CB8AC3E}">
        <p14:creationId xmlns:p14="http://schemas.microsoft.com/office/powerpoint/2010/main" val="3195071113"/>
      </p:ext>
    </p:extLst>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80" y="304800"/>
            <a:ext cx="7716838" cy="381000"/>
          </a:xfrm>
        </p:spPr>
        <p:txBody>
          <a:bodyPr/>
          <a:lstStyle/>
          <a:p>
            <a:r>
              <a:rPr lang="en-US" sz="2400" dirty="0"/>
              <a:t>Example: Binning using equal Frequency Method</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65</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5029200" cy="3946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562600"/>
            <a:ext cx="44481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1981200"/>
            <a:ext cx="46482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bwMode="auto">
          <a:xfrm>
            <a:off x="152401" y="3429000"/>
            <a:ext cx="1066799" cy="0"/>
          </a:xfrm>
          <a:prstGeom prst="line">
            <a:avLst/>
          </a:prstGeom>
          <a:solidFill>
            <a:schemeClr val="accent1"/>
          </a:solidFill>
          <a:ln w="41275" cap="flat" cmpd="sng" algn="ctr">
            <a:solidFill>
              <a:srgbClr val="C00000"/>
            </a:solidFill>
            <a:prstDash val="solid"/>
            <a:miter lim="800000"/>
            <a:headEnd type="none" w="med" len="med"/>
            <a:tailEnd type="none" w="med" len="med"/>
          </a:ln>
          <a:effectLst/>
        </p:spPr>
      </p:cxnSp>
    </p:spTree>
    <p:extLst>
      <p:ext uri="{BB962C8B-B14F-4D97-AF65-F5344CB8AC3E}">
        <p14:creationId xmlns:p14="http://schemas.microsoft.com/office/powerpoint/2010/main" val="1463854979"/>
      </p:ext>
    </p:extLst>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p:spPr>
        <p:txBody>
          <a:bodyPr/>
          <a:lstStyle/>
          <a:p>
            <a:fld id="{3A6BD08B-2F44-445D-9E0A-6F1ED75EAA7A}" type="slidenum">
              <a:rPr lang="en-US" smtClean="0"/>
              <a:pPr/>
              <a:t>66</a:t>
            </a:fld>
            <a:endParaRPr lang="en-US"/>
          </a:p>
        </p:txBody>
      </p:sp>
      <p:sp>
        <p:nvSpPr>
          <p:cNvPr id="18435" name="Rectangle 2"/>
          <p:cNvSpPr>
            <a:spLocks noGrp="1" noChangeArrowheads="1"/>
          </p:cNvSpPr>
          <p:nvPr>
            <p:ph type="title"/>
          </p:nvPr>
        </p:nvSpPr>
        <p:spPr>
          <a:xfrm>
            <a:off x="457200" y="2438400"/>
            <a:ext cx="8402638" cy="1143000"/>
          </a:xfrm>
          <a:noFill/>
        </p:spPr>
        <p:txBody>
          <a:bodyPr lIns="92075" tIns="46038" rIns="92075" bIns="46038" anchor="ctr"/>
          <a:lstStyle/>
          <a:p>
            <a:pPr eaLnBrk="1" hangingPunct="1"/>
            <a:r>
              <a:rPr lang="en-US" dirty="0">
                <a:solidFill>
                  <a:srgbClr val="170981"/>
                </a:solidFill>
              </a:rPr>
              <a:t>Concept Hierarchy Generation</a:t>
            </a:r>
            <a:endParaRPr lang="en-US" dirty="0"/>
          </a:p>
        </p:txBody>
      </p:sp>
    </p:spTree>
    <p:extLst>
      <p:ext uri="{BB962C8B-B14F-4D97-AF65-F5344CB8AC3E}">
        <p14:creationId xmlns:p14="http://schemas.microsoft.com/office/powerpoint/2010/main" val="3229468377"/>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Hierarchy: Examples</a:t>
            </a:r>
          </a:p>
        </p:txBody>
      </p:sp>
      <p:sp>
        <p:nvSpPr>
          <p:cNvPr id="5" name="Slide Number Placeholder 4"/>
          <p:cNvSpPr>
            <a:spLocks noGrp="1"/>
          </p:cNvSpPr>
          <p:nvPr>
            <p:ph type="sldNum" sz="quarter" idx="12"/>
          </p:nvPr>
        </p:nvSpPr>
        <p:spPr/>
        <p:txBody>
          <a:bodyPr/>
          <a:lstStyle/>
          <a:p>
            <a:pPr>
              <a:defRPr/>
            </a:pPr>
            <a:fld id="{DFCA3516-8041-493E-859B-F5FF9A7F6B0D}" type="slidenum">
              <a:rPr lang="en-US" smtClean="0"/>
              <a:pPr>
                <a:defRPr/>
              </a:pPr>
              <a:t>67</a:t>
            </a:fld>
            <a:endParaRPr lang="en-US"/>
          </a:p>
        </p:txBody>
      </p:sp>
      <p:pic>
        <p:nvPicPr>
          <p:cNvPr id="20482" name="Picture 2" descr="نتيجة بحث الصور عن ‪concept hierarchy generation‬‏">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295400"/>
            <a:ext cx="4343400" cy="193127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7" name="Picture 4" descr="نتيجة بحث الصور عن ‪concept hierarchy generatio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3910934"/>
            <a:ext cx="308081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imension and Concept Hierarchy Generation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6713" y="3352800"/>
            <a:ext cx="4800600" cy="34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4542"/>
      </p:ext>
    </p:extLst>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61"/>
          <p:cNvSpPr>
            <a:spLocks noGrp="1" noChangeArrowheads="1"/>
          </p:cNvSpPr>
          <p:nvPr>
            <p:ph type="sldNum" sz="quarter" idx="10"/>
          </p:nvPr>
        </p:nvSpPr>
        <p:spPr>
          <a:noFill/>
        </p:spPr>
        <p:txBody>
          <a:bodyPr/>
          <a:lstStyle/>
          <a:p>
            <a:fld id="{5463C3B3-E5F3-4216-BD73-0C8F1BB31D82}" type="slidenum">
              <a:rPr lang="en-US" smtClean="0"/>
              <a:pPr/>
              <a:t>68</a:t>
            </a:fld>
            <a:endParaRPr lang="en-US"/>
          </a:p>
        </p:txBody>
      </p:sp>
      <p:sp>
        <p:nvSpPr>
          <p:cNvPr id="50179" name="Rectangle 2"/>
          <p:cNvSpPr>
            <a:spLocks noGrp="1" noChangeArrowheads="1"/>
          </p:cNvSpPr>
          <p:nvPr>
            <p:ph type="title"/>
          </p:nvPr>
        </p:nvSpPr>
        <p:spPr/>
        <p:txBody>
          <a:bodyPr/>
          <a:lstStyle/>
          <a:p>
            <a:pPr eaLnBrk="1" hangingPunct="1"/>
            <a:r>
              <a:rPr lang="en-US" dirty="0">
                <a:solidFill>
                  <a:srgbClr val="170981"/>
                </a:solidFill>
              </a:rPr>
              <a:t>Concept Hierarchy Generation</a:t>
            </a:r>
          </a:p>
        </p:txBody>
      </p:sp>
      <p:sp>
        <p:nvSpPr>
          <p:cNvPr id="50180" name="Rectangle 3"/>
          <p:cNvSpPr>
            <a:spLocks noGrp="1" noChangeArrowheads="1"/>
          </p:cNvSpPr>
          <p:nvPr>
            <p:ph type="body" idx="1"/>
          </p:nvPr>
        </p:nvSpPr>
        <p:spPr>
          <a:xfrm>
            <a:off x="304800" y="1371600"/>
            <a:ext cx="8534400" cy="5105400"/>
          </a:xfrm>
        </p:spPr>
        <p:txBody>
          <a:bodyPr/>
          <a:lstStyle/>
          <a:p>
            <a:pPr eaLnBrk="1" hangingPunct="1">
              <a:lnSpc>
                <a:spcPct val="120000"/>
              </a:lnSpc>
            </a:pPr>
            <a:r>
              <a:rPr lang="en-US" sz="1800" b="1" dirty="0"/>
              <a:t>Concept hierarchy</a:t>
            </a:r>
            <a:r>
              <a:rPr lang="en-US" sz="1800" dirty="0"/>
              <a:t> organizes concepts (i.e., attribute values) hierarchically and is usually associated with each dimension in a data warehouse</a:t>
            </a:r>
          </a:p>
          <a:p>
            <a:pPr eaLnBrk="1" hangingPunct="1">
              <a:lnSpc>
                <a:spcPct val="120000"/>
              </a:lnSpc>
            </a:pPr>
            <a:r>
              <a:rPr lang="en-US" sz="1800" dirty="0"/>
              <a:t>Concept hierarchies facilitate </a:t>
            </a:r>
            <a:r>
              <a:rPr lang="en-US" sz="1800" u="sng" dirty="0"/>
              <a:t>drilling and rolling</a:t>
            </a:r>
            <a:r>
              <a:rPr lang="en-US" sz="1800" dirty="0"/>
              <a:t> in data warehouses to view data in multiple granularity.</a:t>
            </a:r>
          </a:p>
          <a:p>
            <a:pPr eaLnBrk="1" hangingPunct="1">
              <a:lnSpc>
                <a:spcPct val="120000"/>
              </a:lnSpc>
            </a:pPr>
            <a:r>
              <a:rPr lang="en-US" sz="1800" dirty="0"/>
              <a:t>Concept hierarchy formation: Recursively reduce the data by collecting and replacing low level concepts (such as numeric values for </a:t>
            </a:r>
            <a:r>
              <a:rPr lang="en-US" sz="1800" i="1" dirty="0"/>
              <a:t>age</a:t>
            </a:r>
            <a:r>
              <a:rPr lang="en-US" sz="1800" dirty="0"/>
              <a:t>) by higher level concepts (such as </a:t>
            </a:r>
            <a:r>
              <a:rPr lang="en-US" sz="1800" i="1" dirty="0"/>
              <a:t>youth, adult</a:t>
            </a:r>
            <a:r>
              <a:rPr lang="en-US" sz="1800" dirty="0"/>
              <a:t>, or </a:t>
            </a:r>
            <a:r>
              <a:rPr lang="en-US" sz="1800" i="1" dirty="0"/>
              <a:t>senior</a:t>
            </a:r>
            <a:r>
              <a:rPr lang="en-US" sz="1800" dirty="0"/>
              <a:t>)</a:t>
            </a:r>
          </a:p>
          <a:p>
            <a:pPr eaLnBrk="1" hangingPunct="1">
              <a:lnSpc>
                <a:spcPct val="120000"/>
              </a:lnSpc>
            </a:pPr>
            <a:r>
              <a:rPr lang="en-US" sz="1800" dirty="0"/>
              <a:t>Concept hierarchies can be explicitly specified by domain experts and/or data warehouse designers</a:t>
            </a:r>
          </a:p>
          <a:p>
            <a:pPr eaLnBrk="1" hangingPunct="1">
              <a:lnSpc>
                <a:spcPct val="120000"/>
              </a:lnSpc>
            </a:pPr>
            <a:r>
              <a:rPr lang="en-US" sz="1800" dirty="0"/>
              <a:t>Concept hierarchy can be automatically formed for both numeric and nominal data.  For numeric data, use </a:t>
            </a:r>
            <a:r>
              <a:rPr lang="en-US" sz="1800" dirty="0" err="1"/>
              <a:t>discretization</a:t>
            </a:r>
            <a:r>
              <a:rPr lang="en-US" sz="1800" dirty="0"/>
              <a:t> methods shown.</a:t>
            </a:r>
          </a:p>
          <a:p>
            <a:pPr eaLnBrk="1" hangingPunct="1">
              <a:lnSpc>
                <a:spcPct val="120000"/>
              </a:lnSpc>
            </a:pPr>
            <a:endParaRPr lang="en-US" sz="1800" dirty="0"/>
          </a:p>
        </p:txBody>
      </p:sp>
    </p:spTree>
    <p:extLst>
      <p:ext uri="{BB962C8B-B14F-4D97-AF65-F5344CB8AC3E}">
        <p14:creationId xmlns:p14="http://schemas.microsoft.com/office/powerpoint/2010/main" val="4060885343"/>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Data Cup</a:t>
            </a:r>
          </a:p>
        </p:txBody>
      </p:sp>
      <p:sp>
        <p:nvSpPr>
          <p:cNvPr id="5" name="Slide Number Placeholder 4"/>
          <p:cNvSpPr>
            <a:spLocks noGrp="1"/>
          </p:cNvSpPr>
          <p:nvPr>
            <p:ph type="sldNum" sz="quarter" idx="12"/>
          </p:nvPr>
        </p:nvSpPr>
        <p:spPr/>
        <p:txBody>
          <a:bodyPr/>
          <a:lstStyle/>
          <a:p>
            <a:pPr>
              <a:defRPr/>
            </a:pPr>
            <a:fld id="{DFCA3516-8041-493E-859B-F5FF9A7F6B0D}" type="slidenum">
              <a:rPr lang="en-US" smtClean="0"/>
              <a:pPr>
                <a:defRPr/>
              </a:pPr>
              <a:t>69</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6137431"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31919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0"/>
          </p:nvPr>
        </p:nvSpPr>
        <p:spPr>
          <a:xfrm>
            <a:off x="7239000" y="6400800"/>
            <a:ext cx="1905000" cy="457200"/>
          </a:xfrm>
          <a:noFill/>
        </p:spPr>
        <p:txBody>
          <a:bodyPr/>
          <a:lstStyle/>
          <a:p>
            <a:pPr algn="r"/>
            <a:fld id="{F1C7F44C-FCA3-453B-AF1D-ACD344F39D3F}" type="slidenum">
              <a:rPr lang="en-US" smtClean="0"/>
              <a:pPr algn="r"/>
              <a:t>7</a:t>
            </a:fld>
            <a:endParaRPr lang="en-US" dirty="0"/>
          </a:p>
        </p:txBody>
      </p:sp>
      <p:sp>
        <p:nvSpPr>
          <p:cNvPr id="16387" name="Rectangle 2"/>
          <p:cNvSpPr>
            <a:spLocks noGrp="1" noChangeArrowheads="1"/>
          </p:cNvSpPr>
          <p:nvPr>
            <p:ph type="title"/>
          </p:nvPr>
        </p:nvSpPr>
        <p:spPr/>
        <p:txBody>
          <a:bodyPr/>
          <a:lstStyle/>
          <a:p>
            <a:pPr eaLnBrk="1" hangingPunct="1"/>
            <a:r>
              <a:rPr lang="en-US" sz="3200" dirty="0"/>
              <a:t>Attributes</a:t>
            </a:r>
          </a:p>
        </p:txBody>
      </p:sp>
      <p:sp>
        <p:nvSpPr>
          <p:cNvPr id="16388" name="Rectangle 3"/>
          <p:cNvSpPr>
            <a:spLocks noGrp="1" noChangeArrowheads="1"/>
          </p:cNvSpPr>
          <p:nvPr>
            <p:ph type="body" idx="1"/>
          </p:nvPr>
        </p:nvSpPr>
        <p:spPr>
          <a:xfrm>
            <a:off x="228600" y="1524000"/>
            <a:ext cx="8686800" cy="1752600"/>
          </a:xfrm>
        </p:spPr>
        <p:txBody>
          <a:bodyPr/>
          <a:lstStyle/>
          <a:p>
            <a:pPr eaLnBrk="1" hangingPunct="1"/>
            <a:r>
              <a:rPr lang="en-US" sz="2400" b="1" dirty="0"/>
              <a:t>Attribute </a:t>
            </a:r>
            <a:r>
              <a:rPr lang="en-US" sz="2400" dirty="0"/>
              <a:t>is a data field, representing a characteristic or </a:t>
            </a:r>
          </a:p>
          <a:p>
            <a:pPr marL="0" indent="0" eaLnBrk="1" hangingPunct="1">
              <a:buNone/>
            </a:pPr>
            <a:r>
              <a:rPr lang="en-US" sz="2400" dirty="0"/>
              <a:t>    feature of a data object.</a:t>
            </a:r>
          </a:p>
          <a:p>
            <a:pPr marL="0" indent="0" eaLnBrk="1" hangingPunct="1">
              <a:buNone/>
            </a:pPr>
            <a:endParaRPr lang="en-US" sz="2400" dirty="0"/>
          </a:p>
          <a:p>
            <a:pPr lvl="1" eaLnBrk="1" hangingPunct="1"/>
            <a:r>
              <a:rPr lang="en-US" sz="2000" i="1" dirty="0"/>
              <a:t>E.g. </a:t>
            </a:r>
            <a:r>
              <a:rPr lang="en-US" sz="2000" i="1" dirty="0">
                <a:sym typeface="Wingdings" panose="05000000000000000000" pitchFamily="2" charset="2"/>
              </a:rPr>
              <a:t></a:t>
            </a:r>
            <a:endParaRPr lang="en-US" sz="2000" i="1" dirty="0"/>
          </a:p>
          <a:p>
            <a:pPr eaLnBrk="1" hangingPunct="1"/>
            <a:endParaRPr lang="en-US" sz="2400" dirty="0"/>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3" y="1909494"/>
            <a:ext cx="4006787"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8600" y="4648200"/>
            <a:ext cx="5943600" cy="1323439"/>
          </a:xfrm>
          <a:prstGeom prst="rect">
            <a:avLst/>
          </a:prstGeom>
        </p:spPr>
        <p:txBody>
          <a:bodyPr wrap="square">
            <a:spAutoFit/>
          </a:bodyPr>
          <a:lstStyle/>
          <a:p>
            <a:pPr eaLnBrk="1" hangingPunct="1"/>
            <a:r>
              <a:rPr lang="en-US" sz="1600" b="1" dirty="0"/>
              <a:t>Other Names:    dimensions, </a:t>
            </a:r>
          </a:p>
          <a:p>
            <a:pPr eaLnBrk="1" hangingPunct="1"/>
            <a:r>
              <a:rPr lang="en-US" sz="1600" b="1" dirty="0"/>
              <a:t>                           features,</a:t>
            </a:r>
          </a:p>
          <a:p>
            <a:pPr eaLnBrk="1" hangingPunct="1"/>
            <a:r>
              <a:rPr lang="en-US" sz="1600" b="1" dirty="0"/>
              <a:t>                           variables,</a:t>
            </a:r>
          </a:p>
          <a:p>
            <a:pPr eaLnBrk="1" hangingPunct="1"/>
            <a:r>
              <a:rPr lang="en-US" sz="1600" b="1" dirty="0"/>
              <a:t>                           column.</a:t>
            </a:r>
            <a:endParaRPr lang="en-US" sz="1600" dirty="0"/>
          </a:p>
          <a:p>
            <a:pPr marL="0" indent="0" eaLnBrk="1" hangingPunct="1">
              <a:buNone/>
            </a:pPr>
            <a:r>
              <a:rPr lang="en-US" sz="1600" dirty="0"/>
              <a:t>    </a:t>
            </a:r>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Data Cube</a:t>
            </a:r>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pPr>
              <a:defRPr/>
            </a:pPr>
            <a:fld id="{82255615-A82D-4A0C-A215-D02EFF4F0E4C}" type="slidenum">
              <a:rPr lang="en-US" smtClean="0"/>
              <a:pPr>
                <a:defRPr/>
              </a:pPr>
              <a:t>70</a:t>
            </a:fld>
            <a:endParaRPr lang="en-US"/>
          </a:p>
        </p:txBody>
      </p:sp>
      <p:pic>
        <p:nvPicPr>
          <p:cNvPr id="128002" name="Picture 2"/>
          <p:cNvPicPr>
            <a:picLocks noChangeAspect="1" noChangeArrowheads="1"/>
          </p:cNvPicPr>
          <p:nvPr/>
        </p:nvPicPr>
        <p:blipFill>
          <a:blip r:embed="rId2" cstate="print"/>
          <a:srcRect/>
          <a:stretch>
            <a:fillRect/>
          </a:stretch>
        </p:blipFill>
        <p:spPr bwMode="auto">
          <a:xfrm>
            <a:off x="838200" y="1524000"/>
            <a:ext cx="6781800" cy="4886686"/>
          </a:xfrm>
          <a:prstGeom prst="rect">
            <a:avLst/>
          </a:prstGeom>
          <a:noFill/>
          <a:ln w="9525" cap="flat" cmpd="sng">
            <a:noFill/>
            <a:prstDash val="solid"/>
            <a:miter lim="800000"/>
            <a:headEnd type="none" w="med" len="med"/>
            <a:tailEnd type="none" w="med" len="med"/>
          </a:ln>
        </p:spPr>
      </p:pic>
    </p:spTree>
    <p:extLst>
      <p:ext uri="{BB962C8B-B14F-4D97-AF65-F5344CB8AC3E}">
        <p14:creationId xmlns:p14="http://schemas.microsoft.com/office/powerpoint/2010/main" val="1330067689"/>
      </p:ext>
    </p:extLst>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3" name="Picture 5"/>
          <p:cNvPicPr>
            <a:picLocks noChangeAspect="1" noChangeArrowheads="1"/>
          </p:cNvPicPr>
          <p:nvPr/>
        </p:nvPicPr>
        <p:blipFill>
          <a:blip r:embed="rId2" cstate="print"/>
          <a:srcRect/>
          <a:stretch>
            <a:fillRect/>
          </a:stretch>
        </p:blipFill>
        <p:spPr bwMode="auto">
          <a:xfrm>
            <a:off x="304799" y="1295400"/>
            <a:ext cx="4269483" cy="3581400"/>
          </a:xfrm>
          <a:prstGeom prst="rect">
            <a:avLst/>
          </a:prstGeom>
          <a:noFill/>
          <a:ln w="9525">
            <a:noFill/>
            <a:miter lim="800000"/>
            <a:headEnd/>
            <a:tailEnd/>
          </a:ln>
        </p:spPr>
      </p:pic>
      <p:sp>
        <p:nvSpPr>
          <p:cNvPr id="2" name="Title 1"/>
          <p:cNvSpPr>
            <a:spLocks noGrp="1"/>
          </p:cNvSpPr>
          <p:nvPr>
            <p:ph type="title"/>
          </p:nvPr>
        </p:nvSpPr>
        <p:spPr/>
        <p:txBody>
          <a:bodyPr/>
          <a:lstStyle/>
          <a:p>
            <a:r>
              <a:rPr lang="en-US" sz="3200" dirty="0"/>
              <a:t>An Example of a Data Cube</a:t>
            </a:r>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pPr algn="r">
              <a:defRPr/>
            </a:pPr>
            <a:fld id="{82255615-A82D-4A0C-A215-D02EFF4F0E4C}" type="slidenum">
              <a:rPr lang="en-US" sz="1200" smtClean="0"/>
              <a:pPr algn="r">
                <a:defRPr/>
              </a:pPr>
              <a:t>71</a:t>
            </a:fld>
            <a:endParaRPr lang="en-US" sz="1200" dirty="0"/>
          </a:p>
        </p:txBody>
      </p:sp>
      <p:cxnSp>
        <p:nvCxnSpPr>
          <p:cNvPr id="10" name="Elbow Connector 9"/>
          <p:cNvCxnSpPr/>
          <p:nvPr/>
        </p:nvCxnSpPr>
        <p:spPr bwMode="auto">
          <a:xfrm>
            <a:off x="2514600" y="5257800"/>
            <a:ext cx="1295400" cy="3810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pic>
        <p:nvPicPr>
          <p:cNvPr id="119814" name="Picture 6"/>
          <p:cNvPicPr>
            <a:picLocks noChangeAspect="1" noChangeArrowheads="1"/>
          </p:cNvPicPr>
          <p:nvPr/>
        </p:nvPicPr>
        <p:blipFill>
          <a:blip r:embed="rId3" cstate="print"/>
          <a:srcRect/>
          <a:stretch>
            <a:fillRect/>
          </a:stretch>
        </p:blipFill>
        <p:spPr bwMode="auto">
          <a:xfrm>
            <a:off x="5562600" y="1295400"/>
            <a:ext cx="2838450" cy="3419475"/>
          </a:xfrm>
          <a:prstGeom prst="rect">
            <a:avLst/>
          </a:prstGeom>
          <a:noFill/>
          <a:ln w="9525">
            <a:noFill/>
            <a:miter lim="800000"/>
            <a:headEnd/>
            <a:tailEnd/>
          </a:ln>
        </p:spPr>
      </p:pic>
      <p:pic>
        <p:nvPicPr>
          <p:cNvPr id="119815" name="Picture 7"/>
          <p:cNvPicPr>
            <a:picLocks noChangeAspect="1" noChangeArrowheads="1"/>
          </p:cNvPicPr>
          <p:nvPr/>
        </p:nvPicPr>
        <p:blipFill>
          <a:blip r:embed="rId4" cstate="print"/>
          <a:srcRect/>
          <a:stretch>
            <a:fillRect/>
          </a:stretch>
        </p:blipFill>
        <p:spPr bwMode="auto">
          <a:xfrm>
            <a:off x="3810000" y="4191000"/>
            <a:ext cx="2571750" cy="2352675"/>
          </a:xfrm>
          <a:prstGeom prst="rect">
            <a:avLst/>
          </a:prstGeom>
          <a:noFill/>
          <a:ln w="9525">
            <a:noFill/>
            <a:miter lim="800000"/>
            <a:headEnd/>
            <a:tailEnd/>
          </a:ln>
        </p:spPr>
      </p:pic>
      <p:pic>
        <p:nvPicPr>
          <p:cNvPr id="119816" name="Picture 8"/>
          <p:cNvPicPr>
            <a:picLocks noChangeAspect="1" noChangeArrowheads="1"/>
          </p:cNvPicPr>
          <p:nvPr/>
        </p:nvPicPr>
        <p:blipFill>
          <a:blip r:embed="rId5" cstate="print"/>
          <a:srcRect/>
          <a:stretch>
            <a:fillRect/>
          </a:stretch>
        </p:blipFill>
        <p:spPr bwMode="auto">
          <a:xfrm>
            <a:off x="4419600" y="2438400"/>
            <a:ext cx="1015124" cy="762000"/>
          </a:xfrm>
          <a:prstGeom prst="rect">
            <a:avLst/>
          </a:prstGeom>
          <a:noFill/>
          <a:ln w="9525">
            <a:noFill/>
            <a:miter lim="800000"/>
            <a:headEnd/>
            <a:tailEnd/>
          </a:ln>
        </p:spPr>
      </p:pic>
      <p:pic>
        <p:nvPicPr>
          <p:cNvPr id="119817" name="Picture 9"/>
          <p:cNvPicPr>
            <a:picLocks noChangeAspect="1" noChangeArrowheads="1"/>
          </p:cNvPicPr>
          <p:nvPr/>
        </p:nvPicPr>
        <p:blipFill>
          <a:blip r:embed="rId6" cstate="print"/>
          <a:srcRect/>
          <a:stretch>
            <a:fillRect/>
          </a:stretch>
        </p:blipFill>
        <p:spPr bwMode="auto">
          <a:xfrm>
            <a:off x="1447800" y="5257800"/>
            <a:ext cx="1123950" cy="809625"/>
          </a:xfrm>
          <a:prstGeom prst="rect">
            <a:avLst/>
          </a:prstGeom>
          <a:noFill/>
          <a:ln w="9525">
            <a:noFill/>
            <a:miter lim="800000"/>
            <a:headEnd/>
            <a:tailEnd/>
          </a:ln>
        </p:spPr>
      </p:pic>
      <p:cxnSp>
        <p:nvCxnSpPr>
          <p:cNvPr id="22" name="Elbow Connector 21"/>
          <p:cNvCxnSpPr/>
          <p:nvPr/>
        </p:nvCxnSpPr>
        <p:spPr bwMode="auto">
          <a:xfrm>
            <a:off x="4724400" y="3124200"/>
            <a:ext cx="914400" cy="3810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3" name="Right Arrow 2"/>
          <p:cNvSpPr/>
          <p:nvPr/>
        </p:nvSpPr>
        <p:spPr bwMode="auto">
          <a:xfrm rot="19590219">
            <a:off x="3920543" y="3297861"/>
            <a:ext cx="762000" cy="381000"/>
          </a:xfrm>
          <a:prstGeom prst="rightArrow">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2" name="Right Arrow 11"/>
          <p:cNvSpPr/>
          <p:nvPr/>
        </p:nvSpPr>
        <p:spPr bwMode="auto">
          <a:xfrm rot="19590219">
            <a:off x="499058" y="5800864"/>
            <a:ext cx="762000" cy="381000"/>
          </a:xfrm>
          <a:prstGeom prst="rightArrow">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843FA611-6453-463B-B154-E4379D1853FA}"/>
                  </a:ext>
                </a:extLst>
              </p14:cNvPr>
              <p14:cNvContentPartPr/>
              <p14:nvPr/>
            </p14:nvContentPartPr>
            <p14:xfrm>
              <a:off x="-1087800" y="494960"/>
              <a:ext cx="452880" cy="919080"/>
            </p14:xfrm>
          </p:contentPart>
        </mc:Choice>
        <mc:Fallback>
          <p:pic>
            <p:nvPicPr>
              <p:cNvPr id="4" name="Ink 3">
                <a:extLst>
                  <a:ext uri="{FF2B5EF4-FFF2-40B4-BE49-F238E27FC236}">
                    <a16:creationId xmlns:a16="http://schemas.microsoft.com/office/drawing/2014/main" id="{843FA611-6453-463B-B154-E4379D1853FA}"/>
                  </a:ext>
                </a:extLst>
              </p:cNvPr>
              <p:cNvPicPr/>
              <p:nvPr/>
            </p:nvPicPr>
            <p:blipFill>
              <a:blip r:embed="rId8"/>
              <a:stretch>
                <a:fillRect/>
              </a:stretch>
            </p:blipFill>
            <p:spPr>
              <a:xfrm>
                <a:off x="-1096800" y="485960"/>
                <a:ext cx="470520" cy="936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61093318-AFBF-4C7F-8E1B-E827F36091A0}"/>
                  </a:ext>
                </a:extLst>
              </p14:cNvPr>
              <p14:cNvContentPartPr/>
              <p14:nvPr/>
            </p14:nvContentPartPr>
            <p14:xfrm>
              <a:off x="2007120" y="1574240"/>
              <a:ext cx="716040" cy="968040"/>
            </p14:xfrm>
          </p:contentPart>
        </mc:Choice>
        <mc:Fallback>
          <p:pic>
            <p:nvPicPr>
              <p:cNvPr id="5" name="Ink 4">
                <a:extLst>
                  <a:ext uri="{FF2B5EF4-FFF2-40B4-BE49-F238E27FC236}">
                    <a16:creationId xmlns:a16="http://schemas.microsoft.com/office/drawing/2014/main" id="{61093318-AFBF-4C7F-8E1B-E827F36091A0}"/>
                  </a:ext>
                </a:extLst>
              </p:cNvPr>
              <p:cNvPicPr/>
              <p:nvPr/>
            </p:nvPicPr>
            <p:blipFill>
              <a:blip r:embed="rId10"/>
              <a:stretch>
                <a:fillRect/>
              </a:stretch>
            </p:blipFill>
            <p:spPr>
              <a:xfrm>
                <a:off x="1998480" y="1565240"/>
                <a:ext cx="733680" cy="985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53390751-D518-488F-B1D9-B6C154BD60DF}"/>
                  </a:ext>
                </a:extLst>
              </p14:cNvPr>
              <p14:cNvContentPartPr/>
              <p14:nvPr/>
            </p14:nvContentPartPr>
            <p14:xfrm>
              <a:off x="-1041720" y="743720"/>
              <a:ext cx="23040" cy="5400"/>
            </p14:xfrm>
          </p:contentPart>
        </mc:Choice>
        <mc:Fallback>
          <p:pic>
            <p:nvPicPr>
              <p:cNvPr id="7" name="Ink 6">
                <a:extLst>
                  <a:ext uri="{FF2B5EF4-FFF2-40B4-BE49-F238E27FC236}">
                    <a16:creationId xmlns:a16="http://schemas.microsoft.com/office/drawing/2014/main" id="{53390751-D518-488F-B1D9-B6C154BD60DF}"/>
                  </a:ext>
                </a:extLst>
              </p:cNvPr>
              <p:cNvPicPr/>
              <p:nvPr/>
            </p:nvPicPr>
            <p:blipFill>
              <a:blip r:embed="rId12"/>
              <a:stretch>
                <a:fillRect/>
              </a:stretch>
            </p:blipFill>
            <p:spPr>
              <a:xfrm>
                <a:off x="-1050720" y="735080"/>
                <a:ext cx="406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575C4615-5806-4971-AB67-E623B451F6EF}"/>
                  </a:ext>
                </a:extLst>
              </p14:cNvPr>
              <p14:cNvContentPartPr/>
              <p14:nvPr/>
            </p14:nvContentPartPr>
            <p14:xfrm>
              <a:off x="-953160" y="736160"/>
              <a:ext cx="5400" cy="360"/>
            </p14:xfrm>
          </p:contentPart>
        </mc:Choice>
        <mc:Fallback>
          <p:pic>
            <p:nvPicPr>
              <p:cNvPr id="8" name="Ink 7">
                <a:extLst>
                  <a:ext uri="{FF2B5EF4-FFF2-40B4-BE49-F238E27FC236}">
                    <a16:creationId xmlns:a16="http://schemas.microsoft.com/office/drawing/2014/main" id="{575C4615-5806-4971-AB67-E623B451F6EF}"/>
                  </a:ext>
                </a:extLst>
              </p:cNvPr>
              <p:cNvPicPr/>
              <p:nvPr/>
            </p:nvPicPr>
            <p:blipFill>
              <a:blip r:embed="rId14"/>
              <a:stretch>
                <a:fillRect/>
              </a:stretch>
            </p:blipFill>
            <p:spPr>
              <a:xfrm>
                <a:off x="-961800" y="727520"/>
                <a:ext cx="23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F264B34B-06F4-42E0-90E0-B42E7BB99B58}"/>
                  </a:ext>
                </a:extLst>
              </p14:cNvPr>
              <p14:cNvContentPartPr/>
              <p14:nvPr/>
            </p14:nvContentPartPr>
            <p14:xfrm>
              <a:off x="-914640" y="761720"/>
              <a:ext cx="5400" cy="360"/>
            </p14:xfrm>
          </p:contentPart>
        </mc:Choice>
        <mc:Fallback>
          <p:pic>
            <p:nvPicPr>
              <p:cNvPr id="9" name="Ink 8">
                <a:extLst>
                  <a:ext uri="{FF2B5EF4-FFF2-40B4-BE49-F238E27FC236}">
                    <a16:creationId xmlns:a16="http://schemas.microsoft.com/office/drawing/2014/main" id="{F264B34B-06F4-42E0-90E0-B42E7BB99B58}"/>
                  </a:ext>
                </a:extLst>
              </p:cNvPr>
              <p:cNvPicPr/>
              <p:nvPr/>
            </p:nvPicPr>
            <p:blipFill>
              <a:blip r:embed="rId16"/>
              <a:stretch>
                <a:fillRect/>
              </a:stretch>
            </p:blipFill>
            <p:spPr>
              <a:xfrm>
                <a:off x="-923280" y="753080"/>
                <a:ext cx="23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DCA68C08-0FB6-43AC-91C0-3A467D227A28}"/>
                  </a:ext>
                </a:extLst>
              </p14:cNvPr>
              <p14:cNvContentPartPr/>
              <p14:nvPr/>
            </p14:nvContentPartPr>
            <p14:xfrm>
              <a:off x="-1067640" y="482360"/>
              <a:ext cx="293760" cy="509040"/>
            </p14:xfrm>
          </p:contentPart>
        </mc:Choice>
        <mc:Fallback>
          <p:pic>
            <p:nvPicPr>
              <p:cNvPr id="11" name="Ink 10">
                <a:extLst>
                  <a:ext uri="{FF2B5EF4-FFF2-40B4-BE49-F238E27FC236}">
                    <a16:creationId xmlns:a16="http://schemas.microsoft.com/office/drawing/2014/main" id="{DCA68C08-0FB6-43AC-91C0-3A467D227A28}"/>
                  </a:ext>
                </a:extLst>
              </p:cNvPr>
              <p:cNvPicPr/>
              <p:nvPr/>
            </p:nvPicPr>
            <p:blipFill>
              <a:blip r:embed="rId18"/>
              <a:stretch>
                <a:fillRect/>
              </a:stretch>
            </p:blipFill>
            <p:spPr>
              <a:xfrm>
                <a:off x="-1076640" y="473720"/>
                <a:ext cx="311400" cy="526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A3497E0B-79A1-43EA-8CFD-D4C2F8D33B64}"/>
                  </a:ext>
                </a:extLst>
              </p14:cNvPr>
              <p14:cNvContentPartPr/>
              <p14:nvPr/>
            </p14:nvContentPartPr>
            <p14:xfrm>
              <a:off x="-1143600" y="450320"/>
              <a:ext cx="563040" cy="559800"/>
            </p14:xfrm>
          </p:contentPart>
        </mc:Choice>
        <mc:Fallback>
          <p:pic>
            <p:nvPicPr>
              <p:cNvPr id="13" name="Ink 12">
                <a:extLst>
                  <a:ext uri="{FF2B5EF4-FFF2-40B4-BE49-F238E27FC236}">
                    <a16:creationId xmlns:a16="http://schemas.microsoft.com/office/drawing/2014/main" id="{A3497E0B-79A1-43EA-8CFD-D4C2F8D33B64}"/>
                  </a:ext>
                </a:extLst>
              </p:cNvPr>
              <p:cNvPicPr/>
              <p:nvPr/>
            </p:nvPicPr>
            <p:blipFill>
              <a:blip r:embed="rId20"/>
              <a:stretch>
                <a:fillRect/>
              </a:stretch>
            </p:blipFill>
            <p:spPr>
              <a:xfrm>
                <a:off x="-1152240" y="441680"/>
                <a:ext cx="58068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0464B07C-7D91-4FE8-ABA0-700FDB4A6AE6}"/>
                  </a:ext>
                </a:extLst>
              </p14:cNvPr>
              <p14:cNvContentPartPr/>
              <p14:nvPr/>
            </p14:nvContentPartPr>
            <p14:xfrm>
              <a:off x="-1064040" y="418640"/>
              <a:ext cx="416520" cy="495360"/>
            </p14:xfrm>
          </p:contentPart>
        </mc:Choice>
        <mc:Fallback>
          <p:pic>
            <p:nvPicPr>
              <p:cNvPr id="14" name="Ink 13">
                <a:extLst>
                  <a:ext uri="{FF2B5EF4-FFF2-40B4-BE49-F238E27FC236}">
                    <a16:creationId xmlns:a16="http://schemas.microsoft.com/office/drawing/2014/main" id="{0464B07C-7D91-4FE8-ABA0-700FDB4A6AE6}"/>
                  </a:ext>
                </a:extLst>
              </p:cNvPr>
              <p:cNvPicPr/>
              <p:nvPr/>
            </p:nvPicPr>
            <p:blipFill>
              <a:blip r:embed="rId22"/>
              <a:stretch>
                <a:fillRect/>
              </a:stretch>
            </p:blipFill>
            <p:spPr>
              <a:xfrm>
                <a:off x="-1072680" y="409640"/>
                <a:ext cx="43416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E4D6FDAE-8FB0-406B-B532-3AD4042BF611}"/>
                  </a:ext>
                </a:extLst>
              </p14:cNvPr>
              <p14:cNvContentPartPr/>
              <p14:nvPr/>
            </p14:nvContentPartPr>
            <p14:xfrm>
              <a:off x="-2222880" y="583520"/>
              <a:ext cx="77400" cy="900720"/>
            </p14:xfrm>
          </p:contentPart>
        </mc:Choice>
        <mc:Fallback>
          <p:pic>
            <p:nvPicPr>
              <p:cNvPr id="15" name="Ink 14">
                <a:extLst>
                  <a:ext uri="{FF2B5EF4-FFF2-40B4-BE49-F238E27FC236}">
                    <a16:creationId xmlns:a16="http://schemas.microsoft.com/office/drawing/2014/main" id="{E4D6FDAE-8FB0-406B-B532-3AD4042BF611}"/>
                  </a:ext>
                </a:extLst>
              </p:cNvPr>
              <p:cNvPicPr/>
              <p:nvPr/>
            </p:nvPicPr>
            <p:blipFill>
              <a:blip r:embed="rId24"/>
              <a:stretch>
                <a:fillRect/>
              </a:stretch>
            </p:blipFill>
            <p:spPr>
              <a:xfrm>
                <a:off x="-2276520" y="475880"/>
                <a:ext cx="185040" cy="1116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22045A8D-9ED2-4D1E-AF82-644075282023}"/>
                  </a:ext>
                </a:extLst>
              </p14:cNvPr>
              <p14:cNvContentPartPr/>
              <p14:nvPr/>
            </p14:nvContentPartPr>
            <p14:xfrm>
              <a:off x="2905680" y="1501520"/>
              <a:ext cx="1110600" cy="2194560"/>
            </p14:xfrm>
          </p:contentPart>
        </mc:Choice>
        <mc:Fallback>
          <p:pic>
            <p:nvPicPr>
              <p:cNvPr id="16" name="Ink 15">
                <a:extLst>
                  <a:ext uri="{FF2B5EF4-FFF2-40B4-BE49-F238E27FC236}">
                    <a16:creationId xmlns:a16="http://schemas.microsoft.com/office/drawing/2014/main" id="{22045A8D-9ED2-4D1E-AF82-644075282023}"/>
                  </a:ext>
                </a:extLst>
              </p:cNvPr>
              <p:cNvPicPr/>
              <p:nvPr/>
            </p:nvPicPr>
            <p:blipFill>
              <a:blip r:embed="rId26"/>
              <a:stretch>
                <a:fillRect/>
              </a:stretch>
            </p:blipFill>
            <p:spPr>
              <a:xfrm>
                <a:off x="2852040" y="1393520"/>
                <a:ext cx="1218240" cy="2410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3D4EE3D3-C6C0-42B5-9DC2-FCB03FC130B6}"/>
                  </a:ext>
                </a:extLst>
              </p14:cNvPr>
              <p14:cNvContentPartPr/>
              <p14:nvPr/>
            </p14:nvContentPartPr>
            <p14:xfrm>
              <a:off x="1219080" y="2069240"/>
              <a:ext cx="2247840" cy="1550880"/>
            </p14:xfrm>
          </p:contentPart>
        </mc:Choice>
        <mc:Fallback>
          <p:pic>
            <p:nvPicPr>
              <p:cNvPr id="17" name="Ink 16">
                <a:extLst>
                  <a:ext uri="{FF2B5EF4-FFF2-40B4-BE49-F238E27FC236}">
                    <a16:creationId xmlns:a16="http://schemas.microsoft.com/office/drawing/2014/main" id="{3D4EE3D3-C6C0-42B5-9DC2-FCB03FC130B6}"/>
                  </a:ext>
                </a:extLst>
              </p:cNvPr>
              <p:cNvPicPr/>
              <p:nvPr/>
            </p:nvPicPr>
            <p:blipFill>
              <a:blip r:embed="rId28"/>
              <a:stretch>
                <a:fillRect/>
              </a:stretch>
            </p:blipFill>
            <p:spPr>
              <a:xfrm>
                <a:off x="1165080" y="1961240"/>
                <a:ext cx="2355480" cy="1766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887DDA76-DA05-4827-97A1-F4BE2AC2062B}"/>
                  </a:ext>
                </a:extLst>
              </p14:cNvPr>
              <p14:cNvContentPartPr/>
              <p14:nvPr/>
            </p14:nvContentPartPr>
            <p14:xfrm>
              <a:off x="1268400" y="2195600"/>
              <a:ext cx="2161440" cy="1793520"/>
            </p14:xfrm>
          </p:contentPart>
        </mc:Choice>
        <mc:Fallback>
          <p:pic>
            <p:nvPicPr>
              <p:cNvPr id="18" name="Ink 17">
                <a:extLst>
                  <a:ext uri="{FF2B5EF4-FFF2-40B4-BE49-F238E27FC236}">
                    <a16:creationId xmlns:a16="http://schemas.microsoft.com/office/drawing/2014/main" id="{887DDA76-DA05-4827-97A1-F4BE2AC2062B}"/>
                  </a:ext>
                </a:extLst>
              </p:cNvPr>
              <p:cNvPicPr/>
              <p:nvPr/>
            </p:nvPicPr>
            <p:blipFill>
              <a:blip r:embed="rId30"/>
              <a:stretch>
                <a:fillRect/>
              </a:stretch>
            </p:blipFill>
            <p:spPr>
              <a:xfrm>
                <a:off x="1214400" y="2087600"/>
                <a:ext cx="2269080" cy="2009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B46100B6-B926-4D9C-B25D-E679E68F2AF7}"/>
                  </a:ext>
                </a:extLst>
              </p14:cNvPr>
              <p14:cNvContentPartPr/>
              <p14:nvPr/>
            </p14:nvContentPartPr>
            <p14:xfrm>
              <a:off x="3093240" y="2526800"/>
              <a:ext cx="5400" cy="360"/>
            </p14:xfrm>
          </p:contentPart>
        </mc:Choice>
        <mc:Fallback>
          <p:pic>
            <p:nvPicPr>
              <p:cNvPr id="19" name="Ink 18">
                <a:extLst>
                  <a:ext uri="{FF2B5EF4-FFF2-40B4-BE49-F238E27FC236}">
                    <a16:creationId xmlns:a16="http://schemas.microsoft.com/office/drawing/2014/main" id="{B46100B6-B926-4D9C-B25D-E679E68F2AF7}"/>
                  </a:ext>
                </a:extLst>
              </p:cNvPr>
              <p:cNvPicPr/>
              <p:nvPr/>
            </p:nvPicPr>
            <p:blipFill>
              <a:blip r:embed="rId32"/>
              <a:stretch>
                <a:fillRect/>
              </a:stretch>
            </p:blipFill>
            <p:spPr>
              <a:xfrm>
                <a:off x="3039240" y="2418800"/>
                <a:ext cx="113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BC9D262C-E30C-46F3-AE64-59DC96FDB3EE}"/>
                  </a:ext>
                </a:extLst>
              </p14:cNvPr>
              <p14:cNvContentPartPr/>
              <p14:nvPr/>
            </p14:nvContentPartPr>
            <p14:xfrm>
              <a:off x="3073080" y="2526800"/>
              <a:ext cx="360" cy="360"/>
            </p14:xfrm>
          </p:contentPart>
        </mc:Choice>
        <mc:Fallback>
          <p:pic>
            <p:nvPicPr>
              <p:cNvPr id="20" name="Ink 19">
                <a:extLst>
                  <a:ext uri="{FF2B5EF4-FFF2-40B4-BE49-F238E27FC236}">
                    <a16:creationId xmlns:a16="http://schemas.microsoft.com/office/drawing/2014/main" id="{BC9D262C-E30C-46F3-AE64-59DC96FDB3EE}"/>
                  </a:ext>
                </a:extLst>
              </p:cNvPr>
              <p:cNvPicPr/>
              <p:nvPr/>
            </p:nvPicPr>
            <p:blipFill>
              <a:blip r:embed="rId34"/>
              <a:stretch>
                <a:fillRect/>
              </a:stretch>
            </p:blipFill>
            <p:spPr>
              <a:xfrm>
                <a:off x="3019440" y="241880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4474804A-4B7B-4F59-A84F-150A8337BEBC}"/>
                  </a:ext>
                </a:extLst>
              </p14:cNvPr>
              <p14:cNvContentPartPr/>
              <p14:nvPr/>
            </p14:nvContentPartPr>
            <p14:xfrm>
              <a:off x="3073080" y="2526800"/>
              <a:ext cx="360" cy="360"/>
            </p14:xfrm>
          </p:contentPart>
        </mc:Choice>
        <mc:Fallback>
          <p:pic>
            <p:nvPicPr>
              <p:cNvPr id="21" name="Ink 20">
                <a:extLst>
                  <a:ext uri="{FF2B5EF4-FFF2-40B4-BE49-F238E27FC236}">
                    <a16:creationId xmlns:a16="http://schemas.microsoft.com/office/drawing/2014/main" id="{4474804A-4B7B-4F59-A84F-150A8337BEBC}"/>
                  </a:ext>
                </a:extLst>
              </p:cNvPr>
              <p:cNvPicPr/>
              <p:nvPr/>
            </p:nvPicPr>
            <p:blipFill>
              <a:blip r:embed="rId34"/>
              <a:stretch>
                <a:fillRect/>
              </a:stretch>
            </p:blipFill>
            <p:spPr>
              <a:xfrm>
                <a:off x="3019440" y="241880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A5506FC5-4B5D-4EB6-9AED-DB5C892862CD}"/>
                  </a:ext>
                </a:extLst>
              </p14:cNvPr>
              <p14:cNvContentPartPr/>
              <p14:nvPr/>
            </p14:nvContentPartPr>
            <p14:xfrm>
              <a:off x="3073080" y="2526800"/>
              <a:ext cx="360" cy="360"/>
            </p14:xfrm>
          </p:contentPart>
        </mc:Choice>
        <mc:Fallback>
          <p:pic>
            <p:nvPicPr>
              <p:cNvPr id="23" name="Ink 22">
                <a:extLst>
                  <a:ext uri="{FF2B5EF4-FFF2-40B4-BE49-F238E27FC236}">
                    <a16:creationId xmlns:a16="http://schemas.microsoft.com/office/drawing/2014/main" id="{A5506FC5-4B5D-4EB6-9AED-DB5C892862CD}"/>
                  </a:ext>
                </a:extLst>
              </p:cNvPr>
              <p:cNvPicPr/>
              <p:nvPr/>
            </p:nvPicPr>
            <p:blipFill>
              <a:blip r:embed="rId34"/>
              <a:stretch>
                <a:fillRect/>
              </a:stretch>
            </p:blipFill>
            <p:spPr>
              <a:xfrm>
                <a:off x="3019440" y="241880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C34263C6-52B6-43A0-A3FF-534D0844D0A6}"/>
                  </a:ext>
                </a:extLst>
              </p14:cNvPr>
              <p14:cNvContentPartPr/>
              <p14:nvPr/>
            </p14:nvContentPartPr>
            <p14:xfrm>
              <a:off x="4041480" y="2400080"/>
              <a:ext cx="200160" cy="202680"/>
            </p14:xfrm>
          </p:contentPart>
        </mc:Choice>
        <mc:Fallback>
          <p:pic>
            <p:nvPicPr>
              <p:cNvPr id="24" name="Ink 23">
                <a:extLst>
                  <a:ext uri="{FF2B5EF4-FFF2-40B4-BE49-F238E27FC236}">
                    <a16:creationId xmlns:a16="http://schemas.microsoft.com/office/drawing/2014/main" id="{C34263C6-52B6-43A0-A3FF-534D0844D0A6}"/>
                  </a:ext>
                </a:extLst>
              </p:cNvPr>
              <p:cNvPicPr/>
              <p:nvPr/>
            </p:nvPicPr>
            <p:blipFill>
              <a:blip r:embed="rId38"/>
              <a:stretch>
                <a:fillRect/>
              </a:stretch>
            </p:blipFill>
            <p:spPr>
              <a:xfrm>
                <a:off x="3987840" y="2292080"/>
                <a:ext cx="30780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6F6A9872-61F2-4922-A299-5AF1488C2FDD}"/>
                  </a:ext>
                </a:extLst>
              </p14:cNvPr>
              <p14:cNvContentPartPr/>
              <p14:nvPr/>
            </p14:nvContentPartPr>
            <p14:xfrm>
              <a:off x="3956160" y="2791760"/>
              <a:ext cx="361800" cy="177840"/>
            </p14:xfrm>
          </p:contentPart>
        </mc:Choice>
        <mc:Fallback>
          <p:pic>
            <p:nvPicPr>
              <p:cNvPr id="25" name="Ink 24">
                <a:extLst>
                  <a:ext uri="{FF2B5EF4-FFF2-40B4-BE49-F238E27FC236}">
                    <a16:creationId xmlns:a16="http://schemas.microsoft.com/office/drawing/2014/main" id="{6F6A9872-61F2-4922-A299-5AF1488C2FDD}"/>
                  </a:ext>
                </a:extLst>
              </p:cNvPr>
              <p:cNvPicPr/>
              <p:nvPr/>
            </p:nvPicPr>
            <p:blipFill>
              <a:blip r:embed="rId40"/>
              <a:stretch>
                <a:fillRect/>
              </a:stretch>
            </p:blipFill>
            <p:spPr>
              <a:xfrm>
                <a:off x="3902160" y="2684120"/>
                <a:ext cx="46944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05C9BC48-A907-4FF3-B4E0-67E4B2D851F2}"/>
                  </a:ext>
                </a:extLst>
              </p14:cNvPr>
              <p14:cNvContentPartPr/>
              <p14:nvPr/>
            </p14:nvContentPartPr>
            <p14:xfrm>
              <a:off x="4190520" y="2375960"/>
              <a:ext cx="484560" cy="502200"/>
            </p14:xfrm>
          </p:contentPart>
        </mc:Choice>
        <mc:Fallback>
          <p:pic>
            <p:nvPicPr>
              <p:cNvPr id="26" name="Ink 25">
                <a:extLst>
                  <a:ext uri="{FF2B5EF4-FFF2-40B4-BE49-F238E27FC236}">
                    <a16:creationId xmlns:a16="http://schemas.microsoft.com/office/drawing/2014/main" id="{05C9BC48-A907-4FF3-B4E0-67E4B2D851F2}"/>
                  </a:ext>
                </a:extLst>
              </p:cNvPr>
              <p:cNvPicPr/>
              <p:nvPr/>
            </p:nvPicPr>
            <p:blipFill>
              <a:blip r:embed="rId42"/>
              <a:stretch>
                <a:fillRect/>
              </a:stretch>
            </p:blipFill>
            <p:spPr>
              <a:xfrm>
                <a:off x="4136880" y="2268320"/>
                <a:ext cx="592200" cy="7178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AC24B99C-C4C9-49D0-BB2D-349115A1E8CF}"/>
                  </a:ext>
                </a:extLst>
              </p14:cNvPr>
              <p14:cNvContentPartPr/>
              <p14:nvPr/>
            </p14:nvContentPartPr>
            <p14:xfrm>
              <a:off x="4787400" y="2237360"/>
              <a:ext cx="294120" cy="711000"/>
            </p14:xfrm>
          </p:contentPart>
        </mc:Choice>
        <mc:Fallback>
          <p:pic>
            <p:nvPicPr>
              <p:cNvPr id="27" name="Ink 26">
                <a:extLst>
                  <a:ext uri="{FF2B5EF4-FFF2-40B4-BE49-F238E27FC236}">
                    <a16:creationId xmlns:a16="http://schemas.microsoft.com/office/drawing/2014/main" id="{AC24B99C-C4C9-49D0-BB2D-349115A1E8CF}"/>
                  </a:ext>
                </a:extLst>
              </p:cNvPr>
              <p:cNvPicPr/>
              <p:nvPr/>
            </p:nvPicPr>
            <p:blipFill>
              <a:blip r:embed="rId44"/>
              <a:stretch>
                <a:fillRect/>
              </a:stretch>
            </p:blipFill>
            <p:spPr>
              <a:xfrm>
                <a:off x="4733400" y="2129720"/>
                <a:ext cx="401760" cy="926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28A66433-FDEE-4189-8ED2-5A10AA002698}"/>
                  </a:ext>
                </a:extLst>
              </p14:cNvPr>
              <p14:cNvContentPartPr/>
              <p14:nvPr/>
            </p14:nvContentPartPr>
            <p14:xfrm>
              <a:off x="1356960" y="3999560"/>
              <a:ext cx="891000" cy="599040"/>
            </p14:xfrm>
          </p:contentPart>
        </mc:Choice>
        <mc:Fallback>
          <p:pic>
            <p:nvPicPr>
              <p:cNvPr id="28" name="Ink 27">
                <a:extLst>
                  <a:ext uri="{FF2B5EF4-FFF2-40B4-BE49-F238E27FC236}">
                    <a16:creationId xmlns:a16="http://schemas.microsoft.com/office/drawing/2014/main" id="{28A66433-FDEE-4189-8ED2-5A10AA002698}"/>
                  </a:ext>
                </a:extLst>
              </p:cNvPr>
              <p:cNvPicPr/>
              <p:nvPr/>
            </p:nvPicPr>
            <p:blipFill>
              <a:blip r:embed="rId46"/>
              <a:stretch>
                <a:fillRect/>
              </a:stretch>
            </p:blipFill>
            <p:spPr>
              <a:xfrm>
                <a:off x="1302960" y="3891920"/>
                <a:ext cx="998640" cy="814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FA773250-B4DE-496E-A464-BB7A553E7E33}"/>
                  </a:ext>
                </a:extLst>
              </p14:cNvPr>
              <p14:cNvContentPartPr/>
              <p14:nvPr/>
            </p14:nvContentPartPr>
            <p14:xfrm>
              <a:off x="2168760" y="4075520"/>
              <a:ext cx="663120" cy="510480"/>
            </p14:xfrm>
          </p:contentPart>
        </mc:Choice>
        <mc:Fallback>
          <p:pic>
            <p:nvPicPr>
              <p:cNvPr id="29" name="Ink 28">
                <a:extLst>
                  <a:ext uri="{FF2B5EF4-FFF2-40B4-BE49-F238E27FC236}">
                    <a16:creationId xmlns:a16="http://schemas.microsoft.com/office/drawing/2014/main" id="{FA773250-B4DE-496E-A464-BB7A553E7E33}"/>
                  </a:ext>
                </a:extLst>
              </p:cNvPr>
              <p:cNvPicPr/>
              <p:nvPr/>
            </p:nvPicPr>
            <p:blipFill>
              <a:blip r:embed="rId48"/>
              <a:stretch>
                <a:fillRect/>
              </a:stretch>
            </p:blipFill>
            <p:spPr>
              <a:xfrm>
                <a:off x="2115120" y="3967520"/>
                <a:ext cx="770760" cy="7261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4BC261E6-427C-4A1F-BB86-37F44E6361A0}"/>
                  </a:ext>
                </a:extLst>
              </p14:cNvPr>
              <p14:cNvContentPartPr/>
              <p14:nvPr/>
            </p14:nvContentPartPr>
            <p14:xfrm>
              <a:off x="3527400" y="2234840"/>
              <a:ext cx="754200" cy="934200"/>
            </p14:xfrm>
          </p:contentPart>
        </mc:Choice>
        <mc:Fallback>
          <p:pic>
            <p:nvPicPr>
              <p:cNvPr id="30" name="Ink 29">
                <a:extLst>
                  <a:ext uri="{FF2B5EF4-FFF2-40B4-BE49-F238E27FC236}">
                    <a16:creationId xmlns:a16="http://schemas.microsoft.com/office/drawing/2014/main" id="{4BC261E6-427C-4A1F-BB86-37F44E6361A0}"/>
                  </a:ext>
                </a:extLst>
              </p:cNvPr>
              <p:cNvPicPr/>
              <p:nvPr/>
            </p:nvPicPr>
            <p:blipFill>
              <a:blip r:embed="rId50"/>
              <a:stretch>
                <a:fillRect/>
              </a:stretch>
            </p:blipFill>
            <p:spPr>
              <a:xfrm>
                <a:off x="3473400" y="2127200"/>
                <a:ext cx="861840" cy="11498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D46E2D96-5B60-4601-A024-2CF721166017}"/>
                  </a:ext>
                </a:extLst>
              </p14:cNvPr>
              <p14:cNvContentPartPr/>
              <p14:nvPr/>
            </p14:nvContentPartPr>
            <p14:xfrm>
              <a:off x="3918720" y="3072920"/>
              <a:ext cx="5400" cy="81360"/>
            </p14:xfrm>
          </p:contentPart>
        </mc:Choice>
        <mc:Fallback>
          <p:pic>
            <p:nvPicPr>
              <p:cNvPr id="31" name="Ink 30">
                <a:extLst>
                  <a:ext uri="{FF2B5EF4-FFF2-40B4-BE49-F238E27FC236}">
                    <a16:creationId xmlns:a16="http://schemas.microsoft.com/office/drawing/2014/main" id="{D46E2D96-5B60-4601-A024-2CF721166017}"/>
                  </a:ext>
                </a:extLst>
              </p:cNvPr>
              <p:cNvPicPr/>
              <p:nvPr/>
            </p:nvPicPr>
            <p:blipFill>
              <a:blip r:embed="rId52"/>
              <a:stretch>
                <a:fillRect/>
              </a:stretch>
            </p:blipFill>
            <p:spPr>
              <a:xfrm>
                <a:off x="3865080" y="2965280"/>
                <a:ext cx="1130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Ink 31">
                <a:extLst>
                  <a:ext uri="{FF2B5EF4-FFF2-40B4-BE49-F238E27FC236}">
                    <a16:creationId xmlns:a16="http://schemas.microsoft.com/office/drawing/2014/main" id="{3435DA8D-74D0-48D6-B4C5-EBCE740201C4}"/>
                  </a:ext>
                </a:extLst>
              </p14:cNvPr>
              <p14:cNvContentPartPr/>
              <p14:nvPr/>
            </p14:nvContentPartPr>
            <p14:xfrm>
              <a:off x="3762840" y="2693480"/>
              <a:ext cx="668160" cy="571320"/>
            </p14:xfrm>
          </p:contentPart>
        </mc:Choice>
        <mc:Fallback>
          <p:pic>
            <p:nvPicPr>
              <p:cNvPr id="32" name="Ink 31">
                <a:extLst>
                  <a:ext uri="{FF2B5EF4-FFF2-40B4-BE49-F238E27FC236}">
                    <a16:creationId xmlns:a16="http://schemas.microsoft.com/office/drawing/2014/main" id="{3435DA8D-74D0-48D6-B4C5-EBCE740201C4}"/>
                  </a:ext>
                </a:extLst>
              </p:cNvPr>
              <p:cNvPicPr/>
              <p:nvPr/>
            </p:nvPicPr>
            <p:blipFill>
              <a:blip r:embed="rId54"/>
              <a:stretch>
                <a:fillRect/>
              </a:stretch>
            </p:blipFill>
            <p:spPr>
              <a:xfrm>
                <a:off x="3708840" y="2585840"/>
                <a:ext cx="775800" cy="7869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Ink 32">
                <a:extLst>
                  <a:ext uri="{FF2B5EF4-FFF2-40B4-BE49-F238E27FC236}">
                    <a16:creationId xmlns:a16="http://schemas.microsoft.com/office/drawing/2014/main" id="{82756047-FAA2-49C8-BE10-A41EE6A46752}"/>
                  </a:ext>
                </a:extLst>
              </p14:cNvPr>
              <p14:cNvContentPartPr/>
              <p14:nvPr/>
            </p14:nvContentPartPr>
            <p14:xfrm>
              <a:off x="4231920" y="2552000"/>
              <a:ext cx="73080" cy="5400"/>
            </p14:xfrm>
          </p:contentPart>
        </mc:Choice>
        <mc:Fallback>
          <p:pic>
            <p:nvPicPr>
              <p:cNvPr id="33" name="Ink 32">
                <a:extLst>
                  <a:ext uri="{FF2B5EF4-FFF2-40B4-BE49-F238E27FC236}">
                    <a16:creationId xmlns:a16="http://schemas.microsoft.com/office/drawing/2014/main" id="{82756047-FAA2-49C8-BE10-A41EE6A46752}"/>
                  </a:ext>
                </a:extLst>
              </p:cNvPr>
              <p:cNvPicPr/>
              <p:nvPr/>
            </p:nvPicPr>
            <p:blipFill>
              <a:blip r:embed="rId56"/>
              <a:stretch>
                <a:fillRect/>
              </a:stretch>
            </p:blipFill>
            <p:spPr>
              <a:xfrm>
                <a:off x="4178280" y="2444360"/>
                <a:ext cx="1807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4" name="Ink 33">
                <a:extLst>
                  <a:ext uri="{FF2B5EF4-FFF2-40B4-BE49-F238E27FC236}">
                    <a16:creationId xmlns:a16="http://schemas.microsoft.com/office/drawing/2014/main" id="{B3A53F84-6804-4901-B0E9-C43804F40F1F}"/>
                  </a:ext>
                </a:extLst>
              </p14:cNvPr>
              <p14:cNvContentPartPr/>
              <p14:nvPr/>
            </p14:nvContentPartPr>
            <p14:xfrm>
              <a:off x="4198080" y="2564960"/>
              <a:ext cx="5400" cy="34560"/>
            </p14:xfrm>
          </p:contentPart>
        </mc:Choice>
        <mc:Fallback>
          <p:pic>
            <p:nvPicPr>
              <p:cNvPr id="34" name="Ink 33">
                <a:extLst>
                  <a:ext uri="{FF2B5EF4-FFF2-40B4-BE49-F238E27FC236}">
                    <a16:creationId xmlns:a16="http://schemas.microsoft.com/office/drawing/2014/main" id="{B3A53F84-6804-4901-B0E9-C43804F40F1F}"/>
                  </a:ext>
                </a:extLst>
              </p:cNvPr>
              <p:cNvPicPr/>
              <p:nvPr/>
            </p:nvPicPr>
            <p:blipFill>
              <a:blip r:embed="rId58"/>
              <a:stretch>
                <a:fillRect/>
              </a:stretch>
            </p:blipFill>
            <p:spPr>
              <a:xfrm>
                <a:off x="4144440" y="2457320"/>
                <a:ext cx="1130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5" name="Ink 34">
                <a:extLst>
                  <a:ext uri="{FF2B5EF4-FFF2-40B4-BE49-F238E27FC236}">
                    <a16:creationId xmlns:a16="http://schemas.microsoft.com/office/drawing/2014/main" id="{141D72E0-759F-4095-A353-09159FA1D361}"/>
                  </a:ext>
                </a:extLst>
              </p14:cNvPr>
              <p14:cNvContentPartPr/>
              <p14:nvPr/>
            </p14:nvContentPartPr>
            <p14:xfrm>
              <a:off x="4139400" y="2399720"/>
              <a:ext cx="422640" cy="462600"/>
            </p14:xfrm>
          </p:contentPart>
        </mc:Choice>
        <mc:Fallback>
          <p:pic>
            <p:nvPicPr>
              <p:cNvPr id="35" name="Ink 34">
                <a:extLst>
                  <a:ext uri="{FF2B5EF4-FFF2-40B4-BE49-F238E27FC236}">
                    <a16:creationId xmlns:a16="http://schemas.microsoft.com/office/drawing/2014/main" id="{141D72E0-759F-4095-A353-09159FA1D361}"/>
                  </a:ext>
                </a:extLst>
              </p:cNvPr>
              <p:cNvPicPr/>
              <p:nvPr/>
            </p:nvPicPr>
            <p:blipFill>
              <a:blip r:embed="rId60"/>
              <a:stretch>
                <a:fillRect/>
              </a:stretch>
            </p:blipFill>
            <p:spPr>
              <a:xfrm>
                <a:off x="4085760" y="2291720"/>
                <a:ext cx="530280" cy="678240"/>
              </a:xfrm>
              <a:prstGeom prst="rect">
                <a:avLst/>
              </a:prstGeom>
            </p:spPr>
          </p:pic>
        </mc:Fallback>
      </mc:AlternateContent>
    </p:spTree>
    <p:extLst>
      <p:ext uri="{BB962C8B-B14F-4D97-AF65-F5344CB8AC3E}">
        <p14:creationId xmlns:p14="http://schemas.microsoft.com/office/powerpoint/2010/main" val="760943246"/>
      </p:ext>
    </p:extLst>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61"/>
          <p:cNvSpPr>
            <a:spLocks noGrp="1" noChangeArrowheads="1"/>
          </p:cNvSpPr>
          <p:nvPr>
            <p:ph type="sldNum" sz="quarter" idx="10"/>
          </p:nvPr>
        </p:nvSpPr>
        <p:spPr>
          <a:noFill/>
        </p:spPr>
        <p:txBody>
          <a:bodyPr/>
          <a:lstStyle/>
          <a:p>
            <a:fld id="{74D0D72A-A0CD-439A-A8FE-D7FFCD18D64D}" type="slidenum">
              <a:rPr lang="en-US" smtClean="0"/>
              <a:pPr/>
              <a:t>72</a:t>
            </a:fld>
            <a:endParaRPr lang="en-US"/>
          </a:p>
        </p:txBody>
      </p:sp>
      <p:sp>
        <p:nvSpPr>
          <p:cNvPr id="51203" name="Rectangle 2"/>
          <p:cNvSpPr>
            <a:spLocks noGrp="1" noChangeArrowheads="1"/>
          </p:cNvSpPr>
          <p:nvPr>
            <p:ph type="title"/>
          </p:nvPr>
        </p:nvSpPr>
        <p:spPr>
          <a:xfrm>
            <a:off x="-152400" y="228600"/>
            <a:ext cx="9448800" cy="914400"/>
          </a:xfrm>
        </p:spPr>
        <p:txBody>
          <a:bodyPr/>
          <a:lstStyle/>
          <a:p>
            <a:pPr eaLnBrk="1" hangingPunct="1"/>
            <a:r>
              <a:rPr lang="en-US" sz="3200"/>
              <a:t>Concept Hierarchy Generation </a:t>
            </a:r>
            <a:br>
              <a:rPr lang="en-US" sz="3200"/>
            </a:br>
            <a:r>
              <a:rPr lang="en-US" sz="3200"/>
              <a:t>for Nominal Data</a:t>
            </a:r>
          </a:p>
        </p:txBody>
      </p:sp>
      <p:sp>
        <p:nvSpPr>
          <p:cNvPr id="51204" name="Rectangle 3"/>
          <p:cNvSpPr>
            <a:spLocks noGrp="1" noChangeArrowheads="1"/>
          </p:cNvSpPr>
          <p:nvPr>
            <p:ph type="body" idx="1"/>
          </p:nvPr>
        </p:nvSpPr>
        <p:spPr>
          <a:xfrm>
            <a:off x="304800" y="1371600"/>
            <a:ext cx="8458200" cy="5105400"/>
          </a:xfrm>
        </p:spPr>
        <p:txBody>
          <a:bodyPr/>
          <a:lstStyle/>
          <a:p>
            <a:pPr eaLnBrk="1" hangingPunct="1">
              <a:lnSpc>
                <a:spcPct val="110000"/>
              </a:lnSpc>
            </a:pPr>
            <a:r>
              <a:rPr lang="en-US" sz="1800" dirty="0"/>
              <a:t>Specification of a partial/total ordering of attributes explicitly at the schema level by users or experts</a:t>
            </a:r>
          </a:p>
          <a:p>
            <a:pPr lvl="1" eaLnBrk="1" hangingPunct="1">
              <a:lnSpc>
                <a:spcPct val="110000"/>
              </a:lnSpc>
            </a:pPr>
            <a:r>
              <a:rPr lang="en-US" sz="1800" i="1" dirty="0"/>
              <a:t>street</a:t>
            </a:r>
            <a:r>
              <a:rPr lang="en-US" sz="1800" dirty="0"/>
              <a:t> &lt; </a:t>
            </a:r>
            <a:r>
              <a:rPr lang="en-US" sz="1800" i="1" dirty="0"/>
              <a:t>city</a:t>
            </a:r>
            <a:r>
              <a:rPr lang="en-US" sz="1800" dirty="0"/>
              <a:t> &lt; </a:t>
            </a:r>
            <a:r>
              <a:rPr lang="en-US" sz="1800" i="1" dirty="0"/>
              <a:t>state</a:t>
            </a:r>
            <a:r>
              <a:rPr lang="en-US" sz="1800" dirty="0"/>
              <a:t> &lt; </a:t>
            </a:r>
            <a:r>
              <a:rPr lang="en-US" sz="1800" i="1" dirty="0"/>
              <a:t>country</a:t>
            </a:r>
          </a:p>
          <a:p>
            <a:pPr eaLnBrk="1" hangingPunct="1">
              <a:lnSpc>
                <a:spcPct val="110000"/>
              </a:lnSpc>
            </a:pPr>
            <a:r>
              <a:rPr lang="en-US" sz="1800" dirty="0"/>
              <a:t>Specification of a hierarchy for a set of values by explicit data grouping</a:t>
            </a:r>
          </a:p>
          <a:p>
            <a:pPr lvl="1" eaLnBrk="1" hangingPunct="1">
              <a:lnSpc>
                <a:spcPct val="110000"/>
              </a:lnSpc>
            </a:pPr>
            <a:r>
              <a:rPr lang="en-US" sz="1800" dirty="0"/>
              <a:t>{Urbana, Champaign, Chicago} &lt; Illinois</a:t>
            </a:r>
          </a:p>
          <a:p>
            <a:pPr eaLnBrk="1" hangingPunct="1">
              <a:lnSpc>
                <a:spcPct val="110000"/>
              </a:lnSpc>
            </a:pPr>
            <a:r>
              <a:rPr lang="en-US" sz="1800" dirty="0"/>
              <a:t>Specification of only a partial set of attributes</a:t>
            </a:r>
          </a:p>
          <a:p>
            <a:pPr lvl="1" eaLnBrk="1" hangingPunct="1">
              <a:lnSpc>
                <a:spcPct val="110000"/>
              </a:lnSpc>
            </a:pPr>
            <a:r>
              <a:rPr lang="en-US" sz="1800" dirty="0"/>
              <a:t>E.g., only </a:t>
            </a:r>
            <a:r>
              <a:rPr lang="en-US" sz="1800" i="1" dirty="0"/>
              <a:t>street</a:t>
            </a:r>
            <a:r>
              <a:rPr lang="en-US" sz="1800" dirty="0"/>
              <a:t> &lt; </a:t>
            </a:r>
            <a:r>
              <a:rPr lang="en-US" sz="1800" i="1" dirty="0"/>
              <a:t>city</a:t>
            </a:r>
            <a:r>
              <a:rPr lang="en-US" sz="1800" dirty="0"/>
              <a:t>, not others</a:t>
            </a:r>
          </a:p>
          <a:p>
            <a:pPr eaLnBrk="1" hangingPunct="1">
              <a:lnSpc>
                <a:spcPct val="110000"/>
              </a:lnSpc>
            </a:pPr>
            <a:r>
              <a:rPr lang="en-US" sz="1800" dirty="0"/>
              <a:t>Automatic generation of hierarchies (or attribute levels) by the analysis of the number of distinct values</a:t>
            </a:r>
          </a:p>
          <a:p>
            <a:pPr lvl="1" eaLnBrk="1" hangingPunct="1">
              <a:lnSpc>
                <a:spcPct val="110000"/>
              </a:lnSpc>
            </a:pPr>
            <a:r>
              <a:rPr lang="en-US" sz="1800" dirty="0"/>
              <a:t>E.g., for a set of attributes: {</a:t>
            </a:r>
            <a:r>
              <a:rPr lang="en-US" sz="1800" i="1" dirty="0"/>
              <a:t>street, city, state, country</a:t>
            </a:r>
            <a:r>
              <a:rPr lang="en-US" sz="1800" dirty="0"/>
              <a:t>}</a:t>
            </a:r>
          </a:p>
        </p:txBody>
      </p:sp>
    </p:spTree>
    <p:extLst>
      <p:ext uri="{BB962C8B-B14F-4D97-AF65-F5344CB8AC3E}">
        <p14:creationId xmlns:p14="http://schemas.microsoft.com/office/powerpoint/2010/main" val="2673154210"/>
      </p:ext>
    </p:extLst>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61"/>
          <p:cNvSpPr>
            <a:spLocks noGrp="1" noChangeArrowheads="1"/>
          </p:cNvSpPr>
          <p:nvPr>
            <p:ph type="sldNum" sz="quarter" idx="10"/>
          </p:nvPr>
        </p:nvSpPr>
        <p:spPr>
          <a:noFill/>
        </p:spPr>
        <p:txBody>
          <a:bodyPr/>
          <a:lstStyle/>
          <a:p>
            <a:fld id="{B41EDDC6-98B0-437D-8378-1D05B5523419}" type="slidenum">
              <a:rPr lang="en-US" smtClean="0"/>
              <a:pPr/>
              <a:t>73</a:t>
            </a:fld>
            <a:endParaRPr lang="en-US"/>
          </a:p>
        </p:txBody>
      </p:sp>
      <p:sp>
        <p:nvSpPr>
          <p:cNvPr id="52227" name="Rectangle 2"/>
          <p:cNvSpPr>
            <a:spLocks noGrp="1" noChangeArrowheads="1"/>
          </p:cNvSpPr>
          <p:nvPr>
            <p:ph type="title"/>
          </p:nvPr>
        </p:nvSpPr>
        <p:spPr>
          <a:xfrm>
            <a:off x="0" y="304800"/>
            <a:ext cx="9144000" cy="685800"/>
          </a:xfrm>
        </p:spPr>
        <p:txBody>
          <a:bodyPr/>
          <a:lstStyle/>
          <a:p>
            <a:pPr eaLnBrk="1" hangingPunct="1"/>
            <a:r>
              <a:rPr lang="en-US" sz="3200" dirty="0"/>
              <a:t>Automatic Concept Hierarchy Generation</a:t>
            </a:r>
          </a:p>
        </p:txBody>
      </p:sp>
      <p:sp>
        <p:nvSpPr>
          <p:cNvPr id="52228" name="Rectangle 3"/>
          <p:cNvSpPr>
            <a:spLocks noGrp="1" noChangeArrowheads="1"/>
          </p:cNvSpPr>
          <p:nvPr>
            <p:ph type="body" idx="1"/>
          </p:nvPr>
        </p:nvSpPr>
        <p:spPr>
          <a:xfrm>
            <a:off x="381000" y="1295400"/>
            <a:ext cx="8077200" cy="2286000"/>
          </a:xfrm>
        </p:spPr>
        <p:txBody>
          <a:bodyPr/>
          <a:lstStyle/>
          <a:p>
            <a:pPr eaLnBrk="1" hangingPunct="1">
              <a:lnSpc>
                <a:spcPct val="90000"/>
              </a:lnSpc>
            </a:pPr>
            <a:r>
              <a:rPr lang="en-US" sz="2000" dirty="0">
                <a:latin typeface="Calibri" pitchFamily="34" charset="0"/>
                <a:ea typeface="Calibri" pitchFamily="34" charset="0"/>
                <a:cs typeface="Calibri" pitchFamily="34" charset="0"/>
              </a:rPr>
              <a:t>Some hierarchies can be automatically generated based on the analysis of the number of distinct values per attribute in the data set </a:t>
            </a:r>
          </a:p>
          <a:p>
            <a:pPr lvl="1" eaLnBrk="1" hangingPunct="1">
              <a:lnSpc>
                <a:spcPct val="90000"/>
              </a:lnSpc>
            </a:pPr>
            <a:r>
              <a:rPr lang="en-US" sz="2000" dirty="0">
                <a:latin typeface="Calibri" pitchFamily="34" charset="0"/>
                <a:ea typeface="Calibri" pitchFamily="34" charset="0"/>
                <a:cs typeface="Calibri" pitchFamily="34" charset="0"/>
              </a:rPr>
              <a:t>The attribute with the most distinct values is placed at the lowest level of the hierarchy</a:t>
            </a:r>
          </a:p>
          <a:p>
            <a:pPr lvl="1" eaLnBrk="1" hangingPunct="1">
              <a:lnSpc>
                <a:spcPct val="90000"/>
              </a:lnSpc>
            </a:pPr>
            <a:r>
              <a:rPr lang="en-US" sz="2000" dirty="0">
                <a:latin typeface="Calibri" pitchFamily="34" charset="0"/>
                <a:ea typeface="Calibri" pitchFamily="34" charset="0"/>
                <a:cs typeface="Calibri" pitchFamily="34" charset="0"/>
              </a:rPr>
              <a:t>Exceptions, e.g., weekday, month, quarter, year</a:t>
            </a:r>
          </a:p>
        </p:txBody>
      </p:sp>
      <p:grpSp>
        <p:nvGrpSpPr>
          <p:cNvPr id="52229" name="Group 4"/>
          <p:cNvGrpSpPr>
            <a:grpSpLocks/>
          </p:cNvGrpSpPr>
          <p:nvPr/>
        </p:nvGrpSpPr>
        <p:grpSpPr bwMode="auto">
          <a:xfrm>
            <a:off x="990600" y="3429000"/>
            <a:ext cx="7064375" cy="2720975"/>
            <a:chOff x="672" y="2438"/>
            <a:chExt cx="4450" cy="1714"/>
          </a:xfrm>
        </p:grpSpPr>
        <p:sp>
          <p:nvSpPr>
            <p:cNvPr id="52230" name="Oval 5"/>
            <p:cNvSpPr>
              <a:spLocks noChangeArrowheads="1"/>
            </p:cNvSpPr>
            <p:nvPr/>
          </p:nvSpPr>
          <p:spPr bwMode="auto">
            <a:xfrm>
              <a:off x="672" y="2496"/>
              <a:ext cx="2256" cy="216"/>
            </a:xfrm>
            <a:prstGeom prst="ellipse">
              <a:avLst/>
            </a:prstGeom>
            <a:noFill/>
            <a:ln w="9525">
              <a:solidFill>
                <a:schemeClr val="folHlink"/>
              </a:solidFill>
              <a:round/>
              <a:headEnd/>
              <a:tailEnd/>
            </a:ln>
          </p:spPr>
          <p:txBody>
            <a:bodyPr wrap="none" anchor="ctr"/>
            <a:lstStyle/>
            <a:p>
              <a:pPr algn="ctr" eaLnBrk="0" hangingPunct="0"/>
              <a:r>
                <a:rPr lang="en-US" sz="2000" i="1">
                  <a:latin typeface="Times New Roman" pitchFamily="18" charset="0"/>
                </a:rPr>
                <a:t>country</a:t>
              </a:r>
            </a:p>
          </p:txBody>
        </p:sp>
        <p:sp>
          <p:nvSpPr>
            <p:cNvPr id="52231" name="Oval 6"/>
            <p:cNvSpPr>
              <a:spLocks noChangeArrowheads="1"/>
            </p:cNvSpPr>
            <p:nvPr/>
          </p:nvSpPr>
          <p:spPr bwMode="auto">
            <a:xfrm>
              <a:off x="708" y="2952"/>
              <a:ext cx="2256" cy="216"/>
            </a:xfrm>
            <a:prstGeom prst="ellipse">
              <a:avLst/>
            </a:prstGeom>
            <a:noFill/>
            <a:ln w="9525">
              <a:solidFill>
                <a:schemeClr val="folHlink"/>
              </a:solidFill>
              <a:round/>
              <a:headEnd/>
              <a:tailEnd/>
            </a:ln>
          </p:spPr>
          <p:txBody>
            <a:bodyPr wrap="none" anchor="ctr"/>
            <a:lstStyle/>
            <a:p>
              <a:pPr algn="ctr" eaLnBrk="0" hangingPunct="0"/>
              <a:r>
                <a:rPr lang="en-US" sz="2000" i="1" dirty="0" err="1">
                  <a:latin typeface="Times New Roman" pitchFamily="18" charset="0"/>
                </a:rPr>
                <a:t>province_or</a:t>
              </a:r>
              <a:r>
                <a:rPr lang="en-US" sz="2000" i="1" dirty="0">
                  <a:latin typeface="Times New Roman" pitchFamily="18" charset="0"/>
                </a:rPr>
                <a:t>_ state</a:t>
              </a:r>
            </a:p>
          </p:txBody>
        </p:sp>
        <p:sp>
          <p:nvSpPr>
            <p:cNvPr id="52232" name="Oval 7"/>
            <p:cNvSpPr>
              <a:spLocks noChangeArrowheads="1"/>
            </p:cNvSpPr>
            <p:nvPr/>
          </p:nvSpPr>
          <p:spPr bwMode="auto">
            <a:xfrm>
              <a:off x="756" y="3456"/>
              <a:ext cx="2256" cy="216"/>
            </a:xfrm>
            <a:prstGeom prst="ellipse">
              <a:avLst/>
            </a:prstGeom>
            <a:noFill/>
            <a:ln w="9525">
              <a:solidFill>
                <a:schemeClr val="folHlink"/>
              </a:solidFill>
              <a:round/>
              <a:headEnd/>
              <a:tailEnd/>
            </a:ln>
          </p:spPr>
          <p:txBody>
            <a:bodyPr wrap="none" anchor="ctr"/>
            <a:lstStyle/>
            <a:p>
              <a:pPr algn="ctr" eaLnBrk="0" hangingPunct="0"/>
              <a:r>
                <a:rPr lang="en-US" sz="2000" i="1">
                  <a:latin typeface="Times New Roman" pitchFamily="18" charset="0"/>
                </a:rPr>
                <a:t>city</a:t>
              </a:r>
            </a:p>
          </p:txBody>
        </p:sp>
        <p:sp>
          <p:nvSpPr>
            <p:cNvPr id="52233" name="Oval 8"/>
            <p:cNvSpPr>
              <a:spLocks noChangeArrowheads="1"/>
            </p:cNvSpPr>
            <p:nvPr/>
          </p:nvSpPr>
          <p:spPr bwMode="auto">
            <a:xfrm>
              <a:off x="744" y="3936"/>
              <a:ext cx="2256" cy="216"/>
            </a:xfrm>
            <a:prstGeom prst="ellipse">
              <a:avLst/>
            </a:prstGeom>
            <a:noFill/>
            <a:ln w="9525">
              <a:solidFill>
                <a:schemeClr val="folHlink"/>
              </a:solidFill>
              <a:round/>
              <a:headEnd/>
              <a:tailEnd/>
            </a:ln>
          </p:spPr>
          <p:txBody>
            <a:bodyPr wrap="none" anchor="ctr"/>
            <a:lstStyle/>
            <a:p>
              <a:pPr algn="ctr" eaLnBrk="0" hangingPunct="0"/>
              <a:r>
                <a:rPr lang="en-US" sz="2000" i="1">
                  <a:latin typeface="Times New Roman" pitchFamily="18" charset="0"/>
                </a:rPr>
                <a:t>street</a:t>
              </a:r>
            </a:p>
          </p:txBody>
        </p:sp>
        <p:sp>
          <p:nvSpPr>
            <p:cNvPr id="52234" name="Line 9"/>
            <p:cNvSpPr>
              <a:spLocks noChangeShapeType="1"/>
            </p:cNvSpPr>
            <p:nvPr/>
          </p:nvSpPr>
          <p:spPr bwMode="auto">
            <a:xfrm flipH="1">
              <a:off x="1836" y="2736"/>
              <a:ext cx="0" cy="240"/>
            </a:xfrm>
            <a:prstGeom prst="line">
              <a:avLst/>
            </a:prstGeom>
            <a:noFill/>
            <a:ln w="9525">
              <a:solidFill>
                <a:schemeClr val="tx2"/>
              </a:solidFill>
              <a:round/>
              <a:headEnd/>
              <a:tailEnd/>
            </a:ln>
          </p:spPr>
          <p:txBody>
            <a:bodyPr/>
            <a:lstStyle/>
            <a:p>
              <a:endParaRPr lang="en-US" sz="2000"/>
            </a:p>
          </p:txBody>
        </p:sp>
        <p:sp>
          <p:nvSpPr>
            <p:cNvPr id="52235" name="Line 10"/>
            <p:cNvSpPr>
              <a:spLocks noChangeShapeType="1"/>
            </p:cNvSpPr>
            <p:nvPr/>
          </p:nvSpPr>
          <p:spPr bwMode="auto">
            <a:xfrm>
              <a:off x="1836" y="3096"/>
              <a:ext cx="0" cy="336"/>
            </a:xfrm>
            <a:prstGeom prst="line">
              <a:avLst/>
            </a:prstGeom>
            <a:noFill/>
            <a:ln w="9525">
              <a:solidFill>
                <a:schemeClr val="tx2"/>
              </a:solidFill>
              <a:round/>
              <a:headEnd/>
              <a:tailEnd/>
            </a:ln>
          </p:spPr>
          <p:txBody>
            <a:bodyPr/>
            <a:lstStyle/>
            <a:p>
              <a:endParaRPr lang="en-US" sz="2000"/>
            </a:p>
          </p:txBody>
        </p:sp>
        <p:sp>
          <p:nvSpPr>
            <p:cNvPr id="52236" name="Line 11"/>
            <p:cNvSpPr>
              <a:spLocks noChangeShapeType="1"/>
            </p:cNvSpPr>
            <p:nvPr/>
          </p:nvSpPr>
          <p:spPr bwMode="auto">
            <a:xfrm>
              <a:off x="1836" y="3612"/>
              <a:ext cx="0" cy="348"/>
            </a:xfrm>
            <a:prstGeom prst="line">
              <a:avLst/>
            </a:prstGeom>
            <a:noFill/>
            <a:ln w="9525">
              <a:solidFill>
                <a:schemeClr val="tx2"/>
              </a:solidFill>
              <a:round/>
              <a:headEnd/>
              <a:tailEnd/>
            </a:ln>
          </p:spPr>
          <p:txBody>
            <a:bodyPr/>
            <a:lstStyle/>
            <a:p>
              <a:endParaRPr lang="en-US" sz="2000"/>
            </a:p>
          </p:txBody>
        </p:sp>
        <p:sp>
          <p:nvSpPr>
            <p:cNvPr id="52237" name="Text Box 12"/>
            <p:cNvSpPr txBox="1">
              <a:spLocks noChangeArrowheads="1"/>
            </p:cNvSpPr>
            <p:nvPr/>
          </p:nvSpPr>
          <p:spPr bwMode="auto">
            <a:xfrm>
              <a:off x="3649" y="2438"/>
              <a:ext cx="1244" cy="252"/>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15 distinct values</a:t>
              </a:r>
            </a:p>
          </p:txBody>
        </p:sp>
        <p:sp>
          <p:nvSpPr>
            <p:cNvPr id="52238" name="Text Box 13"/>
            <p:cNvSpPr txBox="1">
              <a:spLocks noChangeArrowheads="1"/>
            </p:cNvSpPr>
            <p:nvPr/>
          </p:nvSpPr>
          <p:spPr bwMode="auto">
            <a:xfrm>
              <a:off x="3552" y="2942"/>
              <a:ext cx="1570" cy="252"/>
            </a:xfrm>
            <a:prstGeom prst="rect">
              <a:avLst/>
            </a:prstGeom>
            <a:noFill/>
            <a:ln w="9525">
              <a:noFill/>
              <a:miter lim="800000"/>
              <a:headEnd/>
              <a:tailEnd/>
            </a:ln>
          </p:spPr>
          <p:txBody>
            <a:bodyPr>
              <a:spAutoFit/>
            </a:bodyPr>
            <a:lstStyle/>
            <a:p>
              <a:pPr algn="ctr" eaLnBrk="0" hangingPunct="0"/>
              <a:r>
                <a:rPr lang="en-US" sz="2000">
                  <a:latin typeface="Times New Roman" pitchFamily="18" charset="0"/>
                </a:rPr>
                <a:t>365 distinct values</a:t>
              </a:r>
            </a:p>
          </p:txBody>
        </p:sp>
        <p:sp>
          <p:nvSpPr>
            <p:cNvPr id="52239" name="Text Box 14"/>
            <p:cNvSpPr txBox="1">
              <a:spLocks noChangeArrowheads="1"/>
            </p:cNvSpPr>
            <p:nvPr/>
          </p:nvSpPr>
          <p:spPr bwMode="auto">
            <a:xfrm>
              <a:off x="3592" y="3410"/>
              <a:ext cx="1406" cy="252"/>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3567 distinct values</a:t>
              </a:r>
            </a:p>
          </p:txBody>
        </p:sp>
        <p:sp>
          <p:nvSpPr>
            <p:cNvPr id="52240" name="Text Box 15"/>
            <p:cNvSpPr txBox="1">
              <a:spLocks noChangeArrowheads="1"/>
            </p:cNvSpPr>
            <p:nvPr/>
          </p:nvSpPr>
          <p:spPr bwMode="auto">
            <a:xfrm>
              <a:off x="3431" y="3866"/>
              <a:ext cx="1608" cy="252"/>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674,339 distinct values</a:t>
              </a:r>
            </a:p>
          </p:txBody>
        </p:sp>
      </p:grpSp>
    </p:spTree>
    <p:extLst>
      <p:ext uri="{BB962C8B-B14F-4D97-AF65-F5344CB8AC3E}">
        <p14:creationId xmlns:p14="http://schemas.microsoft.com/office/powerpoint/2010/main" val="3823385847"/>
      </p:ext>
    </p:extLst>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WEKA</a:t>
            </a:r>
          </a:p>
        </p:txBody>
      </p:sp>
      <p:sp>
        <p:nvSpPr>
          <p:cNvPr id="3" name="Content Placeholder 2"/>
          <p:cNvSpPr>
            <a:spLocks noGrp="1"/>
          </p:cNvSpPr>
          <p:nvPr>
            <p:ph idx="1"/>
          </p:nvPr>
        </p:nvSpPr>
        <p:spPr/>
        <p:txBody>
          <a:bodyPr/>
          <a:lstStyle/>
          <a:p>
            <a:r>
              <a:rPr lang="en-US" dirty="0"/>
              <a:t>See this page:</a:t>
            </a:r>
          </a:p>
          <a:p>
            <a:pPr marL="0" indent="0">
              <a:buNone/>
            </a:pPr>
            <a:r>
              <a:rPr lang="en-US" dirty="0">
                <a:hlinkClick r:id="rId2"/>
              </a:rPr>
              <a:t>http://facweb.cs.depaul.edu/mobasher/classes/ect584/weka/preprocess.html</a:t>
            </a:r>
            <a:endParaRPr lang="en-US" dirty="0"/>
          </a:p>
          <a:p>
            <a:endParaRPr lang="en-US" dirty="0"/>
          </a:p>
          <a:p>
            <a:r>
              <a:rPr lang="en-US" dirty="0"/>
              <a:t>Watch this Video:</a:t>
            </a:r>
          </a:p>
          <a:p>
            <a:pPr marL="0" indent="0">
              <a:buNone/>
            </a:pPr>
            <a:r>
              <a:rPr lang="en-US" dirty="0">
                <a:hlinkClick r:id="rId3"/>
              </a:rPr>
              <a:t>http://facweb.cs.depaul.edu/mobasher/classes/ect584/WEKA/preprocessing_with_weka.html</a:t>
            </a:r>
            <a:endParaRPr lang="en-US" dirty="0"/>
          </a:p>
          <a:p>
            <a:pPr marL="0" indent="0">
              <a:buNone/>
            </a:pPr>
            <a:endParaRPr lang="en-US" dirty="0"/>
          </a:p>
          <a:p>
            <a:endParaRPr lang="en-US"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74</a:t>
            </a:fld>
            <a:endParaRPr lang="en-US"/>
          </a:p>
        </p:txBody>
      </p:sp>
    </p:spTree>
    <p:extLst>
      <p:ext uri="{BB962C8B-B14F-4D97-AF65-F5344CB8AC3E}">
        <p14:creationId xmlns:p14="http://schemas.microsoft.com/office/powerpoint/2010/main" val="303202953"/>
      </p:ext>
    </p:extLst>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457200"/>
            <a:ext cx="9144000" cy="609600"/>
          </a:xfrm>
        </p:spPr>
        <p:txBody>
          <a:bodyPr/>
          <a:lstStyle/>
          <a:p>
            <a:pPr eaLnBrk="1" hangingPunct="1"/>
            <a:r>
              <a:rPr lang="en-US" sz="4000"/>
              <a:t>Summary</a:t>
            </a:r>
          </a:p>
        </p:txBody>
      </p:sp>
      <p:sp>
        <p:nvSpPr>
          <p:cNvPr id="53251" name="Rectangle 3"/>
          <p:cNvSpPr>
            <a:spLocks noGrp="1" noChangeArrowheads="1"/>
          </p:cNvSpPr>
          <p:nvPr>
            <p:ph type="body" idx="1"/>
          </p:nvPr>
        </p:nvSpPr>
        <p:spPr>
          <a:xfrm>
            <a:off x="304800" y="1295400"/>
            <a:ext cx="8610600" cy="5103813"/>
          </a:xfrm>
        </p:spPr>
        <p:txBody>
          <a:bodyPr/>
          <a:lstStyle/>
          <a:p>
            <a:pPr eaLnBrk="1" hangingPunct="1">
              <a:lnSpc>
                <a:spcPct val="120000"/>
              </a:lnSpc>
            </a:pPr>
            <a:r>
              <a:rPr lang="en-US" sz="1800" dirty="0"/>
              <a:t>Data attribute types: nominal, binary, ordinal, interval-scaled, ratio-scaled</a:t>
            </a:r>
          </a:p>
          <a:p>
            <a:pPr eaLnBrk="1" hangingPunct="1">
              <a:lnSpc>
                <a:spcPct val="120000"/>
              </a:lnSpc>
            </a:pPr>
            <a:r>
              <a:rPr lang="en-US" sz="1800" dirty="0"/>
              <a:t>Many types of data sets, e.g., numerical, text, graph, Web, image.</a:t>
            </a:r>
          </a:p>
          <a:p>
            <a:pPr eaLnBrk="1" hangingPunct="1">
              <a:lnSpc>
                <a:spcPct val="120000"/>
              </a:lnSpc>
            </a:pPr>
            <a:r>
              <a:rPr lang="en-US" sz="1800" dirty="0"/>
              <a:t>Gain insight into the data by:</a:t>
            </a:r>
          </a:p>
          <a:p>
            <a:pPr lvl="1" eaLnBrk="1" hangingPunct="1">
              <a:lnSpc>
                <a:spcPct val="120000"/>
              </a:lnSpc>
            </a:pPr>
            <a:r>
              <a:rPr lang="en-US" sz="1800" dirty="0"/>
              <a:t>Basic statistical data description: central tendency, dispersion,  graphical displays</a:t>
            </a:r>
          </a:p>
          <a:p>
            <a:pPr lvl="1" eaLnBrk="1" hangingPunct="1">
              <a:lnSpc>
                <a:spcPct val="110000"/>
              </a:lnSpc>
            </a:pPr>
            <a:r>
              <a:rPr lang="en-US" sz="1800" dirty="0"/>
              <a:t>Data visualization: map data onto graphical primitives</a:t>
            </a:r>
          </a:p>
          <a:p>
            <a:pPr lvl="1" eaLnBrk="1" hangingPunct="1">
              <a:lnSpc>
                <a:spcPct val="120000"/>
              </a:lnSpc>
            </a:pPr>
            <a:r>
              <a:rPr lang="en-US" sz="1800" dirty="0"/>
              <a:t>Measure data similarity</a:t>
            </a:r>
          </a:p>
          <a:p>
            <a:pPr eaLnBrk="1" hangingPunct="1">
              <a:lnSpc>
                <a:spcPct val="120000"/>
              </a:lnSpc>
            </a:pPr>
            <a:r>
              <a:rPr lang="en-US" sz="1800" dirty="0"/>
              <a:t>Above steps are the beginning of data preprocessing. </a:t>
            </a:r>
          </a:p>
          <a:p>
            <a:pPr eaLnBrk="1" hangingPunct="1">
              <a:lnSpc>
                <a:spcPct val="120000"/>
              </a:lnSpc>
            </a:pPr>
            <a:r>
              <a:rPr lang="en-US" sz="1800" dirty="0"/>
              <a:t>Many methods have been developed but still an active area of research.</a:t>
            </a:r>
          </a:p>
        </p:txBody>
      </p:sp>
      <p:sp>
        <p:nvSpPr>
          <p:cNvPr id="53252" name="Slide Number Placeholder 5"/>
          <p:cNvSpPr>
            <a:spLocks noGrp="1"/>
          </p:cNvSpPr>
          <p:nvPr>
            <p:ph type="sldNum" sz="quarter" idx="10"/>
          </p:nvPr>
        </p:nvSpPr>
        <p:spPr>
          <a:noFill/>
        </p:spPr>
        <p:txBody>
          <a:bodyPr/>
          <a:lstStyle/>
          <a:p>
            <a:fld id="{B2EC2843-5D90-402B-87E7-0C8DD07AE92F}" type="slidenum">
              <a:rPr lang="en-US" smtClean="0"/>
              <a:pPr/>
              <a:t>75</a:t>
            </a:fld>
            <a:endParaRPr lang="en-US"/>
          </a:p>
        </p:txBody>
      </p:sp>
    </p:spTree>
    <p:extLst>
      <p:ext uri="{BB962C8B-B14F-4D97-AF65-F5344CB8AC3E}">
        <p14:creationId xmlns:p14="http://schemas.microsoft.com/office/powerpoint/2010/main" val="1837716432"/>
      </p:ext>
    </p:extLst>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61"/>
          <p:cNvSpPr>
            <a:spLocks noGrp="1" noChangeArrowheads="1"/>
          </p:cNvSpPr>
          <p:nvPr>
            <p:ph type="sldNum" sz="quarter" idx="10"/>
          </p:nvPr>
        </p:nvSpPr>
        <p:spPr>
          <a:noFill/>
        </p:spPr>
        <p:txBody>
          <a:bodyPr/>
          <a:lstStyle/>
          <a:p>
            <a:fld id="{2E0103AE-E8A9-4443-A800-CF8BA96E2D24}" type="slidenum">
              <a:rPr lang="en-US" smtClean="0"/>
              <a:pPr/>
              <a:t>76</a:t>
            </a:fld>
            <a:endParaRPr lang="en-US"/>
          </a:p>
        </p:txBody>
      </p:sp>
      <p:sp>
        <p:nvSpPr>
          <p:cNvPr id="54275" name="Rectangle 2"/>
          <p:cNvSpPr>
            <a:spLocks noGrp="1" noChangeArrowheads="1"/>
          </p:cNvSpPr>
          <p:nvPr>
            <p:ph type="title"/>
          </p:nvPr>
        </p:nvSpPr>
        <p:spPr>
          <a:xfrm>
            <a:off x="0" y="457200"/>
            <a:ext cx="9144000" cy="609600"/>
          </a:xfrm>
        </p:spPr>
        <p:txBody>
          <a:bodyPr/>
          <a:lstStyle/>
          <a:p>
            <a:pPr eaLnBrk="1" hangingPunct="1"/>
            <a:r>
              <a:rPr lang="en-US" sz="4000" dirty="0"/>
              <a:t>Summary</a:t>
            </a:r>
          </a:p>
        </p:txBody>
      </p:sp>
      <p:sp>
        <p:nvSpPr>
          <p:cNvPr id="54276" name="Rectangle 3"/>
          <p:cNvSpPr>
            <a:spLocks noGrp="1" noChangeArrowheads="1"/>
          </p:cNvSpPr>
          <p:nvPr>
            <p:ph type="body" idx="1"/>
          </p:nvPr>
        </p:nvSpPr>
        <p:spPr>
          <a:xfrm>
            <a:off x="304800" y="1295400"/>
            <a:ext cx="8610600" cy="5103813"/>
          </a:xfrm>
        </p:spPr>
        <p:txBody>
          <a:bodyPr/>
          <a:lstStyle/>
          <a:p>
            <a:pPr eaLnBrk="1" hangingPunct="1"/>
            <a:r>
              <a:rPr lang="en-US" sz="1800" b="1" dirty="0"/>
              <a:t>Data quality</a:t>
            </a:r>
            <a:r>
              <a:rPr lang="en-US" sz="1800" dirty="0"/>
              <a:t>: accuracy, completeness, consistency, timeliness, believability, interpretability</a:t>
            </a:r>
          </a:p>
          <a:p>
            <a:pPr eaLnBrk="1" hangingPunct="1"/>
            <a:r>
              <a:rPr lang="en-US" sz="1800" b="1" dirty="0"/>
              <a:t>Data cleaning</a:t>
            </a:r>
            <a:r>
              <a:rPr lang="en-US" sz="1800" dirty="0"/>
              <a:t>: e.g. missing/noisy values, outliers</a:t>
            </a:r>
          </a:p>
          <a:p>
            <a:pPr eaLnBrk="1" hangingPunct="1"/>
            <a:r>
              <a:rPr lang="en-US" sz="1800" b="1" dirty="0"/>
              <a:t>Data integration</a:t>
            </a:r>
            <a:r>
              <a:rPr lang="en-US" sz="1800" dirty="0"/>
              <a:t> from multiple sources: </a:t>
            </a:r>
          </a:p>
          <a:p>
            <a:pPr lvl="1" eaLnBrk="1" hangingPunct="1"/>
            <a:r>
              <a:rPr lang="en-US" sz="1800" dirty="0"/>
              <a:t>Entity identification problem</a:t>
            </a:r>
          </a:p>
          <a:p>
            <a:pPr lvl="1" eaLnBrk="1" hangingPunct="1"/>
            <a:r>
              <a:rPr lang="en-US" sz="1800" dirty="0"/>
              <a:t>Remove redundancies</a:t>
            </a:r>
          </a:p>
          <a:p>
            <a:pPr lvl="1" eaLnBrk="1" hangingPunct="1"/>
            <a:r>
              <a:rPr lang="en-US" sz="1800" dirty="0"/>
              <a:t>Detect inconsistencies</a:t>
            </a:r>
          </a:p>
          <a:p>
            <a:pPr eaLnBrk="1" hangingPunct="1"/>
            <a:r>
              <a:rPr lang="en-US" sz="1800" b="1" dirty="0"/>
              <a:t>Data reduction</a:t>
            </a:r>
          </a:p>
          <a:p>
            <a:pPr lvl="1" eaLnBrk="1" hangingPunct="1"/>
            <a:r>
              <a:rPr lang="en-US" sz="1800" dirty="0"/>
              <a:t>Dimensionality reduction</a:t>
            </a:r>
          </a:p>
          <a:p>
            <a:pPr lvl="1" eaLnBrk="1" hangingPunct="1"/>
            <a:r>
              <a:rPr lang="en-US" sz="1800" dirty="0" err="1"/>
              <a:t>Numerosity</a:t>
            </a:r>
            <a:r>
              <a:rPr lang="en-US" sz="1800" dirty="0"/>
              <a:t> reduction</a:t>
            </a:r>
          </a:p>
          <a:p>
            <a:pPr lvl="1" eaLnBrk="1" hangingPunct="1"/>
            <a:r>
              <a:rPr lang="en-US" sz="1800" dirty="0"/>
              <a:t>Data compression</a:t>
            </a:r>
          </a:p>
          <a:p>
            <a:pPr eaLnBrk="1" hangingPunct="1"/>
            <a:r>
              <a:rPr lang="en-US" sz="1800" b="1" dirty="0"/>
              <a:t>Data transformation and data </a:t>
            </a:r>
            <a:r>
              <a:rPr lang="en-US" sz="1800" b="1" dirty="0" err="1"/>
              <a:t>discretization</a:t>
            </a:r>
            <a:endParaRPr lang="en-US" sz="1800" dirty="0"/>
          </a:p>
          <a:p>
            <a:pPr lvl="1" eaLnBrk="1" hangingPunct="1"/>
            <a:r>
              <a:rPr lang="en-US" sz="1800" dirty="0"/>
              <a:t>Normalization</a:t>
            </a:r>
          </a:p>
          <a:p>
            <a:pPr lvl="1" eaLnBrk="1" hangingPunct="1"/>
            <a:r>
              <a:rPr lang="en-US" sz="1800" dirty="0"/>
              <a:t>Concept hierarchy generation</a:t>
            </a:r>
          </a:p>
          <a:p>
            <a:pPr lvl="1" eaLnBrk="1" hangingPunct="1">
              <a:lnSpc>
                <a:spcPct val="120000"/>
              </a:lnSpc>
            </a:pPr>
            <a:endParaRPr lang="en-US" sz="1400" dirty="0"/>
          </a:p>
          <a:p>
            <a:pPr eaLnBrk="1" hangingPunct="1">
              <a:lnSpc>
                <a:spcPct val="120000"/>
              </a:lnSpc>
            </a:pPr>
            <a:endParaRPr lang="en-US" sz="1400" dirty="0"/>
          </a:p>
          <a:p>
            <a:pPr eaLnBrk="1" hangingPunct="1">
              <a:lnSpc>
                <a:spcPct val="120000"/>
              </a:lnSpc>
              <a:buFont typeface="Wingdings" pitchFamily="2" charset="2"/>
              <a:buNone/>
            </a:pPr>
            <a:endParaRPr lang="en-US" sz="1400" dirty="0"/>
          </a:p>
        </p:txBody>
      </p:sp>
    </p:spTree>
    <p:extLst>
      <p:ext uri="{BB962C8B-B14F-4D97-AF65-F5344CB8AC3E}">
        <p14:creationId xmlns:p14="http://schemas.microsoft.com/office/powerpoint/2010/main" val="1895353347"/>
      </p:ext>
    </p:extLst>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rmouk\Desktop\Nice Nice.jpg"/>
          <p:cNvPicPr>
            <a:picLocks noChangeAspect="1" noChangeArrowheads="1"/>
          </p:cNvPicPr>
          <p:nvPr/>
        </p:nvPicPr>
        <p:blipFill>
          <a:blip r:embed="rId2" cstate="print"/>
          <a:srcRect/>
          <a:stretch>
            <a:fillRect/>
          </a:stretch>
        </p:blipFill>
        <p:spPr bwMode="auto">
          <a:xfrm>
            <a:off x="304800" y="1371600"/>
            <a:ext cx="6172200" cy="4343400"/>
          </a:xfrm>
          <a:prstGeom prst="rect">
            <a:avLst/>
          </a:prstGeom>
          <a:noFill/>
        </p:spPr>
      </p:pic>
      <p:sp>
        <p:nvSpPr>
          <p:cNvPr id="3" name="Rectangle 2"/>
          <p:cNvSpPr txBox="1">
            <a:spLocks noChangeArrowheads="1"/>
          </p:cNvSpPr>
          <p:nvPr/>
        </p:nvSpPr>
        <p:spPr>
          <a:xfrm>
            <a:off x="0" y="457200"/>
            <a:ext cx="9144000" cy="609600"/>
          </a:xfrm>
          <a:prstGeom prst="rect">
            <a:avLst/>
          </a:prstGeom>
        </p:spPr>
        <p:txBody>
          <a:bodyP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a:lstStyle>
          <a:p>
            <a:pPr eaLnBrk="1" hangingPunct="1"/>
            <a:r>
              <a:rPr lang="en-US" sz="4000" kern="0" dirty="0"/>
              <a:t>Relax and Think</a:t>
            </a:r>
          </a:p>
        </p:txBody>
      </p:sp>
      <p:pic>
        <p:nvPicPr>
          <p:cNvPr id="4" name="Picture 2" descr="C:\Users\pc\AppData\Local\Microsoft\Windows\INetCache\IE\ZCF34POP\6genera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181" y="1548020"/>
            <a:ext cx="2449286" cy="194310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C:\Users\pc\AppData\Local\Microsoft\Windows\INetCache\IE\ZCF34POP\VT7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6317" y="3962400"/>
            <a:ext cx="2343150" cy="1874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30719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028"/>
          <p:cNvSpPr txBox="1">
            <a:spLocks noChangeArrowheads="1"/>
          </p:cNvSpPr>
          <p:nvPr/>
        </p:nvSpPr>
        <p:spPr bwMode="auto">
          <a:xfrm>
            <a:off x="685800" y="6248400"/>
            <a:ext cx="8077200" cy="307777"/>
          </a:xfrm>
          <a:prstGeom prst="rect">
            <a:avLst/>
          </a:prstGeom>
          <a:noFill/>
          <a:ln w="9525">
            <a:noFill/>
            <a:miter lim="800000"/>
            <a:headEnd/>
            <a:tailEnd/>
          </a:ln>
        </p:spPr>
        <p:txBody>
          <a:bodyPr wrap="square">
            <a:spAutoFit/>
          </a:bodyPr>
          <a:lstStyle/>
          <a:p>
            <a:pPr eaLnBrk="0" hangingPunct="0">
              <a:buClr>
                <a:srgbClr val="170981"/>
              </a:buClr>
              <a:buSzPct val="75000"/>
              <a:buFont typeface="Wingdings" pitchFamily="2" charset="2"/>
              <a:buNone/>
            </a:pPr>
            <a:r>
              <a:rPr lang="en-US" sz="1400" dirty="0"/>
              <a:t>The Buys </a:t>
            </a:r>
            <a:r>
              <a:rPr lang="en-US" sz="1400" b="1" dirty="0"/>
              <a:t>Computer Dataset</a:t>
            </a:r>
            <a:r>
              <a:rPr lang="en-US" sz="1400" dirty="0"/>
              <a:t>: This follows an  example from Quinlan’s ID3</a:t>
            </a:r>
          </a:p>
        </p:txBody>
      </p:sp>
      <p:pic>
        <p:nvPicPr>
          <p:cNvPr id="32771" name="Picture 5"/>
          <p:cNvPicPr>
            <a:picLocks noChangeAspect="1" noChangeArrowheads="1"/>
          </p:cNvPicPr>
          <p:nvPr/>
        </p:nvPicPr>
        <p:blipFill>
          <a:blip r:embed="rId2" cstate="print"/>
          <a:srcRect/>
          <a:stretch>
            <a:fillRect/>
          </a:stretch>
        </p:blipFill>
        <p:spPr bwMode="auto">
          <a:xfrm>
            <a:off x="457200" y="1447800"/>
            <a:ext cx="8077200" cy="4572000"/>
          </a:xfrm>
          <a:prstGeom prst="rect">
            <a:avLst/>
          </a:prstGeom>
          <a:noFill/>
          <a:ln w="9525">
            <a:noFill/>
            <a:miter lim="800000"/>
            <a:headEnd/>
            <a:tailEnd/>
          </a:ln>
        </p:spPr>
      </p:pic>
      <p:sp>
        <p:nvSpPr>
          <p:cNvPr id="32772" name="Title 5"/>
          <p:cNvSpPr>
            <a:spLocks noGrp="1"/>
          </p:cNvSpPr>
          <p:nvPr>
            <p:ph type="title"/>
          </p:nvPr>
        </p:nvSpPr>
        <p:spPr/>
        <p:txBody>
          <a:bodyPr/>
          <a:lstStyle/>
          <a:p>
            <a:r>
              <a:rPr lang="en-US" sz="2800" dirty="0">
                <a:solidFill>
                  <a:srgbClr val="C00000"/>
                </a:solidFill>
              </a:rPr>
              <a:t>Example</a:t>
            </a:r>
            <a:r>
              <a:rPr lang="en-US" sz="2800" dirty="0"/>
              <a:t> of a Flat Dataset</a:t>
            </a:r>
          </a:p>
        </p:txBody>
      </p:sp>
      <p:sp>
        <p:nvSpPr>
          <p:cNvPr id="5" name="Oval 4"/>
          <p:cNvSpPr/>
          <p:nvPr/>
        </p:nvSpPr>
        <p:spPr bwMode="auto">
          <a:xfrm>
            <a:off x="6172200" y="1295400"/>
            <a:ext cx="2438400" cy="609600"/>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6" name="Down Arrow 5"/>
          <p:cNvSpPr/>
          <p:nvPr/>
        </p:nvSpPr>
        <p:spPr bwMode="auto">
          <a:xfrm>
            <a:off x="1981200" y="838200"/>
            <a:ext cx="304800" cy="609600"/>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7" name="Right Arrow 6"/>
          <p:cNvSpPr/>
          <p:nvPr/>
        </p:nvSpPr>
        <p:spPr bwMode="auto">
          <a:xfrm>
            <a:off x="228600" y="2438400"/>
            <a:ext cx="838200" cy="2286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0"/>
          </p:nvPr>
        </p:nvSpPr>
        <p:spPr>
          <a:xfrm>
            <a:off x="7239000" y="6400800"/>
            <a:ext cx="1905000" cy="457200"/>
          </a:xfrm>
          <a:noFill/>
        </p:spPr>
        <p:txBody>
          <a:bodyPr/>
          <a:lstStyle/>
          <a:p>
            <a:pPr algn="r"/>
            <a:fld id="{08607933-E8DC-4ED2-9FC8-212B85A86E90}" type="slidenum">
              <a:rPr lang="en-US" smtClean="0"/>
              <a:pPr algn="r"/>
              <a:t>9</a:t>
            </a:fld>
            <a:endParaRPr lang="en-US" dirty="0"/>
          </a:p>
        </p:txBody>
      </p:sp>
      <p:sp>
        <p:nvSpPr>
          <p:cNvPr id="17411" name="Rectangle 2"/>
          <p:cNvSpPr>
            <a:spLocks noGrp="1" noChangeArrowheads="1"/>
          </p:cNvSpPr>
          <p:nvPr>
            <p:ph type="title"/>
          </p:nvPr>
        </p:nvSpPr>
        <p:spPr/>
        <p:txBody>
          <a:bodyPr/>
          <a:lstStyle/>
          <a:p>
            <a:pPr eaLnBrk="1" hangingPunct="1"/>
            <a:r>
              <a:rPr lang="en-US" sz="3200" dirty="0">
                <a:solidFill>
                  <a:srgbClr val="170981"/>
                </a:solidFill>
              </a:rPr>
              <a:t>Attribute Types</a:t>
            </a:r>
            <a:r>
              <a:rPr lang="en-US" sz="3200" dirty="0">
                <a:solidFill>
                  <a:schemeClr val="hlink"/>
                </a:solidFill>
              </a:rPr>
              <a:t> </a:t>
            </a:r>
          </a:p>
        </p:txBody>
      </p:sp>
      <p:sp>
        <p:nvSpPr>
          <p:cNvPr id="17412" name="Rectangle 3"/>
          <p:cNvSpPr>
            <a:spLocks noGrp="1" noChangeArrowheads="1"/>
          </p:cNvSpPr>
          <p:nvPr>
            <p:ph type="body" idx="1"/>
          </p:nvPr>
        </p:nvSpPr>
        <p:spPr>
          <a:xfrm>
            <a:off x="381000" y="1447800"/>
            <a:ext cx="8458200" cy="4495800"/>
          </a:xfrm>
        </p:spPr>
        <p:txBody>
          <a:bodyPr/>
          <a:lstStyle/>
          <a:p>
            <a:pPr marL="292100" indent="-292100" eaLnBrk="1" hangingPunct="1">
              <a:lnSpc>
                <a:spcPct val="90000"/>
              </a:lnSpc>
            </a:pPr>
            <a:r>
              <a:rPr lang="en-US" sz="1800" b="1" dirty="0">
                <a:solidFill>
                  <a:srgbClr val="C00000"/>
                </a:solidFill>
              </a:rPr>
              <a:t>Nominal</a:t>
            </a:r>
            <a:r>
              <a:rPr lang="en-US" sz="1800" b="1" dirty="0"/>
              <a:t>:</a:t>
            </a:r>
            <a:r>
              <a:rPr lang="en-US" sz="1800" dirty="0"/>
              <a:t> categories, states, or “names of things”</a:t>
            </a:r>
          </a:p>
          <a:p>
            <a:pPr marL="749300" lvl="1" indent="-342900" eaLnBrk="1" hangingPunct="1">
              <a:lnSpc>
                <a:spcPct val="90000"/>
              </a:lnSpc>
            </a:pPr>
            <a:r>
              <a:rPr lang="en-US" sz="1800" i="1" dirty="0" err="1"/>
              <a:t>Hair_color</a:t>
            </a:r>
            <a:r>
              <a:rPr lang="en-US" sz="1800" i="1" dirty="0"/>
              <a:t> = </a:t>
            </a:r>
            <a:r>
              <a:rPr lang="en-US" sz="1800" dirty="0"/>
              <a:t>{</a:t>
            </a:r>
            <a:r>
              <a:rPr lang="en-US" sz="1800" i="1" dirty="0"/>
              <a:t>auburn, black, blond, brown, grey, red, white</a:t>
            </a:r>
            <a:r>
              <a:rPr lang="en-US" sz="1800" dirty="0"/>
              <a:t>}</a:t>
            </a:r>
          </a:p>
          <a:p>
            <a:pPr marL="749300" lvl="1" indent="-342900" eaLnBrk="1" hangingPunct="1">
              <a:lnSpc>
                <a:spcPct val="90000"/>
              </a:lnSpc>
            </a:pPr>
            <a:r>
              <a:rPr lang="en-US" sz="1800" dirty="0"/>
              <a:t>marital status, occupation, ID numbers, zip codes</a:t>
            </a:r>
          </a:p>
          <a:p>
            <a:pPr marL="292100" indent="-292100" eaLnBrk="1" hangingPunct="1">
              <a:lnSpc>
                <a:spcPct val="90000"/>
              </a:lnSpc>
            </a:pPr>
            <a:r>
              <a:rPr lang="en-US" sz="1800" b="1" dirty="0">
                <a:solidFill>
                  <a:srgbClr val="C00000"/>
                </a:solidFill>
              </a:rPr>
              <a:t>Binary</a:t>
            </a:r>
          </a:p>
          <a:p>
            <a:pPr marL="749300" lvl="1" indent="-342900" eaLnBrk="1" hangingPunct="1">
              <a:lnSpc>
                <a:spcPct val="90000"/>
              </a:lnSpc>
            </a:pPr>
            <a:r>
              <a:rPr lang="en-US" sz="1800" dirty="0"/>
              <a:t>Nominal attribute with only 2 states (0 and 1)</a:t>
            </a:r>
          </a:p>
          <a:p>
            <a:pPr marL="749300" lvl="1" indent="-342900" eaLnBrk="1" hangingPunct="1">
              <a:lnSpc>
                <a:spcPct val="90000"/>
              </a:lnSpc>
            </a:pPr>
            <a:r>
              <a:rPr lang="en-US" sz="1800" u="sng" dirty="0"/>
              <a:t>Symmetric binary</a:t>
            </a:r>
            <a:r>
              <a:rPr lang="en-US" sz="1800" dirty="0"/>
              <a:t>: both outcomes equally important</a:t>
            </a:r>
          </a:p>
          <a:p>
            <a:pPr marL="1257300" lvl="2" indent="-393700" eaLnBrk="1" hangingPunct="1">
              <a:lnSpc>
                <a:spcPct val="90000"/>
              </a:lnSpc>
            </a:pPr>
            <a:r>
              <a:rPr lang="en-US" sz="1800" dirty="0"/>
              <a:t>e.g., gender</a:t>
            </a:r>
          </a:p>
          <a:p>
            <a:pPr marL="749300" lvl="1" indent="-342900" eaLnBrk="1" hangingPunct="1">
              <a:lnSpc>
                <a:spcPct val="90000"/>
              </a:lnSpc>
            </a:pPr>
            <a:r>
              <a:rPr lang="en-US" sz="1800" u="sng" dirty="0"/>
              <a:t>Asymmetric binary</a:t>
            </a:r>
            <a:r>
              <a:rPr lang="en-US" sz="1800" dirty="0"/>
              <a:t>: outcomes not equally important.  </a:t>
            </a:r>
          </a:p>
          <a:p>
            <a:pPr marL="1257300" lvl="2" indent="-393700" eaLnBrk="1" hangingPunct="1">
              <a:lnSpc>
                <a:spcPct val="90000"/>
              </a:lnSpc>
            </a:pPr>
            <a:r>
              <a:rPr lang="en-US" sz="1800" dirty="0"/>
              <a:t>e.g., medical test (positive vs. negative)</a:t>
            </a:r>
          </a:p>
          <a:p>
            <a:pPr marL="1257300" lvl="2" indent="-393700" eaLnBrk="1" hangingPunct="1">
              <a:lnSpc>
                <a:spcPct val="90000"/>
              </a:lnSpc>
            </a:pPr>
            <a:r>
              <a:rPr lang="en-US" sz="1800" dirty="0"/>
              <a:t>Convention: assign 1 to most important outcome (e.g., HIV positive)</a:t>
            </a:r>
          </a:p>
          <a:p>
            <a:pPr marL="292100" indent="-292100" eaLnBrk="1" hangingPunct="1">
              <a:lnSpc>
                <a:spcPct val="90000"/>
              </a:lnSpc>
            </a:pPr>
            <a:r>
              <a:rPr lang="en-US" sz="1800" b="1" dirty="0">
                <a:solidFill>
                  <a:srgbClr val="C00000"/>
                </a:solidFill>
              </a:rPr>
              <a:t>Ordinal</a:t>
            </a:r>
          </a:p>
          <a:p>
            <a:pPr marL="749300" lvl="1" indent="-342900" eaLnBrk="1" hangingPunct="1">
              <a:lnSpc>
                <a:spcPct val="90000"/>
              </a:lnSpc>
            </a:pPr>
            <a:r>
              <a:rPr lang="en-US" sz="1800" dirty="0"/>
              <a:t>Values have a meaningful order (ranking) but magnitude between successive values is not known.</a:t>
            </a:r>
          </a:p>
          <a:p>
            <a:pPr marL="749300" lvl="1" indent="-342900" eaLnBrk="1" hangingPunct="1">
              <a:lnSpc>
                <a:spcPct val="90000"/>
              </a:lnSpc>
            </a:pPr>
            <a:r>
              <a:rPr lang="en-US" sz="1800" i="1" dirty="0"/>
              <a:t>Size = </a:t>
            </a:r>
            <a:r>
              <a:rPr lang="en-US" sz="1800" dirty="0"/>
              <a:t>{</a:t>
            </a:r>
            <a:r>
              <a:rPr lang="en-US" sz="1800" i="1" dirty="0"/>
              <a:t>small, medium, large</a:t>
            </a:r>
            <a:r>
              <a:rPr lang="en-US" sz="1800" dirty="0"/>
              <a:t>}</a:t>
            </a:r>
            <a:r>
              <a:rPr lang="en-US" sz="1800" i="1" dirty="0"/>
              <a:t>,</a:t>
            </a:r>
            <a:r>
              <a:rPr lang="en-US" sz="1800" dirty="0"/>
              <a:t> grades, army rankings</a:t>
            </a:r>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5735</TotalTime>
  <Words>4947</Words>
  <Application>Microsoft Office PowerPoint</Application>
  <PresentationFormat>On-screen Show (4:3)</PresentationFormat>
  <Paragraphs>853</Paragraphs>
  <Slides>77</Slides>
  <Notes>52</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Blends</vt:lpstr>
      <vt:lpstr>CIS 467 :Data Mining  </vt:lpstr>
      <vt:lpstr>Topic 2   (1) Getting to Know your Data (Data Exploration) </vt:lpstr>
      <vt:lpstr>Topics</vt:lpstr>
      <vt:lpstr>Introduction</vt:lpstr>
      <vt:lpstr>Motivation: Why to know the data first</vt:lpstr>
      <vt:lpstr>2.1 Data Objects</vt:lpstr>
      <vt:lpstr>Attributes</vt:lpstr>
      <vt:lpstr>Example of a Flat Dataset</vt:lpstr>
      <vt:lpstr>Attribute Types </vt:lpstr>
      <vt:lpstr>Numeric Attribute Types </vt:lpstr>
      <vt:lpstr>PowerPoint Presentation</vt:lpstr>
      <vt:lpstr>Discrete vs. Continuous Attributes </vt:lpstr>
      <vt:lpstr>Basic Statistical Descriptions of Data</vt:lpstr>
      <vt:lpstr>Measuring the Central Tendency</vt:lpstr>
      <vt:lpstr> Symmetric vs. Skewed Data</vt:lpstr>
      <vt:lpstr>Measuring the Dispersion of Data</vt:lpstr>
      <vt:lpstr>Positively and Negatively Correlated Data</vt:lpstr>
      <vt:lpstr> Uncorrelated Data</vt:lpstr>
      <vt:lpstr>Similarity and Dissimilarity</vt:lpstr>
      <vt:lpstr>Similarity</vt:lpstr>
      <vt:lpstr>Data Visualization</vt:lpstr>
      <vt:lpstr>Simple Data Visualization using Excel</vt:lpstr>
      <vt:lpstr>Think and Discuss</vt:lpstr>
      <vt:lpstr>Statistics Tools</vt:lpstr>
      <vt:lpstr>Exercise</vt:lpstr>
      <vt:lpstr>Exercise</vt:lpstr>
      <vt:lpstr>Break for FUN: Amazing mathematics</vt:lpstr>
      <vt:lpstr>Topic 2   (2) Data Preprocessing</vt:lpstr>
      <vt:lpstr>Topics</vt:lpstr>
      <vt:lpstr>Data Preprocessing</vt:lpstr>
      <vt:lpstr>Data Quality: Why Preprocess the Data?</vt:lpstr>
      <vt:lpstr>Major Tasks in Data Preprocessing</vt:lpstr>
      <vt:lpstr>Data Cleaning</vt:lpstr>
      <vt:lpstr>Incomplete (Missing) Data</vt:lpstr>
      <vt:lpstr>How to Handle Missing Data?</vt:lpstr>
      <vt:lpstr>Exercise</vt:lpstr>
      <vt:lpstr>Noisy Data</vt:lpstr>
      <vt:lpstr>How to Handle Noisy Data?</vt:lpstr>
      <vt:lpstr>Binning</vt:lpstr>
      <vt:lpstr>Example: Binning</vt:lpstr>
      <vt:lpstr>Data Preprocessing to build a Data Warehouse</vt:lpstr>
      <vt:lpstr>Data Integration</vt:lpstr>
      <vt:lpstr>Handling Redundancy in Data Integration</vt:lpstr>
      <vt:lpstr>Correlation Analysis (Numeric Data)</vt:lpstr>
      <vt:lpstr>Exercise</vt:lpstr>
      <vt:lpstr>Data Reduction Strategies</vt:lpstr>
      <vt:lpstr>Data Reduction  1: Dimensionality Reduction</vt:lpstr>
      <vt:lpstr>Attribute Subset Selection</vt:lpstr>
      <vt:lpstr>Heuristic Search in Attribute Selection</vt:lpstr>
      <vt:lpstr>The 2d problem  </vt:lpstr>
      <vt:lpstr>Heuristic Search in Attribute Selection</vt:lpstr>
      <vt:lpstr>Attribute Creation (Feature Generation)</vt:lpstr>
      <vt:lpstr>Clustering</vt:lpstr>
      <vt:lpstr>Sampling</vt:lpstr>
      <vt:lpstr>Types of Sampling Methods</vt:lpstr>
      <vt:lpstr>Data Reduction 3: Data Compression</vt:lpstr>
      <vt:lpstr>Think, Remember, and Discuss</vt:lpstr>
      <vt:lpstr>Data Compression</vt:lpstr>
      <vt:lpstr>Data Transformation</vt:lpstr>
      <vt:lpstr>Normalization</vt:lpstr>
      <vt:lpstr>Exercise</vt:lpstr>
      <vt:lpstr>Discretization </vt:lpstr>
      <vt:lpstr>Data Discretization Methods</vt:lpstr>
      <vt:lpstr>Simple Discretization: Binning</vt:lpstr>
      <vt:lpstr>Example: Binning using equal Frequency Method</vt:lpstr>
      <vt:lpstr>Concept Hierarchy Generation</vt:lpstr>
      <vt:lpstr>Concept Hierarchy: Examples</vt:lpstr>
      <vt:lpstr>Concept Hierarchy Generation</vt:lpstr>
      <vt:lpstr>Reminder: Data Cup</vt:lpstr>
      <vt:lpstr>An Example of a Data Cube</vt:lpstr>
      <vt:lpstr>An Example of a Data Cube</vt:lpstr>
      <vt:lpstr>Concept Hierarchy Generation  for Nominal Data</vt:lpstr>
      <vt:lpstr>Automatic Concept Hierarchy Generation</vt:lpstr>
      <vt:lpstr>WEKA</vt:lpstr>
      <vt:lpstr>Summary</vt:lpstr>
      <vt:lpstr>Summary</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467 : Data Preprocessing</dc:title>
  <dc:subject>Data Mining Course</dc:subject>
  <dc:creator>Dr. Qasem Al-Radaideh</dc:creator>
  <cp:lastModifiedBy>ahmad musameh</cp:lastModifiedBy>
  <cp:revision>555</cp:revision>
  <cp:lastPrinted>2010-08-20T16:00:24Z</cp:lastPrinted>
  <dcterms:created xsi:type="dcterms:W3CDTF">1999-12-01T22:01:55Z</dcterms:created>
  <dcterms:modified xsi:type="dcterms:W3CDTF">2022-04-16T11:23:14Z</dcterms:modified>
</cp:coreProperties>
</file>