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handoutMasterIdLst>
    <p:handoutMasterId r:id="rId63"/>
  </p:handoutMasterIdLst>
  <p:sldIdLst>
    <p:sldId id="817" r:id="rId2"/>
    <p:sldId id="818" r:id="rId3"/>
    <p:sldId id="858" r:id="rId4"/>
    <p:sldId id="888" r:id="rId5"/>
    <p:sldId id="891" r:id="rId6"/>
    <p:sldId id="892" r:id="rId7"/>
    <p:sldId id="906" r:id="rId8"/>
    <p:sldId id="822" r:id="rId9"/>
    <p:sldId id="904" r:id="rId10"/>
    <p:sldId id="824" r:id="rId11"/>
    <p:sldId id="893" r:id="rId12"/>
    <p:sldId id="890" r:id="rId13"/>
    <p:sldId id="908" r:id="rId14"/>
    <p:sldId id="897" r:id="rId15"/>
    <p:sldId id="825" r:id="rId16"/>
    <p:sldId id="900" r:id="rId17"/>
    <p:sldId id="828" r:id="rId18"/>
    <p:sldId id="829" r:id="rId19"/>
    <p:sldId id="866" r:id="rId20"/>
    <p:sldId id="830" r:id="rId21"/>
    <p:sldId id="831" r:id="rId22"/>
    <p:sldId id="832" r:id="rId23"/>
    <p:sldId id="833" r:id="rId24"/>
    <p:sldId id="909" r:id="rId25"/>
    <p:sldId id="868" r:id="rId26"/>
    <p:sldId id="834" r:id="rId27"/>
    <p:sldId id="870" r:id="rId28"/>
    <p:sldId id="837" r:id="rId29"/>
    <p:sldId id="871" r:id="rId30"/>
    <p:sldId id="872" r:id="rId31"/>
    <p:sldId id="905" r:id="rId32"/>
    <p:sldId id="873" r:id="rId33"/>
    <p:sldId id="874" r:id="rId34"/>
    <p:sldId id="875" r:id="rId35"/>
    <p:sldId id="876" r:id="rId36"/>
    <p:sldId id="867" r:id="rId37"/>
    <p:sldId id="839" r:id="rId38"/>
    <p:sldId id="840" r:id="rId39"/>
    <p:sldId id="877" r:id="rId40"/>
    <p:sldId id="878" r:id="rId41"/>
    <p:sldId id="879" r:id="rId42"/>
    <p:sldId id="842" r:id="rId43"/>
    <p:sldId id="843" r:id="rId44"/>
    <p:sldId id="883" r:id="rId45"/>
    <p:sldId id="884" r:id="rId46"/>
    <p:sldId id="885" r:id="rId47"/>
    <p:sldId id="886" r:id="rId48"/>
    <p:sldId id="902" r:id="rId49"/>
    <p:sldId id="887" r:id="rId50"/>
    <p:sldId id="880" r:id="rId51"/>
    <p:sldId id="844" r:id="rId52"/>
    <p:sldId id="845" r:id="rId53"/>
    <p:sldId id="863" r:id="rId54"/>
    <p:sldId id="865" r:id="rId55"/>
    <p:sldId id="899" r:id="rId56"/>
    <p:sldId id="901" r:id="rId57"/>
    <p:sldId id="910" r:id="rId58"/>
    <p:sldId id="903" r:id="rId59"/>
    <p:sldId id="864" r:id="rId60"/>
    <p:sldId id="881" r:id="rId6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00"/>
    <a:srgbClr val="DDDDDD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5" autoAdjust="0"/>
    <p:restoredTop sz="97558" autoAdjust="0"/>
  </p:normalViewPr>
  <p:slideViewPr>
    <p:cSldViewPr>
      <p:cViewPr varScale="1">
        <p:scale>
          <a:sx n="64" d="100"/>
          <a:sy n="64" d="100"/>
        </p:scale>
        <p:origin x="16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fld id="{5506451D-A610-49EC-B864-13EFF6A81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5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F0C797EB-400F-4C27-921B-A6F4BF943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0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71925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8" tIns="46580" rIns="93158" bIns="46580" anchor="b"/>
          <a:lstStyle/>
          <a:p>
            <a:pPr defTabSz="931742" eaLnBrk="0" hangingPunct="0"/>
            <a:fld id="{FA063071-8FD2-4781-A73F-9A42D3468A3D}" type="slidenum">
              <a:rPr lang="en-US" sz="1200">
                <a:latin typeface="Times New Roman" pitchFamily="18" charset="0"/>
              </a:rPr>
              <a:pPr defTabSz="931742" eaLnBrk="0" hangingPunct="0"/>
              <a:t>1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E1C44-39C2-4086-837E-D85C1E4ACDA5}" type="slidenum">
              <a:rPr lang="en-US"/>
              <a:pPr/>
              <a:t>33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73DA1-CCAC-414B-9A43-3F95F7578E45}" type="slidenum">
              <a:rPr lang="en-US"/>
              <a:pPr/>
              <a:t>34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5EB1C-262D-42BB-AA5B-337F33CD3537}" type="slidenum">
              <a:rPr lang="en-US"/>
              <a:pPr/>
              <a:t>35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F17DB-D5CD-45A4-AE55-CDD705303FD8}" type="slidenum">
              <a:rPr lang="en-US"/>
              <a:pPr/>
              <a:t>39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87007-5655-4BE2-AF1A-9A6F9C4B19BA}" type="slidenum">
              <a:rPr lang="en-US"/>
              <a:pPr/>
              <a:t>40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2ABD3-CD0F-416C-B1D8-6DDAFED7FF9C}" type="slidenum">
              <a:rPr lang="ar-SA" smtClean="0">
                <a:latin typeface="Arial" pitchFamily="34" charset="0"/>
                <a:cs typeface="Arial" pitchFamily="34" charset="0"/>
              </a:rPr>
              <a:pPr/>
              <a:t>54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27" y="4416763"/>
            <a:ext cx="5608947" cy="4181722"/>
          </a:xfrm>
          <a:noFill/>
          <a:ln/>
        </p:spPr>
        <p:txBody>
          <a:bodyPr lIns="90929" tIns="45465" rIns="90929" bIns="45465"/>
          <a:lstStyle/>
          <a:p>
            <a:pPr eaLnBrk="1" hangingPunct="1"/>
            <a:endParaRPr lang="ru-RU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43E6B-1C9B-4F63-9E3F-A124C404E1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971925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58" tIns="46580" rIns="93158" bIns="46580" anchor="b"/>
          <a:lstStyle/>
          <a:p>
            <a:pPr defTabSz="931742" eaLnBrk="0" hangingPunct="0"/>
            <a:fld id="{732E109C-9DB4-4B55-B19B-25F49B80695F}" type="slidenum">
              <a:rPr lang="zh-CN" altLang="en-US" sz="1200">
                <a:latin typeface="Times New Roman" pitchFamily="18" charset="0"/>
              </a:rPr>
              <a:pPr defTabSz="931742" eaLnBrk="0" hangingPunct="0"/>
              <a:t>2</a:t>
            </a:fld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3B7B9-D487-4A26-B5D2-4E9EDAEF3979}" type="slidenum">
              <a:rPr lang="ar-SA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27" y="4416763"/>
            <a:ext cx="5608947" cy="4181722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B76E4-C53A-487C-AB53-EB9262C15B53}" type="slidenum">
              <a:rPr lang="ar-SA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27" y="4416763"/>
            <a:ext cx="5608947" cy="4181722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C797EB-400F-4C27-921B-A6F4BF9437B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A8126-94FA-4C5C-B9C1-46F52FA86AD7}" type="slidenum">
              <a:rPr lang="en-US"/>
              <a:pPr/>
              <a:t>27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2868B-3146-4AE7-8DA8-42E0240B38EB}" type="slidenum">
              <a:rPr lang="en-US"/>
              <a:pPr/>
              <a:t>29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CDEEC-DEAA-413E-957D-6835E7442456}" type="slidenum">
              <a:rPr lang="en-US"/>
              <a:pPr/>
              <a:t>30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66C1C-3D54-4CF4-976A-C451A5F689B3}" type="slidenum">
              <a:rPr lang="en-US"/>
              <a:pPr/>
              <a:t>32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fld id="{3A155A06-E4A9-4F0F-9765-B2C0BF9CD8BF}" type="slidenum">
              <a:rPr lang="en-US" sz="140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871A140-423A-4A7D-8DF5-2BC4365BBB89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9BBC110-AFDF-434E-8110-BF3B70137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D880-3C66-4DFA-955E-7718D11AB3AE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31D5A-0B29-470E-B227-71B47478A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2F930-2B58-40FE-8DEF-CFEFFC68D0B6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15F56-3A06-4B78-ADCE-8BDBB2CFF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State University of New York, Stony Brook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2EEDB9B-BCA4-48DA-B490-4FFE66E5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State University of New York, Stony Brook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E3E438-F232-4B31-ABF7-8ED3641850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A9DEA-7141-42C9-83E1-EA4EE5ADF177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5615-A82D-4A0C-A215-D02EFF4F0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33FB1-79D3-4309-A393-8A9221506DB7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CB5DC-E2C1-4039-8C4D-E4145F81F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04612-DFD4-4E70-8734-48BAB860D5D1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F3BF6-82EC-42F9-80E7-5FE2AD6F4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BBEA6-DD8F-4A49-90FB-CF34EA7D28B7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5CBA2-CC27-4B80-9B3A-47B9CB12C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C263-CBC7-4BC5-9F69-240CEBB4FFB1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A3516-8041-493E-859B-F5FF9A7F6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CE55A-DD52-426C-B51F-9B91F02F5F7E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CEFFA-21F6-4A7C-AEC2-993816446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53C60-E350-4A76-A979-F041B0C64F99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1CA39-7558-4B1B-9C00-809C19DC9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7976C-1C87-4E4F-8FE3-DAE5C761D77E}" type="datetime4">
              <a:rPr lang="en-US"/>
              <a:pPr>
                <a:defRPr/>
              </a:pPr>
              <a:t>February 15, 2021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EB4BE-47CB-4DE1-A986-1B06755C1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940019-3298-40A6-B4B2-75A08E8EC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9144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7" imgW="6857143" imgH="48963" progId="">
                  <p:embed/>
                </p:oleObj>
              </mc:Choice>
              <mc:Fallback>
                <p:oleObj name="Clip" r:id="rId17" imgW="6857143" imgH="48963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9" r:id="rId12"/>
    <p:sldLayoutId id="2147483770" r:id="rId13"/>
    <p:sldLayoutId id="2147483771" r:id="rId14"/>
    <p:sldLayoutId id="2147483772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iintel.com/diapers-beer-and-data-in-retail/" TargetMode="External"/><Relationship Id="rId5" Type="http://schemas.openxmlformats.org/officeDocument/2006/relationships/hyperlink" Target="http://max.magaret.com/?m=20080601" TargetMode="Externa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hyperlink" Target="http://www.google.jo/url?sa=i&amp;rct=j&amp;q=&amp;esrc=s&amp;source=images&amp;cd=&amp;cad=rja&amp;uact=8&amp;ved=0ahUKEwjM5OCb9fzUAhVFXRQKHcWCDGEQjRwIBw&amp;url=http://yarpiz.com/89/ypml115-apriori&amp;psig=AFQjCNHDMZHEjfleAznQb9S7hhfGqaCMDg&amp;ust=1499713922788213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jo/url?sa=i&amp;rct=j&amp;q=&amp;esrc=s&amp;source=images&amp;cd=&amp;cad=rja&amp;uact=8&amp;ved=0ahUKEwj-n6718_zUAhWMPRQKHf10AmYQjRwIBw&amp;url=http://www.hypertextbookshop.com/dataminingbook/public_version/contents/chapters/chapter002/section001/blue/page002.html&amp;psig=AFQjCNHDMZHEjfleAznQb9S7hhfGqaCMDg&amp;ust=149971392278821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www.google.jo/url?sa=i&amp;rct=j&amp;q=&amp;esrc=s&amp;source=images&amp;cd=&amp;cad=rja&amp;uact=8&amp;ved=0ahUKEwig1ePv9PzUAhVB1hQKHcEDA0sQjRwIBw&amp;url=http://www.hypertextbookshop.com/dataminingbook/public_version/contents/chapters/chapter002/section001/blue/page002.html&amp;psig=AFQjCNHDMZHEjfleAznQb9S7hhfGqaCMDg&amp;ust=1499713922788213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google.jo/url?sa=i&amp;rct=j&amp;q=&amp;esrc=s&amp;source=images&amp;cd=&amp;cad=rja&amp;uact=8&amp;ved=0ahUKEwipgqSS8_zUAhWLXBQKHVmcDqgQjRwIBw&amp;url=http://www.saedsayad.com/association_rules.htm&amp;psig=AFQjCNHiIhNwCpr61wDc4FggrYxw_SQ5ng&amp;ust=149971370932585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https://www.google.jo/url?sa=i&amp;rct=j&amp;q=&amp;esrc=s&amp;source=images&amp;cd=&amp;ved=0ahUKEwipgqSS8_zUAhWLXBQKHVmcDqgQjRwIBw&amp;url=https://www.linkedin.com/pulse/what-heck-association-rules-analytics-jeffrey-strickland-ph-d-cmsp&amp;psig=AFQjCNHiIhNwCpr61wDc4FggrYxw_SQ5ng&amp;ust=1499713709325851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google.jo/url?sa=i&amp;rct=j&amp;q=&amp;esrc=s&amp;source=images&amp;cd=&amp;cad=rja&amp;uact=8&amp;ved=0ahUKEwj-n6718_zUAhWMPRQKHf10AmYQjRwIBw&amp;url=https://bicorner.com/2015/07/22/what-the-heck-are-association-rules-in-analytics/&amp;psig=AFQjCNHDMZHEjfleAznQb9S7hhfGqaCMDg&amp;ust=149971392278821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k1zFOMLTrw" TargetMode="External"/><Relationship Id="rId2" Type="http://schemas.openxmlformats.org/officeDocument/2006/relationships/hyperlink" Target="https://www.youtube.com/watch?v=JZepOmvB5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V7MZH_4RXg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077200" cy="1219200"/>
          </a:xfrm>
        </p:spPr>
        <p:txBody>
          <a:bodyPr/>
          <a:lstStyle/>
          <a:p>
            <a:pPr eaLnBrk="1" hangingPunct="1"/>
            <a:r>
              <a:rPr lang="en-US" sz="4400" dirty="0"/>
              <a:t>CIS 467 :Data Mining </a:t>
            </a:r>
            <a:br>
              <a:rPr lang="en-US" sz="4400" dirty="0"/>
            </a:br>
            <a:endParaRPr lang="en-US" sz="2400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457200" y="23622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Department of Information Systems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Faculty of Information Technology and Computer Sciences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Yarmouk University – Jordan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8281" y="4383088"/>
            <a:ext cx="1163638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18992" y="638692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http://faculty.yu.edu.jo/qradaideh/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2800" y="5775366"/>
            <a:ext cx="27432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/>
              <a:t>© Qasem Al-Radaideh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A03B9"/>
                </a:solidFill>
              </a:rPr>
              <a:t>Definitions: Frequent </a:t>
            </a:r>
            <a:r>
              <a:rPr lang="en-US" sz="2800" dirty="0" err="1">
                <a:solidFill>
                  <a:srgbClr val="2A03B9"/>
                </a:solidFill>
              </a:rPr>
              <a:t>Itemset</a:t>
            </a:r>
            <a:endParaRPr lang="en-US" sz="2800" dirty="0">
              <a:solidFill>
                <a:srgbClr val="2A03B9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2000" b="1" dirty="0"/>
              <a:t>Item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92D050"/>
                </a:solidFill>
              </a:rPr>
              <a:t>attribute=value pair </a:t>
            </a:r>
            <a:r>
              <a:rPr lang="en-US" sz="1800" dirty="0"/>
              <a:t>or simply </a:t>
            </a:r>
            <a:r>
              <a:rPr lang="en-US" sz="1800" i="1" dirty="0"/>
              <a:t>value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600" dirty="0"/>
              <a:t>Example {Bread}</a:t>
            </a:r>
            <a:endParaRPr lang="en-US" sz="1600" b="1" dirty="0"/>
          </a:p>
          <a:p>
            <a:pPr>
              <a:lnSpc>
                <a:spcPct val="90000"/>
              </a:lnSpc>
              <a:defRPr/>
            </a:pPr>
            <a:r>
              <a:rPr lang="en-US" sz="2000" b="1" dirty="0" err="1"/>
              <a:t>Itemset</a:t>
            </a:r>
            <a:endParaRPr lang="en-US" sz="2000" b="1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/>
              <a:t>A collection of one or more items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600" dirty="0"/>
              <a:t>Example: {Milk, Bread, Diaper}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/>
              <a:t>k-</a:t>
            </a:r>
            <a:r>
              <a:rPr lang="en-US" sz="1800" dirty="0" err="1"/>
              <a:t>itemset</a:t>
            </a:r>
            <a:endParaRPr lang="en-US" sz="1800" dirty="0"/>
          </a:p>
          <a:p>
            <a:pPr lvl="2">
              <a:lnSpc>
                <a:spcPct val="90000"/>
              </a:lnSpc>
              <a:defRPr/>
            </a:pPr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that contains k items</a:t>
            </a:r>
            <a:endParaRPr lang="en-US" sz="1600" b="1" dirty="0"/>
          </a:p>
          <a:p>
            <a:pPr>
              <a:lnSpc>
                <a:spcPct val="90000"/>
              </a:lnSpc>
              <a:defRPr/>
            </a:pPr>
            <a:r>
              <a:rPr lang="en-US" sz="2000" b="1" dirty="0"/>
              <a:t>Support count (</a:t>
            </a:r>
            <a:r>
              <a:rPr lang="en-US" sz="2000" b="1" dirty="0">
                <a:sym typeface="Symbol" pitchFamily="18" charset="2"/>
              </a:rPr>
              <a:t>) </a:t>
            </a:r>
            <a:r>
              <a:rPr lang="en-US" sz="1200" b="1" dirty="0">
                <a:solidFill>
                  <a:srgbClr val="FF0000"/>
                </a:solidFill>
                <a:sym typeface="Symbol" pitchFamily="18" charset="2"/>
              </a:rPr>
              <a:t>(Absolute Support)</a:t>
            </a:r>
            <a:endParaRPr lang="en-US" sz="2000" b="1" dirty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/>
              <a:t>Frequency of occurrence of an </a:t>
            </a:r>
            <a:r>
              <a:rPr lang="en-US" sz="1800" dirty="0" err="1"/>
              <a:t>itemset</a:t>
            </a:r>
            <a:endParaRPr lang="en-US" sz="18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/>
              <a:t>E.g.   </a:t>
            </a:r>
            <a:r>
              <a:rPr lang="en-US" sz="1800" dirty="0">
                <a:sym typeface="Symbol" pitchFamily="18" charset="2"/>
              </a:rPr>
              <a:t> ({Milk, Bread, Diaper}) = 2 </a:t>
            </a:r>
            <a:endParaRPr lang="en-US" sz="1800" dirty="0"/>
          </a:p>
          <a:p>
            <a:pPr>
              <a:lnSpc>
                <a:spcPct val="90000"/>
              </a:lnSpc>
              <a:defRPr/>
            </a:pPr>
            <a:r>
              <a:rPr lang="en-US" sz="2000" b="1" dirty="0"/>
              <a:t>Support (s)  </a:t>
            </a:r>
            <a:r>
              <a:rPr lang="en-US" sz="1200" b="1" dirty="0">
                <a:solidFill>
                  <a:srgbClr val="FF0000"/>
                </a:solidFill>
              </a:rPr>
              <a:t>(Relative Support)</a:t>
            </a:r>
            <a:endParaRPr lang="en-US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/>
              <a:t>Fraction of transactions that contain an </a:t>
            </a:r>
            <a:r>
              <a:rPr lang="en-US" sz="1800" dirty="0" err="1"/>
              <a:t>itemset</a:t>
            </a:r>
            <a:endParaRPr lang="en-US" sz="18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800" dirty="0"/>
              <a:t>E.g.   S ({Milk, Bread, Diaper}) = 2/5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1" dirty="0"/>
              <a:t>Frequent </a:t>
            </a:r>
            <a:r>
              <a:rPr lang="en-US" sz="2000" b="1" dirty="0" err="1"/>
              <a:t>Itemset</a:t>
            </a:r>
            <a:endParaRPr lang="en-US" sz="2000" b="1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whose support is greater than or equal (&gt;=) to a </a:t>
            </a:r>
            <a:r>
              <a:rPr lang="en-US" sz="1600" i="1" dirty="0" err="1">
                <a:solidFill>
                  <a:srgbClr val="FF0000"/>
                </a:solidFill>
              </a:rPr>
              <a:t>minsup</a:t>
            </a:r>
            <a:r>
              <a:rPr lang="en-US" sz="1600" dirty="0"/>
              <a:t> threshold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D64430-FB58-48FB-9873-2465C319D80E}" type="slidenum">
              <a:rPr lang="zh-CN" altLang="en-US" sz="1200">
                <a:ea typeface="SimSun" pitchFamily="2" charset="-122"/>
              </a:rPr>
              <a:pPr algn="r"/>
              <a:t>10</a:t>
            </a:fld>
            <a:endParaRPr lang="en-US" altLang="zh-CN" sz="1200" dirty="0">
              <a:ea typeface="SimSun" pitchFamily="2" charset="-122"/>
            </a:endParaRPr>
          </a:p>
        </p:txBody>
      </p:sp>
      <p:graphicFrame>
        <p:nvGraphicFramePr>
          <p:cNvPr id="30723" name="Object 2"/>
          <p:cNvGraphicFramePr>
            <a:graphicFrameLocks noGrp="1" noChangeAspect="1"/>
          </p:cNvGraphicFramePr>
          <p:nvPr/>
        </p:nvGraphicFramePr>
        <p:xfrm>
          <a:off x="5562600" y="1222375"/>
          <a:ext cx="30289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45496" imgH="2019051" progId="Word.Document.8">
                  <p:embed/>
                </p:oleObj>
              </mc:Choice>
              <mc:Fallback>
                <p:oleObj name="Document" r:id="rId2" imgW="3345496" imgH="2019051" progId="Word.Document.8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22375"/>
                        <a:ext cx="302895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609600"/>
          </a:xfrm>
        </p:spPr>
        <p:txBody>
          <a:bodyPr/>
          <a:lstStyle/>
          <a:p>
            <a:r>
              <a:rPr lang="en-US" sz="3200" dirty="0"/>
              <a:t>Association Rules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7696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1600" dirty="0"/>
              <a:t>  Association rules are </a:t>
            </a:r>
            <a:r>
              <a:rPr lang="en-US" sz="1600" dirty="0">
                <a:solidFill>
                  <a:srgbClr val="FF0000"/>
                </a:solidFill>
              </a:rPr>
              <a:t>if/then statements </a:t>
            </a:r>
            <a:r>
              <a:rPr lang="en-US" sz="1600" dirty="0"/>
              <a:t>that help uncover relationships between seemingly unrelated data in a relational or transactional database  or other information repository. </a:t>
            </a: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  An example of an association rule would be : </a:t>
            </a:r>
          </a:p>
          <a:p>
            <a:r>
              <a:rPr lang="en-US" sz="1600" dirty="0"/>
              <a:t>   "</a:t>
            </a:r>
            <a:r>
              <a:rPr lang="en-US" sz="1600" b="1" dirty="0">
                <a:solidFill>
                  <a:srgbClr val="FF0000"/>
                </a:solidFill>
              </a:rPr>
              <a:t>If a customer buys a dozen eggs,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  he is 80% likely to also purchase milk.</a:t>
            </a:r>
            <a:r>
              <a:rPr lang="en-US" sz="1600" dirty="0"/>
              <a:t>“</a:t>
            </a: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  An association rule has two parts:</a:t>
            </a:r>
          </a:p>
          <a:p>
            <a:pPr>
              <a:buFontTx/>
              <a:buChar char="-"/>
            </a:pPr>
            <a:r>
              <a:rPr lang="en-US" sz="1600" dirty="0"/>
              <a:t>   an </a:t>
            </a:r>
            <a:r>
              <a:rPr lang="en-US" sz="1600" b="1" dirty="0">
                <a:solidFill>
                  <a:srgbClr val="FF0000"/>
                </a:solidFill>
              </a:rPr>
              <a:t>antecedent</a:t>
            </a:r>
            <a:r>
              <a:rPr lang="en-US" sz="1600" dirty="0"/>
              <a:t> (if) and a </a:t>
            </a:r>
            <a:r>
              <a:rPr lang="en-US" sz="1600" b="1" dirty="0">
                <a:solidFill>
                  <a:srgbClr val="FF0000"/>
                </a:solidFill>
              </a:rPr>
              <a:t>consequent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(then). </a:t>
            </a:r>
          </a:p>
          <a:p>
            <a:pPr>
              <a:buFontTx/>
              <a:buChar char="-"/>
            </a:pPr>
            <a:r>
              <a:rPr lang="en-US" sz="1600" dirty="0"/>
              <a:t>  An antecedent is an item found in the data. A</a:t>
            </a:r>
          </a:p>
          <a:p>
            <a:pPr>
              <a:buFontTx/>
              <a:buChar char="-"/>
            </a:pPr>
            <a:r>
              <a:rPr lang="en-US" sz="1600" dirty="0"/>
              <a:t>  consequent is an item that is found in combination with the antecedent. </a:t>
            </a: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  Association rules are created by analyzing data for frequent if/then patterns and using the criteria </a:t>
            </a:r>
            <a:r>
              <a:rPr lang="en-US" sz="1600" i="1" dirty="0">
                <a:solidFill>
                  <a:srgbClr val="FF0000"/>
                </a:solidFill>
              </a:rPr>
              <a:t>support</a:t>
            </a:r>
            <a:r>
              <a:rPr lang="en-US" sz="1600" dirty="0"/>
              <a:t> and </a:t>
            </a:r>
            <a:r>
              <a:rPr lang="en-US" sz="1600" i="1" dirty="0">
                <a:solidFill>
                  <a:srgbClr val="FF0000"/>
                </a:solidFill>
              </a:rPr>
              <a:t>confidence</a:t>
            </a:r>
            <a:r>
              <a:rPr lang="en-US" sz="1600" dirty="0"/>
              <a:t> to identify the most important relationships</a:t>
            </a:r>
            <a:r>
              <a:rPr lang="en-US" sz="1600" i="1" dirty="0"/>
              <a:t>. </a:t>
            </a:r>
          </a:p>
          <a:p>
            <a:pPr>
              <a:buFontTx/>
              <a:buChar char="-"/>
            </a:pPr>
            <a:endParaRPr lang="en-US" sz="1600" i="1" dirty="0"/>
          </a:p>
          <a:p>
            <a:pPr>
              <a:buFontTx/>
              <a:buChar char="-"/>
            </a:pPr>
            <a:r>
              <a:rPr lang="en-US" sz="1600" i="1" dirty="0"/>
              <a:t>  </a:t>
            </a:r>
            <a:r>
              <a:rPr lang="en-US" sz="1600" b="1" i="1" dirty="0">
                <a:solidFill>
                  <a:srgbClr val="FF0000"/>
                </a:solidFill>
              </a:rPr>
              <a:t>Support</a:t>
            </a:r>
            <a:r>
              <a:rPr lang="en-US" sz="1600" i="1" dirty="0"/>
              <a:t>:</a:t>
            </a:r>
            <a:r>
              <a:rPr lang="en-US" sz="1600" dirty="0"/>
              <a:t> is an indication of how frequently the items appear in the database. </a:t>
            </a:r>
          </a:p>
          <a:p>
            <a:pPr>
              <a:buFontTx/>
              <a:buChar char="-"/>
            </a:pPr>
            <a:r>
              <a:rPr lang="en-US" sz="1600" i="1" dirty="0"/>
              <a:t>  </a:t>
            </a:r>
            <a:r>
              <a:rPr lang="en-US" sz="1600" b="1" i="1" dirty="0">
                <a:solidFill>
                  <a:srgbClr val="FF0000"/>
                </a:solidFill>
              </a:rPr>
              <a:t>Confidence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: indicates the number of times the if/then statements have been found to be true.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533400"/>
          </a:xfrm>
        </p:spPr>
        <p:txBody>
          <a:bodyPr/>
          <a:lstStyle/>
          <a:p>
            <a:r>
              <a:rPr lang="en-US" sz="2800" dirty="0"/>
              <a:t>Break: The Story of Diaper and Beer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55650" name="Picture 2" descr="C:\Users\yarmouk\Desktop\For Data Mining Course\img_074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292" y="2209800"/>
            <a:ext cx="2418754" cy="2743200"/>
          </a:xfrm>
          <a:prstGeom prst="rect">
            <a:avLst/>
          </a:prstGeom>
          <a:noFill/>
        </p:spPr>
      </p:pic>
      <p:pic>
        <p:nvPicPr>
          <p:cNvPr id="155651" name="Picture 3" descr="C:\Users\yarmouk\Desktop\For Data Mining Course\Diaper and beer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2733856" cy="1828800"/>
          </a:xfrm>
          <a:prstGeom prst="rect">
            <a:avLst/>
          </a:prstGeom>
          <a:noFill/>
        </p:spPr>
      </p:pic>
      <p:pic>
        <p:nvPicPr>
          <p:cNvPr id="155652" name="Picture 4" descr="C:\Users\yarmouk\Desktop\For Data Mining Course\Diaper and beer 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981200"/>
            <a:ext cx="3124200" cy="186719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657600" y="5105400"/>
            <a:ext cx="525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hlinkClick r:id="rId5"/>
              </a:rPr>
              <a:t>http://max.magaret.com/?m=20080601</a:t>
            </a:r>
            <a:endParaRPr lang="en-US" sz="1600" u="sng" dirty="0"/>
          </a:p>
          <a:p>
            <a:endParaRPr lang="en-US" sz="1600" u="sng" dirty="0"/>
          </a:p>
          <a:p>
            <a:r>
              <a:rPr lang="en-US" sz="1600" dirty="0">
                <a:hlinkClick r:id="rId6"/>
              </a:rPr>
              <a:t>http://cliintel.com/diapers-beer-and-data-in-retail/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33556" y="10668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One of the most popular Association rule is: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Diaper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Beer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02-BF68-4E47-B911-B3AE57C65DEE}" type="slidenum">
              <a:rPr lang="en-US"/>
              <a:pPr/>
              <a:t>13</a:t>
            </a:fld>
            <a:endParaRPr lang="en-US"/>
          </a:p>
        </p:txBody>
      </p:sp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533400"/>
          </a:xfrm>
        </p:spPr>
        <p:txBody>
          <a:bodyPr/>
          <a:lstStyle/>
          <a:p>
            <a:r>
              <a:rPr lang="en-US" sz="2000" dirty="0"/>
              <a:t>The Apriori Algorithm: </a:t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Finding Frequent Itemsets Using Candidate Generation</a:t>
            </a:r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>
              <a:lnSpc>
                <a:spcPct val="130000"/>
              </a:lnSpc>
              <a:buSzPct val="80000"/>
            </a:pPr>
            <a:r>
              <a:rPr lang="en-US" sz="1600" dirty="0"/>
              <a:t>First proposed by </a:t>
            </a:r>
            <a:r>
              <a:rPr lang="en-US" sz="1600" dirty="0" err="1"/>
              <a:t>Agrawal</a:t>
            </a:r>
            <a:r>
              <a:rPr lang="en-US" sz="1600" dirty="0"/>
              <a:t>, </a:t>
            </a:r>
            <a:r>
              <a:rPr lang="en-US" sz="1600" dirty="0" err="1"/>
              <a:t>Imielinski</a:t>
            </a:r>
            <a:r>
              <a:rPr lang="en-US" sz="1600" dirty="0"/>
              <a:t>, and Swami [AIS93] in the context of </a:t>
            </a:r>
            <a:r>
              <a:rPr lang="en-US" sz="1600" dirty="0">
                <a:solidFill>
                  <a:schemeClr val="hlink"/>
                </a:solidFill>
              </a:rPr>
              <a:t>frequent itemsets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hlink"/>
                </a:solidFill>
              </a:rPr>
              <a:t>association rule mining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Motivation</a:t>
            </a:r>
            <a:r>
              <a:rPr lang="en-US" sz="1600" dirty="0"/>
              <a:t>: Finding inherent regularities in data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What products were often purchased together?— Drink and diapers?!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What are the subsequent purchases after buying a PC?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What kinds of DNA are sensitive to this new drug?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Can we automatically classify web documents?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1600" b="1" dirty="0">
                <a:solidFill>
                  <a:srgbClr val="C00000"/>
                </a:solidFill>
              </a:rPr>
              <a:t>Applications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1600" dirty="0"/>
              <a:t>Basket data analysis, cross-marketing, catalog design, sale campaign analysis, Web log (click stream) analysis, and DNA sequence analysis.</a:t>
            </a:r>
          </a:p>
        </p:txBody>
      </p:sp>
    </p:spTree>
    <p:extLst>
      <p:ext uri="{BB962C8B-B14F-4D97-AF65-F5344CB8AC3E}">
        <p14:creationId xmlns:p14="http://schemas.microsoft.com/office/powerpoint/2010/main" val="21504303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A03B9"/>
                </a:solidFill>
              </a:rPr>
              <a:t>Examples of Association Rules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458200" cy="34290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80000"/>
            </a:pPr>
            <a:r>
              <a:rPr lang="en-US" sz="1800" dirty="0"/>
              <a:t>Rule form:  “</a:t>
            </a:r>
            <a:r>
              <a:rPr lang="en-US" sz="1800" dirty="0">
                <a:solidFill>
                  <a:schemeClr val="hlink"/>
                </a:solidFill>
              </a:rPr>
              <a:t>Body </a:t>
            </a:r>
            <a:r>
              <a:rPr lang="en-US" sz="1800" dirty="0">
                <a:solidFill>
                  <a:schemeClr val="hlink"/>
                </a:solidFill>
                <a:latin typeface="Symbol" pitchFamily="18" charset="2"/>
              </a:rPr>
              <a:t>® H</a:t>
            </a:r>
            <a:r>
              <a:rPr lang="en-US" sz="1800" dirty="0">
                <a:solidFill>
                  <a:schemeClr val="hlink"/>
                </a:solidFill>
              </a:rPr>
              <a:t>ead [support, confidence]”.</a:t>
            </a:r>
          </a:p>
          <a:p>
            <a:pPr marL="342900" indent="-342900">
              <a:lnSpc>
                <a:spcPct val="80000"/>
              </a:lnSpc>
              <a:buSzPct val="80000"/>
            </a:pPr>
            <a:r>
              <a:rPr lang="en-US" sz="1800" dirty="0"/>
              <a:t>Types:</a:t>
            </a:r>
          </a:p>
          <a:p>
            <a:pPr marL="342900" indent="-342900">
              <a:lnSpc>
                <a:spcPct val="80000"/>
              </a:lnSpc>
              <a:buSzPct val="80000"/>
            </a:pPr>
            <a:r>
              <a:rPr lang="en-US" sz="1800" dirty="0"/>
              <a:t>(1) Single Dimensional Association Rule</a:t>
            </a:r>
          </a:p>
          <a:p>
            <a:pPr>
              <a:buSzPct val="80000"/>
            </a:pPr>
            <a:r>
              <a:rPr lang="en-US" sz="1800" dirty="0"/>
              <a:t>Examples: </a:t>
            </a:r>
          </a:p>
          <a:p>
            <a:pPr marL="742950" lvl="1" indent="-285750">
              <a:lnSpc>
                <a:spcPct val="80000"/>
              </a:lnSpc>
              <a:buSzPct val="80000"/>
            </a:pPr>
            <a:r>
              <a:rPr lang="en-US" sz="1800" dirty="0"/>
              <a:t>Buys (x, “diapers”) </a:t>
            </a:r>
            <a:r>
              <a:rPr lang="en-US" sz="1800" dirty="0">
                <a:latin typeface="Symbol" pitchFamily="18" charset="2"/>
              </a:rPr>
              <a:t>® </a:t>
            </a:r>
            <a:r>
              <a:rPr lang="en-US" sz="1800" dirty="0"/>
              <a:t> buys (x, “drink”)  [0.5%, 60%]</a:t>
            </a:r>
          </a:p>
          <a:p>
            <a:pPr lvl="1">
              <a:buSzPct val="80000"/>
            </a:pPr>
            <a:r>
              <a:rPr lang="en-US" sz="1800" dirty="0"/>
              <a:t>98% of people who purchased items A and B also purchased item C</a:t>
            </a:r>
          </a:p>
          <a:p>
            <a:pPr lvl="1">
              <a:buSzPct val="80000"/>
            </a:pPr>
            <a:r>
              <a:rPr lang="en-US" sz="1800" dirty="0"/>
              <a:t> </a:t>
            </a:r>
          </a:p>
          <a:p>
            <a:pPr>
              <a:buSzPct val="80000"/>
            </a:pPr>
            <a:endParaRPr lang="en-US" sz="1800" dirty="0"/>
          </a:p>
          <a:p>
            <a:pPr>
              <a:buSzPct val="80000"/>
            </a:pPr>
            <a:r>
              <a:rPr lang="en-US" sz="1800" dirty="0"/>
              <a:t>(2) Multi Dimensional Association Rule</a:t>
            </a:r>
          </a:p>
          <a:p>
            <a:pPr>
              <a:buSzPct val="80000"/>
            </a:pPr>
            <a:r>
              <a:rPr lang="en-US" sz="1800" dirty="0"/>
              <a:t> Example: </a:t>
            </a:r>
          </a:p>
          <a:p>
            <a:pPr lvl="1">
              <a:buSzPct val="80000"/>
            </a:pPr>
            <a:r>
              <a:rPr lang="en-US" sz="1800" dirty="0"/>
              <a:t>Major (x, “CS”) ^ takes (x, “DB”) </a:t>
            </a:r>
            <a:r>
              <a:rPr lang="en-US" sz="1800" dirty="0">
                <a:latin typeface="Symbol" pitchFamily="18" charset="2"/>
              </a:rPr>
              <a:t>®</a:t>
            </a:r>
            <a:r>
              <a:rPr lang="en-US" sz="1800" dirty="0"/>
              <a:t>  grade(x, “A”)  [1%, 75%]</a:t>
            </a:r>
          </a:p>
          <a:p>
            <a:pPr lvl="1">
              <a:buSzPct val="80000"/>
            </a:pPr>
            <a:r>
              <a:rPr lang="en-US" sz="1800" dirty="0"/>
              <a:t> </a:t>
            </a:r>
          </a:p>
          <a:p>
            <a:pPr lvl="1">
              <a:buSzPct val="80000"/>
            </a:pPr>
            <a:endParaRPr lang="en-US" sz="1800" dirty="0"/>
          </a:p>
          <a:p>
            <a:pPr lvl="1">
              <a:buSzPct val="80000"/>
            </a:pPr>
            <a:endParaRPr lang="en-US" sz="1800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D64430-FB58-48FB-9873-2465C319D80E}" type="slidenum">
              <a:rPr lang="zh-CN" altLang="en-US" sz="1200">
                <a:ea typeface="SimSun" pitchFamily="2" charset="-122"/>
              </a:rPr>
              <a:pPr algn="r"/>
              <a:t>14</a:t>
            </a:fld>
            <a:endParaRPr lang="en-US" altLang="zh-CN" sz="1200" dirty="0">
              <a:ea typeface="SimSun" pitchFamily="2" charset="-122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191000"/>
            <a:ext cx="6172200" cy="29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4419600" cy="39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4" name="Picture 2" descr="نتيجة بحث الصور عن ‪Mining Association Rules‬‏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876800"/>
            <a:ext cx="3436144" cy="18288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16838" cy="762000"/>
          </a:xfrm>
        </p:spPr>
        <p:txBody>
          <a:bodyPr/>
          <a:lstStyle/>
          <a:p>
            <a:r>
              <a:rPr lang="en-US" sz="2800" dirty="0">
                <a:solidFill>
                  <a:srgbClr val="2A03B9"/>
                </a:solidFill>
              </a:rPr>
              <a:t>Definition: Association Rule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57800" y="3276600"/>
            <a:ext cx="3246010" cy="2527301"/>
            <a:chOff x="3152" y="2296"/>
            <a:chExt cx="2224" cy="1197"/>
          </a:xfrm>
        </p:grpSpPr>
        <p:sp>
          <p:nvSpPr>
            <p:cNvPr id="3081" name="Text Box 4"/>
            <p:cNvSpPr txBox="1">
              <a:spLocks noChangeArrowheads="1"/>
            </p:cNvSpPr>
            <p:nvPr/>
          </p:nvSpPr>
          <p:spPr bwMode="auto">
            <a:xfrm>
              <a:off x="3152" y="2296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sz="28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3223" y="2519"/>
            <a:ext cx="209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9449" imgH="190417" progId="Equation.3">
                    <p:embed/>
                  </p:oleObj>
                </mc:Choice>
                <mc:Fallback>
                  <p:oleObj name="Equation" r:id="rId2" imgW="1269449" imgH="190417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3" y="2519"/>
                          <a:ext cx="209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3223" y="2807"/>
            <a:ext cx="215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43100" imgH="381000" progId="Equation.3">
                    <p:embed/>
                  </p:oleObj>
                </mc:Choice>
                <mc:Fallback>
                  <p:oleObj name="Equation" r:id="rId4" imgW="1943100" imgH="381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3" y="2807"/>
                          <a:ext cx="2153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3275" y="3223"/>
            <a:ext cx="203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06600" imgH="381000" progId="Equation.3">
                    <p:embed/>
                  </p:oleObj>
                </mc:Choice>
                <mc:Fallback>
                  <p:oleObj name="Equation" r:id="rId6" imgW="2006600" imgH="3810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3223"/>
                          <a:ext cx="203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04800" y="1066800"/>
            <a:ext cx="46482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1" dirty="0"/>
              <a:t>Association Rule</a:t>
            </a:r>
          </a:p>
          <a:p>
            <a:pPr marL="742950" lvl="1" indent="-28575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dirty="0"/>
              <a:t>An implication expression of the form X </a:t>
            </a:r>
            <a:r>
              <a:rPr lang="en-US" sz="1800" dirty="0">
                <a:sym typeface="Symbol" pitchFamily="18" charset="2"/>
              </a:rPr>
              <a:t> Y, where X and Y are itemsets</a:t>
            </a:r>
          </a:p>
          <a:p>
            <a:pPr marL="742950" lvl="1" indent="-28575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1800" dirty="0"/>
              <a:t>Example:   {Milk, Diaper} </a:t>
            </a:r>
            <a:r>
              <a:rPr lang="en-US" sz="1800" dirty="0">
                <a:sym typeface="Symbol" pitchFamily="18" charset="2"/>
              </a:rPr>
              <a:t> {</a:t>
            </a:r>
            <a:r>
              <a:rPr lang="en-US" sz="1800" dirty="0"/>
              <a:t>Drink</a:t>
            </a:r>
            <a:r>
              <a:rPr lang="en-US" sz="1800" dirty="0">
                <a:sym typeface="Symbol" pitchFamily="18" charset="2"/>
              </a:rPr>
              <a:t>}</a:t>
            </a:r>
            <a:r>
              <a:rPr lang="en-US" sz="2000" dirty="0"/>
              <a:t> </a:t>
            </a:r>
          </a:p>
          <a:p>
            <a:pPr marL="742950" lvl="1" indent="-28575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None/>
            </a:pPr>
            <a:endParaRPr lang="en-US" sz="2400" b="1" dirty="0"/>
          </a:p>
          <a:p>
            <a:pPr marL="342900" indent="-34290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1" dirty="0"/>
              <a:t>Rule Evaluation Metrics</a:t>
            </a:r>
            <a:endParaRPr lang="en-US" sz="1800" b="1" dirty="0">
              <a:sym typeface="Symbol" pitchFamily="18" charset="2"/>
            </a:endParaRPr>
          </a:p>
          <a:p>
            <a:pPr marL="742950" lvl="1" indent="-28575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dirty="0"/>
              <a:t>Support (s)</a:t>
            </a:r>
          </a:p>
          <a:p>
            <a:pPr marL="1143000" lvl="2" indent="-22860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400" dirty="0"/>
              <a:t>Fraction of transactions that contain both X and Y</a:t>
            </a:r>
          </a:p>
          <a:p>
            <a:pPr marL="742950" lvl="1" indent="-28575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000" dirty="0"/>
              <a:t>Confidence (c)</a:t>
            </a:r>
          </a:p>
          <a:p>
            <a:pPr marL="1143000" lvl="2" indent="-22860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400" dirty="0"/>
              <a:t>Measures how often items in Y </a:t>
            </a:r>
            <a:br>
              <a:rPr lang="en-US" sz="1400" dirty="0"/>
            </a:br>
            <a:r>
              <a:rPr lang="en-US" sz="1400" dirty="0"/>
              <a:t>appear in transactions that</a:t>
            </a:r>
            <a:br>
              <a:rPr lang="en-US" sz="1400" dirty="0"/>
            </a:br>
            <a:r>
              <a:rPr lang="en-US" sz="1400" dirty="0"/>
              <a:t>contain X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562600" y="1222375"/>
          <a:ext cx="30289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45496" imgH="2019051" progId="Word.Document.8">
                  <p:embed/>
                </p:oleObj>
              </mc:Choice>
              <mc:Fallback>
                <p:oleObj name="Document" r:id="rId8" imgW="3345496" imgH="2019051" progId="Word.Document.8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22375"/>
                        <a:ext cx="302895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82274" name="Picture 2" descr="نتيجة بحث الصور عن ‪Mining Association Rules‬‏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429000"/>
            <a:ext cx="6951275" cy="2514600"/>
          </a:xfrm>
          <a:prstGeom prst="rect">
            <a:avLst/>
          </a:prstGeom>
          <a:noFill/>
        </p:spPr>
      </p:pic>
      <p:graphicFrame>
        <p:nvGraphicFramePr>
          <p:cNvPr id="182275" name="Object 2"/>
          <p:cNvGraphicFramePr>
            <a:graphicFrameLocks noGrp="1" noChangeAspect="1"/>
          </p:cNvGraphicFramePr>
          <p:nvPr/>
        </p:nvGraphicFramePr>
        <p:xfrm>
          <a:off x="5562600" y="1222375"/>
          <a:ext cx="30289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2800" imgH="2019300" progId="Word.Document.8">
                  <p:embed/>
                </p:oleObj>
              </mc:Choice>
              <mc:Fallback>
                <p:oleObj name="Document" r:id="rId4" imgW="3352800" imgH="2019300" progId="Word.Document.8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22375"/>
                        <a:ext cx="302895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457200"/>
          </a:xfrm>
        </p:spPr>
        <p:txBody>
          <a:bodyPr/>
          <a:lstStyle/>
          <a:p>
            <a:r>
              <a:rPr lang="en-US" sz="2400" dirty="0">
                <a:solidFill>
                  <a:srgbClr val="2A03B9"/>
                </a:solidFill>
              </a:rPr>
              <a:t>Mining Association Rules— Another Example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95600"/>
            <a:ext cx="5791200" cy="3352800"/>
          </a:xfrm>
        </p:spPr>
        <p:txBody>
          <a:bodyPr/>
          <a:lstStyle/>
          <a:p>
            <a:pPr marL="339725" lvl="1">
              <a:buNone/>
            </a:pPr>
            <a:r>
              <a:rPr lang="en-US" sz="1400" b="1" u="sng" dirty="0">
                <a:solidFill>
                  <a:srgbClr val="000099"/>
                </a:solidFill>
              </a:rPr>
              <a:t>Examples</a:t>
            </a:r>
            <a:r>
              <a:rPr lang="en-US" sz="1400" dirty="0"/>
              <a:t>: </a:t>
            </a:r>
          </a:p>
          <a:p>
            <a:pPr marL="339725" lvl="1">
              <a:buNone/>
            </a:pPr>
            <a:endParaRPr lang="en-US" sz="1400" dirty="0"/>
          </a:p>
          <a:p>
            <a:pPr marL="339725" lvl="1">
              <a:buNone/>
            </a:pPr>
            <a:r>
              <a:rPr lang="en-US" sz="1400" b="1" u="sng" dirty="0">
                <a:solidFill>
                  <a:srgbClr val="FF0000"/>
                </a:solidFill>
              </a:rPr>
              <a:t>A) </a:t>
            </a:r>
            <a:r>
              <a:rPr lang="en-US" sz="1400" dirty="0"/>
              <a:t>Find Support and Confidence of the rule (A </a:t>
            </a:r>
            <a:r>
              <a:rPr lang="en-US" sz="1400" dirty="0">
                <a:sym typeface="Symbol" pitchFamily="18" charset="2"/>
              </a:rPr>
              <a:t></a:t>
            </a:r>
            <a:r>
              <a:rPr lang="en-US" sz="1400" dirty="0"/>
              <a:t> C)</a:t>
            </a:r>
            <a:r>
              <a:rPr lang="en-US" sz="1400" i="1" dirty="0"/>
              <a:t>.</a:t>
            </a:r>
          </a:p>
          <a:p>
            <a:pPr marL="339725" lvl="1">
              <a:buNone/>
            </a:pPr>
            <a:endParaRPr lang="en-US" sz="1400" dirty="0"/>
          </a:p>
          <a:p>
            <a:pPr marL="339725" lvl="1">
              <a:buNone/>
            </a:pPr>
            <a:r>
              <a:rPr lang="en-US" sz="1400" dirty="0"/>
              <a:t>    1) Support (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>
                <a:sym typeface="Symbol" pitchFamily="18" charset="2"/>
              </a:rPr>
              <a:t></a:t>
            </a:r>
            <a:r>
              <a:rPr lang="en-US" sz="1400" dirty="0"/>
              <a:t> </a:t>
            </a:r>
            <a:r>
              <a:rPr lang="en-US" sz="1400" i="1" dirty="0"/>
              <a:t>C)</a:t>
            </a:r>
            <a:r>
              <a:rPr lang="en-US" sz="1400" dirty="0"/>
              <a:t> = support({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200" i="1" dirty="0"/>
              <a:t>&amp;</a:t>
            </a:r>
            <a:r>
              <a:rPr lang="en-US" sz="1400" dirty="0">
                <a:sym typeface="Symbol" pitchFamily="18" charset="2"/>
              </a:rPr>
              <a:t> </a:t>
            </a:r>
            <a:r>
              <a:rPr lang="en-US" sz="1400" i="1" dirty="0"/>
              <a:t>C</a:t>
            </a:r>
            <a:r>
              <a:rPr lang="en-US" sz="1400" dirty="0"/>
              <a:t>}) </a:t>
            </a:r>
            <a:br>
              <a:rPr lang="en-US" sz="1400" dirty="0"/>
            </a:br>
            <a:r>
              <a:rPr lang="en-US" sz="1400" dirty="0"/>
              <a:t>                           = 50%</a:t>
            </a:r>
          </a:p>
          <a:p>
            <a:pPr marL="339725" lvl="1">
              <a:buNone/>
            </a:pPr>
            <a:r>
              <a:rPr lang="en-US" sz="1400" dirty="0"/>
              <a:t>    2) Confidence (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>
                <a:sym typeface="Symbol" pitchFamily="18" charset="2"/>
              </a:rPr>
              <a:t></a:t>
            </a:r>
            <a:r>
              <a:rPr lang="en-US" sz="1400" dirty="0"/>
              <a:t> </a:t>
            </a:r>
            <a:r>
              <a:rPr lang="en-US" sz="1400" i="1" dirty="0"/>
              <a:t>C)</a:t>
            </a:r>
            <a:r>
              <a:rPr lang="en-US" sz="1400" dirty="0"/>
              <a:t> = support({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200" i="1" dirty="0"/>
              <a:t>&amp;</a:t>
            </a:r>
            <a:r>
              <a:rPr lang="en-US" sz="1400" dirty="0">
                <a:sym typeface="Symbol" pitchFamily="18" charset="2"/>
              </a:rPr>
              <a:t> </a:t>
            </a:r>
            <a:r>
              <a:rPr lang="en-US" sz="1400" i="1" dirty="0"/>
              <a:t>C</a:t>
            </a:r>
            <a:r>
              <a:rPr lang="en-US" sz="1400" dirty="0"/>
              <a:t>})/support({</a:t>
            </a:r>
            <a:r>
              <a:rPr lang="en-US" sz="1400" i="1" dirty="0"/>
              <a:t>A</a:t>
            </a:r>
            <a:r>
              <a:rPr lang="en-US" sz="1400" dirty="0"/>
              <a:t>}) </a:t>
            </a:r>
          </a:p>
          <a:p>
            <a:pPr marL="339725" lvl="1">
              <a:buNone/>
            </a:pPr>
            <a:r>
              <a:rPr lang="en-US" sz="1400" dirty="0"/>
              <a:t>                                     = 66.6%</a:t>
            </a:r>
          </a:p>
          <a:p>
            <a:pPr marL="339725" lvl="1">
              <a:buNone/>
            </a:pPr>
            <a:r>
              <a:rPr lang="en-US" sz="1400" dirty="0"/>
              <a:t>          Then </a:t>
            </a:r>
            <a:r>
              <a:rPr lang="en-US" sz="1400" i="1" dirty="0"/>
              <a:t>A </a:t>
            </a:r>
            <a:r>
              <a:rPr lang="en-US" sz="1400" i="1" dirty="0">
                <a:sym typeface="Symbol" pitchFamily="18" charset="2"/>
              </a:rPr>
              <a:t>  C  </a:t>
            </a:r>
            <a:r>
              <a:rPr lang="en-US" sz="1400" dirty="0">
                <a:sym typeface="Symbol" pitchFamily="18" charset="2"/>
              </a:rPr>
              <a:t>(50%, 66.6%)  is called strong rule.</a:t>
            </a:r>
          </a:p>
          <a:p>
            <a:pPr marL="339725" lvl="1">
              <a:buNone/>
            </a:pPr>
            <a:endParaRPr lang="en-US" sz="1400" dirty="0"/>
          </a:p>
          <a:p>
            <a:pPr marL="339725" lvl="1">
              <a:buNone/>
            </a:pPr>
            <a:endParaRPr lang="en-US" sz="1400" dirty="0"/>
          </a:p>
          <a:p>
            <a:pPr marL="339725" lvl="1">
              <a:buNone/>
            </a:pPr>
            <a:r>
              <a:rPr lang="en-US" sz="1400" b="1" u="sng" dirty="0">
                <a:solidFill>
                  <a:srgbClr val="FF0000"/>
                </a:solidFill>
              </a:rPr>
              <a:t>B) </a:t>
            </a:r>
            <a:r>
              <a:rPr lang="en-US" sz="1400" dirty="0"/>
              <a:t>Find Support and Confidence of the rule (C</a:t>
            </a:r>
            <a:r>
              <a:rPr lang="en-US" sz="1400" dirty="0">
                <a:sym typeface="Symbol" pitchFamily="18" charset="2"/>
              </a:rPr>
              <a:t></a:t>
            </a:r>
            <a:r>
              <a:rPr lang="en-US" sz="1400" dirty="0"/>
              <a:t> A)</a:t>
            </a:r>
            <a:r>
              <a:rPr lang="en-US" sz="1400" i="1" dirty="0"/>
              <a:t>.    </a:t>
            </a:r>
            <a:r>
              <a:rPr lang="en-US" sz="1400" dirty="0"/>
              <a:t>[In class]</a:t>
            </a:r>
          </a:p>
          <a:p>
            <a:pPr marL="339725" lvl="1">
              <a:buNone/>
            </a:pPr>
            <a:endParaRPr lang="en-US" sz="1400" dirty="0">
              <a:sym typeface="Symbol" pitchFamily="18" charset="2"/>
            </a:endParaRPr>
          </a:p>
          <a:p>
            <a:pPr marL="339725" lvl="1">
              <a:buNone/>
            </a:pPr>
            <a:r>
              <a:rPr lang="en-US" sz="1400" dirty="0"/>
              <a:t>1) Support (C </a:t>
            </a:r>
            <a:r>
              <a:rPr lang="en-US" sz="1400" dirty="0">
                <a:sym typeface="Symbol" pitchFamily="18" charset="2"/>
              </a:rPr>
              <a:t></a:t>
            </a:r>
            <a:r>
              <a:rPr lang="en-US" sz="1400" dirty="0"/>
              <a:t> A) = ??</a:t>
            </a:r>
          </a:p>
          <a:p>
            <a:pPr marL="339725" lvl="1">
              <a:buNone/>
            </a:pPr>
            <a:r>
              <a:rPr lang="en-US" sz="1400" dirty="0"/>
              <a:t>2) Confidence (C </a:t>
            </a:r>
            <a:r>
              <a:rPr lang="en-US" sz="1400" dirty="0">
                <a:sym typeface="Symbol" pitchFamily="18" charset="2"/>
              </a:rPr>
              <a:t></a:t>
            </a:r>
            <a:r>
              <a:rPr lang="en-US" sz="1400" dirty="0"/>
              <a:t> A) = ??</a:t>
            </a:r>
          </a:p>
          <a:p>
            <a:pPr marL="339725" lvl="1">
              <a:buNone/>
            </a:pPr>
            <a:r>
              <a:rPr lang="en-US" sz="1400" dirty="0"/>
              <a:t>     Then C</a:t>
            </a:r>
            <a:r>
              <a:rPr lang="en-US" sz="1400" i="1" dirty="0"/>
              <a:t> </a:t>
            </a:r>
            <a:r>
              <a:rPr lang="en-US" sz="1400" dirty="0">
                <a:sym typeface="Symbol" pitchFamily="18" charset="2"/>
              </a:rPr>
              <a:t>  A</a:t>
            </a:r>
            <a:r>
              <a:rPr lang="en-US" sz="1400" i="1" dirty="0">
                <a:sym typeface="Symbol" pitchFamily="18" charset="2"/>
              </a:rPr>
              <a:t>  </a:t>
            </a:r>
            <a:r>
              <a:rPr lang="en-US" sz="1400" dirty="0">
                <a:sym typeface="Symbol" pitchFamily="18" charset="2"/>
              </a:rPr>
              <a:t>(??%, ?? %)  is called strong/weak rule.</a:t>
            </a:r>
          </a:p>
          <a:p>
            <a:pPr marL="339725" lvl="1">
              <a:buNone/>
            </a:pPr>
            <a:endParaRPr lang="en-US" sz="1400" dirty="0">
              <a:sym typeface="Symbol" pitchFamily="18" charset="2"/>
            </a:endParaRPr>
          </a:p>
          <a:p>
            <a:pPr marL="339725" lvl="1">
              <a:buNone/>
            </a:pPr>
            <a:endParaRPr lang="en-US" sz="1400" dirty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50825" y="1268413"/>
          <a:ext cx="3101976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48033" imgH="1933643" progId="Excel.Sheet.8">
                  <p:embed/>
                </p:oleObj>
              </mc:Choice>
              <mc:Fallback>
                <p:oleObj name="Worksheet" r:id="rId2" imgW="3848033" imgH="1933643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68413"/>
                        <a:ext cx="3101976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6477000" y="2286000"/>
          <a:ext cx="214788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248143" imgH="1743143" progId="Excel.Sheet.8">
                  <p:embed/>
                </p:oleObj>
              </mc:Choice>
              <mc:Fallback>
                <p:oleObj name="Worksheet" r:id="rId4" imgW="3248143" imgH="1743143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2147888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553200" y="3886200"/>
            <a:ext cx="2043806" cy="738664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rtl="0" eaLnBrk="0" hangingPunct="0"/>
            <a:r>
              <a:rPr lang="en-US" sz="1400" dirty="0">
                <a:latin typeface="Times New Roman" pitchFamily="18" charset="0"/>
              </a:rPr>
              <a:t>Assume:</a:t>
            </a:r>
          </a:p>
          <a:p>
            <a:pPr algn="l" rtl="0" eaLnBrk="0" hangingPunct="0"/>
            <a:r>
              <a:rPr lang="en-US" sz="1400" dirty="0">
                <a:latin typeface="Times New Roman" pitchFamily="18" charset="0"/>
              </a:rPr>
              <a:t>- Min. support = 50%</a:t>
            </a:r>
          </a:p>
          <a:p>
            <a:pPr algn="l" rtl="0" eaLnBrk="0" hangingPunct="0"/>
            <a:r>
              <a:rPr lang="en-US" sz="1400" dirty="0">
                <a:latin typeface="Times New Roman" pitchFamily="18" charset="0"/>
              </a:rPr>
              <a:t>- Min. confidence = 50%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867400" y="1143000"/>
            <a:ext cx="0" cy="541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advClick="0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524000"/>
            <a:ext cx="8280400" cy="156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 rtl="0" eaLnBrk="0" hangingPunct="0">
              <a:lnSpc>
                <a:spcPts val="3600"/>
              </a:lnSpc>
              <a:defRPr/>
            </a:pPr>
            <a:r>
              <a:rPr lang="en-US" sz="4400" b="1" kern="0" dirty="0">
                <a:solidFill>
                  <a:srgbClr val="2A03B9"/>
                </a:solidFill>
                <a:latin typeface="+mj-lt"/>
                <a:ea typeface="+mj-ea"/>
                <a:cs typeface="+mj-cs"/>
              </a:rPr>
              <a:t>Mining Association Rules</a:t>
            </a:r>
          </a:p>
          <a:p>
            <a:pPr algn="ctr" rtl="0" eaLnBrk="0" hangingPunct="0">
              <a:lnSpc>
                <a:spcPts val="3600"/>
              </a:lnSpc>
              <a:defRPr/>
            </a:pPr>
            <a:r>
              <a:rPr lang="en-US" sz="1800" b="1" kern="0" dirty="0">
                <a:solidFill>
                  <a:srgbClr val="2A03B9"/>
                </a:solidFill>
                <a:latin typeface="+mj-lt"/>
                <a:ea typeface="+mj-ea"/>
                <a:cs typeface="+mj-cs"/>
              </a:rPr>
              <a:t>(The Process)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64575" cy="5810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2A03B9"/>
                </a:solidFill>
              </a:rPr>
              <a:t>Association Rule Mining: Formal Definition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458200" cy="192722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6600"/>
              </a:buClr>
            </a:pPr>
            <a:r>
              <a:rPr lang="en-US" sz="2000" dirty="0">
                <a:solidFill>
                  <a:srgbClr val="993300"/>
                </a:solidFill>
              </a:rPr>
              <a:t>Input: Given</a:t>
            </a:r>
            <a:r>
              <a:rPr lang="en-US" sz="2000" dirty="0">
                <a:solidFill>
                  <a:srgbClr val="CC6600"/>
                </a:solidFill>
              </a:rPr>
              <a:t> </a:t>
            </a:r>
            <a:r>
              <a:rPr lang="en-US" sz="2000" dirty="0"/>
              <a:t>a set of records each of which contain some number of items from a given collection and </a:t>
            </a:r>
            <a:r>
              <a:rPr lang="en-US" sz="2000" dirty="0">
                <a:solidFill>
                  <a:srgbClr val="FF0000"/>
                </a:solidFill>
              </a:rPr>
              <a:t>support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confidence</a:t>
            </a:r>
            <a:r>
              <a:rPr lang="en-US" sz="2000" dirty="0"/>
              <a:t> thresholds;</a:t>
            </a:r>
          </a:p>
          <a:p>
            <a:pPr>
              <a:lnSpc>
                <a:spcPct val="90000"/>
              </a:lnSpc>
              <a:buClr>
                <a:srgbClr val="CC6600"/>
              </a:buClr>
            </a:pPr>
            <a:endParaRPr lang="en-US" sz="2000" dirty="0"/>
          </a:p>
          <a:p>
            <a:pPr>
              <a:lnSpc>
                <a:spcPct val="90000"/>
              </a:lnSpc>
              <a:buClr>
                <a:srgbClr val="CC6600"/>
              </a:buClr>
            </a:pPr>
            <a:r>
              <a:rPr lang="en-US" sz="2000" dirty="0">
                <a:solidFill>
                  <a:srgbClr val="993300"/>
                </a:solidFill>
              </a:rPr>
              <a:t>Output: Produce</a:t>
            </a:r>
            <a:r>
              <a:rPr lang="en-US" sz="2000" dirty="0">
                <a:solidFill>
                  <a:srgbClr val="CC6600"/>
                </a:solidFill>
              </a:rPr>
              <a:t> </a:t>
            </a:r>
            <a:r>
              <a:rPr lang="en-US" sz="2000" dirty="0"/>
              <a:t>dependency rules which will predict occurrence of an item based on occurrences of other items.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495800" y="4267200"/>
            <a:ext cx="4191000" cy="10156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rtl="0" eaLnBrk="0" hangingPunct="0">
              <a:defRPr/>
            </a:pPr>
            <a:r>
              <a:rPr lang="en-US" sz="1600" dirty="0">
                <a:latin typeface="Arial" charset="0"/>
                <a:cs typeface="Arial" charset="0"/>
              </a:rPr>
              <a:t>Examples of Rules Discovered:</a:t>
            </a:r>
          </a:p>
          <a:p>
            <a:pPr algn="l" rtl="0" eaLnBrk="0" hangingPunct="0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algn="l" rtl="0" eaLnBrk="0" hangingPunct="0"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  </a:t>
            </a:r>
            <a:r>
              <a:rPr lang="en-US" sz="1400" b="1" dirty="0">
                <a:solidFill>
                  <a:srgbClr val="CC0000"/>
                </a:solidFill>
                <a:latin typeface="Tahoma" pitchFamily="34" charset="0"/>
                <a:cs typeface="Arial" charset="0"/>
              </a:rPr>
              <a:t>{Milk}              --&gt;  {Coke}</a:t>
            </a:r>
          </a:p>
          <a:p>
            <a:pPr algn="l" rtl="0" eaLnBrk="0" hangingPunct="0">
              <a:defRPr/>
            </a:pPr>
            <a:r>
              <a:rPr lang="en-US" sz="1400" b="1" dirty="0">
                <a:solidFill>
                  <a:srgbClr val="CC0000"/>
                </a:solidFill>
                <a:latin typeface="Tahoma" pitchFamily="34" charset="0"/>
                <a:cs typeface="Arial" charset="0"/>
              </a:rPr>
              <a:t>    {Diaper, Milk} --&gt; {Water}</a:t>
            </a:r>
            <a:endParaRPr lang="en-US" sz="1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733800" y="4724400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95235" name="Object 2"/>
          <p:cNvGraphicFramePr>
            <a:graphicFrameLocks noGrp="1" noChangeAspect="1"/>
          </p:cNvGraphicFramePr>
          <p:nvPr/>
        </p:nvGraphicFramePr>
        <p:xfrm>
          <a:off x="609600" y="3886200"/>
          <a:ext cx="30289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45496" imgH="2019051" progId="Word.Document.8">
                  <p:embed/>
                </p:oleObj>
              </mc:Choice>
              <mc:Fallback>
                <p:oleObj name="Document" r:id="rId3" imgW="3345496" imgH="2019051" progId="Word.Document.8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302895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0" y="3352800"/>
            <a:ext cx="792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993300"/>
                </a:solidFill>
              </a:rPr>
              <a:t>Input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56388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- S</a:t>
            </a:r>
            <a:r>
              <a:rPr lang="en-US" sz="1600" dirty="0">
                <a:solidFill>
                  <a:srgbClr val="FF0000"/>
                </a:solidFill>
              </a:rPr>
              <a:t>upport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Confidence</a:t>
            </a:r>
            <a:r>
              <a:rPr lang="en-US" sz="1600" dirty="0"/>
              <a:t> thresholds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350520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993300"/>
                </a:solidFill>
              </a:rPr>
              <a:t>Output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0" y="30480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447800"/>
            <a:ext cx="8763000" cy="2514600"/>
          </a:xfrm>
        </p:spPr>
        <p:txBody>
          <a:bodyPr/>
          <a:lstStyle/>
          <a:p>
            <a:pPr eaLnBrk="1" hangingPunct="1"/>
            <a:br>
              <a:rPr lang="en-US" sz="4400" dirty="0"/>
            </a:br>
            <a:r>
              <a:rPr lang="en-US" sz="4400" dirty="0">
                <a:solidFill>
                  <a:srgbClr val="990000"/>
                </a:solidFill>
              </a:rPr>
              <a:t>Topic 3: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Mining Frequent Patterns, Association and Correlations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7244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 b="1" dirty="0">
                <a:solidFill>
                  <a:srgbClr val="000099"/>
                </a:solidFill>
              </a:rPr>
              <a:t>Main Source: J. Han Book</a:t>
            </a:r>
          </a:p>
          <a:p>
            <a:pPr algn="ctr" rtl="0"/>
            <a:r>
              <a:rPr lang="en-US" sz="1600" dirty="0"/>
              <a:t>Data Mining: Concepts and Techniques (3</a:t>
            </a:r>
            <a:r>
              <a:rPr lang="en-US" sz="1600" baseline="30000" dirty="0"/>
              <a:t>nd</a:t>
            </a:r>
            <a:r>
              <a:rPr lang="en-US" sz="1600" dirty="0"/>
              <a:t> ed.)</a:t>
            </a:r>
          </a:p>
          <a:p>
            <a:pPr algn="ctr" rtl="0"/>
            <a:endParaRPr lang="en-US" sz="1600" b="1" dirty="0">
              <a:solidFill>
                <a:srgbClr val="C00000"/>
              </a:solidFill>
            </a:endParaRPr>
          </a:p>
          <a:p>
            <a:pPr algn="ctr" rtl="0"/>
            <a:r>
              <a:rPr lang="en-US" sz="1600" b="1" dirty="0">
                <a:solidFill>
                  <a:srgbClr val="C00000"/>
                </a:solidFill>
              </a:rPr>
              <a:t>(Chapter 6)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0400" cy="588962"/>
          </a:xfrm>
        </p:spPr>
        <p:txBody>
          <a:bodyPr/>
          <a:lstStyle/>
          <a:p>
            <a:r>
              <a:rPr lang="en-US" sz="2400" dirty="0">
                <a:solidFill>
                  <a:srgbClr val="2A03B9"/>
                </a:solidFill>
              </a:rPr>
              <a:t>Mining Association Rules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pPr marL="533400" indent="-533400"/>
            <a:r>
              <a:rPr lang="en-US" sz="2400" dirty="0"/>
              <a:t>Generally it is a Two-step approach: </a:t>
            </a:r>
          </a:p>
          <a:p>
            <a:pPr marL="533400" indent="-533400"/>
            <a:endParaRPr lang="en-US" sz="2400" dirty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Frequent </a:t>
            </a:r>
            <a:r>
              <a:rPr lang="en-US" sz="2000" dirty="0" err="1">
                <a:solidFill>
                  <a:srgbClr val="FF0000"/>
                </a:solidFill>
              </a:rPr>
              <a:t>Itemset</a:t>
            </a:r>
            <a:r>
              <a:rPr lang="en-US" sz="2000" dirty="0">
                <a:solidFill>
                  <a:srgbClr val="FF0000"/>
                </a:solidFill>
              </a:rPr>
              <a:t>  (F) Generation</a:t>
            </a:r>
            <a:endParaRPr lang="en-US" sz="2000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sz="1800" dirty="0"/>
              <a:t>Generate all itemsets whose support </a:t>
            </a:r>
            <a:r>
              <a:rPr lang="en-US" sz="1800" dirty="0">
                <a:sym typeface="Symbol" pitchFamily="18" charset="2"/>
              </a:rPr>
              <a:t> </a:t>
            </a:r>
            <a:r>
              <a:rPr lang="en-US" sz="1800" dirty="0" err="1"/>
              <a:t>minsup</a:t>
            </a:r>
            <a:endParaRPr lang="en-US" sz="1800" dirty="0"/>
          </a:p>
          <a:p>
            <a:pPr marL="1295400" lvl="2" indent="-381000">
              <a:buFont typeface="Arial" pitchFamily="34" charset="0"/>
              <a:buNone/>
            </a:pPr>
            <a:endParaRPr lang="en-US" sz="1800" dirty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Association Rules (</a:t>
            </a:r>
            <a:r>
              <a:rPr lang="en-US" sz="2000" dirty="0" err="1">
                <a:solidFill>
                  <a:srgbClr val="FF0000"/>
                </a:solidFill>
              </a:rPr>
              <a:t>Ars</a:t>
            </a:r>
            <a:r>
              <a:rPr lang="en-US" sz="2000" dirty="0">
                <a:solidFill>
                  <a:srgbClr val="FF0000"/>
                </a:solidFill>
              </a:rPr>
              <a:t>) Generation</a:t>
            </a:r>
            <a:endParaRPr lang="en-US" sz="2000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sz="1800" dirty="0"/>
              <a:t>Once the frequent itemsets from transactions in a database D have been found, it is straightforward to generate strong association rules from </a:t>
            </a:r>
            <a:r>
              <a:rPr lang="en-US" sz="1800" b="1" dirty="0"/>
              <a:t>the frequent itemsets </a:t>
            </a:r>
            <a:r>
              <a:rPr lang="en-US" sz="1800" dirty="0"/>
              <a:t>(where strong association rules satisfy both minimum support and minimum confidence).</a:t>
            </a:r>
          </a:p>
          <a:p>
            <a:pPr marL="533400" indent="-533400"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</a:t>
            </a:r>
          </a:p>
          <a:p>
            <a:pPr marL="533400" indent="-533400">
              <a:buNone/>
            </a:pPr>
            <a:r>
              <a:rPr lang="en-US" sz="2000" dirty="0"/>
              <a:t>       Finding</a:t>
            </a:r>
            <a:r>
              <a:rPr lang="en-US" sz="2000" dirty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</a:rPr>
              <a:t>Frequent </a:t>
            </a:r>
            <a:r>
              <a:rPr lang="en-US" sz="2000" dirty="0" err="1">
                <a:solidFill>
                  <a:schemeClr val="hlink"/>
                </a:solidFill>
              </a:rPr>
              <a:t>itemset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>
                <a:solidFill>
                  <a:srgbClr val="CC6600"/>
                </a:solidFill>
              </a:rPr>
              <a:t>F</a:t>
            </a:r>
            <a:r>
              <a:rPr lang="en-US" sz="2000" dirty="0">
                <a:solidFill>
                  <a:srgbClr val="008080"/>
                </a:solidFill>
              </a:rPr>
              <a:t> </a:t>
            </a:r>
            <a:r>
              <a:rPr lang="en-US" sz="2000" dirty="0"/>
              <a:t>is the most computationally expensive part, once we have the frequent sets generating </a:t>
            </a:r>
            <a:r>
              <a:rPr lang="en-US" sz="2000" dirty="0" err="1"/>
              <a:t>ARs</a:t>
            </a:r>
            <a:r>
              <a:rPr lang="en-US" sz="2000" dirty="0"/>
              <a:t> is straight forward.</a:t>
            </a:r>
            <a:endParaRPr lang="en-GB" sz="2000" dirty="0"/>
          </a:p>
          <a:p>
            <a:pPr marL="533400" indent="-533400"/>
            <a:endParaRPr lang="en-US" sz="2000" dirty="0">
              <a:solidFill>
                <a:schemeClr val="hlink"/>
              </a:solidFill>
            </a:endParaRPr>
          </a:p>
          <a:p>
            <a:pPr marL="533400" indent="-533400">
              <a:buFont typeface="Monotype Sort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80400" cy="566738"/>
          </a:xfrm>
        </p:spPr>
        <p:txBody>
          <a:bodyPr/>
          <a:lstStyle/>
          <a:p>
            <a:r>
              <a:rPr lang="en-US" sz="2400" dirty="0">
                <a:solidFill>
                  <a:srgbClr val="2A03B9"/>
                </a:solidFill>
              </a:rPr>
              <a:t>Frequent </a:t>
            </a:r>
            <a:r>
              <a:rPr lang="en-US" sz="2400" dirty="0" err="1">
                <a:solidFill>
                  <a:srgbClr val="2A03B9"/>
                </a:solidFill>
              </a:rPr>
              <a:t>Itemset</a:t>
            </a:r>
            <a:r>
              <a:rPr lang="en-US" sz="2400" dirty="0">
                <a:solidFill>
                  <a:srgbClr val="2A03B9"/>
                </a:solidFill>
              </a:rPr>
              <a:t> Generation: The Problem (1)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04800" y="2362200"/>
          <a:ext cx="5521027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11512" imgH="7395972" progId="">
                  <p:embed/>
                </p:oleObj>
              </mc:Choice>
              <mc:Fallback>
                <p:oleObj name="VISIO" r:id="rId2" imgW="9811512" imgH="739597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5521027" cy="417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172200" y="4724400"/>
            <a:ext cx="2743200" cy="84638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1400" b="1" dirty="0"/>
              <a:t>In general: </a:t>
            </a:r>
          </a:p>
          <a:p>
            <a:pPr algn="ctr" rtl="0" eaLnBrk="0" hangingPunct="0">
              <a:spcBef>
                <a:spcPct val="50000"/>
              </a:spcBef>
            </a:pPr>
            <a:r>
              <a:rPr lang="en-US" sz="1400" b="1" dirty="0"/>
              <a:t>Given d items, there are 2</a:t>
            </a:r>
            <a:r>
              <a:rPr lang="en-US" sz="1400" b="1" baseline="30000" dirty="0"/>
              <a:t>d</a:t>
            </a:r>
            <a:r>
              <a:rPr lang="en-US" sz="1400" b="1" dirty="0"/>
              <a:t> possible candidate itemsets</a:t>
            </a:r>
            <a:endParaRPr lang="en-US" sz="1400" b="1" dirty="0"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3058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 major challenge </a:t>
            </a:r>
            <a:r>
              <a:rPr lang="en-US" sz="1400" dirty="0"/>
              <a:t>in mining frequent itemsets from a large data set is the fact that such mining often generates a huge number of itemsets satisfying the minimum support (</a:t>
            </a:r>
            <a:r>
              <a:rPr lang="en-US" sz="1400" i="1" dirty="0"/>
              <a:t>min sup) threshold, especially when min sup is set low. </a:t>
            </a:r>
            <a:r>
              <a:rPr lang="en-US" sz="1400" dirty="0"/>
              <a:t>This is because if an </a:t>
            </a:r>
            <a:r>
              <a:rPr lang="en-US" sz="1400" dirty="0" err="1"/>
              <a:t>itemset</a:t>
            </a:r>
            <a:r>
              <a:rPr lang="en-US" sz="1400" dirty="0"/>
              <a:t> is frequent, each of its subsets is frequent as well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0200" y="2514600"/>
            <a:ext cx="3733800" cy="630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1400" b="1" dirty="0"/>
              <a:t>In this Lattice, number of items = 5</a:t>
            </a:r>
          </a:p>
          <a:p>
            <a:pPr algn="ctr" rtl="0" eaLnBrk="0" hangingPunct="0">
              <a:spcBef>
                <a:spcPct val="50000"/>
              </a:spcBef>
            </a:pPr>
            <a:r>
              <a:rPr lang="en-US" sz="1400" b="1" dirty="0">
                <a:sym typeface="Symbol" pitchFamily="18" charset="2"/>
              </a:rPr>
              <a:t>(A, B, C, D, E)</a:t>
            </a:r>
          </a:p>
        </p:txBody>
      </p:sp>
      <p:cxnSp>
        <p:nvCxnSpPr>
          <p:cNvPr id="8" name="Elbow Connector 7"/>
          <p:cNvCxnSpPr/>
          <p:nvPr/>
        </p:nvCxnSpPr>
        <p:spPr bwMode="auto">
          <a:xfrm rot="10800000" flipV="1">
            <a:off x="5943600" y="3352800"/>
            <a:ext cx="1600200" cy="838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80400" cy="411163"/>
          </a:xfrm>
        </p:spPr>
        <p:txBody>
          <a:bodyPr/>
          <a:lstStyle/>
          <a:p>
            <a:r>
              <a:rPr lang="en-US" sz="2400" dirty="0">
                <a:solidFill>
                  <a:srgbClr val="2A03B9"/>
                </a:solidFill>
              </a:rPr>
              <a:t>Frequent </a:t>
            </a:r>
            <a:r>
              <a:rPr lang="en-US" sz="2400" dirty="0" err="1">
                <a:solidFill>
                  <a:srgbClr val="2A03B9"/>
                </a:solidFill>
              </a:rPr>
              <a:t>Itemset</a:t>
            </a:r>
            <a:r>
              <a:rPr lang="en-US" sz="2400" dirty="0">
                <a:solidFill>
                  <a:srgbClr val="2A03B9"/>
                </a:solidFill>
              </a:rPr>
              <a:t> Generation: The Problem (2)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r>
              <a:rPr lang="en-US" sz="2000" dirty="0">
                <a:solidFill>
                  <a:schemeClr val="hlink"/>
                </a:solidFill>
              </a:rPr>
              <a:t>Brute-force approach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Each </a:t>
            </a:r>
            <a:r>
              <a:rPr lang="en-US" sz="1800" dirty="0" err="1"/>
              <a:t>itemset</a:t>
            </a:r>
            <a:r>
              <a:rPr lang="en-US" sz="1800" dirty="0"/>
              <a:t> in the lattice is a </a:t>
            </a:r>
            <a:r>
              <a:rPr lang="en-US" sz="1800" dirty="0">
                <a:solidFill>
                  <a:srgbClr val="FF0000"/>
                </a:solidFill>
              </a:rPr>
              <a:t>candidate</a:t>
            </a:r>
            <a:r>
              <a:rPr lang="en-US" sz="1800" dirty="0"/>
              <a:t> frequent </a:t>
            </a:r>
            <a:r>
              <a:rPr lang="en-US" sz="1800" dirty="0" err="1"/>
              <a:t>itemset</a:t>
            </a:r>
            <a:endParaRPr lang="en-US" sz="1800" dirty="0"/>
          </a:p>
          <a:p>
            <a:pPr lvl="1"/>
            <a:r>
              <a:rPr lang="en-US" sz="1800" dirty="0"/>
              <a:t>Count the support of each candidate by scanning the database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Match each transaction against every candidate</a:t>
            </a:r>
          </a:p>
          <a:p>
            <a:pPr lvl="1"/>
            <a:r>
              <a:rPr lang="en-US" sz="1800" dirty="0"/>
              <a:t>Complexity ~ O(</a:t>
            </a:r>
            <a:r>
              <a:rPr lang="en-US" sz="1800" dirty="0" err="1"/>
              <a:t>NMw</a:t>
            </a:r>
            <a:r>
              <a:rPr lang="en-US" sz="1800" dirty="0"/>
              <a:t>) =&gt; </a:t>
            </a:r>
            <a:r>
              <a:rPr lang="en-US" sz="1800" dirty="0">
                <a:solidFill>
                  <a:srgbClr val="FF0000"/>
                </a:solidFill>
              </a:rPr>
              <a:t>Expensive since M = 2</a:t>
            </a:r>
            <a:r>
              <a:rPr lang="en-US" sz="1800" baseline="30000" dirty="0">
                <a:solidFill>
                  <a:srgbClr val="FF0000"/>
                </a:solidFill>
              </a:rPr>
              <a:t>d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!!!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85800" y="2286000"/>
          <a:ext cx="6842125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">
                  <p:embed/>
                </p:oleObj>
              </mc:Choice>
              <mc:Fallback>
                <p:oleObj name="Visio" r:id="rId2" imgW="7643978" imgH="274434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6842125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88913"/>
            <a:ext cx="8686799" cy="608012"/>
          </a:xfrm>
        </p:spPr>
        <p:txBody>
          <a:bodyPr/>
          <a:lstStyle/>
          <a:p>
            <a:r>
              <a:rPr lang="en-US" sz="1800" dirty="0"/>
              <a:t>Mining Frequent Itemsets Using Candidate Generation</a:t>
            </a:r>
            <a:br>
              <a:rPr lang="en-US" sz="1800" dirty="0"/>
            </a:br>
            <a:r>
              <a:rPr lang="en-US" sz="1600" dirty="0"/>
              <a:t>The </a:t>
            </a:r>
            <a:r>
              <a:rPr lang="en-US" sz="1600" dirty="0" err="1">
                <a:solidFill>
                  <a:srgbClr val="C00000"/>
                </a:solidFill>
              </a:rPr>
              <a:t>Apriori</a:t>
            </a:r>
            <a:r>
              <a:rPr lang="en-US" sz="1600" dirty="0">
                <a:solidFill>
                  <a:srgbClr val="C00000"/>
                </a:solidFill>
              </a:rPr>
              <a:t> Algorithm</a:t>
            </a:r>
            <a:endParaRPr lang="en-US" sz="1600" dirty="0">
              <a:solidFill>
                <a:srgbClr val="FF33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10600" cy="2392362"/>
          </a:xfrm>
        </p:spPr>
        <p:txBody>
          <a:bodyPr/>
          <a:lstStyle/>
          <a:p>
            <a:r>
              <a:rPr lang="en-US" sz="1800" dirty="0">
                <a:solidFill>
                  <a:srgbClr val="C00000"/>
                </a:solidFill>
              </a:rPr>
              <a:t>Apriori</a:t>
            </a:r>
            <a:r>
              <a:rPr lang="en-US" sz="1800" dirty="0"/>
              <a:t> is a seminal algorithm proposed by R. </a:t>
            </a:r>
            <a:r>
              <a:rPr lang="en-US" sz="1800" dirty="0" err="1"/>
              <a:t>Agrawal</a:t>
            </a:r>
            <a:r>
              <a:rPr lang="en-US" sz="1800" dirty="0"/>
              <a:t> and R. </a:t>
            </a:r>
            <a:r>
              <a:rPr lang="en-US" sz="1800" dirty="0" err="1"/>
              <a:t>Srikant</a:t>
            </a:r>
            <a:r>
              <a:rPr lang="en-US" sz="1800" dirty="0"/>
              <a:t> in 1994 for mining frequent itemsets for Boolean association rules. </a:t>
            </a:r>
          </a:p>
          <a:p>
            <a:endParaRPr lang="en-US" sz="1800" dirty="0"/>
          </a:p>
          <a:p>
            <a:r>
              <a:rPr lang="en-US" sz="1800" dirty="0"/>
              <a:t>The name of the algorithm is based on the fact that the algorithm uses </a:t>
            </a:r>
            <a:r>
              <a:rPr lang="en-US" sz="1800" i="1" dirty="0"/>
              <a:t>prior knowledge of frequent </a:t>
            </a:r>
            <a:r>
              <a:rPr lang="en-US" sz="1800" i="1" dirty="0" err="1"/>
              <a:t>itemset</a:t>
            </a:r>
            <a:r>
              <a:rPr lang="en-US" sz="1800" i="1" dirty="0"/>
              <a:t> properties.</a:t>
            </a:r>
          </a:p>
          <a:p>
            <a:endParaRPr lang="en-US" sz="1600" i="1" dirty="0"/>
          </a:p>
          <a:p>
            <a:r>
              <a:rPr lang="en-US" sz="2000" u="sng" dirty="0">
                <a:solidFill>
                  <a:schemeClr val="hlink"/>
                </a:solidFill>
              </a:rPr>
              <a:t>Apriori pruning principle</a:t>
            </a:r>
            <a:r>
              <a:rPr lang="en-US" sz="2000" dirty="0">
                <a:solidFill>
                  <a:schemeClr val="hlink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If there is </a:t>
            </a:r>
            <a:r>
              <a:rPr lang="en-US" sz="2000" dirty="0">
                <a:solidFill>
                  <a:schemeClr val="hlink"/>
                </a:solidFill>
              </a:rPr>
              <a:t>any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itemset</a:t>
            </a:r>
            <a:r>
              <a:rPr lang="en-US" sz="2000" dirty="0">
                <a:solidFill>
                  <a:schemeClr val="tx2"/>
                </a:solidFill>
              </a:rPr>
              <a:t> which is infrequent, its superset should not be generated/tested!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err="1">
                <a:solidFill>
                  <a:schemeClr val="tx2"/>
                </a:solidFill>
              </a:rPr>
              <a:t>Apriori</a:t>
            </a:r>
            <a:r>
              <a:rPr lang="en-US" sz="2000" dirty="0">
                <a:solidFill>
                  <a:schemeClr val="tx2"/>
                </a:solidFill>
              </a:rPr>
              <a:t> employs an iterative approach known as a level-wise search, where k-</a:t>
            </a:r>
            <a:r>
              <a:rPr lang="en-US" sz="2000" dirty="0" err="1">
                <a:solidFill>
                  <a:schemeClr val="tx2"/>
                </a:solidFill>
              </a:rPr>
              <a:t>itemsets</a:t>
            </a:r>
            <a:r>
              <a:rPr lang="en-US" sz="2000" dirty="0">
                <a:solidFill>
                  <a:schemeClr val="tx2"/>
                </a:solidFill>
              </a:rPr>
              <a:t> are used to explore (k+1) </a:t>
            </a:r>
            <a:r>
              <a:rPr lang="en-US" sz="2000" dirty="0" err="1">
                <a:solidFill>
                  <a:schemeClr val="tx2"/>
                </a:solidFill>
              </a:rPr>
              <a:t>itemsets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F02-BF68-4E47-B911-B3AE57C65DEE}" type="slidenum">
              <a:rPr lang="en-US"/>
              <a:pPr/>
              <a:t>24</a:t>
            </a:fld>
            <a:endParaRPr lang="en-US"/>
          </a:p>
        </p:txBody>
      </p:sp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5334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Apriori</a:t>
            </a:r>
            <a:r>
              <a:rPr lang="en-US" sz="2000" dirty="0"/>
              <a:t> Algorithm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Motivation</a:t>
            </a:r>
            <a:r>
              <a:rPr lang="en-US" sz="1600" dirty="0"/>
              <a:t>: Finding inherent regularities in data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What products were often purchased together?— Drink and diapers?!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What are the subsequent purchases after buying a PC?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What kinds of DNA are sensitive to this new drug?</a:t>
            </a:r>
          </a:p>
          <a:p>
            <a:pPr lvl="1">
              <a:lnSpc>
                <a:spcPct val="130000"/>
              </a:lnSpc>
            </a:pPr>
            <a:r>
              <a:rPr lang="en-US" sz="1600" dirty="0"/>
              <a:t>Can we automatically classify web documents?</a:t>
            </a:r>
          </a:p>
          <a:p>
            <a:pPr>
              <a:lnSpc>
                <a:spcPct val="130000"/>
              </a:lnSpc>
              <a:buSzPct val="80000"/>
            </a:pPr>
            <a:r>
              <a:rPr lang="en-US" sz="1600" b="1" dirty="0">
                <a:solidFill>
                  <a:srgbClr val="C00000"/>
                </a:solidFill>
              </a:rPr>
              <a:t>Applications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1600" dirty="0"/>
              <a:t>Basket data analysis, cross-marketing, catalog design, sale campaign analysis, Web log (click stream) analysis, and DNA sequence analysis.</a:t>
            </a:r>
          </a:p>
        </p:txBody>
      </p:sp>
    </p:spTree>
    <p:extLst>
      <p:ext uri="{BB962C8B-B14F-4D97-AF65-F5344CB8AC3E}">
        <p14:creationId xmlns:p14="http://schemas.microsoft.com/office/powerpoint/2010/main" val="119033500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80400" cy="411163"/>
          </a:xfrm>
        </p:spPr>
        <p:txBody>
          <a:bodyPr/>
          <a:lstStyle/>
          <a:p>
            <a:r>
              <a:rPr lang="en-US" sz="2800" dirty="0">
                <a:solidFill>
                  <a:srgbClr val="2A03B9"/>
                </a:solidFill>
              </a:rPr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3205" y="1143000"/>
            <a:ext cx="7392195" cy="5235575"/>
            <a:chOff x="1107" y="1248"/>
            <a:chExt cx="4600" cy="3298"/>
          </a:xfrm>
        </p:grpSpPr>
        <p:graphicFrame>
          <p:nvGraphicFramePr>
            <p:cNvPr id="8194" name="Object 8"/>
            <p:cNvGraphicFramePr>
              <a:graphicFrameLocks noChangeAspect="1"/>
            </p:cNvGraphicFramePr>
            <p:nvPr/>
          </p:nvGraphicFramePr>
          <p:xfrm>
            <a:off x="1392" y="1248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">
                    <p:embed/>
                  </p:oleObj>
                </mc:Choice>
                <mc:Fallback>
                  <p:oleObj name="Visio" r:id="rId2" imgW="9866478" imgH="7377618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48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Text Box 9"/>
            <p:cNvSpPr txBox="1">
              <a:spLocks noChangeArrowheads="1"/>
            </p:cNvSpPr>
            <p:nvPr/>
          </p:nvSpPr>
          <p:spPr bwMode="auto">
            <a:xfrm>
              <a:off x="1107" y="4080"/>
              <a:ext cx="912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</a:rPr>
                <a:t>Pruned supersets</a:t>
              </a:r>
              <a:endParaRPr lang="en-US" sz="1800" dirty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1000" y="2743200"/>
            <a:ext cx="2011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C6D9C"/>
                </a:solidFill>
              </a:rPr>
              <a:t>Found to be Infrequent</a:t>
            </a:r>
            <a:endParaRPr lang="en-US" sz="1600" dirty="0">
              <a:solidFill>
                <a:srgbClr val="0C6D9C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16838" cy="533400"/>
          </a:xfrm>
        </p:spPr>
        <p:txBody>
          <a:bodyPr/>
          <a:lstStyle/>
          <a:p>
            <a:r>
              <a:rPr lang="en-US" sz="2400" dirty="0">
                <a:solidFill>
                  <a:srgbClr val="2A03B9"/>
                </a:solidFill>
              </a:rPr>
              <a:t>The </a:t>
            </a:r>
            <a:r>
              <a:rPr lang="en-US" sz="2400" dirty="0">
                <a:solidFill>
                  <a:srgbClr val="C00000"/>
                </a:solidFill>
              </a:rPr>
              <a:t>Apriori</a:t>
            </a:r>
            <a:r>
              <a:rPr lang="en-US" sz="2400" dirty="0">
                <a:solidFill>
                  <a:srgbClr val="2A03B9"/>
                </a:solidFill>
              </a:rPr>
              <a:t> Algorithm in Simple form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7613"/>
            <a:ext cx="8229600" cy="451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The Steps of the Apriori Method: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Let k=1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Generate frequent itemsets of length 1 (1-itemset)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Repeat until no new frequent itemsets are identified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Generate length (k+1) candidate itemsets from length k frequent itemsets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Prune candidate itemsets containing subsets of length k that are infrequent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Count the support of each candidate by scanning the DB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Eliminate candidates that are infrequent, leaving only those that are frequent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2A03B9"/>
                </a:solidFill>
              </a:rPr>
              <a:t>Terminate when no frequent or candidate set can be generated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457200"/>
          </a:xfrm>
        </p:spPr>
        <p:txBody>
          <a:bodyPr/>
          <a:lstStyle/>
          <a:p>
            <a:fld id="{DC588290-63CA-4CD7-86D0-9F5F2332306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2800" dirty="0">
                <a:latin typeface="Book Antiqua" pitchFamily="18" charset="0"/>
              </a:rPr>
              <a:t>The Apriori Algorithm: Example                 </a:t>
            </a:r>
            <a:r>
              <a:rPr lang="en-US" sz="1050" dirty="0">
                <a:solidFill>
                  <a:srgbClr val="C00000"/>
                </a:solidFill>
              </a:rPr>
              <a:t>(Section 6.2.1)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2209800"/>
            <a:ext cx="4495800" cy="2819400"/>
          </a:xfrm>
        </p:spPr>
        <p:txBody>
          <a:bodyPr/>
          <a:lstStyle/>
          <a:p>
            <a:r>
              <a:rPr lang="en-US" sz="1800" dirty="0">
                <a:latin typeface="Book Antiqua" pitchFamily="18" charset="0"/>
              </a:rPr>
              <a:t>Consider a database, D , consisting of 9 transactions.</a:t>
            </a:r>
          </a:p>
          <a:p>
            <a:r>
              <a:rPr lang="en-US" sz="1800" dirty="0">
                <a:latin typeface="Book Antiqua" pitchFamily="18" charset="0"/>
              </a:rPr>
              <a:t>Suppose min. support count required is 2 (i.e. </a:t>
            </a:r>
            <a:r>
              <a:rPr lang="en-US" sz="1800" dirty="0" err="1">
                <a:solidFill>
                  <a:schemeClr val="hlink"/>
                </a:solidFill>
                <a:latin typeface="Book Antiqua" pitchFamily="18" charset="0"/>
              </a:rPr>
              <a:t>min_sup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 = 2/9 = 22 % </a:t>
            </a:r>
            <a:r>
              <a:rPr lang="en-US" sz="1800" dirty="0">
                <a:latin typeface="Book Antiqua" pitchFamily="18" charset="0"/>
              </a:rPr>
              <a:t>)</a:t>
            </a:r>
          </a:p>
          <a:p>
            <a:r>
              <a:rPr lang="en-US" sz="1800" dirty="0">
                <a:latin typeface="Book Antiqua" pitchFamily="18" charset="0"/>
              </a:rPr>
              <a:t>Let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minimum confidence required is 70%.</a:t>
            </a:r>
          </a:p>
          <a:p>
            <a:r>
              <a:rPr lang="en-US" sz="1800" dirty="0">
                <a:latin typeface="Book Antiqua" pitchFamily="18" charset="0"/>
              </a:rPr>
              <a:t>We have to first find out the frequent </a:t>
            </a:r>
            <a:r>
              <a:rPr lang="en-US" sz="1800" dirty="0" err="1">
                <a:latin typeface="Book Antiqua" pitchFamily="18" charset="0"/>
              </a:rPr>
              <a:t>itemset</a:t>
            </a:r>
            <a:r>
              <a:rPr lang="en-US" sz="1800" dirty="0">
                <a:latin typeface="Book Antiqua" pitchFamily="18" charset="0"/>
              </a:rPr>
              <a:t> using Apriori algorithm.</a:t>
            </a:r>
          </a:p>
          <a:p>
            <a:r>
              <a:rPr lang="en-US" sz="1800" dirty="0">
                <a:latin typeface="Book Antiqua" pitchFamily="18" charset="0"/>
              </a:rPr>
              <a:t>Then, Association rules will be generated using min. support &amp; min. confidence.</a:t>
            </a:r>
          </a:p>
        </p:txBody>
      </p:sp>
      <p:graphicFrame>
        <p:nvGraphicFramePr>
          <p:cNvPr id="83022" name="Group 78"/>
          <p:cNvGraphicFramePr>
            <a:graphicFrameLocks noGrp="1"/>
          </p:cNvGraphicFramePr>
          <p:nvPr>
            <p:ph sz="half" idx="1"/>
          </p:nvPr>
        </p:nvGraphicFramePr>
        <p:xfrm>
          <a:off x="762000" y="2209800"/>
          <a:ext cx="2895600" cy="411511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List of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I2, 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 ,I3, 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38"/>
          <p:cNvSpPr txBox="1">
            <a:spLocks noChangeArrowheads="1"/>
          </p:cNvSpPr>
          <p:nvPr/>
        </p:nvSpPr>
        <p:spPr bwMode="auto">
          <a:xfrm>
            <a:off x="4038600" y="5105400"/>
            <a:ext cx="4648200" cy="110799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1100" b="1" u="sng" dirty="0">
                <a:solidFill>
                  <a:srgbClr val="C00000"/>
                </a:solidFill>
              </a:rPr>
              <a:t>Note:</a:t>
            </a:r>
            <a:r>
              <a:rPr lang="en-US" sz="1100" dirty="0">
                <a:solidFill>
                  <a:srgbClr val="C00000"/>
                </a:solidFill>
              </a:rPr>
              <a:t> Play around this dataset before you start the apriori.</a:t>
            </a:r>
          </a:p>
          <a:p>
            <a:pPr algn="l" rtl="0"/>
            <a:endParaRPr lang="en-US" sz="1100" dirty="0"/>
          </a:p>
          <a:p>
            <a:pPr algn="l" rtl="0"/>
            <a:r>
              <a:rPr lang="en-US" sz="1100" dirty="0"/>
              <a:t>For example: </a:t>
            </a:r>
          </a:p>
          <a:p>
            <a:pPr algn="l" rtl="0"/>
            <a:endParaRPr lang="en-US" sz="1100" dirty="0"/>
          </a:p>
          <a:p>
            <a:pPr algn="l" rtl="0">
              <a:buFontTx/>
              <a:buChar char="-"/>
            </a:pPr>
            <a:r>
              <a:rPr lang="en-US" sz="1100" dirty="0"/>
              <a:t> Find the counts for some itemsets and the support for them. </a:t>
            </a:r>
          </a:p>
          <a:p>
            <a:pPr algn="l" rtl="0">
              <a:buFontTx/>
              <a:buChar char="-"/>
            </a:pPr>
            <a:r>
              <a:rPr lang="en-US" sz="1100" dirty="0"/>
              <a:t> Find the confidence for some association rules (2,3 </a:t>
            </a:r>
            <a:r>
              <a:rPr lang="en-US" sz="1100" dirty="0">
                <a:sym typeface="Wingdings" pitchFamily="2" charset="2"/>
              </a:rPr>
              <a:t> 5).</a:t>
            </a:r>
            <a:endParaRPr lang="en-US"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71150"/>
            <a:ext cx="8713788" cy="5699125"/>
          </a:xfrm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0" y="0"/>
            <a:ext cx="2590800" cy="360362"/>
          </a:xfrm>
        </p:spPr>
        <p:txBody>
          <a:bodyPr/>
          <a:lstStyle/>
          <a:p>
            <a:pPr algn="l"/>
            <a:r>
              <a:rPr lang="en-US" sz="1400" dirty="0">
                <a:solidFill>
                  <a:srgbClr val="FF3300"/>
                </a:solidFill>
              </a:rPr>
              <a:t>Solution:</a:t>
            </a:r>
          </a:p>
        </p:txBody>
      </p:sp>
      <p:sp>
        <p:nvSpPr>
          <p:cNvPr id="27688" name="Oval 39"/>
          <p:cNvSpPr>
            <a:spLocks noChangeArrowheads="1"/>
          </p:cNvSpPr>
          <p:nvPr/>
        </p:nvSpPr>
        <p:spPr bwMode="auto">
          <a:xfrm>
            <a:off x="6945312" y="4953000"/>
            <a:ext cx="1512888" cy="1219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134600"/>
            <a:ext cx="6486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3700" y="6219825"/>
            <a:ext cx="8763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78"/>
          <p:cNvGraphicFramePr>
            <a:graphicFrameLocks noGrp="1"/>
          </p:cNvGraphicFramePr>
          <p:nvPr>
            <p:ph sz="half" idx="1"/>
          </p:nvPr>
        </p:nvGraphicFramePr>
        <p:xfrm>
          <a:off x="152400" y="152400"/>
          <a:ext cx="1219200" cy="213360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TID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List of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 ,I3, 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I1,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>
            <a:off x="1524000" y="2072250"/>
            <a:ext cx="7620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0" y="48105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5240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u="sng" dirty="0">
                <a:solidFill>
                  <a:srgbClr val="FF0000"/>
                </a:solidFill>
              </a:rPr>
              <a:t>Note</a:t>
            </a:r>
            <a:r>
              <a:rPr lang="en-US" sz="1200" dirty="0">
                <a:solidFill>
                  <a:srgbClr val="FF0000"/>
                </a:solidFill>
              </a:rPr>
              <a:t>: See Next slides for more details about each step in this example.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0106-2683-45B6-AA26-8AD5BA05074B}" type="slidenum">
              <a:rPr lang="en-US"/>
              <a:pPr/>
              <a:t>29</a:t>
            </a:fld>
            <a:endParaRPr lang="en-US"/>
          </a:p>
        </p:txBody>
      </p:sp>
      <p:sp>
        <p:nvSpPr>
          <p:cNvPr id="85075" name="Rectangle 8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16838" cy="533400"/>
          </a:xfrm>
        </p:spPr>
        <p:txBody>
          <a:bodyPr/>
          <a:lstStyle/>
          <a:p>
            <a:r>
              <a:rPr lang="en-US" sz="2400" b="1" dirty="0">
                <a:latin typeface="Book Antiqua" pitchFamily="18" charset="0"/>
              </a:rPr>
              <a:t>Step 1</a:t>
            </a:r>
            <a:r>
              <a:rPr lang="en-US" sz="2400" dirty="0">
                <a:latin typeface="Book Antiqua" pitchFamily="18" charset="0"/>
              </a:rPr>
              <a:t>: Generating 1-itemset Frequent Pattern</a:t>
            </a:r>
          </a:p>
        </p:txBody>
      </p:sp>
      <p:graphicFrame>
        <p:nvGraphicFramePr>
          <p:cNvPr id="85104" name="Group 112"/>
          <p:cNvGraphicFramePr>
            <a:graphicFrameLocks noGrp="1"/>
          </p:cNvGraphicFramePr>
          <p:nvPr>
            <p:ph sz="half" idx="1"/>
          </p:nvPr>
        </p:nvGraphicFramePr>
        <p:xfrm>
          <a:off x="2133600" y="1600200"/>
          <a:ext cx="1981200" cy="2133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Itemset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Sup.Count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{I1}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{I3}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{I4}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{I5}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122" name="Group 130"/>
          <p:cNvGraphicFramePr>
            <a:graphicFrameLocks noGrp="1"/>
          </p:cNvGraphicFramePr>
          <p:nvPr>
            <p:ph sz="half" idx="2"/>
          </p:nvPr>
        </p:nvGraphicFramePr>
        <p:xfrm>
          <a:off x="6705600" y="1600200"/>
          <a:ext cx="1981200" cy="21542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Itemset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Sup.Count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{I3}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{I4}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{I5}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078" name="Text Box 86"/>
          <p:cNvSpPr txBox="1">
            <a:spLocks noChangeArrowheads="1"/>
          </p:cNvSpPr>
          <p:nvPr/>
        </p:nvSpPr>
        <p:spPr bwMode="auto">
          <a:xfrm>
            <a:off x="533400" y="43434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/>
              <a:t> </a:t>
            </a:r>
            <a:r>
              <a:rPr lang="en-US" sz="2000">
                <a:latin typeface="Book Antiqua" pitchFamily="18" charset="0"/>
              </a:rPr>
              <a:t>In the first iteration of the algorithm, each item is a member of the set of candidate.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>
                <a:latin typeface="Book Antiqua" pitchFamily="18" charset="0"/>
              </a:rPr>
              <a:t> </a:t>
            </a:r>
            <a:r>
              <a:rPr lang="en-US" sz="2000">
                <a:solidFill>
                  <a:schemeClr val="hlink"/>
                </a:solidFill>
                <a:latin typeface="Book Antiqua" pitchFamily="18" charset="0"/>
              </a:rPr>
              <a:t>The set of frequent 1-itemsets, L</a:t>
            </a:r>
            <a:r>
              <a:rPr lang="en-US" sz="2000" baseline="-25000">
                <a:solidFill>
                  <a:schemeClr val="hlink"/>
                </a:solidFill>
                <a:latin typeface="Book Antiqua" pitchFamily="18" charset="0"/>
              </a:rPr>
              <a:t>1</a:t>
            </a:r>
            <a:r>
              <a:rPr lang="en-US" sz="2000" baseline="-25000">
                <a:latin typeface="Book Antiqua" pitchFamily="18" charset="0"/>
              </a:rPr>
              <a:t> </a:t>
            </a:r>
            <a:r>
              <a:rPr lang="en-US" sz="2000">
                <a:latin typeface="Book Antiqua" pitchFamily="18" charset="0"/>
              </a:rPr>
              <a:t>, consists of the candidate 1-itemsets satisfying minimum support.</a:t>
            </a:r>
            <a:endParaRPr lang="en-US" sz="2000" baseline="-25000">
              <a:latin typeface="Book Antiqua" pitchFamily="18" charset="0"/>
            </a:endParaRPr>
          </a:p>
        </p:txBody>
      </p:sp>
      <p:sp>
        <p:nvSpPr>
          <p:cNvPr id="85080" name="Line 88"/>
          <p:cNvSpPr>
            <a:spLocks noChangeShapeType="1"/>
          </p:cNvSpPr>
          <p:nvPr/>
        </p:nvSpPr>
        <p:spPr bwMode="auto">
          <a:xfrm>
            <a:off x="457200" y="2667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81" name="Line 89"/>
          <p:cNvSpPr>
            <a:spLocks noChangeShapeType="1"/>
          </p:cNvSpPr>
          <p:nvPr/>
        </p:nvSpPr>
        <p:spPr bwMode="auto">
          <a:xfrm>
            <a:off x="4114800" y="2667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87" name="Text Box 95"/>
          <p:cNvSpPr txBox="1">
            <a:spLocks noChangeArrowheads="1"/>
          </p:cNvSpPr>
          <p:nvPr/>
        </p:nvSpPr>
        <p:spPr bwMode="auto">
          <a:xfrm>
            <a:off x="533400" y="1828800"/>
            <a:ext cx="1371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Book Antiqua" pitchFamily="18" charset="0"/>
              </a:rPr>
              <a:t>Scan D for count of each candidate</a:t>
            </a:r>
          </a:p>
        </p:txBody>
      </p:sp>
      <p:sp>
        <p:nvSpPr>
          <p:cNvPr id="85088" name="Text Box 96"/>
          <p:cNvSpPr txBox="1">
            <a:spLocks noChangeArrowheads="1"/>
          </p:cNvSpPr>
          <p:nvPr/>
        </p:nvSpPr>
        <p:spPr bwMode="auto">
          <a:xfrm>
            <a:off x="4343400" y="1676400"/>
            <a:ext cx="21336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Book Antiqua" pitchFamily="18" charset="0"/>
              </a:rPr>
              <a:t>Compare candidate support count with minimum support count</a:t>
            </a:r>
          </a:p>
        </p:txBody>
      </p:sp>
      <p:sp>
        <p:nvSpPr>
          <p:cNvPr id="85123" name="Text Box 131"/>
          <p:cNvSpPr txBox="1">
            <a:spLocks noChangeArrowheads="1"/>
          </p:cNvSpPr>
          <p:nvPr/>
        </p:nvSpPr>
        <p:spPr bwMode="auto">
          <a:xfrm>
            <a:off x="2819400" y="3810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C</a:t>
            </a:r>
            <a:r>
              <a:rPr lang="en-US" sz="2000" b="1" baseline="-25000">
                <a:latin typeface="Book Antiqua" pitchFamily="18" charset="0"/>
              </a:rPr>
              <a:t>1</a:t>
            </a:r>
          </a:p>
        </p:txBody>
      </p:sp>
      <p:sp>
        <p:nvSpPr>
          <p:cNvPr id="85124" name="Text Box 132"/>
          <p:cNvSpPr txBox="1">
            <a:spLocks noChangeArrowheads="1"/>
          </p:cNvSpPr>
          <p:nvPr/>
        </p:nvSpPr>
        <p:spPr bwMode="auto">
          <a:xfrm>
            <a:off x="7315200" y="3810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L</a:t>
            </a:r>
            <a:r>
              <a:rPr lang="en-US" sz="2000" b="1" baseline="-25000">
                <a:latin typeface="Book Antiqua" pitchFamily="18" charset="0"/>
              </a:rPr>
              <a:t>1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pPr algn="r"/>
            <a:fld id="{C2BD3CA0-7C86-4D36-AE06-B668AD70D664}" type="slidenum">
              <a:rPr lang="en-US" sz="1400"/>
              <a:pPr algn="r"/>
              <a:t>3</a:t>
            </a:fld>
            <a:endParaRPr lang="en-US" sz="1400" dirty="0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sz="3200" dirty="0"/>
              <a:t>Main Outline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924800" cy="2590800"/>
          </a:xfrm>
          <a:noFill/>
          <a:ln/>
        </p:spPr>
        <p:txBody>
          <a:bodyPr lIns="92075" tIns="46038" rIns="92075" bIns="46038"/>
          <a:lstStyle/>
          <a:p>
            <a:pPr lvl="0"/>
            <a:r>
              <a:rPr lang="en-US" sz="2400" dirty="0"/>
              <a:t>Basic Concepts and a Road Map </a:t>
            </a:r>
          </a:p>
          <a:p>
            <a:pPr lvl="0"/>
            <a:r>
              <a:rPr lang="en-US" sz="2400" dirty="0"/>
              <a:t>Frequent Item set Mining Methods </a:t>
            </a:r>
          </a:p>
          <a:p>
            <a:pPr lvl="0"/>
            <a:r>
              <a:rPr lang="en-US" sz="2400" dirty="0"/>
              <a:t>The Apriori Algorithm </a:t>
            </a:r>
          </a:p>
          <a:p>
            <a:pPr lvl="0"/>
            <a:r>
              <a:rPr lang="en-US" sz="2400" dirty="0"/>
              <a:t>Generating Association Rules </a:t>
            </a:r>
          </a:p>
          <a:p>
            <a:pPr lvl="0"/>
            <a:r>
              <a:rPr lang="en-US" sz="2400" dirty="0"/>
              <a:t>Illustration with full example</a:t>
            </a:r>
          </a:p>
          <a:p>
            <a:pPr lvl="0"/>
            <a:r>
              <a:rPr lang="en-US" sz="2400" dirty="0"/>
              <a:t>Using </a:t>
            </a:r>
            <a:r>
              <a:rPr lang="en-US" sz="2400" dirty="0" err="1"/>
              <a:t>WEKA</a:t>
            </a:r>
            <a:r>
              <a:rPr lang="en-US" sz="2400" dirty="0"/>
              <a:t> software for Association Rules Mining</a:t>
            </a:r>
          </a:p>
          <a:p>
            <a:r>
              <a:rPr lang="en-US" sz="2400" dirty="0"/>
              <a:t>Methods for Enhancing Association Rule Mining</a:t>
            </a:r>
          </a:p>
        </p:txBody>
      </p:sp>
      <p:graphicFrame>
        <p:nvGraphicFramePr>
          <p:cNvPr id="16537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371600"/>
          <a:ext cx="990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2" imgW="669036" imgH="443484" progId="">
                  <p:embed/>
                </p:oleObj>
              </mc:Choice>
              <mc:Fallback>
                <p:oleObj name="SmartDraw" r:id="rId2" imgW="669036" imgH="443484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71600"/>
                        <a:ext cx="990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BE28-EB9A-4F8C-A6F5-6B696D8BDB57}" type="slidenum">
              <a:rPr lang="en-US"/>
              <a:pPr/>
              <a:t>30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579438"/>
          </a:xfrm>
        </p:spPr>
        <p:txBody>
          <a:bodyPr/>
          <a:lstStyle/>
          <a:p>
            <a:r>
              <a:rPr lang="en-US" sz="2400" b="1" dirty="0">
                <a:latin typeface="Book Antiqua" pitchFamily="18" charset="0"/>
              </a:rPr>
              <a:t>Step 2</a:t>
            </a:r>
            <a:r>
              <a:rPr lang="en-US" sz="2400" dirty="0">
                <a:latin typeface="Book Antiqua" pitchFamily="18" charset="0"/>
              </a:rPr>
              <a:t>: Generating 2-itemset Frequent Pattern</a:t>
            </a:r>
          </a:p>
        </p:txBody>
      </p:sp>
      <p:graphicFrame>
        <p:nvGraphicFramePr>
          <p:cNvPr id="89329" name="Group 241"/>
          <p:cNvGraphicFramePr>
            <a:graphicFrameLocks noGrp="1"/>
          </p:cNvGraphicFramePr>
          <p:nvPr>
            <p:ph sz="half" idx="1"/>
          </p:nvPr>
        </p:nvGraphicFramePr>
        <p:xfrm>
          <a:off x="1143000" y="1600200"/>
          <a:ext cx="1295400" cy="37338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Itemset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{I3, 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{I3,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{I4,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9352" name="Group 264"/>
          <p:cNvGraphicFramePr>
            <a:graphicFrameLocks noGrp="1"/>
          </p:cNvGraphicFramePr>
          <p:nvPr>
            <p:ph sz="quarter" idx="3"/>
          </p:nvPr>
        </p:nvGraphicFramePr>
        <p:xfrm>
          <a:off x="3657600" y="1600200"/>
          <a:ext cx="1752600" cy="42616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Itemset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{I3, 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{I3,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{I4,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9364" name="Group 276"/>
          <p:cNvGraphicFramePr>
            <a:graphicFrameLocks noGrp="1"/>
          </p:cNvGraphicFramePr>
          <p:nvPr>
            <p:ph sz="quarter" idx="2"/>
          </p:nvPr>
        </p:nvGraphicFramePr>
        <p:xfrm>
          <a:off x="6934200" y="1600200"/>
          <a:ext cx="1752600" cy="2639568"/>
        </p:xfrm>
        <a:graphic>
          <a:graphicData uri="http://schemas.openxmlformats.org/drawingml/2006/table">
            <a:tbl>
              <a:tblPr/>
              <a:tblGrid>
                <a:gridCol w="85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Itemset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{I2,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303" name="Line 215"/>
          <p:cNvSpPr>
            <a:spLocks noChangeShapeType="1"/>
          </p:cNvSpPr>
          <p:nvPr/>
        </p:nvSpPr>
        <p:spPr bwMode="auto">
          <a:xfrm>
            <a:off x="1524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304" name="Line 216"/>
          <p:cNvSpPr>
            <a:spLocks noChangeShapeType="1"/>
          </p:cNvSpPr>
          <p:nvPr/>
        </p:nvSpPr>
        <p:spPr bwMode="auto">
          <a:xfrm>
            <a:off x="243840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305" name="Line 217"/>
          <p:cNvSpPr>
            <a:spLocks noChangeShapeType="1"/>
          </p:cNvSpPr>
          <p:nvPr/>
        </p:nvSpPr>
        <p:spPr bwMode="auto">
          <a:xfrm>
            <a:off x="54102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306" name="Text Box 218"/>
          <p:cNvSpPr txBox="1">
            <a:spLocks noChangeArrowheads="1"/>
          </p:cNvSpPr>
          <p:nvPr/>
        </p:nvSpPr>
        <p:spPr bwMode="auto">
          <a:xfrm>
            <a:off x="0" y="1752600"/>
            <a:ext cx="1143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Book Antiqua" pitchFamily="18" charset="0"/>
              </a:rPr>
              <a:t>Generate C</a:t>
            </a:r>
            <a:r>
              <a:rPr lang="en-US" sz="1400" b="1" baseline="-25000" dirty="0">
                <a:latin typeface="Book Antiqua" pitchFamily="18" charset="0"/>
              </a:rPr>
              <a:t>2 </a:t>
            </a:r>
            <a:r>
              <a:rPr lang="en-US" sz="1400" b="1" dirty="0">
                <a:latin typeface="Book Antiqua" pitchFamily="18" charset="0"/>
              </a:rPr>
              <a:t>candidates from L</a:t>
            </a:r>
            <a:r>
              <a:rPr lang="en-US" sz="1400" b="1" baseline="-25000" dirty="0">
                <a:latin typeface="Book Antiqua" pitchFamily="18" charset="0"/>
              </a:rPr>
              <a:t>1</a:t>
            </a:r>
            <a:endParaRPr lang="en-US" sz="1400" b="1" dirty="0">
              <a:latin typeface="Book Antiqua" pitchFamily="18" charset="0"/>
            </a:endParaRPr>
          </a:p>
        </p:txBody>
      </p:sp>
      <p:sp>
        <p:nvSpPr>
          <p:cNvPr id="89307" name="Text Box 219"/>
          <p:cNvSpPr txBox="1">
            <a:spLocks noChangeArrowheads="1"/>
          </p:cNvSpPr>
          <p:nvPr/>
        </p:nvSpPr>
        <p:spPr bwMode="auto">
          <a:xfrm>
            <a:off x="1447800" y="5334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C</a:t>
            </a:r>
            <a:r>
              <a:rPr lang="en-US" sz="2000" b="1" baseline="-25000">
                <a:latin typeface="Book Antiqua" pitchFamily="18" charset="0"/>
              </a:rPr>
              <a:t>2</a:t>
            </a:r>
          </a:p>
        </p:txBody>
      </p:sp>
      <p:sp>
        <p:nvSpPr>
          <p:cNvPr id="89308" name="Text Box 220"/>
          <p:cNvSpPr txBox="1">
            <a:spLocks noChangeArrowheads="1"/>
          </p:cNvSpPr>
          <p:nvPr/>
        </p:nvSpPr>
        <p:spPr bwMode="auto">
          <a:xfrm>
            <a:off x="4343400" y="5867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C</a:t>
            </a:r>
            <a:r>
              <a:rPr lang="en-US" sz="2000" b="1" baseline="-25000">
                <a:latin typeface="Book Antiqua" pitchFamily="18" charset="0"/>
              </a:rPr>
              <a:t>2</a:t>
            </a:r>
          </a:p>
        </p:txBody>
      </p:sp>
      <p:sp>
        <p:nvSpPr>
          <p:cNvPr id="89309" name="Text Box 221"/>
          <p:cNvSpPr txBox="1">
            <a:spLocks noChangeArrowheads="1"/>
          </p:cNvSpPr>
          <p:nvPr/>
        </p:nvSpPr>
        <p:spPr bwMode="auto">
          <a:xfrm>
            <a:off x="75438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L</a:t>
            </a:r>
            <a:r>
              <a:rPr lang="en-US" sz="2000" b="1" baseline="-25000">
                <a:latin typeface="Book Antiqua" pitchFamily="18" charset="0"/>
              </a:rPr>
              <a:t>2</a:t>
            </a:r>
          </a:p>
        </p:txBody>
      </p:sp>
      <p:sp>
        <p:nvSpPr>
          <p:cNvPr id="89310" name="Text Box 222"/>
          <p:cNvSpPr txBox="1">
            <a:spLocks noChangeArrowheads="1"/>
          </p:cNvSpPr>
          <p:nvPr/>
        </p:nvSpPr>
        <p:spPr bwMode="auto">
          <a:xfrm>
            <a:off x="2514600" y="1981200"/>
            <a:ext cx="1143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Book Antiqua" pitchFamily="18" charset="0"/>
              </a:rPr>
              <a:t>Scan D for count of each candidate</a:t>
            </a:r>
          </a:p>
        </p:txBody>
      </p:sp>
      <p:sp>
        <p:nvSpPr>
          <p:cNvPr id="89311" name="Text Box 223"/>
          <p:cNvSpPr txBox="1">
            <a:spLocks noChangeArrowheads="1"/>
          </p:cNvSpPr>
          <p:nvPr/>
        </p:nvSpPr>
        <p:spPr bwMode="auto">
          <a:xfrm>
            <a:off x="5486400" y="1752600"/>
            <a:ext cx="1371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Book Antiqua" pitchFamily="18" charset="0"/>
              </a:rPr>
              <a:t>Compare candidate support count with minimum support count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449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79422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752-CE4C-4F4D-8257-71EC212D3021}" type="slidenum">
              <a:rPr lang="en-US"/>
              <a:pPr/>
              <a:t>32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16838" cy="533400"/>
          </a:xfrm>
        </p:spPr>
        <p:txBody>
          <a:bodyPr/>
          <a:lstStyle/>
          <a:p>
            <a:r>
              <a:rPr lang="en-US" sz="2400" b="1" dirty="0">
                <a:latin typeface="Book Antiqua" pitchFamily="18" charset="0"/>
              </a:rPr>
              <a:t>Step 2</a:t>
            </a:r>
            <a:r>
              <a:rPr lang="en-US" sz="2400" dirty="0">
                <a:latin typeface="Book Antiqua" pitchFamily="18" charset="0"/>
              </a:rPr>
              <a:t>: Generating 2-itemset Frequent Pattern [Cont.]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3733800"/>
          </a:xfrm>
        </p:spPr>
        <p:txBody>
          <a:bodyPr/>
          <a:lstStyle/>
          <a:p>
            <a:r>
              <a:rPr lang="en-US" sz="2000" dirty="0">
                <a:latin typeface="Book Antiqua" pitchFamily="18" charset="0"/>
              </a:rPr>
              <a:t>To discover the set of frequent 2-itemsets, L</a:t>
            </a:r>
            <a:r>
              <a:rPr lang="en-US" sz="2000" baseline="-25000" dirty="0">
                <a:latin typeface="Book Antiqua" pitchFamily="18" charset="0"/>
              </a:rPr>
              <a:t>2</a:t>
            </a:r>
            <a:r>
              <a:rPr lang="en-US" sz="2000" dirty="0">
                <a:latin typeface="Book Antiqua" pitchFamily="18" charset="0"/>
              </a:rPr>
              <a:t> , the algorithm uses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L</a:t>
            </a:r>
            <a:r>
              <a:rPr lang="en-US" sz="2000" baseline="-25000" dirty="0">
                <a:solidFill>
                  <a:schemeClr val="hlink"/>
                </a:solidFill>
                <a:latin typeface="Book Antiqua" pitchFamily="18" charset="0"/>
              </a:rPr>
              <a:t>1 </a:t>
            </a:r>
            <a:r>
              <a:rPr lang="en-US" sz="2000" i="1" dirty="0">
                <a:solidFill>
                  <a:schemeClr val="hlink"/>
                </a:solidFill>
                <a:latin typeface="Book Antiqua" pitchFamily="18" charset="0"/>
              </a:rPr>
              <a:t>Join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L</a:t>
            </a:r>
            <a:r>
              <a:rPr lang="en-US" sz="2000" baseline="-25000" dirty="0">
                <a:solidFill>
                  <a:schemeClr val="hlink"/>
                </a:solidFill>
                <a:latin typeface="Book Antiqua" pitchFamily="18" charset="0"/>
              </a:rPr>
              <a:t>1</a:t>
            </a:r>
            <a:r>
              <a:rPr lang="en-US" sz="2000" dirty="0">
                <a:latin typeface="Book Antiqua" pitchFamily="18" charset="0"/>
              </a:rPr>
              <a:t> to generate a candidate set of 2-itemsets, C</a:t>
            </a:r>
            <a:r>
              <a:rPr lang="en-US" sz="2000" baseline="-25000" dirty="0">
                <a:latin typeface="Book Antiqua" pitchFamily="18" charset="0"/>
              </a:rPr>
              <a:t>2</a:t>
            </a:r>
            <a:r>
              <a:rPr lang="en-US" sz="2000" dirty="0">
                <a:latin typeface="Book Antiqua" pitchFamily="18" charset="0"/>
              </a:rPr>
              <a:t>.</a:t>
            </a:r>
          </a:p>
          <a:p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Next, the transactions in D are scanned and the support count for each candidate </a:t>
            </a:r>
            <a:r>
              <a:rPr lang="en-US" sz="2000" dirty="0" err="1">
                <a:latin typeface="Book Antiqua" pitchFamily="18" charset="0"/>
              </a:rPr>
              <a:t>itemset</a:t>
            </a:r>
            <a:r>
              <a:rPr lang="en-US" sz="2000" dirty="0">
                <a:latin typeface="Book Antiqua" pitchFamily="18" charset="0"/>
              </a:rPr>
              <a:t> in C</a:t>
            </a:r>
            <a:r>
              <a:rPr lang="en-US" sz="2000" baseline="-25000" dirty="0">
                <a:latin typeface="Book Antiqua" pitchFamily="18" charset="0"/>
              </a:rPr>
              <a:t>2</a:t>
            </a:r>
            <a:r>
              <a:rPr lang="en-US" sz="2000" dirty="0">
                <a:latin typeface="Book Antiqua" pitchFamily="18" charset="0"/>
              </a:rPr>
              <a:t> is accumulated (as shown in the middle table).</a:t>
            </a:r>
          </a:p>
          <a:p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The set of frequent 2-itemsets, L</a:t>
            </a:r>
            <a:r>
              <a:rPr lang="en-US" sz="2000" baseline="-25000" dirty="0">
                <a:solidFill>
                  <a:schemeClr val="hlink"/>
                </a:solidFill>
                <a:latin typeface="Book Antiqua" pitchFamily="18" charset="0"/>
              </a:rPr>
              <a:t>2</a:t>
            </a:r>
            <a:r>
              <a:rPr lang="en-US" sz="2000" dirty="0">
                <a:latin typeface="Book Antiqua" pitchFamily="18" charset="0"/>
              </a:rPr>
              <a:t> , is then determined, consisting of those candidate 2-itemsets in C</a:t>
            </a:r>
            <a:r>
              <a:rPr lang="en-US" sz="2000" baseline="-25000" dirty="0">
                <a:latin typeface="Book Antiqua" pitchFamily="18" charset="0"/>
              </a:rPr>
              <a:t>2</a:t>
            </a:r>
            <a:r>
              <a:rPr lang="en-US" sz="2000" dirty="0">
                <a:latin typeface="Book Antiqua" pitchFamily="18" charset="0"/>
              </a:rPr>
              <a:t> having minimum support.</a:t>
            </a:r>
          </a:p>
          <a:p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Note:</a:t>
            </a:r>
            <a:r>
              <a:rPr lang="en-US" sz="2000" dirty="0">
                <a:latin typeface="Book Antiqua" pitchFamily="18" charset="0"/>
              </a:rPr>
              <a:t> We haven’t used Apriori Property yet.</a:t>
            </a:r>
            <a:endParaRPr lang="en-US" sz="2000" i="1" baseline="-250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A1B8-B9D7-4249-A503-1BE9FA0B4AF5}" type="slidenum">
              <a:rPr lang="en-US"/>
              <a:pPr/>
              <a:t>33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16838" cy="609600"/>
          </a:xfrm>
        </p:spPr>
        <p:txBody>
          <a:bodyPr/>
          <a:lstStyle/>
          <a:p>
            <a:r>
              <a:rPr lang="en-US" sz="2400" b="1" dirty="0">
                <a:latin typeface="Book Antiqua" pitchFamily="18" charset="0"/>
              </a:rPr>
              <a:t>Step 3</a:t>
            </a:r>
            <a:r>
              <a:rPr lang="en-US" sz="2400" dirty="0">
                <a:latin typeface="Book Antiqua" pitchFamily="18" charset="0"/>
              </a:rPr>
              <a:t>: Generating 3-itemset Frequent Pattern</a:t>
            </a:r>
          </a:p>
        </p:txBody>
      </p:sp>
      <p:graphicFrame>
        <p:nvGraphicFramePr>
          <p:cNvPr id="94310" name="Group 102"/>
          <p:cNvGraphicFramePr>
            <a:graphicFrameLocks noGrp="1"/>
          </p:cNvGraphicFramePr>
          <p:nvPr/>
        </p:nvGraphicFramePr>
        <p:xfrm>
          <a:off x="1295400" y="1905000"/>
          <a:ext cx="1295400" cy="10515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Itemset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319" name="Group 111"/>
          <p:cNvGraphicFramePr>
            <a:graphicFrameLocks noGrp="1"/>
          </p:cNvGraphicFramePr>
          <p:nvPr/>
        </p:nvGraphicFramePr>
        <p:xfrm>
          <a:off x="3810000" y="1752600"/>
          <a:ext cx="1981200" cy="1354964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Itemset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322" name="Group 114"/>
          <p:cNvGraphicFramePr>
            <a:graphicFrameLocks noGrp="1"/>
          </p:cNvGraphicFramePr>
          <p:nvPr/>
        </p:nvGraphicFramePr>
        <p:xfrm>
          <a:off x="7086600" y="1752600"/>
          <a:ext cx="1828800" cy="129844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Itemset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{I1,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I2,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302" name="Line 94"/>
          <p:cNvSpPr>
            <a:spLocks noChangeShapeType="1"/>
          </p:cNvSpPr>
          <p:nvPr/>
        </p:nvSpPr>
        <p:spPr bwMode="auto">
          <a:xfrm>
            <a:off x="2590800" y="2743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03" name="Line 95"/>
          <p:cNvSpPr>
            <a:spLocks noChangeShapeType="1"/>
          </p:cNvSpPr>
          <p:nvPr/>
        </p:nvSpPr>
        <p:spPr bwMode="auto">
          <a:xfrm>
            <a:off x="55626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04" name="Text Box 96"/>
          <p:cNvSpPr txBox="1">
            <a:spLocks noChangeArrowheads="1"/>
          </p:cNvSpPr>
          <p:nvPr/>
        </p:nvSpPr>
        <p:spPr bwMode="auto">
          <a:xfrm>
            <a:off x="1676400" y="3048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C</a:t>
            </a:r>
            <a:r>
              <a:rPr lang="en-US" sz="2000" b="1" baseline="-25000">
                <a:latin typeface="Book Antiqua" pitchFamily="18" charset="0"/>
              </a:rPr>
              <a:t>3</a:t>
            </a:r>
          </a:p>
        </p:txBody>
      </p:sp>
      <p:sp>
        <p:nvSpPr>
          <p:cNvPr id="94305" name="Text Box 97"/>
          <p:cNvSpPr txBox="1">
            <a:spLocks noChangeArrowheads="1"/>
          </p:cNvSpPr>
          <p:nvPr/>
        </p:nvSpPr>
        <p:spPr bwMode="auto">
          <a:xfrm>
            <a:off x="4495800" y="3124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C</a:t>
            </a:r>
            <a:r>
              <a:rPr lang="en-US" sz="2000" b="1" baseline="-25000">
                <a:latin typeface="Book Antiqua" pitchFamily="18" charset="0"/>
              </a:rPr>
              <a:t>3</a:t>
            </a:r>
          </a:p>
        </p:txBody>
      </p:sp>
      <p:sp>
        <p:nvSpPr>
          <p:cNvPr id="94306" name="Text Box 98"/>
          <p:cNvSpPr txBox="1">
            <a:spLocks noChangeArrowheads="1"/>
          </p:cNvSpPr>
          <p:nvPr/>
        </p:nvSpPr>
        <p:spPr bwMode="auto">
          <a:xfrm>
            <a:off x="7696200" y="30480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pitchFamily="18" charset="0"/>
              </a:rPr>
              <a:t>L</a:t>
            </a:r>
            <a:r>
              <a:rPr lang="en-US" sz="2000" b="1" baseline="-25000">
                <a:latin typeface="Book Antiqua" pitchFamily="18" charset="0"/>
              </a:rPr>
              <a:t>3</a:t>
            </a:r>
          </a:p>
        </p:txBody>
      </p: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2667000" y="1752600"/>
            <a:ext cx="1143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Book Antiqua" pitchFamily="18" charset="0"/>
              </a:rPr>
              <a:t>Scan D for count of each candidate</a:t>
            </a:r>
          </a:p>
        </p:txBody>
      </p:sp>
      <p:sp>
        <p:nvSpPr>
          <p:cNvPr id="94308" name="Text Box 100"/>
          <p:cNvSpPr txBox="1">
            <a:spLocks noChangeArrowheads="1"/>
          </p:cNvSpPr>
          <p:nvPr/>
        </p:nvSpPr>
        <p:spPr bwMode="auto">
          <a:xfrm>
            <a:off x="5791200" y="1524000"/>
            <a:ext cx="1371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Book Antiqua" pitchFamily="18" charset="0"/>
              </a:rPr>
              <a:t>Compare candidate support count with min support count</a:t>
            </a:r>
          </a:p>
        </p:txBody>
      </p:sp>
      <p:sp>
        <p:nvSpPr>
          <p:cNvPr id="94312" name="Text Box 104"/>
          <p:cNvSpPr txBox="1">
            <a:spLocks noChangeArrowheads="1"/>
          </p:cNvSpPr>
          <p:nvPr/>
        </p:nvSpPr>
        <p:spPr bwMode="auto">
          <a:xfrm>
            <a:off x="152400" y="1752600"/>
            <a:ext cx="1143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Book Antiqua" pitchFamily="18" charset="0"/>
              </a:rPr>
              <a:t>Scan D for count of each candidate</a:t>
            </a:r>
          </a:p>
        </p:txBody>
      </p:sp>
      <p:sp>
        <p:nvSpPr>
          <p:cNvPr id="94313" name="Line 105"/>
          <p:cNvSpPr>
            <a:spLocks noChangeShapeType="1"/>
          </p:cNvSpPr>
          <p:nvPr/>
        </p:nvSpPr>
        <p:spPr bwMode="auto">
          <a:xfrm>
            <a:off x="2286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323" name="Text Box 115"/>
          <p:cNvSpPr txBox="1">
            <a:spLocks noChangeArrowheads="1"/>
          </p:cNvSpPr>
          <p:nvPr/>
        </p:nvSpPr>
        <p:spPr bwMode="auto">
          <a:xfrm>
            <a:off x="304800" y="3581400"/>
            <a:ext cx="86868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latin typeface="Book Antiqua" pitchFamily="18" charset="0"/>
              </a:rPr>
              <a:t> The generation of the set of candidate 3-itemsets, C</a:t>
            </a:r>
            <a:r>
              <a:rPr lang="en-US" sz="1800" baseline="-25000" dirty="0">
                <a:latin typeface="Book Antiqua" pitchFamily="18" charset="0"/>
              </a:rPr>
              <a:t>3</a:t>
            </a:r>
            <a:r>
              <a:rPr lang="en-US" sz="1800" dirty="0">
                <a:latin typeface="Book Antiqua" pitchFamily="18" charset="0"/>
              </a:rPr>
              <a:t> , involves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use of the Apriori Property.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latin typeface="Book Antiqua" pitchFamily="18" charset="0"/>
              </a:rPr>
              <a:t> In order to find C</a:t>
            </a:r>
            <a:r>
              <a:rPr lang="en-US" sz="1800" baseline="-25000" dirty="0">
                <a:latin typeface="Book Antiqua" pitchFamily="18" charset="0"/>
              </a:rPr>
              <a:t>3</a:t>
            </a:r>
            <a:r>
              <a:rPr lang="en-US" sz="1800" dirty="0">
                <a:latin typeface="Book Antiqua" pitchFamily="18" charset="0"/>
              </a:rPr>
              <a:t>, we compute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L</a:t>
            </a:r>
            <a:r>
              <a:rPr lang="en-US" sz="1800" baseline="-25000" dirty="0">
                <a:solidFill>
                  <a:schemeClr val="hlink"/>
                </a:solidFill>
                <a:latin typeface="Book Antiqua" pitchFamily="18" charset="0"/>
              </a:rPr>
              <a:t>2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 </a:t>
            </a:r>
            <a:r>
              <a:rPr lang="en-US" sz="1800" i="1" dirty="0">
                <a:solidFill>
                  <a:schemeClr val="hlink"/>
                </a:solidFill>
                <a:latin typeface="Book Antiqua" pitchFamily="18" charset="0"/>
              </a:rPr>
              <a:t>Join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 L</a:t>
            </a:r>
            <a:r>
              <a:rPr lang="en-US" sz="1800" baseline="-25000" dirty="0">
                <a:solidFill>
                  <a:schemeClr val="hlink"/>
                </a:solidFill>
                <a:latin typeface="Book Antiqua" pitchFamily="18" charset="0"/>
              </a:rPr>
              <a:t>2</a:t>
            </a:r>
            <a:r>
              <a:rPr lang="en-US" sz="1800" dirty="0">
                <a:latin typeface="Book Antiqua" pitchFamily="18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latin typeface="Book Antiqua" pitchFamily="18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C</a:t>
            </a:r>
            <a:r>
              <a:rPr lang="en-US" sz="1800" baseline="-25000" dirty="0">
                <a:solidFill>
                  <a:schemeClr val="hlink"/>
                </a:solidFill>
                <a:latin typeface="Book Antiqua" pitchFamily="18" charset="0"/>
              </a:rPr>
              <a:t>3</a:t>
            </a:r>
            <a:r>
              <a:rPr lang="en-US" sz="1800" baseline="-25000" dirty="0">
                <a:latin typeface="Book Antiqua" pitchFamily="18" charset="0"/>
              </a:rPr>
              <a:t> </a:t>
            </a:r>
            <a:r>
              <a:rPr lang="en-US" sz="1800" dirty="0">
                <a:latin typeface="Book Antiqua" pitchFamily="18" charset="0"/>
              </a:rPr>
              <a:t>= L2 </a:t>
            </a:r>
            <a:r>
              <a:rPr lang="en-US" sz="1800" i="1" dirty="0">
                <a:latin typeface="Book Antiqua" pitchFamily="18" charset="0"/>
              </a:rPr>
              <a:t>Join</a:t>
            </a:r>
            <a:r>
              <a:rPr lang="en-US" sz="1800" dirty="0">
                <a:latin typeface="Book Antiqua" pitchFamily="18" charset="0"/>
              </a:rPr>
              <a:t> L2 </a:t>
            </a:r>
            <a:r>
              <a:rPr lang="en-US" sz="1800">
                <a:latin typeface="Book Antiqua" pitchFamily="18" charset="0"/>
              </a:rPr>
              <a:t>= {{I1, </a:t>
            </a:r>
            <a:r>
              <a:rPr lang="en-US" sz="1800" dirty="0">
                <a:latin typeface="Book Antiqua" pitchFamily="18" charset="0"/>
              </a:rPr>
              <a:t>I2, I3</a:t>
            </a:r>
            <a:r>
              <a:rPr lang="en-US" sz="1800">
                <a:latin typeface="Book Antiqua" pitchFamily="18" charset="0"/>
              </a:rPr>
              <a:t>}, {I1, </a:t>
            </a:r>
            <a:r>
              <a:rPr lang="en-US" sz="1800" dirty="0">
                <a:latin typeface="Book Antiqua" pitchFamily="18" charset="0"/>
              </a:rPr>
              <a:t>I2, I5</a:t>
            </a:r>
            <a:r>
              <a:rPr lang="en-US" sz="1800">
                <a:latin typeface="Book Antiqua" pitchFamily="18" charset="0"/>
              </a:rPr>
              <a:t>}, {I1, </a:t>
            </a:r>
            <a:r>
              <a:rPr lang="en-US" sz="1800" dirty="0">
                <a:latin typeface="Book Antiqua" pitchFamily="18" charset="0"/>
              </a:rPr>
              <a:t>I3, I5}, {I2, I3, I4}, {I2, I3, I5}, {I2, I4, I5}}.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latin typeface="Book Antiqua" pitchFamily="18" charset="0"/>
              </a:rPr>
              <a:t> Now,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Join step</a:t>
            </a:r>
            <a:r>
              <a:rPr lang="en-US" sz="1800" dirty="0">
                <a:latin typeface="Book Antiqua" pitchFamily="18" charset="0"/>
              </a:rPr>
              <a:t> is complete and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Prune step</a:t>
            </a:r>
            <a:r>
              <a:rPr lang="en-US" sz="1800" dirty="0">
                <a:latin typeface="Book Antiqua" pitchFamily="18" charset="0"/>
              </a:rPr>
              <a:t> will be used to reduce the size of C</a:t>
            </a:r>
            <a:r>
              <a:rPr lang="en-US" sz="1800" baseline="-25000" dirty="0">
                <a:latin typeface="Book Antiqua" pitchFamily="18" charset="0"/>
              </a:rPr>
              <a:t>3</a:t>
            </a:r>
            <a:r>
              <a:rPr lang="en-US" sz="1800" dirty="0">
                <a:latin typeface="Book Antiqua" pitchFamily="18" charset="0"/>
              </a:rPr>
              <a:t>.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Prune step helps to avoid heavy computation due to large C</a:t>
            </a:r>
            <a:r>
              <a:rPr lang="en-US" sz="1800" baseline="-25000" dirty="0">
                <a:solidFill>
                  <a:schemeClr val="hlink"/>
                </a:solidFill>
                <a:latin typeface="Book Antiqua" pitchFamily="18" charset="0"/>
              </a:rPr>
              <a:t>k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FC35-348A-48F8-8F55-F0EAF431980A}" type="slidenum">
              <a:rPr lang="en-US"/>
              <a:pPr/>
              <a:t>34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16838" cy="533400"/>
          </a:xfrm>
        </p:spPr>
        <p:txBody>
          <a:bodyPr/>
          <a:lstStyle/>
          <a:p>
            <a:r>
              <a:rPr lang="en-US" sz="2400" b="1" dirty="0">
                <a:latin typeface="Book Antiqua" pitchFamily="18" charset="0"/>
              </a:rPr>
              <a:t>Step 3</a:t>
            </a:r>
            <a:r>
              <a:rPr lang="en-US" sz="2400" dirty="0">
                <a:latin typeface="Book Antiqua" pitchFamily="18" charset="0"/>
              </a:rPr>
              <a:t>: Generating 3-itemset Frequent Pattern [Cont.]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r>
              <a:rPr lang="en-US" sz="1800" dirty="0">
                <a:latin typeface="Book Antiqua" pitchFamily="18" charset="0"/>
              </a:rPr>
              <a:t>Based on the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Apriori property</a:t>
            </a:r>
            <a:r>
              <a:rPr lang="en-US" sz="1800" dirty="0">
                <a:latin typeface="Book Antiqua" pitchFamily="18" charset="0"/>
              </a:rPr>
              <a:t> that all subsets of a frequent </a:t>
            </a:r>
            <a:r>
              <a:rPr lang="en-US" sz="1800" dirty="0" err="1">
                <a:latin typeface="Book Antiqua" pitchFamily="18" charset="0"/>
              </a:rPr>
              <a:t>itemset</a:t>
            </a:r>
            <a:r>
              <a:rPr lang="en-US" sz="1800" dirty="0">
                <a:latin typeface="Book Antiqua" pitchFamily="18" charset="0"/>
              </a:rPr>
              <a:t> must also be frequent, we can determine that four latter candidates cannot possibly be frequent. How ?</a:t>
            </a:r>
          </a:p>
          <a:p>
            <a:endParaRPr lang="en-US" sz="1800" dirty="0">
              <a:latin typeface="Book Antiqua" pitchFamily="18" charset="0"/>
            </a:endParaRPr>
          </a:p>
          <a:p>
            <a:r>
              <a:rPr lang="en-US" sz="1800" dirty="0">
                <a:latin typeface="Book Antiqua" pitchFamily="18" charset="0"/>
              </a:rPr>
              <a:t>For example , lets </a:t>
            </a:r>
            <a:r>
              <a:rPr lang="en-US" sz="1800">
                <a:latin typeface="Book Antiqua" pitchFamily="18" charset="0"/>
              </a:rPr>
              <a:t>take </a:t>
            </a:r>
            <a:r>
              <a:rPr lang="en-US" sz="1800">
                <a:solidFill>
                  <a:schemeClr val="hlink"/>
                </a:solidFill>
                <a:latin typeface="Book Antiqua" pitchFamily="18" charset="0"/>
              </a:rPr>
              <a:t>{I1,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I2, I3}.</a:t>
            </a:r>
            <a:r>
              <a:rPr lang="en-US" sz="1800" dirty="0">
                <a:latin typeface="Book Antiqua" pitchFamily="18" charset="0"/>
              </a:rPr>
              <a:t> The 2-item subsets of it </a:t>
            </a:r>
            <a:r>
              <a:rPr lang="en-US" sz="1800">
                <a:latin typeface="Book Antiqua" pitchFamily="18" charset="0"/>
              </a:rPr>
              <a:t>are {I1, </a:t>
            </a:r>
            <a:r>
              <a:rPr lang="en-US" sz="1800" dirty="0">
                <a:latin typeface="Book Antiqua" pitchFamily="18" charset="0"/>
              </a:rPr>
              <a:t>I2</a:t>
            </a:r>
            <a:r>
              <a:rPr lang="en-US" sz="1800">
                <a:latin typeface="Book Antiqua" pitchFamily="18" charset="0"/>
              </a:rPr>
              <a:t>}, {I1, </a:t>
            </a:r>
            <a:r>
              <a:rPr lang="en-US" sz="1800" dirty="0">
                <a:latin typeface="Book Antiqua" pitchFamily="18" charset="0"/>
              </a:rPr>
              <a:t>I3} &amp; {I2, I3}. Since all 2-item subsets </a:t>
            </a:r>
            <a:r>
              <a:rPr lang="en-US" sz="1800">
                <a:latin typeface="Book Antiqua" pitchFamily="18" charset="0"/>
              </a:rPr>
              <a:t>of {I1, </a:t>
            </a:r>
            <a:r>
              <a:rPr lang="en-US" sz="1800" dirty="0">
                <a:latin typeface="Book Antiqua" pitchFamily="18" charset="0"/>
              </a:rPr>
              <a:t>I2, I3} are members of L</a:t>
            </a:r>
            <a:r>
              <a:rPr lang="en-US" sz="1800" baseline="-25000" dirty="0">
                <a:latin typeface="Book Antiqua" pitchFamily="18" charset="0"/>
              </a:rPr>
              <a:t>2</a:t>
            </a:r>
            <a:r>
              <a:rPr lang="en-US" sz="1800" dirty="0">
                <a:latin typeface="Book Antiqua" pitchFamily="18" charset="0"/>
              </a:rPr>
              <a:t>, We will </a:t>
            </a:r>
            <a:r>
              <a:rPr lang="en-US" sz="1800">
                <a:latin typeface="Book Antiqua" pitchFamily="18" charset="0"/>
              </a:rPr>
              <a:t>keep {I1, </a:t>
            </a:r>
            <a:r>
              <a:rPr lang="en-US" sz="1800" dirty="0">
                <a:latin typeface="Book Antiqua" pitchFamily="18" charset="0"/>
              </a:rPr>
              <a:t>I2, I3} in C</a:t>
            </a:r>
            <a:r>
              <a:rPr lang="en-US" sz="1800" baseline="-25000" dirty="0">
                <a:latin typeface="Book Antiqua" pitchFamily="18" charset="0"/>
              </a:rPr>
              <a:t>3</a:t>
            </a:r>
            <a:r>
              <a:rPr lang="en-US" sz="1800" dirty="0">
                <a:latin typeface="Book Antiqua" pitchFamily="18" charset="0"/>
              </a:rPr>
              <a:t>.</a:t>
            </a:r>
          </a:p>
          <a:p>
            <a:endParaRPr lang="en-US" sz="1800" dirty="0">
              <a:latin typeface="Book Antiqua" pitchFamily="18" charset="0"/>
            </a:endParaRPr>
          </a:p>
          <a:p>
            <a:r>
              <a:rPr lang="en-US" sz="1800" dirty="0">
                <a:latin typeface="Book Antiqua" pitchFamily="18" charset="0"/>
              </a:rPr>
              <a:t>Lets take another example of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{I2, I3, I5}</a:t>
            </a:r>
            <a:r>
              <a:rPr lang="en-US" sz="1800" dirty="0">
                <a:latin typeface="Book Antiqua" pitchFamily="18" charset="0"/>
              </a:rPr>
              <a:t> which shows how the pruning is performed. The 2-item subsets are {I2, I3}, {I2, I5} &amp; {I3,I5}. </a:t>
            </a:r>
          </a:p>
          <a:p>
            <a:endParaRPr lang="en-US" sz="1800" dirty="0">
              <a:latin typeface="Book Antiqua" pitchFamily="18" charset="0"/>
            </a:endParaRPr>
          </a:p>
          <a:p>
            <a:r>
              <a:rPr lang="en-US" sz="1800" dirty="0">
                <a:latin typeface="Book Antiqua" pitchFamily="18" charset="0"/>
              </a:rPr>
              <a:t>BUT, {I3, I5} is not a member of L</a:t>
            </a:r>
            <a:r>
              <a:rPr lang="en-US" sz="1800" baseline="-25000" dirty="0">
                <a:latin typeface="Book Antiqua" pitchFamily="18" charset="0"/>
              </a:rPr>
              <a:t>2</a:t>
            </a:r>
            <a:r>
              <a:rPr lang="en-US" sz="1800" dirty="0">
                <a:latin typeface="Book Antiqua" pitchFamily="18" charset="0"/>
              </a:rPr>
              <a:t> and hence it is not frequent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violating Apriori Property</a:t>
            </a:r>
            <a:r>
              <a:rPr lang="en-US" sz="1800" dirty="0">
                <a:latin typeface="Book Antiqua" pitchFamily="18" charset="0"/>
              </a:rPr>
              <a:t>. Thus We will have to remove {I2, I3, I5} from C</a:t>
            </a:r>
            <a:r>
              <a:rPr lang="en-US" sz="1800" baseline="-25000" dirty="0">
                <a:latin typeface="Book Antiqua" pitchFamily="18" charset="0"/>
              </a:rPr>
              <a:t>3</a:t>
            </a:r>
            <a:r>
              <a:rPr lang="en-US" sz="1800" dirty="0">
                <a:latin typeface="Book Antiqua" pitchFamily="18" charset="0"/>
              </a:rPr>
              <a:t>.</a:t>
            </a:r>
          </a:p>
          <a:p>
            <a:endParaRPr lang="en-US" sz="1800" dirty="0">
              <a:latin typeface="Book Antiqua" pitchFamily="18" charset="0"/>
            </a:endParaRPr>
          </a:p>
          <a:p>
            <a:r>
              <a:rPr lang="en-US" sz="1800" dirty="0">
                <a:latin typeface="Book Antiqua" pitchFamily="18" charset="0"/>
              </a:rPr>
              <a:t>Therefore, C</a:t>
            </a:r>
            <a:r>
              <a:rPr lang="en-US" sz="1800" baseline="-25000" dirty="0">
                <a:latin typeface="Book Antiqua" pitchFamily="18" charset="0"/>
              </a:rPr>
              <a:t>3</a:t>
            </a:r>
            <a:r>
              <a:rPr lang="en-US" sz="1800" dirty="0">
                <a:latin typeface="Book Antiqua" pitchFamily="18" charset="0"/>
              </a:rPr>
              <a:t> </a:t>
            </a:r>
            <a:r>
              <a:rPr lang="en-US" sz="1800">
                <a:latin typeface="Book Antiqua" pitchFamily="18" charset="0"/>
              </a:rPr>
              <a:t>= {{I1, </a:t>
            </a:r>
            <a:r>
              <a:rPr lang="en-US" sz="1800" dirty="0">
                <a:latin typeface="Book Antiqua" pitchFamily="18" charset="0"/>
              </a:rPr>
              <a:t>I2, I3</a:t>
            </a:r>
            <a:r>
              <a:rPr lang="en-US" sz="1800">
                <a:latin typeface="Book Antiqua" pitchFamily="18" charset="0"/>
              </a:rPr>
              <a:t>}, {I1, </a:t>
            </a:r>
            <a:r>
              <a:rPr lang="en-US" sz="1800" dirty="0">
                <a:latin typeface="Book Antiqua" pitchFamily="18" charset="0"/>
              </a:rPr>
              <a:t>I2, I5}} after checking for all members  of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result of Join operation</a:t>
            </a:r>
            <a:r>
              <a:rPr lang="en-US" sz="1800" dirty="0">
                <a:latin typeface="Book Antiqua" pitchFamily="18" charset="0"/>
              </a:rPr>
              <a:t> for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Pruning</a:t>
            </a:r>
            <a:r>
              <a:rPr lang="en-US" sz="1800" dirty="0">
                <a:latin typeface="Book Antiqua" pitchFamily="18" charset="0"/>
              </a:rPr>
              <a:t>.</a:t>
            </a:r>
          </a:p>
          <a:p>
            <a:endParaRPr lang="en-US" sz="1800" dirty="0">
              <a:latin typeface="Book Antiqua" pitchFamily="18" charset="0"/>
            </a:endParaRPr>
          </a:p>
          <a:p>
            <a:r>
              <a:rPr lang="en-US" sz="1800" dirty="0">
                <a:latin typeface="Book Antiqua" pitchFamily="18" charset="0"/>
              </a:rPr>
              <a:t>Now, the transactions in D are scanned in order to determine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L</a:t>
            </a:r>
            <a:r>
              <a:rPr lang="en-US" sz="1800" baseline="-25000" dirty="0">
                <a:solidFill>
                  <a:schemeClr val="hlink"/>
                </a:solidFill>
                <a:latin typeface="Book Antiqua" pitchFamily="18" charset="0"/>
              </a:rPr>
              <a:t>3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, consisting of those candidates 3-itemsets in C</a:t>
            </a:r>
            <a:r>
              <a:rPr lang="en-US" sz="1800" baseline="-25000" dirty="0">
                <a:solidFill>
                  <a:schemeClr val="hlink"/>
                </a:solidFill>
                <a:latin typeface="Book Antiqua" pitchFamily="18" charset="0"/>
              </a:rPr>
              <a:t>3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 having minimum support.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0357-0437-4B97-8FF2-44051170AA99}" type="slidenum">
              <a:rPr lang="en-US"/>
              <a:pPr/>
              <a:t>35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16838" cy="457200"/>
          </a:xfrm>
        </p:spPr>
        <p:txBody>
          <a:bodyPr/>
          <a:lstStyle/>
          <a:p>
            <a:pPr algn="ctr"/>
            <a:r>
              <a:rPr lang="en-US" sz="2400" b="1" dirty="0">
                <a:latin typeface="Book Antiqua" pitchFamily="18" charset="0"/>
              </a:rPr>
              <a:t>Step 4</a:t>
            </a:r>
            <a:r>
              <a:rPr lang="en-US" sz="2400" dirty="0">
                <a:latin typeface="Book Antiqua" pitchFamily="18" charset="0"/>
              </a:rPr>
              <a:t>: Generating 4-itemset Frequent Pattern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The algorithm uses L</a:t>
            </a:r>
            <a:r>
              <a:rPr lang="en-US" sz="2000" baseline="-25000" dirty="0">
                <a:latin typeface="Book Antiqua" pitchFamily="18" charset="0"/>
              </a:rPr>
              <a:t>3 </a:t>
            </a:r>
            <a:r>
              <a:rPr lang="en-US" sz="2000" i="1" dirty="0">
                <a:latin typeface="Book Antiqua" pitchFamily="18" charset="0"/>
              </a:rPr>
              <a:t>Join</a:t>
            </a:r>
            <a:r>
              <a:rPr lang="en-US" sz="2000" dirty="0">
                <a:latin typeface="Book Antiqua" pitchFamily="18" charset="0"/>
              </a:rPr>
              <a:t> L</a:t>
            </a:r>
            <a:r>
              <a:rPr lang="en-US" sz="2000" baseline="-25000" dirty="0">
                <a:latin typeface="Book Antiqua" pitchFamily="18" charset="0"/>
              </a:rPr>
              <a:t>3</a:t>
            </a:r>
            <a:r>
              <a:rPr lang="en-US" sz="2000" dirty="0">
                <a:latin typeface="Book Antiqua" pitchFamily="18" charset="0"/>
              </a:rPr>
              <a:t> to generate a candidate set of 4-itemsets,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C</a:t>
            </a:r>
            <a:r>
              <a:rPr lang="en-US" sz="2000" baseline="-25000" dirty="0">
                <a:solidFill>
                  <a:schemeClr val="hlink"/>
                </a:solidFill>
                <a:latin typeface="Book Antiqua" pitchFamily="18" charset="0"/>
              </a:rPr>
              <a:t>4</a:t>
            </a:r>
            <a:r>
              <a:rPr lang="en-US" sz="2000" dirty="0">
                <a:latin typeface="Book Antiqua" pitchFamily="18" charset="0"/>
              </a:rPr>
              <a:t>. Although the join results </a:t>
            </a:r>
            <a:r>
              <a:rPr lang="en-US" sz="2000">
                <a:latin typeface="Book Antiqua" pitchFamily="18" charset="0"/>
              </a:rPr>
              <a:t>in {{I1, </a:t>
            </a:r>
            <a:r>
              <a:rPr lang="en-US" sz="2000" dirty="0">
                <a:latin typeface="Book Antiqua" pitchFamily="18" charset="0"/>
              </a:rPr>
              <a:t>I2, I3, I5}}, this </a:t>
            </a:r>
            <a:r>
              <a:rPr lang="en-US" sz="2000" dirty="0" err="1">
                <a:latin typeface="Book Antiqua" pitchFamily="18" charset="0"/>
              </a:rPr>
              <a:t>itemset</a:t>
            </a:r>
            <a:r>
              <a:rPr lang="en-US" sz="2000" dirty="0">
                <a:latin typeface="Book Antiqua" pitchFamily="18" charset="0"/>
              </a:rPr>
              <a:t> is pruned since its subset {{I2, I3, I5}} is not frequent. 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Thus,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C</a:t>
            </a:r>
            <a:r>
              <a:rPr lang="en-US" sz="2000" baseline="-25000" dirty="0">
                <a:solidFill>
                  <a:schemeClr val="hlink"/>
                </a:solidFill>
                <a:latin typeface="Book Antiqua" pitchFamily="18" charset="0"/>
              </a:rPr>
              <a:t>4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 = </a:t>
            </a:r>
            <a:r>
              <a:rPr lang="en-US" sz="2400" dirty="0">
                <a:solidFill>
                  <a:schemeClr val="hlink"/>
                </a:solidFill>
                <a:latin typeface="Book Antiqua" pitchFamily="18" charset="0"/>
              </a:rPr>
              <a:t>φ</a:t>
            </a:r>
            <a:r>
              <a:rPr lang="en-US" sz="2000" dirty="0">
                <a:latin typeface="Book Antiqua" pitchFamily="18" charset="0"/>
              </a:rPr>
              <a:t> , and algorithm terminates,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having found all of the frequent items.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  <a:sym typeface="Wingdings" pitchFamily="2" charset="2"/>
              </a:rPr>
              <a:t>This completes our Apriori Algorithm.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hlink"/>
              </a:solidFill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What’s Next ?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Book Antiqua" pitchFamily="18" charset="0"/>
              </a:rPr>
              <a:t>	These frequent itemsets will be used to generate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strong association rules</a:t>
            </a:r>
            <a:r>
              <a:rPr lang="en-US" sz="2000" dirty="0">
                <a:latin typeface="Book Antiqua" pitchFamily="18" charset="0"/>
              </a:rPr>
              <a:t> ( where strong association rules satisfy both minimum support &amp; minimum confidence).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16838" cy="533400"/>
          </a:xfrm>
        </p:spPr>
        <p:txBody>
          <a:bodyPr/>
          <a:lstStyle/>
          <a:p>
            <a:r>
              <a:rPr lang="en-US" sz="2800" dirty="0">
                <a:solidFill>
                  <a:srgbClr val="2A03B9"/>
                </a:solidFill>
              </a:rPr>
              <a:t>Second Step: Rule Generation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14400" y="1828800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">
                  <p:embed/>
                </p:oleObj>
              </mc:Choice>
              <mc:Fallback>
                <p:oleObj name="Visio" r:id="rId2" imgW="8671306" imgH="478285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sz="2000" b="1" u="sng" dirty="0">
                <a:solidFill>
                  <a:srgbClr val="CC3300"/>
                </a:solidFill>
                <a:latin typeface="Times New Roman" pitchFamily="18" charset="0"/>
              </a:rPr>
              <a:t>The Principle.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828800"/>
            <a:ext cx="8153400" cy="4727575"/>
            <a:chOff x="96" y="894"/>
            <a:chExt cx="5136" cy="2978"/>
          </a:xfrm>
        </p:grpSpPr>
        <p:graphicFrame>
          <p:nvGraphicFramePr>
            <p:cNvPr id="9219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671306" imgH="4782859" progId="">
                    <p:embed/>
                  </p:oleObj>
                </mc:Choice>
                <mc:Fallback>
                  <p:oleObj name="Visio" r:id="rId4" imgW="8671306" imgH="4782859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1600" b="1" dirty="0"/>
                <a:t>Pruned Rules</a:t>
              </a:r>
            </a:p>
          </p:txBody>
        </p:sp>
      </p:grp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1066800" y="2695575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304800" y="2009775"/>
            <a:ext cx="17526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1800" dirty="0"/>
              <a:t>Low </a:t>
            </a:r>
            <a:r>
              <a:rPr lang="en-US" sz="1800" b="1" dirty="0">
                <a:solidFill>
                  <a:srgbClr val="000099"/>
                </a:solidFill>
              </a:rPr>
              <a:t>Confidence</a:t>
            </a:r>
            <a:r>
              <a:rPr lang="en-US" sz="1800" dirty="0"/>
              <a:t> Rule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1295400"/>
            <a:ext cx="190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400" dirty="0">
                <a:solidFill>
                  <a:srgbClr val="CC3300"/>
                </a:solidFill>
                <a:latin typeface="Times New Roman" pitchFamily="18" charset="0"/>
              </a:rPr>
              <a:t>This is called </a:t>
            </a:r>
          </a:p>
          <a:p>
            <a:pPr eaLnBrk="0" hangingPunct="0"/>
            <a:r>
              <a:rPr lang="en-US" sz="1400" dirty="0">
                <a:solidFill>
                  <a:srgbClr val="CC3300"/>
                </a:solidFill>
                <a:latin typeface="Times New Roman" pitchFamily="18" charset="0"/>
              </a:rPr>
              <a:t>a Lattice of rules</a:t>
            </a:r>
          </a:p>
        </p:txBody>
      </p:sp>
      <p:cxnSp>
        <p:nvCxnSpPr>
          <p:cNvPr id="13" name="Elbow Connector 12"/>
          <p:cNvCxnSpPr/>
          <p:nvPr/>
        </p:nvCxnSpPr>
        <p:spPr bwMode="auto">
          <a:xfrm rot="10800000" flipV="1">
            <a:off x="6858000" y="1828800"/>
            <a:ext cx="1676400" cy="533400"/>
          </a:xfrm>
          <a:prstGeom prst="bentConnector3">
            <a:avLst>
              <a:gd name="adj1" fmla="val 70543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A03B9"/>
                </a:solidFill>
              </a:rPr>
              <a:t>From Frequent Itemsets to Association Rules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4679950"/>
          </a:xfrm>
        </p:spPr>
        <p:txBody>
          <a:bodyPr/>
          <a:lstStyle/>
          <a:p>
            <a:r>
              <a:rPr lang="en-US" sz="2000" i="1" dirty="0">
                <a:solidFill>
                  <a:srgbClr val="E5405D"/>
                </a:solidFill>
              </a:rPr>
              <a:t>Q: Given frequent set {</a:t>
            </a:r>
            <a:r>
              <a:rPr lang="en-US" sz="2000" i="1" dirty="0" err="1">
                <a:solidFill>
                  <a:srgbClr val="E5405D"/>
                </a:solidFill>
              </a:rPr>
              <a:t>A,B,E</a:t>
            </a:r>
            <a:r>
              <a:rPr lang="en-US" sz="2000" i="1" dirty="0">
                <a:solidFill>
                  <a:srgbClr val="E5405D"/>
                </a:solidFill>
              </a:rPr>
              <a:t>}, what are possible association rules? </a:t>
            </a:r>
          </a:p>
          <a:p>
            <a:endParaRPr lang="en-US" sz="2000" i="1" dirty="0">
              <a:solidFill>
                <a:srgbClr val="E5405D"/>
              </a:solidFill>
            </a:endParaRPr>
          </a:p>
          <a:p>
            <a:pPr lvl="1"/>
            <a:r>
              <a:rPr lang="en-US" sz="2000" dirty="0"/>
              <a:t>A =&gt; B, E</a:t>
            </a:r>
          </a:p>
          <a:p>
            <a:pPr lvl="1"/>
            <a:r>
              <a:rPr lang="en-US" sz="2000" dirty="0"/>
              <a:t>A, B =&gt; E</a:t>
            </a:r>
          </a:p>
          <a:p>
            <a:pPr lvl="1"/>
            <a:r>
              <a:rPr lang="en-US" sz="2000" dirty="0"/>
              <a:t>A, E =&gt; B</a:t>
            </a:r>
          </a:p>
          <a:p>
            <a:pPr lvl="1"/>
            <a:r>
              <a:rPr lang="en-US" sz="2000" dirty="0"/>
              <a:t>B =&gt; A, E</a:t>
            </a:r>
          </a:p>
          <a:p>
            <a:pPr lvl="1"/>
            <a:r>
              <a:rPr lang="en-US" sz="2000" dirty="0"/>
              <a:t>B, E =&gt; A</a:t>
            </a:r>
          </a:p>
          <a:p>
            <a:pPr lvl="1"/>
            <a:r>
              <a:rPr lang="en-US" sz="2000" dirty="0"/>
              <a:t>E =&gt; A, B </a:t>
            </a:r>
          </a:p>
          <a:p>
            <a:pPr lvl="1"/>
            <a:r>
              <a:rPr lang="en-US" sz="2000" dirty="0"/>
              <a:t>__ =&gt; </a:t>
            </a:r>
            <a:r>
              <a:rPr lang="en-US" sz="2000" dirty="0" err="1"/>
              <a:t>A,B,E</a:t>
            </a:r>
            <a:r>
              <a:rPr lang="en-US" sz="2000" dirty="0"/>
              <a:t> (empty rule), or true =&gt; </a:t>
            </a:r>
            <a:r>
              <a:rPr lang="en-US" sz="2000" dirty="0" err="1"/>
              <a:t>A,B,E</a:t>
            </a:r>
            <a:endParaRPr lang="en-US" sz="2000" dirty="0"/>
          </a:p>
          <a:p>
            <a:pPr lvl="1"/>
            <a:endParaRPr lang="en-US" sz="2000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A03B9"/>
                </a:solidFill>
              </a:rPr>
              <a:t>Association Rules Examples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1600200"/>
          </a:xfrm>
        </p:spPr>
        <p:txBody>
          <a:bodyPr/>
          <a:lstStyle/>
          <a:p>
            <a:r>
              <a:rPr lang="en-US" sz="1600" b="1" i="1" dirty="0">
                <a:solidFill>
                  <a:srgbClr val="E5405D"/>
                </a:solidFill>
              </a:rPr>
              <a:t>Q1: Given frequent set {</a:t>
            </a:r>
            <a:r>
              <a:rPr lang="en-US" sz="1600" b="1" i="1" dirty="0" err="1">
                <a:solidFill>
                  <a:srgbClr val="E5405D"/>
                </a:solidFill>
              </a:rPr>
              <a:t>A,B,E</a:t>
            </a:r>
            <a:r>
              <a:rPr lang="en-US" sz="1600" b="1" i="1" dirty="0">
                <a:solidFill>
                  <a:srgbClr val="E5405D"/>
                </a:solidFill>
              </a:rPr>
              <a:t>}, what association rules have </a:t>
            </a:r>
            <a:r>
              <a:rPr lang="en-US" sz="1600" b="1" i="1" dirty="0" err="1">
                <a:solidFill>
                  <a:srgbClr val="E5405D"/>
                </a:solidFill>
              </a:rPr>
              <a:t>minsup</a:t>
            </a:r>
            <a:r>
              <a:rPr lang="en-US" sz="1600" b="1" i="1" dirty="0">
                <a:solidFill>
                  <a:srgbClr val="E5405D"/>
                </a:solidFill>
              </a:rPr>
              <a:t> = 2 and </a:t>
            </a:r>
            <a:r>
              <a:rPr lang="en-US" sz="1600" b="1" i="1" dirty="0" err="1">
                <a:solidFill>
                  <a:srgbClr val="E5405D"/>
                </a:solidFill>
              </a:rPr>
              <a:t>minconf</a:t>
            </a:r>
            <a:r>
              <a:rPr lang="en-US" sz="1600" b="1" i="1" dirty="0">
                <a:solidFill>
                  <a:srgbClr val="E5405D"/>
                </a:solidFill>
              </a:rPr>
              <a:t>= 50% ?</a:t>
            </a:r>
          </a:p>
          <a:p>
            <a:pPr>
              <a:buFont typeface="Monotype Sorts" pitchFamily="2" charset="2"/>
              <a:buNone/>
            </a:pPr>
            <a:r>
              <a:rPr lang="en-US" sz="1800" dirty="0"/>
              <a:t>     A, B =&gt; E  : conf=2/4 = 50%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     </a:t>
            </a:r>
            <a:r>
              <a:rPr lang="en-US" sz="1800" dirty="0">
                <a:solidFill>
                  <a:srgbClr val="919191"/>
                </a:solidFill>
              </a:rPr>
              <a:t>     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3352800"/>
          <a:ext cx="2397125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41043" imgH="3147783" progId="Word.Document.8">
                  <p:embed/>
                </p:oleObj>
              </mc:Choice>
              <mc:Fallback>
                <p:oleObj name="Document" r:id="rId2" imgW="2441043" imgH="3147783" progId="Word.Document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2397125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514600"/>
            <a:ext cx="838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E540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Q2: Given frequent set {</a:t>
            </a: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solidFill>
                  <a:srgbClr val="E540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A,B,E</a:t>
            </a: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E540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 what association rules have </a:t>
            </a: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solidFill>
                  <a:srgbClr val="E540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minsup</a:t>
            </a: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E540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 and </a:t>
            </a: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solidFill>
                  <a:srgbClr val="E540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minconf</a:t>
            </a: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E540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50% ?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 =&gt; E  : conf=2/4 = 50%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A, E =&gt; B  : conf=2/2 = 100%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B, E =&gt; A  : conf=2/2 = 100%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 =&gt; A, B  : conf=2/2 = 100%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qualify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=&gt;B, E : conf=2/6 =33%&lt; 50%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 =&gt; A, E : conf=2/7 = 28% &lt; 50%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__ =&gt;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conf: 2/9 = 22% &lt; 50%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1EB33-DF68-4B47-97C0-16E234303527}" type="slidenum">
              <a:rPr lang="en-US"/>
              <a:pPr/>
              <a:t>39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pPr algn="ctr"/>
            <a:r>
              <a:rPr lang="en-US" sz="2400" dirty="0">
                <a:latin typeface="Book Antiqua" pitchFamily="18" charset="0"/>
              </a:rPr>
              <a:t>Generating Association Rules from Frequent Itemsets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1152"/>
            <a:ext cx="8382000" cy="1785104"/>
          </a:xfrm>
        </p:spPr>
        <p:txBody>
          <a:bodyPr/>
          <a:lstStyle/>
          <a:p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Back To Example:</a:t>
            </a:r>
            <a:endParaRPr lang="ar-JO" sz="2000" dirty="0">
              <a:solidFill>
                <a:schemeClr val="hlink"/>
              </a:solidFill>
              <a:latin typeface="Book Antiqua" pitchFamily="18" charset="0"/>
            </a:endParaRPr>
          </a:p>
          <a:p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L = { L1, L2, L3}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Book Antiqua" pitchFamily="18" charset="0"/>
              </a:rPr>
              <a:t>	So We had L = {{I1}, {I2}, {I3}, {I4}, {I5}, {I1,I2}, {I1,I3}, {I1,I5}, {I2,I3}, {I2,I4}, {I2,I5}, {I1,I2,I3}, {I1,I2,I5}}.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Lets take </a:t>
            </a:r>
            <a:r>
              <a:rPr lang="en-US" sz="1600" b="1" i="1" dirty="0">
                <a:latin typeface="Book Antiqua" pitchFamily="18" charset="0"/>
              </a:rPr>
              <a:t>l </a:t>
            </a:r>
            <a:r>
              <a:rPr lang="en-US" sz="1600" dirty="0">
                <a:latin typeface="Book Antiqua" pitchFamily="18" charset="0"/>
              </a:rPr>
              <a:t>= </a:t>
            </a:r>
            <a:r>
              <a:rPr lang="en-US" sz="1600" dirty="0">
                <a:highlight>
                  <a:srgbClr val="FFFF00"/>
                </a:highlight>
                <a:latin typeface="Book Antiqua" pitchFamily="18" charset="0"/>
              </a:rPr>
              <a:t>{I1,</a:t>
            </a:r>
            <a:r>
              <a:rPr lang="ar-JO" sz="1600" dirty="0">
                <a:highlight>
                  <a:srgbClr val="FFFF00"/>
                </a:highlight>
                <a:latin typeface="Book Antiqua" pitchFamily="18" charset="0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Book Antiqua" pitchFamily="18" charset="0"/>
              </a:rPr>
              <a:t>I2,</a:t>
            </a:r>
            <a:r>
              <a:rPr lang="ar-JO" sz="1600" dirty="0">
                <a:highlight>
                  <a:srgbClr val="FFFF00"/>
                </a:highlight>
                <a:latin typeface="Book Antiqua" pitchFamily="18" charset="0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Book Antiqua" pitchFamily="18" charset="0"/>
              </a:rPr>
              <a:t>I5}. 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Its all nonempty subsets are {I1,I2}, {I1,I5}, {I2,I5}, {I1}, {I2}, {I5}.</a:t>
            </a:r>
            <a:endParaRPr lang="en-US" sz="1600" b="1" i="1" dirty="0">
              <a:latin typeface="Book Antiqua" pitchFamily="18" charset="0"/>
            </a:endParaRPr>
          </a:p>
          <a:p>
            <a:pPr>
              <a:buFont typeface="Wingdings" pitchFamily="2" charset="2"/>
              <a:buNone/>
            </a:pPr>
            <a:endParaRPr lang="en-US" sz="1800" dirty="0">
              <a:latin typeface="Book Antiqua" pitchFamily="18" charset="0"/>
            </a:endParaRPr>
          </a:p>
          <a:p>
            <a:pPr lvl="1">
              <a:buFontTx/>
              <a:buNone/>
            </a:pPr>
            <a:endParaRPr lang="en-US" sz="1800" dirty="0">
              <a:latin typeface="Book Antiqu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06B06-9ED1-4ED0-BCFB-C93143A4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76124"/>
            <a:ext cx="569595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FF8FF-D7D3-4831-841A-B815F3F81A39}"/>
              </a:ext>
            </a:extLst>
          </p:cNvPr>
          <p:cNvSpPr txBox="1"/>
          <p:nvPr/>
        </p:nvSpPr>
        <p:spPr>
          <a:xfrm>
            <a:off x="381000" y="5072896"/>
            <a:ext cx="838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Procedure:</a:t>
            </a:r>
          </a:p>
          <a:p>
            <a:pPr lvl="1">
              <a:buFontTx/>
              <a:buChar char="•"/>
            </a:pPr>
            <a:r>
              <a:rPr lang="en-US" sz="1800" dirty="0">
                <a:latin typeface="Book Antiqua" pitchFamily="18" charset="0"/>
              </a:rPr>
              <a:t>For each frequent itemset </a:t>
            </a:r>
            <a:r>
              <a:rPr lang="en-US" sz="1800" b="1" i="1" dirty="0">
                <a:latin typeface="Book Antiqua" pitchFamily="18" charset="0"/>
              </a:rPr>
              <a:t>“l”,</a:t>
            </a:r>
            <a:r>
              <a:rPr lang="en-US" sz="1800" dirty="0">
                <a:latin typeface="Book Antiqua" pitchFamily="18" charset="0"/>
              </a:rPr>
              <a:t> generate all nonempty subsets of </a:t>
            </a:r>
            <a:r>
              <a:rPr lang="en-US" sz="1800" b="1" i="1" dirty="0">
                <a:latin typeface="Book Antiqua" pitchFamily="18" charset="0"/>
              </a:rPr>
              <a:t>l.</a:t>
            </a:r>
          </a:p>
          <a:p>
            <a:pPr lvl="1">
              <a:buFontTx/>
              <a:buChar char="•"/>
            </a:pPr>
            <a:r>
              <a:rPr lang="en-US" sz="1800" dirty="0">
                <a:latin typeface="Book Antiqua" pitchFamily="18" charset="0"/>
              </a:rPr>
              <a:t>For every nonempty subset </a:t>
            </a:r>
            <a:r>
              <a:rPr lang="en-US" sz="1800" b="1" i="1" dirty="0">
                <a:latin typeface="Book Antiqua" pitchFamily="18" charset="0"/>
              </a:rPr>
              <a:t>s</a:t>
            </a:r>
            <a:r>
              <a:rPr lang="en-US" sz="1800" dirty="0">
                <a:latin typeface="Book Antiqua" pitchFamily="18" charset="0"/>
              </a:rPr>
              <a:t> of </a:t>
            </a:r>
            <a:r>
              <a:rPr lang="en-US" sz="1800" b="1" i="1" dirty="0">
                <a:latin typeface="Book Antiqua" pitchFamily="18" charset="0"/>
              </a:rPr>
              <a:t>l</a:t>
            </a:r>
            <a:r>
              <a:rPr lang="en-US" sz="1800" dirty="0">
                <a:latin typeface="Book Antiqua" pitchFamily="18" charset="0"/>
              </a:rPr>
              <a:t>, output the rule </a:t>
            </a:r>
            <a:r>
              <a:rPr lang="en-US" sz="1800" b="1" dirty="0">
                <a:latin typeface="Book Antiqua" pitchFamily="18" charset="0"/>
              </a:rPr>
              <a:t>“s </a:t>
            </a:r>
            <a:r>
              <a:rPr lang="en-US" sz="1800" b="1" dirty="0">
                <a:latin typeface="Book Antiqua" pitchFamily="18" charset="0"/>
                <a:sym typeface="Wingdings" pitchFamily="2" charset="2"/>
              </a:rPr>
              <a:t> (l-s)”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 if </a:t>
            </a:r>
          </a:p>
          <a:p>
            <a:pPr lvl="1">
              <a:buFontTx/>
              <a:buNone/>
            </a:pPr>
            <a:r>
              <a:rPr lang="en-US" sz="1800" dirty="0">
                <a:latin typeface="Book Antiqua" pitchFamily="18" charset="0"/>
              </a:rPr>
              <a:t>	</a:t>
            </a:r>
            <a:r>
              <a:rPr lang="en-US" sz="1800" b="1" dirty="0" err="1">
                <a:latin typeface="Book Antiqua" pitchFamily="18" charset="0"/>
              </a:rPr>
              <a:t>support_count</a:t>
            </a:r>
            <a:r>
              <a:rPr lang="en-US" sz="1800" b="1" dirty="0">
                <a:latin typeface="Book Antiqua" pitchFamily="18" charset="0"/>
              </a:rPr>
              <a:t>(l) / </a:t>
            </a:r>
            <a:r>
              <a:rPr lang="en-US" sz="1800" b="1" dirty="0" err="1">
                <a:latin typeface="Book Antiqua" pitchFamily="18" charset="0"/>
              </a:rPr>
              <a:t>support_count</a:t>
            </a:r>
            <a:r>
              <a:rPr lang="en-US" sz="1800" b="1" dirty="0">
                <a:latin typeface="Book Antiqua" pitchFamily="18" charset="0"/>
              </a:rPr>
              <a:t>(s) &gt;= </a:t>
            </a:r>
            <a:r>
              <a:rPr lang="en-US" sz="1800" b="1" dirty="0" err="1">
                <a:latin typeface="Book Antiqua" pitchFamily="18" charset="0"/>
              </a:rPr>
              <a:t>min_conf</a:t>
            </a:r>
            <a:r>
              <a:rPr lang="en-US" sz="1800" dirty="0">
                <a:latin typeface="Book Antiqua" pitchFamily="18" charset="0"/>
              </a:rPr>
              <a:t> where </a:t>
            </a:r>
            <a:r>
              <a:rPr lang="en-US" sz="1800" dirty="0" err="1">
                <a:latin typeface="Book Antiqua" pitchFamily="18" charset="0"/>
              </a:rPr>
              <a:t>min_conf</a:t>
            </a:r>
            <a:r>
              <a:rPr lang="en-US" sz="1800" dirty="0">
                <a:latin typeface="Book Antiqua" pitchFamily="18" charset="0"/>
              </a:rPr>
              <a:t> is minimum confidence threshold.</a:t>
            </a:r>
          </a:p>
          <a:p>
            <a:pPr lvl="1">
              <a:buFontTx/>
              <a:buNone/>
            </a:pPr>
            <a:endParaRPr lang="en-US" sz="18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382000" cy="59372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2A03B9"/>
                </a:solidFill>
              </a:rPr>
              <a:t>Data Mining Models and Tasks</a:t>
            </a:r>
          </a:p>
        </p:txBody>
      </p:sp>
      <p:sp>
        <p:nvSpPr>
          <p:cNvPr id="17411" name="AutoShape 4"/>
          <p:cNvSpPr>
            <a:spLocks noChangeArrowheads="1"/>
          </p:cNvSpPr>
          <p:nvPr/>
        </p:nvSpPr>
        <p:spPr bwMode="auto">
          <a:xfrm>
            <a:off x="3048000" y="1752600"/>
            <a:ext cx="2819400" cy="457200"/>
          </a:xfrm>
          <a:prstGeom prst="flowChartTerminator">
            <a:avLst/>
          </a:prstGeom>
          <a:gradFill rotWithShape="0">
            <a:gsLst>
              <a:gs pos="0">
                <a:srgbClr val="008080"/>
              </a:gs>
              <a:gs pos="50000">
                <a:srgbClr val="003B3B"/>
              </a:gs>
              <a:gs pos="100000">
                <a:srgbClr val="008080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352800" y="182880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GB" sz="2000" b="1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110598" name="AutoShape 6"/>
          <p:cNvSpPr>
            <a:spLocks noChangeArrowheads="1"/>
          </p:cNvSpPr>
          <p:nvPr/>
        </p:nvSpPr>
        <p:spPr bwMode="auto">
          <a:xfrm>
            <a:off x="1676400" y="2438400"/>
            <a:ext cx="2057400" cy="685800"/>
          </a:xfrm>
          <a:prstGeom prst="flowChartOffpageConnector">
            <a:avLst/>
          </a:prstGeom>
          <a:gradFill rotWithShape="0">
            <a:gsLst>
              <a:gs pos="0">
                <a:srgbClr val="0066CC"/>
              </a:gs>
              <a:gs pos="50000">
                <a:srgbClr val="0066CC">
                  <a:gamma/>
                  <a:shade val="46275"/>
                  <a:invGamma/>
                </a:srgbClr>
              </a:gs>
              <a:gs pos="100000">
                <a:srgbClr val="0066CC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GB" sz="1800" b="1" dirty="0">
                <a:solidFill>
                  <a:schemeClr val="bg1"/>
                </a:solidFill>
              </a:rPr>
              <a:t>Predictive</a:t>
            </a: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>
            <a:off x="5029200" y="2438400"/>
            <a:ext cx="2057400" cy="685800"/>
          </a:xfrm>
          <a:prstGeom prst="flowChartOffpageConnector">
            <a:avLst/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5257800" y="259080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GB" sz="1800" b="1" dirty="0">
                <a:solidFill>
                  <a:schemeClr val="bg1"/>
                </a:solidFill>
              </a:rPr>
              <a:t>Descriptive</a:t>
            </a:r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609600" y="3657600"/>
            <a:ext cx="3810000" cy="0"/>
          </a:xfrm>
          <a:prstGeom prst="line">
            <a:avLst/>
          </a:prstGeom>
          <a:noFill/>
          <a:ln w="38100">
            <a:pattFill prst="pct75">
              <a:fgClr>
                <a:srgbClr val="008080"/>
              </a:fgClr>
              <a:bgClr>
                <a:srgbClr val="FFFFFF"/>
              </a:bgClr>
            </a:pattFill>
            <a:round/>
            <a:headEnd type="oval" w="med" len="med"/>
            <a:tailEnd type="oval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>
            <a:off x="457200" y="3962400"/>
            <a:ext cx="1219200" cy="457200"/>
          </a:xfrm>
          <a:prstGeom prst="flowChartTerminator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457200" y="4038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10605" name="AutoShape 13"/>
          <p:cNvSpPr>
            <a:spLocks noChangeArrowheads="1"/>
          </p:cNvSpPr>
          <p:nvPr/>
        </p:nvSpPr>
        <p:spPr bwMode="auto">
          <a:xfrm>
            <a:off x="914400" y="4648200"/>
            <a:ext cx="1371600" cy="457200"/>
          </a:xfrm>
          <a:prstGeom prst="flowChartTerminator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606" name="AutoShape 14"/>
          <p:cNvSpPr>
            <a:spLocks noChangeArrowheads="1"/>
          </p:cNvSpPr>
          <p:nvPr/>
        </p:nvSpPr>
        <p:spPr bwMode="auto">
          <a:xfrm>
            <a:off x="2667000" y="4648200"/>
            <a:ext cx="1371600" cy="457200"/>
          </a:xfrm>
          <a:prstGeom prst="flowChartTerminator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607" name="AutoShape 15"/>
          <p:cNvSpPr>
            <a:spLocks noChangeArrowheads="1"/>
          </p:cNvSpPr>
          <p:nvPr/>
        </p:nvSpPr>
        <p:spPr bwMode="auto">
          <a:xfrm>
            <a:off x="3124200" y="3962400"/>
            <a:ext cx="1219200" cy="457200"/>
          </a:xfrm>
          <a:prstGeom prst="flowChartTerminator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3200400" y="40386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143000" y="47244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2819400" y="4648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GB" sz="1200">
                <a:solidFill>
                  <a:schemeClr val="bg1"/>
                </a:solidFill>
              </a:rPr>
              <a:t>Time Series Analysis</a:t>
            </a:r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>
            <a:off x="4724400" y="3657600"/>
            <a:ext cx="3886200" cy="0"/>
          </a:xfrm>
          <a:prstGeom prst="line">
            <a:avLst/>
          </a:prstGeom>
          <a:noFill/>
          <a:ln w="38100">
            <a:pattFill prst="pct75">
              <a:fgClr>
                <a:schemeClr val="tx1"/>
              </a:fgClr>
              <a:bgClr>
                <a:srgbClr val="FFFFFF"/>
              </a:bgClr>
            </a:pattFill>
            <a:round/>
            <a:headEnd type="diamond" w="med" len="med"/>
            <a:tailEnd type="diamond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4876800" y="3962400"/>
            <a:ext cx="1219200" cy="4572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613" name="AutoShape 21"/>
          <p:cNvSpPr>
            <a:spLocks noChangeArrowheads="1"/>
          </p:cNvSpPr>
          <p:nvPr/>
        </p:nvSpPr>
        <p:spPr bwMode="auto">
          <a:xfrm>
            <a:off x="5257800" y="4648200"/>
            <a:ext cx="1371600" cy="4572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614" name="AutoShape 22"/>
          <p:cNvSpPr>
            <a:spLocks noChangeArrowheads="1"/>
          </p:cNvSpPr>
          <p:nvPr/>
        </p:nvSpPr>
        <p:spPr bwMode="auto">
          <a:xfrm>
            <a:off x="6934200" y="4648200"/>
            <a:ext cx="1295400" cy="4572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30" name="AutoShape 23"/>
          <p:cNvSpPr>
            <a:spLocks noChangeArrowheads="1"/>
          </p:cNvSpPr>
          <p:nvPr/>
        </p:nvSpPr>
        <p:spPr bwMode="auto">
          <a:xfrm>
            <a:off x="7315200" y="3962400"/>
            <a:ext cx="1219200" cy="457200"/>
          </a:xfrm>
          <a:prstGeom prst="flowChartTerminator">
            <a:avLst/>
          </a:prstGeom>
          <a:solidFill>
            <a:srgbClr val="9933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4953000" y="4038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GB" sz="140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7391400" y="3962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GB" sz="1200">
                <a:solidFill>
                  <a:schemeClr val="bg1"/>
                </a:solidFill>
              </a:rPr>
              <a:t>Association Rules</a:t>
            </a:r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5410200" y="4648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GB" sz="1200">
                <a:solidFill>
                  <a:schemeClr val="bg1"/>
                </a:solidFill>
              </a:rPr>
              <a:t>Sequence Discovery</a:t>
            </a:r>
          </a:p>
        </p:txBody>
      </p:sp>
      <p:sp>
        <p:nvSpPr>
          <p:cNvPr id="17434" name="Text Box 27"/>
          <p:cNvSpPr txBox="1">
            <a:spLocks noChangeArrowheads="1"/>
          </p:cNvSpPr>
          <p:nvPr/>
        </p:nvSpPr>
        <p:spPr bwMode="auto">
          <a:xfrm>
            <a:off x="7010400" y="472440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GB" sz="1200">
                <a:solidFill>
                  <a:schemeClr val="bg1"/>
                </a:solidFill>
              </a:rPr>
              <a:t>Summarisation</a:t>
            </a:r>
          </a:p>
        </p:txBody>
      </p:sp>
      <p:sp>
        <p:nvSpPr>
          <p:cNvPr id="17435" name="AutoShape 28"/>
          <p:cNvSpPr>
            <a:spLocks noChangeArrowheads="1"/>
          </p:cNvSpPr>
          <p:nvPr/>
        </p:nvSpPr>
        <p:spPr bwMode="auto">
          <a:xfrm rot="3403407">
            <a:off x="5279231" y="2282032"/>
            <a:ext cx="231775" cy="74612"/>
          </a:xfrm>
          <a:prstGeom prst="rightArrow">
            <a:avLst>
              <a:gd name="adj1" fmla="val 50000"/>
              <a:gd name="adj2" fmla="val 77660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AutoShape 29"/>
          <p:cNvSpPr>
            <a:spLocks noChangeArrowheads="1"/>
          </p:cNvSpPr>
          <p:nvPr/>
        </p:nvSpPr>
        <p:spPr bwMode="auto">
          <a:xfrm rot="6577184">
            <a:off x="3426619" y="2288381"/>
            <a:ext cx="231775" cy="74613"/>
          </a:xfrm>
          <a:prstGeom prst="rightArrow">
            <a:avLst>
              <a:gd name="adj1" fmla="val 50000"/>
              <a:gd name="adj2" fmla="val 77659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22" name="AutoShape 30"/>
          <p:cNvSpPr>
            <a:spLocks noChangeArrowheads="1"/>
          </p:cNvSpPr>
          <p:nvPr/>
        </p:nvSpPr>
        <p:spPr bwMode="auto">
          <a:xfrm rot="16200000" flipH="1">
            <a:off x="2510631" y="3204369"/>
            <a:ext cx="312738" cy="304800"/>
          </a:xfrm>
          <a:prstGeom prst="rightArrow">
            <a:avLst>
              <a:gd name="adj1" fmla="val 50000"/>
              <a:gd name="adj2" fmla="val 25651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38" name="Line 31"/>
          <p:cNvSpPr>
            <a:spLocks noChangeShapeType="1"/>
          </p:cNvSpPr>
          <p:nvPr/>
        </p:nvSpPr>
        <p:spPr bwMode="auto">
          <a:xfrm>
            <a:off x="1905000" y="3657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32"/>
          <p:cNvSpPr>
            <a:spLocks noChangeShapeType="1"/>
          </p:cNvSpPr>
          <p:nvPr/>
        </p:nvSpPr>
        <p:spPr bwMode="auto">
          <a:xfrm>
            <a:off x="2895600" y="3657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33"/>
          <p:cNvSpPr>
            <a:spLocks noChangeShapeType="1"/>
          </p:cNvSpPr>
          <p:nvPr/>
        </p:nvSpPr>
        <p:spPr bwMode="auto">
          <a:xfrm>
            <a:off x="6324600" y="3657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Line 34"/>
          <p:cNvSpPr>
            <a:spLocks noChangeShapeType="1"/>
          </p:cNvSpPr>
          <p:nvPr/>
        </p:nvSpPr>
        <p:spPr bwMode="auto">
          <a:xfrm>
            <a:off x="7162800" y="3657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Line 35"/>
          <p:cNvSpPr>
            <a:spLocks noChangeShapeType="1"/>
          </p:cNvSpPr>
          <p:nvPr/>
        </p:nvSpPr>
        <p:spPr bwMode="auto">
          <a:xfrm>
            <a:off x="1066800" y="3657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Line 36"/>
          <p:cNvSpPr>
            <a:spLocks noChangeShapeType="1"/>
          </p:cNvSpPr>
          <p:nvPr/>
        </p:nvSpPr>
        <p:spPr bwMode="auto">
          <a:xfrm>
            <a:off x="3657600" y="3657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Line 37"/>
          <p:cNvSpPr>
            <a:spLocks noChangeShapeType="1"/>
          </p:cNvSpPr>
          <p:nvPr/>
        </p:nvSpPr>
        <p:spPr bwMode="auto">
          <a:xfrm>
            <a:off x="5410200" y="3657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Line 38"/>
          <p:cNvSpPr>
            <a:spLocks noChangeShapeType="1"/>
          </p:cNvSpPr>
          <p:nvPr/>
        </p:nvSpPr>
        <p:spPr bwMode="auto">
          <a:xfrm>
            <a:off x="7848600" y="3657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AutoShape 39"/>
          <p:cNvSpPr>
            <a:spLocks noChangeArrowheads="1"/>
          </p:cNvSpPr>
          <p:nvPr/>
        </p:nvSpPr>
        <p:spPr bwMode="auto">
          <a:xfrm rot="16200000" flipH="1">
            <a:off x="5939631" y="3204369"/>
            <a:ext cx="312738" cy="304800"/>
          </a:xfrm>
          <a:prstGeom prst="rightArrow">
            <a:avLst>
              <a:gd name="adj1" fmla="val 50000"/>
              <a:gd name="adj2" fmla="val 25651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47" name="Right Arrow 38"/>
          <p:cNvSpPr>
            <a:spLocks noChangeArrowheads="1"/>
          </p:cNvSpPr>
          <p:nvPr/>
        </p:nvSpPr>
        <p:spPr bwMode="auto">
          <a:xfrm rot="-7672909">
            <a:off x="8251826" y="4608512"/>
            <a:ext cx="800100" cy="377825"/>
          </a:xfrm>
          <a:prstGeom prst="right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323528" y="1124744"/>
            <a:ext cx="8382000" cy="59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Reminder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D64430-FB58-48FB-9873-2465C319D80E}" type="slidenum">
              <a:rPr lang="zh-CN" altLang="en-US" sz="1200">
                <a:ea typeface="SimSun" pitchFamily="2" charset="-122"/>
              </a:rPr>
              <a:pPr algn="r"/>
              <a:t>4</a:t>
            </a:fld>
            <a:endParaRPr lang="en-US" altLang="zh-CN" sz="1200" dirty="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66AF-3C36-4243-9D09-628E822704A6}" type="slidenum">
              <a:rPr lang="en-US"/>
              <a:pPr/>
              <a:t>40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381000"/>
          </a:xfrm>
        </p:spPr>
        <p:txBody>
          <a:bodyPr/>
          <a:lstStyle/>
          <a:p>
            <a:pPr algn="ctr"/>
            <a:r>
              <a:rPr lang="en-US" sz="2000" dirty="0">
                <a:latin typeface="Book Antiqua" pitchFamily="18" charset="0"/>
              </a:rPr>
              <a:t>Generating Association Rules from Frequent Itemsets [Cont.]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Book Antiqua" pitchFamily="18" charset="0"/>
                <a:sym typeface="Wingdings" pitchFamily="2" charset="2"/>
              </a:rPr>
              <a:t>Let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  <a:sym typeface="Wingdings" pitchFamily="2" charset="2"/>
              </a:rPr>
              <a:t>minimum confidence threshold</a:t>
            </a:r>
            <a:r>
              <a:rPr lang="en-US" sz="2000" dirty="0">
                <a:latin typeface="Book Antiqua" pitchFamily="18" charset="0"/>
                <a:sym typeface="Wingdings" pitchFamily="2" charset="2"/>
              </a:rPr>
              <a:t> is , say 70%.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Book Antiqua" pitchFamily="18" charset="0"/>
              </a:rPr>
              <a:t>The resulting association rules are shown below, each listed with its confidence.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Book Antiqua" pitchFamily="18" charset="0"/>
              </a:rPr>
              <a:t>R1</a:t>
            </a:r>
            <a:r>
              <a:rPr lang="en-US" sz="1800">
                <a:latin typeface="Book Antiqua" pitchFamily="18" charset="0"/>
              </a:rPr>
              <a:t>: I1 </a:t>
            </a:r>
            <a:r>
              <a:rPr lang="en-US" sz="1800" dirty="0">
                <a:latin typeface="Book Antiqua" pitchFamily="18" charset="0"/>
              </a:rPr>
              <a:t>^ I2 </a:t>
            </a:r>
            <a:r>
              <a:rPr lang="en-US" sz="2000" dirty="0">
                <a:latin typeface="Book Antiqua" pitchFamily="18" charset="0"/>
                <a:sym typeface="Wingdings" pitchFamily="2" charset="2"/>
              </a:rPr>
              <a:t> I5</a:t>
            </a:r>
          </a:p>
          <a:p>
            <a:pPr marL="1035050" lvl="2" indent="-177800">
              <a:lnSpc>
                <a:spcPct val="8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 Confidence </a:t>
            </a:r>
            <a:r>
              <a:rPr lang="en-US" sz="1800">
                <a:latin typeface="Book Antiqua" pitchFamily="18" charset="0"/>
                <a:sym typeface="Wingdings" pitchFamily="2" charset="2"/>
              </a:rPr>
              <a:t>= sc{I1,I2,I5}/sc{I1,I2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} = 2/4 = 50%</a:t>
            </a:r>
          </a:p>
          <a:p>
            <a:pPr marL="1035050" lvl="2" indent="-177800">
              <a:lnSpc>
                <a:spcPct val="8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 R1 is Rejected.</a:t>
            </a:r>
          </a:p>
          <a:p>
            <a:pPr marL="1035050" lvl="2" indent="-177800">
              <a:lnSpc>
                <a:spcPct val="80000"/>
              </a:lnSpc>
              <a:buFontTx/>
              <a:buChar char="•"/>
            </a:pPr>
            <a:endParaRPr lang="en-US" sz="1800" dirty="0">
              <a:latin typeface="Book Antiqua" pitchFamily="18" charset="0"/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Book Antiqua" pitchFamily="18" charset="0"/>
              </a:rPr>
              <a:t>R2</a:t>
            </a:r>
            <a:r>
              <a:rPr lang="en-US" sz="2000">
                <a:latin typeface="Book Antiqua" pitchFamily="18" charset="0"/>
              </a:rPr>
              <a:t>: I1 </a:t>
            </a:r>
            <a:r>
              <a:rPr lang="en-US" sz="2000" dirty="0">
                <a:latin typeface="Book Antiqua" pitchFamily="18" charset="0"/>
              </a:rPr>
              <a:t>^ I5 </a:t>
            </a:r>
            <a:r>
              <a:rPr lang="en-US" sz="2000" dirty="0">
                <a:latin typeface="Book Antiqua" pitchFamily="18" charset="0"/>
                <a:sym typeface="Wingdings" pitchFamily="2" charset="2"/>
              </a:rPr>
              <a:t> I2 </a:t>
            </a:r>
          </a:p>
          <a:p>
            <a:pPr marL="1035050" lvl="2" indent="-177800">
              <a:lnSpc>
                <a:spcPct val="8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 Confidence </a:t>
            </a:r>
            <a:r>
              <a:rPr lang="en-US" sz="1800">
                <a:latin typeface="Book Antiqua" pitchFamily="18" charset="0"/>
                <a:sym typeface="Wingdings" pitchFamily="2" charset="2"/>
              </a:rPr>
              <a:t>= sc{I1,I2,I5}/sc{I1,I5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} = 2/2 = 100%</a:t>
            </a:r>
          </a:p>
          <a:p>
            <a:pPr marL="1035050" lvl="2" indent="-177800">
              <a:lnSpc>
                <a:spcPct val="8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  <a:sym typeface="Wingdings" pitchFamily="2" charset="2"/>
              </a:rPr>
              <a:t>R2 is Selected.</a:t>
            </a:r>
          </a:p>
          <a:p>
            <a:pPr marL="1035050" lvl="2" indent="-177800">
              <a:lnSpc>
                <a:spcPct val="80000"/>
              </a:lnSpc>
              <a:buFontTx/>
              <a:buChar char="•"/>
            </a:pPr>
            <a:endParaRPr lang="en-US" sz="1800" dirty="0">
              <a:solidFill>
                <a:schemeClr val="hlink"/>
              </a:solidFill>
              <a:latin typeface="Book Antiqua" pitchFamily="18" charset="0"/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Book Antiqua" pitchFamily="18" charset="0"/>
              </a:rPr>
              <a:t>R3: I2 ^ I5 </a:t>
            </a:r>
            <a:r>
              <a:rPr lang="en-US" sz="2000">
                <a:latin typeface="Book Antiqua" pitchFamily="18" charset="0"/>
                <a:sym typeface="Wingdings" pitchFamily="2" charset="2"/>
              </a:rPr>
              <a:t> I1</a:t>
            </a:r>
            <a:endParaRPr lang="en-US" sz="2000" dirty="0">
              <a:latin typeface="Book Antiqua" pitchFamily="18" charset="0"/>
              <a:sym typeface="Wingdings" pitchFamily="2" charset="2"/>
            </a:endParaRPr>
          </a:p>
          <a:p>
            <a:pPr marL="1035050" lvl="2" indent="-177800">
              <a:lnSpc>
                <a:spcPct val="8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 Confidence </a:t>
            </a:r>
            <a:r>
              <a:rPr lang="en-US" sz="1800">
                <a:latin typeface="Book Antiqua" pitchFamily="18" charset="0"/>
                <a:sym typeface="Wingdings" pitchFamily="2" charset="2"/>
              </a:rPr>
              <a:t>= sc{I1,I2,I5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}/sc{I2,I5} = 2/2 = 100%</a:t>
            </a:r>
          </a:p>
          <a:p>
            <a:pPr marL="1035050" lvl="2" indent="-177800">
              <a:lnSpc>
                <a:spcPct val="8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Book Antiqua" pitchFamily="18" charset="0"/>
                <a:sym typeface="Wingdings" pitchFamily="2" charset="2"/>
              </a:rPr>
              <a:t>R3 is Selected.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C15D7-4267-40EA-A032-0C69A0FFEC35}" type="slidenum">
              <a:rPr lang="en-US"/>
              <a:pPr/>
              <a:t>41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381000"/>
          </a:xfrm>
        </p:spPr>
        <p:txBody>
          <a:bodyPr/>
          <a:lstStyle/>
          <a:p>
            <a:pPr algn="ctr"/>
            <a:r>
              <a:rPr lang="en-US" sz="2000" dirty="0">
                <a:latin typeface="Book Antiqua" pitchFamily="18" charset="0"/>
              </a:rPr>
              <a:t>Generating Association Rules from Frequent Itemsets [Cont.]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3962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dirty="0">
                <a:latin typeface="Book Antiqua" pitchFamily="18" charset="0"/>
              </a:rPr>
              <a:t> R4</a:t>
            </a:r>
            <a:r>
              <a:rPr lang="en-US" sz="1800">
                <a:latin typeface="Book Antiqua" pitchFamily="18" charset="0"/>
              </a:rPr>
              <a:t>: I1 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 I2 ^ I5</a:t>
            </a:r>
          </a:p>
          <a:p>
            <a:pPr lvl="2" indent="-28575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Confidence </a:t>
            </a:r>
            <a:r>
              <a:rPr lang="en-US" sz="1800">
                <a:latin typeface="Book Antiqua" pitchFamily="18" charset="0"/>
                <a:sym typeface="Wingdings" pitchFamily="2" charset="2"/>
              </a:rPr>
              <a:t>= sc{I1,I2,I5}/sc{I1} 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= 2/6 = 33%</a:t>
            </a:r>
          </a:p>
          <a:p>
            <a:pPr lvl="2" indent="-28575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R4 is Rejected.</a:t>
            </a:r>
          </a:p>
          <a:p>
            <a:pPr lvl="2" indent="-285750">
              <a:lnSpc>
                <a:spcPct val="90000"/>
              </a:lnSpc>
              <a:buFontTx/>
              <a:buChar char="•"/>
            </a:pPr>
            <a:endParaRPr lang="en-US" sz="1800" dirty="0">
              <a:latin typeface="Book Antiqua" pitchFamily="18" charset="0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Book Antiqua" pitchFamily="18" charset="0"/>
              </a:rPr>
              <a:t> R5: I2 </a:t>
            </a:r>
            <a:r>
              <a:rPr lang="en-US" sz="1800">
                <a:latin typeface="Book Antiqua" pitchFamily="18" charset="0"/>
                <a:sym typeface="Wingdings" pitchFamily="2" charset="2"/>
              </a:rPr>
              <a:t> I1 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^ I5</a:t>
            </a:r>
          </a:p>
          <a:p>
            <a:pPr lvl="2" indent="-28575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Confidence </a:t>
            </a:r>
            <a:r>
              <a:rPr lang="en-US" sz="1800">
                <a:latin typeface="Book Antiqua" pitchFamily="18" charset="0"/>
                <a:sym typeface="Wingdings" pitchFamily="2" charset="2"/>
              </a:rPr>
              <a:t>= sc{I1,I2,I5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}/{I2} = 2/7 = 29%</a:t>
            </a:r>
          </a:p>
          <a:p>
            <a:pPr lvl="2" indent="-28575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R5 is Rejected.</a:t>
            </a:r>
          </a:p>
          <a:p>
            <a:pPr lvl="2" indent="-285750">
              <a:lnSpc>
                <a:spcPct val="90000"/>
              </a:lnSpc>
              <a:buFontTx/>
              <a:buChar char="•"/>
            </a:pPr>
            <a:endParaRPr lang="en-US" sz="1800" dirty="0">
              <a:latin typeface="Book Antiqua" pitchFamily="18" charset="0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hlink"/>
                </a:solidFill>
                <a:latin typeface="Book Antiqua" pitchFamily="18" charset="0"/>
              </a:rPr>
              <a:t> </a:t>
            </a:r>
            <a:r>
              <a:rPr lang="en-US" sz="1800" dirty="0">
                <a:latin typeface="Book Antiqua" pitchFamily="18" charset="0"/>
              </a:rPr>
              <a:t>R6: I5 </a:t>
            </a:r>
            <a:r>
              <a:rPr lang="en-US" sz="1800">
                <a:latin typeface="Book Antiqua" pitchFamily="18" charset="0"/>
                <a:sym typeface="Wingdings" pitchFamily="2" charset="2"/>
              </a:rPr>
              <a:t> I1 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^ I2</a:t>
            </a:r>
          </a:p>
          <a:p>
            <a:pPr lvl="2" indent="-28575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Book Antiqua" pitchFamily="18" charset="0"/>
                <a:sym typeface="Wingdings" pitchFamily="2" charset="2"/>
              </a:rPr>
              <a:t>Confidence </a:t>
            </a:r>
            <a:r>
              <a:rPr lang="en-US" sz="1800">
                <a:latin typeface="Book Antiqua" pitchFamily="18" charset="0"/>
                <a:sym typeface="Wingdings" pitchFamily="2" charset="2"/>
              </a:rPr>
              <a:t>= sc{I1,I2,I5</a:t>
            </a:r>
            <a:r>
              <a:rPr lang="en-US" sz="1800" dirty="0">
                <a:latin typeface="Book Antiqua" pitchFamily="18" charset="0"/>
                <a:sym typeface="Wingdings" pitchFamily="2" charset="2"/>
              </a:rPr>
              <a:t>}/ {I5} = 2/2 = 100%</a:t>
            </a:r>
          </a:p>
          <a:p>
            <a:pPr lvl="2" indent="-285750">
              <a:lnSpc>
                <a:spcPct val="90000"/>
              </a:lnSpc>
              <a:buFontTx/>
              <a:buChar char="•"/>
            </a:pPr>
            <a:r>
              <a:rPr lang="en-US" sz="1800" dirty="0">
                <a:solidFill>
                  <a:schemeClr val="hlink"/>
                </a:solidFill>
                <a:latin typeface="Book Antiqua" pitchFamily="18" charset="0"/>
                <a:sym typeface="Wingdings" pitchFamily="2" charset="2"/>
              </a:rPr>
              <a:t>R6 is Selected.</a:t>
            </a:r>
          </a:p>
          <a:p>
            <a:pPr lvl="2" indent="-285750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Book Antiqua" pitchFamily="18" charset="0"/>
                <a:sym typeface="Wingdings" pitchFamily="2" charset="2"/>
              </a:rPr>
              <a:t>    In this way, We have found three strong association rules.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6019800"/>
            <a:ext cx="860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  <a:buClr>
                <a:srgbClr val="E2007F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232DF5"/>
                </a:solidFill>
              </a:rPr>
              <a:t>  Association rules with minimum support and count are sometimes called “</a:t>
            </a:r>
            <a:r>
              <a:rPr lang="en-US" sz="1600" b="1" i="1" dirty="0">
                <a:solidFill>
                  <a:srgbClr val="232DF5"/>
                </a:solidFill>
              </a:rPr>
              <a:t>strong</a:t>
            </a:r>
            <a:r>
              <a:rPr lang="en-US" sz="1600" dirty="0">
                <a:solidFill>
                  <a:srgbClr val="232DF5"/>
                </a:solidFill>
              </a:rPr>
              <a:t>” rules 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2400"/>
            <a:ext cx="8280400" cy="447675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0099"/>
                </a:solidFill>
              </a:rPr>
              <a:t>In class Exercise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Do same for </a:t>
            </a:r>
            <a:r>
              <a:rPr lang="en-US" sz="1800" b="1" dirty="0"/>
              <a:t>{1,2,3}  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229600" cy="244475"/>
          </a:xfrm>
        </p:spPr>
        <p:txBody>
          <a:bodyPr/>
          <a:lstStyle/>
          <a:p>
            <a:r>
              <a:rPr lang="en-US" sz="1800">
                <a:solidFill>
                  <a:srgbClr val="2A03B9"/>
                </a:solidFill>
              </a:rPr>
              <a:t>Fig 5.4 : The Apriori Algorithm</a:t>
            </a:r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476250"/>
            <a:ext cx="8713787" cy="6192838"/>
          </a:xfrm>
        </p:spPr>
      </p:pic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/ Homework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3779837" cy="3505200"/>
          </a:xfrm>
        </p:spPr>
        <p:txBody>
          <a:bodyPr/>
          <a:lstStyle/>
          <a:p>
            <a:pPr>
              <a:buNone/>
            </a:pPr>
            <a:r>
              <a:rPr lang="en-US" sz="1600" b="1" dirty="0"/>
              <a:t>Given the following :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- Transactional dataset (D)</a:t>
            </a:r>
          </a:p>
          <a:p>
            <a:pPr>
              <a:buNone/>
            </a:pPr>
            <a:r>
              <a:rPr lang="en-US" sz="1600" dirty="0"/>
              <a:t>- Minimum Support = 2  (20%)</a:t>
            </a:r>
          </a:p>
          <a:p>
            <a:pPr>
              <a:buNone/>
            </a:pPr>
            <a:r>
              <a:rPr lang="en-US" sz="1600" dirty="0"/>
              <a:t>- Minimum Confidence = 70%</a:t>
            </a:r>
          </a:p>
          <a:p>
            <a:pPr>
              <a:buNone/>
            </a:pPr>
            <a:endParaRPr lang="en-US" sz="1600" dirty="0"/>
          </a:p>
          <a:p>
            <a:pPr marL="0" indent="1588">
              <a:buNone/>
            </a:pPr>
            <a:r>
              <a:rPr lang="en-US" sz="1600" b="1" dirty="0"/>
              <a:t>Use the </a:t>
            </a:r>
            <a:r>
              <a:rPr lang="en-US" sz="1600" b="1" dirty="0" err="1"/>
              <a:t>Apriori</a:t>
            </a:r>
            <a:r>
              <a:rPr lang="en-US" sz="1600" b="1" dirty="0"/>
              <a:t> algorithm to Find:</a:t>
            </a:r>
          </a:p>
          <a:p>
            <a:pPr marL="0" indent="1588">
              <a:buNone/>
            </a:pPr>
            <a:r>
              <a:rPr lang="en-US" sz="1600" dirty="0"/>
              <a:t> </a:t>
            </a:r>
          </a:p>
          <a:p>
            <a:pPr marL="0" indent="1588">
              <a:buNone/>
            </a:pPr>
            <a:r>
              <a:rPr lang="en-US" sz="1600" dirty="0">
                <a:solidFill>
                  <a:srgbClr val="0070C0"/>
                </a:solidFill>
              </a:rPr>
              <a:t>1) The set of frequent courses that are registered together.</a:t>
            </a:r>
          </a:p>
          <a:p>
            <a:pPr marL="0" indent="1588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1588">
              <a:buNone/>
            </a:pPr>
            <a:r>
              <a:rPr lang="en-US" sz="1600" dirty="0">
                <a:solidFill>
                  <a:srgbClr val="0070C0"/>
                </a:solidFill>
              </a:rPr>
              <a:t>2) The set of strong association rules.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495800" y="1295400"/>
          <a:ext cx="4191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4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St-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TID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List of Courses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CIS227,  CIS240,  CIS260 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CIS240,  CIS256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CIS240,  CIS281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CIS240,  CIS256,  CIS260 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CIS260,  CIS281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CIS240,  CIS281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CIS260,  CIS281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CIS227,  CIS240,  CIS260,  CIS281 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CIS240,  CIS260,  CIS281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CIS256,  CIS260,  CIS281 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DFCA3516-8041-493E-859B-F5FF9A7F6B0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/ Homework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3779837" cy="1371600"/>
          </a:xfrm>
        </p:spPr>
        <p:txBody>
          <a:bodyPr/>
          <a:lstStyle/>
          <a:p>
            <a:pPr>
              <a:buNone/>
            </a:pPr>
            <a:r>
              <a:rPr lang="en-US" sz="1600" b="1" dirty="0"/>
              <a:t>Given the following :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- Transactional dataset (D)</a:t>
            </a:r>
          </a:p>
          <a:p>
            <a:pPr>
              <a:buNone/>
            </a:pPr>
            <a:r>
              <a:rPr lang="en-US" sz="1600" dirty="0"/>
              <a:t>- Minimum Support = 50%</a:t>
            </a:r>
          </a:p>
          <a:p>
            <a:pPr>
              <a:buNone/>
            </a:pPr>
            <a:r>
              <a:rPr lang="en-US" sz="1600" dirty="0"/>
              <a:t>- Minimum Confidence = 80%</a:t>
            </a:r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1600200" y="2819400"/>
          <a:ext cx="6553200" cy="24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4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P-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TID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List of Medicines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Penamox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Apisal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  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Loratan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Scopinal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Flexin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Panadol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Penamox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Loratan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Scopinal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Panadol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Apisal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  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Loratan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Scopinal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Penamox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Scopinal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Flexin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Panadol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Penamox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Loratan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Scopinal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Penamox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Scopinal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en-US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Flexin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DFCA3516-8041-493E-859B-F5FF9A7F6B0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5029200" y="1066800"/>
            <a:ext cx="37798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Apriori algorithm to Find:</a:t>
            </a:r>
          </a:p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The set of frequent courses that are registered together.</a:t>
            </a:r>
          </a:p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The set of strong association rules.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/ Homework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3779837" cy="1371600"/>
          </a:xfrm>
        </p:spPr>
        <p:txBody>
          <a:bodyPr/>
          <a:lstStyle/>
          <a:p>
            <a:pPr>
              <a:buNone/>
            </a:pPr>
            <a:r>
              <a:rPr lang="en-US" sz="1600" b="1" dirty="0"/>
              <a:t>Given the following :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- Transactional dataset (D)</a:t>
            </a:r>
          </a:p>
          <a:p>
            <a:pPr>
              <a:buNone/>
            </a:pPr>
            <a:r>
              <a:rPr lang="en-US" sz="1600" dirty="0"/>
              <a:t>- Minimum Support = 40%</a:t>
            </a:r>
          </a:p>
          <a:p>
            <a:pPr>
              <a:buNone/>
            </a:pPr>
            <a:r>
              <a:rPr lang="en-US" sz="1600" dirty="0"/>
              <a:t>- Minimum Confidence = 95%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DFCA3516-8041-493E-859B-F5FF9A7F6B0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5029200" y="1066800"/>
            <a:ext cx="37798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Apriori algorithm to Find:</a:t>
            </a:r>
          </a:p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The set of frequent courses that are registered together.</a:t>
            </a:r>
          </a:p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1588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The set of strong association rules.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5943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You may need Dataset Transformations (</a:t>
            </a:r>
            <a:r>
              <a:rPr lang="en-US" sz="2400" dirty="0">
                <a:solidFill>
                  <a:srgbClr val="232DF5"/>
                </a:solidFill>
              </a:rPr>
              <a:t>preprocessing</a:t>
            </a:r>
            <a:r>
              <a:rPr lang="en-US" sz="2400" dirty="0"/>
              <a:t>)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3348038" y="2060575"/>
          <a:ext cx="2441575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41043" imgH="3136583" progId="Word.Document.8">
                  <p:embed/>
                </p:oleObj>
              </mc:Choice>
              <mc:Fallback>
                <p:oleObj name="Document" r:id="rId2" imgW="2441043" imgH="3136583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060575"/>
                        <a:ext cx="2441575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6003925" y="4003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kumimoji="1" lang="en-US" sz="2400" b="1" i="1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0" y="1989138"/>
          <a:ext cx="4211638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971453" imgH="3125745" progId="Word.Document.8">
                  <p:embed/>
                </p:oleObj>
              </mc:Choice>
              <mc:Fallback>
                <p:oleObj name="Document" r:id="rId4" imgW="4971453" imgH="3125745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4211638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1871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/>
              <a:t>Example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39750" y="1557338"/>
            <a:ext cx="215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3300"/>
                </a:solidFill>
              </a:rPr>
              <a:t>Original Dataset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779838" y="1628775"/>
            <a:ext cx="215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</a:rPr>
              <a:t>Converted Dataset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779838" y="5108575"/>
            <a:ext cx="259238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kumimoji="1" lang="en-US" sz="1600" b="1" i="1">
                <a:solidFill>
                  <a:srgbClr val="232DF5"/>
                </a:solidFill>
                <a:latin typeface="Times New Roman" pitchFamily="18" charset="0"/>
              </a:rPr>
              <a:t>ITEMS</a:t>
            </a:r>
            <a:r>
              <a:rPr kumimoji="1" lang="en-US" sz="1600" b="1" i="1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algn="l" rtl="0"/>
            <a:r>
              <a:rPr kumimoji="1" lang="en-US" sz="1600" b="1">
                <a:solidFill>
                  <a:srgbClr val="000000"/>
                </a:solidFill>
                <a:latin typeface="Times New Roman" pitchFamily="18" charset="0"/>
              </a:rPr>
              <a:t>A = milk, B= bread, </a:t>
            </a:r>
          </a:p>
          <a:p>
            <a:pPr algn="l" rtl="0"/>
            <a:r>
              <a:rPr kumimoji="1" lang="en-US" sz="1600" b="1">
                <a:solidFill>
                  <a:srgbClr val="000000"/>
                </a:solidFill>
                <a:latin typeface="Times New Roman" pitchFamily="18" charset="0"/>
              </a:rPr>
              <a:t>C= cereal, D= sugar,</a:t>
            </a:r>
          </a:p>
          <a:p>
            <a:pPr algn="l" rtl="0"/>
            <a:r>
              <a:rPr kumimoji="1" lang="en-US" sz="1600" b="1">
                <a:solidFill>
                  <a:srgbClr val="000000"/>
                </a:solidFill>
                <a:latin typeface="Times New Roman" pitchFamily="18" charset="0"/>
              </a:rPr>
              <a:t>E= eggs</a:t>
            </a:r>
          </a:p>
        </p:txBody>
      </p:sp>
      <p:graphicFrame>
        <p:nvGraphicFramePr>
          <p:cNvPr id="12292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684838" y="2133600"/>
          <a:ext cx="3459162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458684" imgH="3262307" progId="Word.Document.8">
                  <p:embed/>
                </p:oleObj>
              </mc:Choice>
              <mc:Fallback>
                <p:oleObj name="Document" r:id="rId6" imgW="3458684" imgH="3262307" progId="Word.Documen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2133600"/>
                        <a:ext cx="3459162" cy="326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Line 13"/>
          <p:cNvSpPr>
            <a:spLocks noChangeShapeType="1"/>
          </p:cNvSpPr>
          <p:nvPr/>
        </p:nvSpPr>
        <p:spPr bwMode="auto">
          <a:xfrm>
            <a:off x="3492500" y="36449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>
            <a:off x="5508625" y="34290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6372225" y="1628775"/>
            <a:ext cx="215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3300"/>
                </a:solidFill>
              </a:rPr>
              <a:t>Binary Dataset</a:t>
            </a: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6948488" y="6165850"/>
            <a:ext cx="187166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3300"/>
                </a:solidFill>
              </a:rPr>
              <a:t>See Chapter 2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Format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84322" name="Picture 2" descr="صورة ذات صلة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111552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280400" cy="228600"/>
          </a:xfrm>
        </p:spPr>
        <p:txBody>
          <a:bodyPr/>
          <a:lstStyle/>
          <a:p>
            <a:r>
              <a:rPr lang="en-US" sz="2000" dirty="0">
                <a:solidFill>
                  <a:srgbClr val="232DF5"/>
                </a:solidFill>
              </a:rPr>
              <a:t>Other Applications for Association Rules and Frequent Itemsets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42350" cy="23050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In addition to the marketing application, the same sort of question has the following uses: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1. </a:t>
            </a:r>
            <a:r>
              <a:rPr lang="en-US" sz="1400" dirty="0">
                <a:solidFill>
                  <a:schemeClr val="accent2"/>
                </a:solidFill>
              </a:rPr>
              <a:t>Baskets</a:t>
            </a:r>
            <a:r>
              <a:rPr lang="en-US" sz="1400" dirty="0"/>
              <a:t> = </a:t>
            </a:r>
            <a:r>
              <a:rPr lang="en-US" sz="1400" dirty="0">
                <a:solidFill>
                  <a:schemeClr val="accent2"/>
                </a:solidFill>
              </a:rPr>
              <a:t>documents</a:t>
            </a:r>
            <a:r>
              <a:rPr lang="en-US" sz="1400" dirty="0"/>
              <a:t>; </a:t>
            </a:r>
            <a:r>
              <a:rPr lang="en-US" sz="1400" dirty="0">
                <a:solidFill>
                  <a:schemeClr val="hlink"/>
                </a:solidFill>
              </a:rPr>
              <a:t>items</a:t>
            </a:r>
            <a:r>
              <a:rPr lang="en-US" sz="1400" dirty="0"/>
              <a:t> = </a:t>
            </a:r>
            <a:r>
              <a:rPr lang="en-US" sz="1400" dirty="0">
                <a:solidFill>
                  <a:schemeClr val="hlink"/>
                </a:solidFill>
              </a:rPr>
              <a:t>words</a:t>
            </a:r>
            <a:r>
              <a:rPr lang="en-US" sz="1400" dirty="0"/>
              <a:t>. Words appearing frequently together in documents may represent phrases or linked concepts. Can be used for intelligence gathering.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2. </a:t>
            </a:r>
            <a:r>
              <a:rPr lang="en-US" sz="1400" dirty="0">
                <a:solidFill>
                  <a:schemeClr val="accent2"/>
                </a:solidFill>
              </a:rPr>
              <a:t>Baskets</a:t>
            </a:r>
            <a:r>
              <a:rPr lang="en-US" sz="1400" dirty="0"/>
              <a:t> = </a:t>
            </a:r>
            <a:r>
              <a:rPr lang="en-US" sz="1400" dirty="0">
                <a:solidFill>
                  <a:schemeClr val="accent2"/>
                </a:solidFill>
              </a:rPr>
              <a:t>sentences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hlink"/>
                </a:solidFill>
              </a:rPr>
              <a:t>items</a:t>
            </a:r>
            <a:r>
              <a:rPr lang="en-US" sz="1400" dirty="0"/>
              <a:t> = </a:t>
            </a:r>
            <a:r>
              <a:rPr lang="en-US" sz="1400" dirty="0">
                <a:solidFill>
                  <a:schemeClr val="hlink"/>
                </a:solidFill>
              </a:rPr>
              <a:t>documents</a:t>
            </a:r>
            <a:r>
              <a:rPr lang="en-US" sz="1400" dirty="0"/>
              <a:t>. Two documents with many of the same sentences could represent plagiarism or mirror sites on the Web.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505201"/>
            <a:ext cx="8447088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altLang="ja-JP" sz="1400" b="1" kern="0" dirty="0">
                <a:solidFill>
                  <a:srgbClr val="FF0000"/>
                </a:solidFill>
                <a:latin typeface="+mn-lt"/>
                <a:ea typeface="ＭＳ Ｐゴシック" pitchFamily="34" charset="-128"/>
                <a:cs typeface="+mn-cs"/>
              </a:rPr>
              <a:t>A text document data set. Each document is treated as a “bag” of keywords</a:t>
            </a:r>
            <a:endParaRPr lang="en-US" altLang="ja-JP" sz="1400" kern="0" dirty="0">
              <a:solidFill>
                <a:srgbClr val="FF0000"/>
              </a:solidFill>
              <a:latin typeface="+mn-lt"/>
              <a:ea typeface="ＭＳ Ｐゴシック" pitchFamily="34" charset="-128"/>
              <a:cs typeface="+mn-cs"/>
            </a:endParaRPr>
          </a:p>
          <a:p>
            <a:pPr marL="292100" indent="-292100" algn="l" rtl="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ＭＳ Ｐゴシック" pitchFamily="34" charset="-128"/>
                <a:cs typeface="+mn-cs"/>
              </a:rPr>
              <a:t>	</a:t>
            </a:r>
            <a:endParaRPr lang="en-US" sz="1400" kern="0" dirty="0">
              <a:latin typeface="+mn-lt"/>
              <a:cs typeface="+mn-cs"/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D64430-FB58-48FB-9873-2465C319D80E}" type="slidenum">
              <a:rPr lang="zh-CN" altLang="en-US" sz="1200">
                <a:ea typeface="SimSun" pitchFamily="2" charset="-122"/>
              </a:rPr>
              <a:pPr algn="r"/>
              <a:t>49</a:t>
            </a:fld>
            <a:endParaRPr lang="en-US" altLang="zh-CN" sz="1200" dirty="0">
              <a:ea typeface="SimSun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4267200"/>
          <a:ext cx="4800600" cy="198119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raditional Arabic"/>
                        </a:rPr>
                        <a:t>Documents</a:t>
                      </a:r>
                      <a:endParaRPr lang="en-US" sz="120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raditional Arabic"/>
                        </a:rPr>
                        <a:t>Terms</a:t>
                      </a:r>
                      <a:endParaRPr lang="en-US" sz="1200">
                        <a:latin typeface="Times New Roman"/>
                        <a:ea typeface="Times New Roman"/>
                        <a:cs typeface="Traditional Arabic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raditional Arabic"/>
                        </a:rPr>
                        <a:t>doc1: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raditional Arabic"/>
                        </a:rPr>
                        <a:t>Student, Teach, School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raditional Arabic"/>
                        </a:rPr>
                        <a:t>doc2: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raditional Arabic"/>
                        </a:rPr>
                        <a:t>Student, School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raditional Arabic"/>
                        </a:rPr>
                        <a:t>doc3: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raditional Arabic"/>
                        </a:rPr>
                        <a:t>Teach, School, City, Game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raditional Arabic"/>
                        </a:rPr>
                        <a:t>doc4: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raditional Arabic"/>
                        </a:rPr>
                        <a:t>Baseball, Basketball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raditional Arabic"/>
                        </a:rPr>
                        <a:t>doc5: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raditional Arabic"/>
                        </a:rPr>
                        <a:t>Basketball, Player, Spectator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raditional Arabic"/>
                        </a:rPr>
                        <a:t>doc6: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raditional Arabic"/>
                        </a:rPr>
                        <a:t>Baseball, Coach, Game,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0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raditional Arabic"/>
                        </a:rPr>
                        <a:t>doc7: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raditional Arabic"/>
                        </a:rPr>
                        <a:t>Basketball, Team, City, Game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Frequent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Frequent patterns </a:t>
            </a:r>
            <a:r>
              <a:rPr lang="en-US" sz="1800" b="1" dirty="0"/>
              <a:t>are patterns (such as itemsets, subsequences, or </a:t>
            </a:r>
          </a:p>
          <a:p>
            <a:pPr>
              <a:buNone/>
            </a:pPr>
            <a:r>
              <a:rPr lang="en-US" sz="1800" b="1" dirty="0"/>
              <a:t>       substructures) </a:t>
            </a:r>
            <a:r>
              <a:rPr lang="en-US" sz="1800" dirty="0"/>
              <a:t>that appear in a data set frequently. </a:t>
            </a:r>
          </a:p>
          <a:p>
            <a:endParaRPr lang="en-US" sz="1800" dirty="0"/>
          </a:p>
          <a:p>
            <a:r>
              <a:rPr lang="en-US" sz="1800" dirty="0"/>
              <a:t>For example, a set of items, such as milk and bread, that appear frequently together in a transaction data set is a </a:t>
            </a:r>
            <a:r>
              <a:rPr lang="en-US" sz="1800" i="1" dirty="0">
                <a:solidFill>
                  <a:srgbClr val="FF0000"/>
                </a:solidFill>
              </a:rPr>
              <a:t>frequent </a:t>
            </a:r>
            <a:r>
              <a:rPr lang="en-US" sz="1800" i="1" dirty="0" err="1">
                <a:solidFill>
                  <a:srgbClr val="FF0000"/>
                </a:solidFill>
              </a:rPr>
              <a:t>itemset</a:t>
            </a:r>
            <a:r>
              <a:rPr lang="en-US" sz="1800" i="1" dirty="0"/>
              <a:t>.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A subsequence</a:t>
            </a:r>
            <a:r>
              <a:rPr lang="en-US" sz="1800" i="1" dirty="0"/>
              <a:t>, such as </a:t>
            </a:r>
            <a:r>
              <a:rPr lang="en-US" sz="1800" dirty="0"/>
              <a:t>buying first a PC, then a digital camera, and then a memory card, if it occurs frequently in a shopping history database, is a (</a:t>
            </a:r>
            <a:r>
              <a:rPr lang="en-US" sz="1800" i="1" dirty="0"/>
              <a:t>frequent) sequential pattern. </a:t>
            </a:r>
          </a:p>
          <a:p>
            <a:endParaRPr lang="en-US" sz="1800" i="1" dirty="0"/>
          </a:p>
          <a:p>
            <a:r>
              <a:rPr lang="en-US" sz="1800" i="1" dirty="0">
                <a:solidFill>
                  <a:srgbClr val="FF0000"/>
                </a:solidFill>
              </a:rPr>
              <a:t>A substructure </a:t>
            </a:r>
            <a:r>
              <a:rPr lang="en-US" sz="1800" i="1" dirty="0"/>
              <a:t>can refer </a:t>
            </a:r>
            <a:r>
              <a:rPr lang="en-US" sz="1800" dirty="0"/>
              <a:t>to different structural forms, such as </a:t>
            </a:r>
            <a:r>
              <a:rPr lang="en-US" sz="1800" dirty="0" err="1"/>
              <a:t>subgraphs</a:t>
            </a:r>
            <a:r>
              <a:rPr lang="en-US" sz="1800" dirty="0"/>
              <a:t>, </a:t>
            </a:r>
            <a:r>
              <a:rPr lang="en-US" sz="1800" dirty="0" err="1"/>
              <a:t>subtrees</a:t>
            </a:r>
            <a:r>
              <a:rPr lang="en-US" sz="1800" dirty="0"/>
              <a:t>, or </a:t>
            </a:r>
            <a:r>
              <a:rPr lang="en-US" sz="1800" dirty="0" err="1"/>
              <a:t>sublattices</a:t>
            </a:r>
            <a:r>
              <a:rPr lang="en-US" sz="1800" dirty="0"/>
              <a:t>, which may be combined with itemsets or subsequences. If a substructure occurs frequently, it is called a (</a:t>
            </a:r>
            <a:r>
              <a:rPr lang="en-US" sz="1800" i="1" dirty="0"/>
              <a:t>frequent) structured pattern.</a:t>
            </a:r>
          </a:p>
          <a:p>
            <a:endParaRPr lang="en-US" sz="1800" i="1" dirty="0"/>
          </a:p>
          <a:p>
            <a:r>
              <a:rPr lang="en-US" sz="1800" dirty="0">
                <a:solidFill>
                  <a:srgbClr val="000099"/>
                </a:solidFill>
              </a:rPr>
              <a:t>Finding such frequent patterns plays an essential role in mining associations, correlations, and many other interesting relationships among data.</a:t>
            </a:r>
          </a:p>
          <a:p>
            <a:r>
              <a:rPr lang="en-US" sz="1800" dirty="0">
                <a:solidFill>
                  <a:srgbClr val="000099"/>
                </a:solidFill>
              </a:rPr>
              <a:t>Moreover, it helps in data classification, clustering, and other data mining tasks as well.</a:t>
            </a:r>
          </a:p>
          <a:p>
            <a:endParaRPr lang="en-US" sz="1800" dirty="0">
              <a:solidFill>
                <a:srgbClr val="000099"/>
              </a:solidFill>
            </a:endParaRPr>
          </a:p>
          <a:p>
            <a:r>
              <a:rPr lang="en-US" sz="1800" b="1" u="sng" dirty="0">
                <a:solidFill>
                  <a:srgbClr val="000099"/>
                </a:solidFill>
              </a:rPr>
              <a:t>Thus</a:t>
            </a:r>
            <a:r>
              <a:rPr lang="en-US" sz="1800" dirty="0">
                <a:solidFill>
                  <a:srgbClr val="000099"/>
                </a:solidFill>
              </a:rPr>
              <a:t>, </a:t>
            </a:r>
            <a:r>
              <a:rPr lang="en-US" sz="1800" dirty="0">
                <a:solidFill>
                  <a:srgbClr val="C00000"/>
                </a:solidFill>
              </a:rPr>
              <a:t>frequent pattern mining </a:t>
            </a:r>
            <a:r>
              <a:rPr lang="en-US" sz="1800" dirty="0">
                <a:solidFill>
                  <a:srgbClr val="000099"/>
                </a:solidFill>
              </a:rPr>
              <a:t>has become an important data mining task and a focused theme in data mining research.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09800"/>
            <a:ext cx="7716838" cy="1524000"/>
          </a:xfrm>
        </p:spPr>
        <p:txBody>
          <a:bodyPr/>
          <a:lstStyle/>
          <a:p>
            <a:r>
              <a:rPr lang="en-US" dirty="0">
                <a:solidFill>
                  <a:srgbClr val="2A03B9"/>
                </a:solidFill>
              </a:rPr>
              <a:t>Challenges of Frequent Pattern Mining</a:t>
            </a: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6249988" cy="417512"/>
          </a:xfrm>
        </p:spPr>
        <p:txBody>
          <a:bodyPr/>
          <a:lstStyle/>
          <a:p>
            <a:r>
              <a:rPr lang="en-US" sz="2000" dirty="0">
                <a:solidFill>
                  <a:srgbClr val="2A03B9"/>
                </a:solidFill>
              </a:rPr>
              <a:t>Challenges of Frequent Pattern Mining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7888" cy="41036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/>
              <a:t>Challenges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Multiple scans of transaction database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Huge number of candidates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Tedious workload of support counting for candidates</a:t>
            </a:r>
          </a:p>
          <a:p>
            <a:pPr>
              <a:lnSpc>
                <a:spcPct val="130000"/>
              </a:lnSpc>
            </a:pPr>
            <a:r>
              <a:rPr lang="en-US" sz="2000"/>
              <a:t>Improving Apriori: general ideas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Reduce passes of transaction database scans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Shrink number of candidates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Facilitate support counting of candidates</a:t>
            </a: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Alternative Methods for Frequent </a:t>
            </a:r>
            <a:r>
              <a:rPr lang="en-US" sz="2000" dirty="0" err="1"/>
              <a:t>Itemset</a:t>
            </a:r>
            <a:r>
              <a:rPr lang="en-US" sz="2000" dirty="0"/>
              <a:t> Generation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8337550" cy="846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Representation of Database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C00000"/>
                </a:solidFill>
              </a:rPr>
              <a:t>Horizontal</a:t>
            </a:r>
            <a:r>
              <a:rPr lang="en-US" sz="1800" dirty="0"/>
              <a:t> vs </a:t>
            </a:r>
            <a:r>
              <a:rPr lang="en-US" sz="1800" dirty="0">
                <a:solidFill>
                  <a:srgbClr val="C00000"/>
                </a:solidFill>
              </a:rPr>
              <a:t>Vertical</a:t>
            </a:r>
            <a:r>
              <a:rPr lang="en-US" sz="1800" dirty="0"/>
              <a:t> data layout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endParaRPr lang="en-US" sz="1800" dirty="0"/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86000"/>
            <a:ext cx="4800600" cy="253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316121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qual 8"/>
          <p:cNvSpPr/>
          <p:nvPr/>
        </p:nvSpPr>
        <p:spPr bwMode="auto">
          <a:xfrm>
            <a:off x="3505200" y="3657600"/>
            <a:ext cx="914400" cy="5334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1752600" y="1752600"/>
            <a:ext cx="56606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93185" idx="0"/>
          </p:cNvCxnSpPr>
          <p:nvPr/>
        </p:nvCxnSpPr>
        <p:spPr bwMode="auto">
          <a:xfrm>
            <a:off x="3124200" y="1905000"/>
            <a:ext cx="3467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97838" cy="762000"/>
          </a:xfrm>
        </p:spPr>
        <p:txBody>
          <a:bodyPr/>
          <a:lstStyle/>
          <a:p>
            <a:r>
              <a:rPr lang="en-US" sz="2400" dirty="0"/>
              <a:t>Mining frequent itemsets using vertical data format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A3516-8041-493E-859B-F5FF9A7F6B0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C00000"/>
                </a:solidFill>
              </a:rPr>
              <a:t>Example</a:t>
            </a:r>
            <a:r>
              <a:rPr lang="en-US" sz="1800" dirty="0"/>
              <a:t>: Consider the horizontal data format of the transaction database, </a:t>
            </a:r>
            <a:r>
              <a:rPr lang="en-US" sz="1800" i="1" dirty="0"/>
              <a:t>D, of Table 5.1 in Example 5.3. This can be transformed </a:t>
            </a:r>
            <a:r>
              <a:rPr lang="en-US" sz="1800" dirty="0"/>
              <a:t>into the vertical data format shown in Table 5.3 by scanning the data set once.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3838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743200"/>
            <a:ext cx="3457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ight Arrow 19"/>
          <p:cNvSpPr/>
          <p:nvPr/>
        </p:nvSpPr>
        <p:spPr bwMode="auto">
          <a:xfrm>
            <a:off x="4343400" y="3733800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28600" y="5791200"/>
            <a:ext cx="3455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u="sng" dirty="0"/>
              <a:t>Note</a:t>
            </a:r>
            <a:r>
              <a:rPr lang="en-US" sz="1400" dirty="0"/>
              <a:t>: Assume Min Support = 2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943600" y="5638800"/>
            <a:ext cx="2590800" cy="457200"/>
          </a:xfrm>
          <a:prstGeom prst="wedgeRectCallout">
            <a:avLst>
              <a:gd name="adj1" fmla="val -34074"/>
              <a:gd name="adj2" fmla="val -28610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 dirty="0"/>
              <a:t>These are the frequent Item Sets.</a:t>
            </a: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82000" cy="50165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Strong Rules Are Not Necessarily Interesting: An Example</a:t>
            </a:r>
            <a:endParaRPr lang="en-GB" sz="2000" dirty="0">
              <a:solidFill>
                <a:srgbClr val="2A03B9"/>
              </a:solidFill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8382000" cy="423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Lift is a simple correlation measure. It measures the “</a:t>
            </a:r>
            <a:r>
              <a:rPr lang="en-US" sz="2000" dirty="0" err="1">
                <a:latin typeface="Times New Roman" pitchFamily="18" charset="0"/>
              </a:rPr>
              <a:t>surprisingness</a:t>
            </a:r>
            <a:r>
              <a:rPr lang="en-US" sz="2000" dirty="0">
                <a:latin typeface="Times New Roman" pitchFamily="18" charset="0"/>
              </a:rPr>
              <a:t>” (</a:t>
            </a:r>
            <a:r>
              <a:rPr lang="en-US" sz="2000" i="1" dirty="0">
                <a:latin typeface="Times New Roman" pitchFamily="18" charset="0"/>
              </a:rPr>
              <a:t>implication intensity</a:t>
            </a:r>
            <a:r>
              <a:rPr lang="en-US" sz="2000" dirty="0">
                <a:latin typeface="Times New Roman" pitchFamily="18" charset="0"/>
              </a:rPr>
              <a:t>) of a rule, expressed as follows: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endParaRPr lang="en-US" sz="1200" dirty="0">
              <a:latin typeface="Times New Roman" pitchFamily="18" charset="0"/>
            </a:endParaRPr>
          </a:p>
          <a:p>
            <a:pPr algn="l" rtl="0"/>
            <a:endParaRPr lang="en-GB" sz="1200" dirty="0">
              <a:solidFill>
                <a:srgbClr val="CC6600"/>
              </a:solidFill>
              <a:latin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Or alternatively:</a:t>
            </a:r>
            <a:r>
              <a:rPr lang="en-US" sz="2400" dirty="0">
                <a:solidFill>
                  <a:srgbClr val="008080"/>
                </a:solidFill>
                <a:latin typeface="Times New Roman" pitchFamily="18" charset="0"/>
              </a:rPr>
              <a:t>  </a:t>
            </a:r>
            <a:r>
              <a:rPr lang="en-US" sz="2400" dirty="0">
                <a:solidFill>
                  <a:srgbClr val="CC6600"/>
                </a:solidFill>
                <a:latin typeface="Times New Roman" pitchFamily="18" charset="0"/>
              </a:rPr>
              <a:t>lift (</a:t>
            </a:r>
            <a:r>
              <a:rPr lang="en-US" sz="2400" dirty="0" err="1">
                <a:solidFill>
                  <a:srgbClr val="CC6600"/>
                </a:solidFill>
                <a:latin typeface="Times New Roman" pitchFamily="18" charset="0"/>
              </a:rPr>
              <a:t>A</a:t>
            </a:r>
            <a:r>
              <a:rPr lang="en-US" sz="2400" dirty="0" err="1">
                <a:solidFill>
                  <a:srgbClr val="CC66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 dirty="0" err="1">
                <a:solidFill>
                  <a:srgbClr val="CC6600"/>
                </a:solidFill>
                <a:latin typeface="Times New Roman" pitchFamily="18" charset="0"/>
              </a:rPr>
              <a:t>B</a:t>
            </a:r>
            <a:r>
              <a:rPr lang="en-US" sz="2400" dirty="0">
                <a:solidFill>
                  <a:srgbClr val="CC6600"/>
                </a:solidFill>
                <a:latin typeface="Times New Roman" pitchFamily="18" charset="0"/>
              </a:rPr>
              <a:t>) = conf(</a:t>
            </a:r>
            <a:r>
              <a:rPr lang="en-US" sz="2400" dirty="0" err="1">
                <a:solidFill>
                  <a:srgbClr val="CC6600"/>
                </a:solidFill>
                <a:latin typeface="Times New Roman" pitchFamily="18" charset="0"/>
              </a:rPr>
              <a:t>A</a:t>
            </a:r>
            <a:r>
              <a:rPr lang="en-US" sz="2400" dirty="0" err="1">
                <a:solidFill>
                  <a:srgbClr val="CC66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 dirty="0" err="1">
                <a:solidFill>
                  <a:srgbClr val="CC6600"/>
                </a:solidFill>
                <a:latin typeface="Times New Roman" pitchFamily="18" charset="0"/>
              </a:rPr>
              <a:t>B</a:t>
            </a:r>
            <a:r>
              <a:rPr lang="en-US" sz="2400" dirty="0">
                <a:solidFill>
                  <a:srgbClr val="CC6600"/>
                </a:solidFill>
                <a:latin typeface="Times New Roman" pitchFamily="18" charset="0"/>
              </a:rPr>
              <a:t>)/  supp(B)</a:t>
            </a:r>
          </a:p>
          <a:p>
            <a:pPr algn="l" rtl="0">
              <a:spcBef>
                <a:spcPct val="20000"/>
              </a:spcBef>
            </a:pPr>
            <a:endParaRPr lang="en-US" sz="1200" dirty="0">
              <a:solidFill>
                <a:srgbClr val="008080"/>
              </a:solidFill>
              <a:latin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A rule is “</a:t>
            </a:r>
            <a:r>
              <a:rPr lang="en-US" sz="2400" dirty="0">
                <a:solidFill>
                  <a:srgbClr val="CC6600"/>
                </a:solidFill>
                <a:latin typeface="Times New Roman" pitchFamily="18" charset="0"/>
              </a:rPr>
              <a:t>interesting</a:t>
            </a:r>
            <a:r>
              <a:rPr lang="en-US" sz="2400" dirty="0">
                <a:latin typeface="Times New Roman" pitchFamily="18" charset="0"/>
              </a:rPr>
              <a:t>” if</a:t>
            </a:r>
            <a:r>
              <a:rPr lang="en-US" sz="24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CC6600"/>
                </a:solidFill>
                <a:latin typeface="Times New Roman" pitchFamily="18" charset="0"/>
              </a:rPr>
              <a:t>lift is greater than 1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algn="l" rtl="0">
              <a:spcBef>
                <a:spcPct val="20000"/>
              </a:spcBef>
            </a:pPr>
            <a:endParaRPr lang="en-US" sz="1200" dirty="0">
              <a:latin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r>
              <a:rPr lang="en-US" sz="2000" dirty="0">
                <a:solidFill>
                  <a:srgbClr val="993300"/>
                </a:solidFill>
                <a:latin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</a:rPr>
              <a:t>: if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conf(</a:t>
            </a:r>
            <a:r>
              <a:rPr lang="en-US" sz="2000" dirty="0" err="1">
                <a:solidFill>
                  <a:srgbClr val="CC6600"/>
                </a:solidFill>
                <a:latin typeface="Times New Roman" pitchFamily="18" charset="0"/>
              </a:rPr>
              <a:t>A</a:t>
            </a:r>
            <a:r>
              <a:rPr lang="en-US" sz="2000" dirty="0" err="1">
                <a:solidFill>
                  <a:srgbClr val="CC66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000" dirty="0" err="1">
                <a:solidFill>
                  <a:srgbClr val="CC6600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)=x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and 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supp(B)=x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then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lift(</a:t>
            </a:r>
            <a:r>
              <a:rPr lang="en-US" sz="2000" dirty="0" err="1">
                <a:solidFill>
                  <a:srgbClr val="CC6600"/>
                </a:solidFill>
                <a:latin typeface="Times New Roman" pitchFamily="18" charset="0"/>
              </a:rPr>
              <a:t>A</a:t>
            </a:r>
            <a:r>
              <a:rPr lang="en-US" sz="2000" dirty="0" err="1">
                <a:solidFill>
                  <a:srgbClr val="CC66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000" dirty="0" err="1">
                <a:solidFill>
                  <a:srgbClr val="CC6600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)=1</a:t>
            </a:r>
            <a:r>
              <a:rPr lang="en-US" sz="2000" dirty="0">
                <a:latin typeface="Times New Roman" pitchFamily="18" charset="0"/>
              </a:rPr>
              <a:t>. This means that the probability of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occurring  with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A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is no different to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occurring without</a:t>
            </a:r>
            <a:r>
              <a:rPr lang="en-US" sz="2000" dirty="0">
                <a:solidFill>
                  <a:srgbClr val="00808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, the rule is therefore deemed to be unsurprising.</a:t>
            </a:r>
            <a:endParaRPr lang="en-GB" sz="2000" dirty="0">
              <a:latin typeface="Times New Roman" pitchFamily="18" charset="0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057400"/>
            <a:ext cx="3039491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Measures: 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81250" name="Picture 2" descr="نتيجة بحث الصور عن ‪Mining Association Rules‬‏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1295400"/>
            <a:ext cx="4170766" cy="2514600"/>
          </a:xfrm>
          <a:prstGeom prst="rect">
            <a:avLst/>
          </a:prstGeom>
          <a:noFill/>
        </p:spPr>
      </p:pic>
      <p:sp>
        <p:nvSpPr>
          <p:cNvPr id="181252" name="AutoShape 4"/>
          <p:cNvSpPr>
            <a:spLocks noChangeAspect="1" noChangeArrowheads="1"/>
          </p:cNvSpPr>
          <p:nvPr/>
        </p:nvSpPr>
        <p:spPr bwMode="auto">
          <a:xfrm>
            <a:off x="63500" y="-669925"/>
            <a:ext cx="5600700" cy="1400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4" name="AutoShape 6"/>
          <p:cNvSpPr>
            <a:spLocks noChangeAspect="1" noChangeArrowheads="1"/>
          </p:cNvSpPr>
          <p:nvPr/>
        </p:nvSpPr>
        <p:spPr bwMode="auto">
          <a:xfrm>
            <a:off x="63500" y="-669925"/>
            <a:ext cx="5600700" cy="1400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1256" name="Picture 8" descr="صورة ذات صلة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114800"/>
            <a:ext cx="7024998" cy="17526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457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Exercise</a:t>
            </a:r>
            <a:r>
              <a:rPr lang="en-US" sz="2400" dirty="0"/>
              <a:t> : Check the correctness of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83298" name="Picture 2" descr="صورة ذات صلة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1"/>
            <a:ext cx="6983894" cy="434134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457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Exercise</a:t>
            </a:r>
            <a:r>
              <a:rPr lang="en-US" sz="2400" dirty="0"/>
              <a:t> : From 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r>
              <a:rPr lang="en-US" sz="2400" dirty="0"/>
              <a:t>A database D has five transactions. Let 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min sup (D) = 60% and 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min </a:t>
            </a:r>
            <a:r>
              <a:rPr lang="en-US" sz="2400" dirty="0" err="1"/>
              <a:t>conf</a:t>
            </a:r>
            <a:r>
              <a:rPr lang="en-US" sz="2400" dirty="0"/>
              <a:t> (D) = 80%.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69671"/>
            <a:ext cx="22955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64579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999046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you need more assistant to understand the topic:</a:t>
            </a:r>
          </a:p>
          <a:p>
            <a:pPr lvl="1"/>
            <a:r>
              <a:rPr lang="en-US" sz="2000" dirty="0"/>
              <a:t>1) Read the book</a:t>
            </a:r>
          </a:p>
          <a:p>
            <a:pPr lvl="1"/>
            <a:r>
              <a:rPr lang="en-US" sz="2000" dirty="0"/>
              <a:t>2) You can find many resources in </a:t>
            </a:r>
            <a:r>
              <a:rPr lang="en-US" sz="2000" dirty="0" err="1"/>
              <a:t>Youtupe</a:t>
            </a:r>
            <a:r>
              <a:rPr lang="en-US" sz="2000" dirty="0"/>
              <a:t>, in Arabic, English, French, </a:t>
            </a:r>
            <a:r>
              <a:rPr lang="en-US" sz="2000" dirty="0" err="1"/>
              <a:t>Tamile</a:t>
            </a:r>
            <a:r>
              <a:rPr lang="en-US" sz="2000" dirty="0"/>
              <a:t>, Dutch …. </a:t>
            </a:r>
          </a:p>
          <a:p>
            <a:endParaRPr lang="en-US" sz="2400" dirty="0"/>
          </a:p>
          <a:p>
            <a:r>
              <a:rPr lang="en-US" sz="2400" dirty="0"/>
              <a:t>https://www.youtube.com/watch?v=rfpi7-NYYos</a:t>
            </a:r>
          </a:p>
          <a:p>
            <a:r>
              <a:rPr lang="en-US" sz="2400" dirty="0">
                <a:hlinkClick r:id="rId2"/>
              </a:rPr>
              <a:t>https://www.youtube.com/watch?v=JZepOmvB514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https://www.youtube.com/watch?v=Hk1zFOMLTrw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https://www.youtube.com/watch?v=4V7MZH_4RXg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1828800"/>
            <a:ext cx="82804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rtl="0" eaLnBrk="0" hangingPunct="0">
              <a:lnSpc>
                <a:spcPts val="3600"/>
              </a:lnSpc>
            </a:pPr>
            <a:r>
              <a:rPr lang="en-US" sz="4400" b="1" dirty="0">
                <a:solidFill>
                  <a:srgbClr val="000099"/>
                </a:solidFill>
                <a:latin typeface="Tahoma" pitchFamily="34" charset="0"/>
              </a:rPr>
              <a:t>Generating Association Rules using</a:t>
            </a:r>
          </a:p>
          <a:p>
            <a:pPr algn="ctr" rtl="0" eaLnBrk="0" hangingPunct="0">
              <a:lnSpc>
                <a:spcPts val="3600"/>
              </a:lnSpc>
            </a:pPr>
            <a:r>
              <a:rPr lang="en-US" sz="4400" b="1" dirty="0">
                <a:solidFill>
                  <a:srgbClr val="000099"/>
                </a:solidFill>
                <a:latin typeface="Tahoma" pitchFamily="34" charset="0"/>
              </a:rPr>
              <a:t> </a:t>
            </a:r>
          </a:p>
          <a:p>
            <a:pPr algn="ctr" rtl="0" eaLnBrk="0" hangingPunct="0">
              <a:lnSpc>
                <a:spcPts val="3600"/>
              </a:lnSpc>
            </a:pPr>
            <a:r>
              <a:rPr lang="en-US" sz="4400" b="1" dirty="0">
                <a:solidFill>
                  <a:srgbClr val="000099"/>
                </a:solidFill>
                <a:latin typeface="Tahoma" pitchFamily="34" charset="0"/>
              </a:rPr>
              <a:t>Any Data Mining tool Kit.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Mining Frequent Patterns</a:t>
            </a:r>
            <a:br>
              <a:rPr lang="en-US" sz="3200" dirty="0"/>
            </a:br>
            <a:r>
              <a:rPr lang="en-US" sz="2000" dirty="0">
                <a:solidFill>
                  <a:srgbClr val="C00000"/>
                </a:solidFill>
              </a:rPr>
              <a:t>(Basic Concepts and a Road Map)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This section introduces the basic concepts of  frequent pattern mining for the discovery of interesting associations and correlations between itemsets in transactional and relational databases.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46F3-42F5-4BF4-B8EF-06B02DADEC40}" type="slidenum">
              <a:rPr lang="en-US"/>
              <a:pPr/>
              <a:t>60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16838" cy="533400"/>
          </a:xfrm>
        </p:spPr>
        <p:txBody>
          <a:bodyPr/>
          <a:lstStyle/>
          <a:p>
            <a:pPr algn="ctr"/>
            <a:r>
              <a:rPr lang="en-US" dirty="0">
                <a:latin typeface="Book Antiqua" pitchFamily="18" charset="0"/>
              </a:rPr>
              <a:t>Summary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Association Rule Mining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Book Antiqua" pitchFamily="18" charset="0"/>
              </a:rPr>
              <a:t>Finding interesting association or correlation relationships.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Association rules are generated from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frequent itemsets</a:t>
            </a:r>
            <a:r>
              <a:rPr lang="en-US" sz="2000" dirty="0">
                <a:latin typeface="Book Antiqua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Frequent itemsets are mined using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Apriori algorithm</a:t>
            </a:r>
            <a:r>
              <a:rPr lang="en-US" sz="2000" dirty="0">
                <a:latin typeface="Book Antiqua" pitchFamily="18" charset="0"/>
              </a:rPr>
              <a:t> or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Frequent-Pattern Growth method.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Apriori property</a:t>
            </a:r>
            <a:r>
              <a:rPr lang="en-US" sz="2000" dirty="0">
                <a:latin typeface="Book Antiqua" pitchFamily="18" charset="0"/>
              </a:rPr>
              <a:t> states that all the subsets of frequent itemsets must also be frequent.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Apriori algorithm uses </a:t>
            </a:r>
            <a:r>
              <a:rPr lang="en-US" sz="2000" dirty="0">
                <a:solidFill>
                  <a:schemeClr val="hlink"/>
                </a:solidFill>
                <a:latin typeface="Book Antiqua" pitchFamily="18" charset="0"/>
              </a:rPr>
              <a:t>frequent itemsets, join &amp; prune methods and Apriori property</a:t>
            </a:r>
            <a:r>
              <a:rPr lang="en-US" sz="2000" dirty="0">
                <a:latin typeface="Book Antiqua" pitchFamily="18" charset="0"/>
              </a:rPr>
              <a:t> to derive strong association rules.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ARM applications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Book Antiqua" pitchFamily="18" charset="0"/>
              </a:rPr>
              <a:t>WEKA</a:t>
            </a:r>
            <a:r>
              <a:rPr lang="en-US" sz="2000" dirty="0">
                <a:latin typeface="Book Antiqua" pitchFamily="18" charset="0"/>
              </a:rPr>
              <a:t> and ARM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Market Basket Analysis: </a:t>
            </a:r>
            <a:br>
              <a:rPr lang="en-US" sz="2400" dirty="0"/>
            </a:br>
            <a:r>
              <a:rPr lang="en-US" sz="2400" dirty="0"/>
              <a:t>A Motivating Example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5615-A82D-4A0C-A215-D02EFF4F0E4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Frequent </a:t>
            </a:r>
            <a:r>
              <a:rPr lang="en-US" sz="2400" dirty="0" err="1"/>
              <a:t>itemset</a:t>
            </a:r>
            <a:r>
              <a:rPr lang="en-US" sz="2400" dirty="0"/>
              <a:t> mining leads to the discovery of associations and correlations among items in large transactional or relational data sets. </a:t>
            </a:r>
          </a:p>
          <a:p>
            <a:endParaRPr lang="en-US" sz="2400" dirty="0"/>
          </a:p>
          <a:p>
            <a:r>
              <a:rPr lang="en-US" sz="2400" dirty="0"/>
              <a:t>With massive amounts of data continuously being collected and stored, many industries are becoming interested in mining such patterns from their databases. </a:t>
            </a:r>
          </a:p>
          <a:p>
            <a:endParaRPr lang="en-US" sz="2400" dirty="0"/>
          </a:p>
          <a:p>
            <a:r>
              <a:rPr lang="en-US" sz="2400" dirty="0"/>
              <a:t>The discovery of interesting correlation relationships among huge amounts of business transaction records can help in many business decision-making processes such as :</a:t>
            </a:r>
          </a:p>
          <a:p>
            <a:pPr lvl="1"/>
            <a:r>
              <a:rPr lang="en-US" sz="1800" dirty="0"/>
              <a:t>catalog design, </a:t>
            </a:r>
          </a:p>
          <a:p>
            <a:pPr lvl="1"/>
            <a:r>
              <a:rPr lang="en-US" sz="1800" dirty="0"/>
              <a:t>cross-marketing, and </a:t>
            </a:r>
          </a:p>
          <a:p>
            <a:pPr lvl="1"/>
            <a:r>
              <a:rPr lang="en-US" sz="1800" dirty="0"/>
              <a:t>Customer shopping behavior analysis.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41272990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0" y="3183729"/>
            <a:ext cx="4724400" cy="3414096"/>
          </a:xfr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5175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Market Basket Analysis: </a:t>
            </a:r>
            <a:r>
              <a:rPr lang="en-US" sz="2400" dirty="0">
                <a:solidFill>
                  <a:srgbClr val="C00000"/>
                </a:solidFill>
              </a:rPr>
              <a:t>A Motivating Example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D64430-FB58-48FB-9873-2465C319D80E}" type="slidenum">
              <a:rPr lang="zh-CN" altLang="en-US" sz="1200">
                <a:ea typeface="SimSun" pitchFamily="2" charset="-122"/>
              </a:rPr>
              <a:pPr algn="r"/>
              <a:t>8</a:t>
            </a:fld>
            <a:endParaRPr lang="en-US" altLang="zh-CN" sz="1200" dirty="0"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- A typical example of frequent </a:t>
            </a:r>
            <a:r>
              <a:rPr lang="en-US" sz="1800" dirty="0" err="1"/>
              <a:t>itemset</a:t>
            </a:r>
            <a:r>
              <a:rPr lang="en-US" sz="1800" dirty="0"/>
              <a:t> mining is market basket analysis. This process analyzes customer buying habits by finding associations between the different items that customers place in their “shopping baskets” (Figure 6.1).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- The discovery of such associations can help retailers develop marketing strategies by gaining insight into which items are frequently purchased together by customers.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04800" y="4343400"/>
            <a:ext cx="2024999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33488"/>
            <a:ext cx="81534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382000" cy="5175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2400" kern="0"/>
              <a:t>Market Basket Analysis: </a:t>
            </a:r>
            <a:r>
              <a:rPr lang="en-US" sz="2400" kern="0">
                <a:solidFill>
                  <a:srgbClr val="C00000"/>
                </a:solidFill>
              </a:rPr>
              <a:t>A Motivating Example</a:t>
            </a:r>
            <a:endParaRPr lang="en-GB" sz="24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3128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5478</TotalTime>
  <Words>4765</Words>
  <Application>Microsoft Office PowerPoint</Application>
  <PresentationFormat>On-screen Show (4:3)</PresentationFormat>
  <Paragraphs>716</Paragraphs>
  <Slides>60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Arial</vt:lpstr>
      <vt:lpstr>Book Antiqua</vt:lpstr>
      <vt:lpstr>Monotype Sorts</vt:lpstr>
      <vt:lpstr>Symbol</vt:lpstr>
      <vt:lpstr>Tahoma</vt:lpstr>
      <vt:lpstr>Times New Roman</vt:lpstr>
      <vt:lpstr>Wingdings</vt:lpstr>
      <vt:lpstr>Blends</vt:lpstr>
      <vt:lpstr>Clip</vt:lpstr>
      <vt:lpstr>SmartDraw</vt:lpstr>
      <vt:lpstr>Document</vt:lpstr>
      <vt:lpstr>Equation</vt:lpstr>
      <vt:lpstr>Worksheet</vt:lpstr>
      <vt:lpstr>VISIO</vt:lpstr>
      <vt:lpstr>Visio</vt:lpstr>
      <vt:lpstr>CIS 467 :Data Mining  </vt:lpstr>
      <vt:lpstr> Topic 3:  Mining Frequent Patterns, Association and Correlations</vt:lpstr>
      <vt:lpstr>Main Outline</vt:lpstr>
      <vt:lpstr>Data Mining Models and Tasks</vt:lpstr>
      <vt:lpstr>Mining Frequent Patterns</vt:lpstr>
      <vt:lpstr>Mining Frequent Patterns (Basic Concepts and a Road Map)</vt:lpstr>
      <vt:lpstr>Market Basket Analysis:  A Motivating Example</vt:lpstr>
      <vt:lpstr>Market Basket Analysis: A Motivating Example</vt:lpstr>
      <vt:lpstr>PowerPoint Presentation</vt:lpstr>
      <vt:lpstr>Definitions: Frequent Itemset</vt:lpstr>
      <vt:lpstr>Association Rules Mining</vt:lpstr>
      <vt:lpstr>Break: The Story of Diaper and Beer</vt:lpstr>
      <vt:lpstr>The Apriori Algorithm:  Finding Frequent Itemsets Using Candidate Generation</vt:lpstr>
      <vt:lpstr>Examples of Association Rules</vt:lpstr>
      <vt:lpstr>Definition: Association Rule</vt:lpstr>
      <vt:lpstr>Examples</vt:lpstr>
      <vt:lpstr>Mining Association Rules— Another Example</vt:lpstr>
      <vt:lpstr>PowerPoint Presentation</vt:lpstr>
      <vt:lpstr>Association Rule Mining: Formal Definition</vt:lpstr>
      <vt:lpstr>Mining Association Rules</vt:lpstr>
      <vt:lpstr>Frequent Itemset Generation: The Problem (1)</vt:lpstr>
      <vt:lpstr>Frequent Itemset Generation: The Problem (2)</vt:lpstr>
      <vt:lpstr>Mining Frequent Itemsets Using Candidate Generation The Apriori Algorithm</vt:lpstr>
      <vt:lpstr>The Apriori Algorithm</vt:lpstr>
      <vt:lpstr>Illustrating Apriori Principle</vt:lpstr>
      <vt:lpstr>The Apriori Algorithm in Simple form</vt:lpstr>
      <vt:lpstr>The Apriori Algorithm: Example                 (Section 6.2.1)</vt:lpstr>
      <vt:lpstr>Solution:</vt:lpstr>
      <vt:lpstr>Step 1: Generating 1-itemset Frequent Pattern</vt:lpstr>
      <vt:lpstr>Step 2: Generating 2-itemset Frequent Pattern</vt:lpstr>
      <vt:lpstr>PowerPoint Presentation</vt:lpstr>
      <vt:lpstr>Step 2: Generating 2-itemset Frequent Pattern [Cont.]</vt:lpstr>
      <vt:lpstr>Step 3: Generating 3-itemset Frequent Pattern</vt:lpstr>
      <vt:lpstr>Step 3: Generating 3-itemset Frequent Pattern [Cont.]</vt:lpstr>
      <vt:lpstr>Step 4: Generating 4-itemset Frequent Pattern</vt:lpstr>
      <vt:lpstr>Second Step: Rule Generation</vt:lpstr>
      <vt:lpstr>From Frequent Itemsets to Association Rules </vt:lpstr>
      <vt:lpstr>Association Rules Examples </vt:lpstr>
      <vt:lpstr>Generating Association Rules from Frequent Itemsets</vt:lpstr>
      <vt:lpstr>Generating Association Rules from Frequent Itemsets [Cont.]</vt:lpstr>
      <vt:lpstr>Generating Association Rules from Frequent Itemsets [Cont.]</vt:lpstr>
      <vt:lpstr>In class Exercise</vt:lpstr>
      <vt:lpstr>Fig 5.4 : The Apriori Algorithm</vt:lpstr>
      <vt:lpstr>Exercise / Homework</vt:lpstr>
      <vt:lpstr>Exercise / Homework</vt:lpstr>
      <vt:lpstr>Exercise / Homework</vt:lpstr>
      <vt:lpstr>You may need Dataset Transformations (preprocessing)</vt:lpstr>
      <vt:lpstr>Example: Binary Format</vt:lpstr>
      <vt:lpstr>Other Applications for Association Rules and Frequent Itemsets</vt:lpstr>
      <vt:lpstr>Challenges of Frequent Pattern Mining</vt:lpstr>
      <vt:lpstr>Challenges of Frequent Pattern Mining</vt:lpstr>
      <vt:lpstr>Alternative Methods for Frequent Itemset Generation</vt:lpstr>
      <vt:lpstr>Mining frequent itemsets using vertical data format</vt:lpstr>
      <vt:lpstr>Strong Rules Are Not Necessarily Interesting: An Example</vt:lpstr>
      <vt:lpstr>Measures: Summary</vt:lpstr>
      <vt:lpstr>Exercise : Check the correctness of numbers</vt:lpstr>
      <vt:lpstr>Exercise : From Book</vt:lpstr>
      <vt:lpstr>Useful Videos</vt:lpstr>
      <vt:lpstr>PowerPoint Presentation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467 - ARM</dc:title>
  <dc:creator>Qasem Al-Radaideh</dc:creator>
  <cp:lastModifiedBy>Qasem A. Al-Radaideh</cp:lastModifiedBy>
  <cp:revision>508</cp:revision>
  <cp:lastPrinted>2010-08-20T16:00:24Z</cp:lastPrinted>
  <dcterms:created xsi:type="dcterms:W3CDTF">1999-12-01T22:01:55Z</dcterms:created>
  <dcterms:modified xsi:type="dcterms:W3CDTF">2021-02-15T17:21:36Z</dcterms:modified>
</cp:coreProperties>
</file>