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35"/>
  </p:notesMasterIdLst>
  <p:handoutMasterIdLst>
    <p:handoutMasterId r:id="rId136"/>
  </p:handoutMasterIdLst>
  <p:sldIdLst>
    <p:sldId id="1490" r:id="rId2"/>
    <p:sldId id="1330" r:id="rId3"/>
    <p:sldId id="1315" r:id="rId4"/>
    <p:sldId id="1435" r:id="rId5"/>
    <p:sldId id="907" r:id="rId6"/>
    <p:sldId id="1578" r:id="rId7"/>
    <p:sldId id="1438" r:id="rId8"/>
    <p:sldId id="1491" r:id="rId9"/>
    <p:sldId id="908" r:id="rId10"/>
    <p:sldId id="909" r:id="rId11"/>
    <p:sldId id="910" r:id="rId12"/>
    <p:sldId id="1436" r:id="rId13"/>
    <p:sldId id="1437" r:id="rId14"/>
    <p:sldId id="914" r:id="rId15"/>
    <p:sldId id="1400" r:id="rId16"/>
    <p:sldId id="913" r:id="rId17"/>
    <p:sldId id="1417" r:id="rId18"/>
    <p:sldId id="1424" r:id="rId19"/>
    <p:sldId id="1426" r:id="rId20"/>
    <p:sldId id="1439" r:id="rId21"/>
    <p:sldId id="1487" r:id="rId22"/>
    <p:sldId id="1434" r:id="rId23"/>
    <p:sldId id="1425" r:id="rId24"/>
    <p:sldId id="1427" r:id="rId25"/>
    <p:sldId id="1398" r:id="rId26"/>
    <p:sldId id="1399" r:id="rId27"/>
    <p:sldId id="1440" r:id="rId28"/>
    <p:sldId id="1048" r:id="rId29"/>
    <p:sldId id="1441" r:id="rId30"/>
    <p:sldId id="1125" r:id="rId31"/>
    <p:sldId id="1445" r:id="rId32"/>
    <p:sldId id="1442" r:id="rId33"/>
    <p:sldId id="1443" r:id="rId34"/>
    <p:sldId id="1444" r:id="rId35"/>
    <p:sldId id="1401" r:id="rId36"/>
    <p:sldId id="1489" r:id="rId37"/>
    <p:sldId id="1402" r:id="rId38"/>
    <p:sldId id="1420" r:id="rId39"/>
    <p:sldId id="1418" r:id="rId40"/>
    <p:sldId id="1422" r:id="rId41"/>
    <p:sldId id="1462" r:id="rId42"/>
    <p:sldId id="1493" r:id="rId43"/>
    <p:sldId id="1223" r:id="rId44"/>
    <p:sldId id="1403" r:id="rId45"/>
    <p:sldId id="1345" r:id="rId46"/>
    <p:sldId id="1446" r:id="rId47"/>
    <p:sldId id="1430" r:id="rId48"/>
    <p:sldId id="1431" r:id="rId49"/>
    <p:sldId id="1432" r:id="rId50"/>
    <p:sldId id="1433" r:id="rId51"/>
    <p:sldId id="1429" r:id="rId52"/>
    <p:sldId id="1550" r:id="rId53"/>
    <p:sldId id="1447" r:id="rId54"/>
    <p:sldId id="1404" r:id="rId55"/>
    <p:sldId id="1448" r:id="rId56"/>
    <p:sldId id="1153" r:id="rId57"/>
    <p:sldId id="1154" r:id="rId58"/>
    <p:sldId id="1449" r:id="rId59"/>
    <p:sldId id="1450" r:id="rId60"/>
    <p:sldId id="1451" r:id="rId61"/>
    <p:sldId id="1157" r:id="rId62"/>
    <p:sldId id="1158" r:id="rId63"/>
    <p:sldId id="1452" r:id="rId64"/>
    <p:sldId id="1416" r:id="rId65"/>
    <p:sldId id="1464" r:id="rId66"/>
    <p:sldId id="1463" r:id="rId67"/>
    <p:sldId id="1159" r:id="rId68"/>
    <p:sldId id="1532" r:id="rId69"/>
    <p:sldId id="1457" r:id="rId70"/>
    <p:sldId id="1385" r:id="rId71"/>
    <p:sldId id="987" r:id="rId72"/>
    <p:sldId id="1563" r:id="rId73"/>
    <p:sldId id="983" r:id="rId74"/>
    <p:sldId id="1377" r:id="rId75"/>
    <p:sldId id="1379" r:id="rId76"/>
    <p:sldId id="1380" r:id="rId77"/>
    <p:sldId id="1381" r:id="rId78"/>
    <p:sldId id="1382" r:id="rId79"/>
    <p:sldId id="1465" r:id="rId80"/>
    <p:sldId id="1383" r:id="rId81"/>
    <p:sldId id="1467" r:id="rId82"/>
    <p:sldId id="1468" r:id="rId83"/>
    <p:sldId id="1486" r:id="rId84"/>
    <p:sldId id="1485" r:id="rId85"/>
    <p:sldId id="1508" r:id="rId86"/>
    <p:sldId id="1394" r:id="rId87"/>
    <p:sldId id="1469" r:id="rId88"/>
    <p:sldId id="1005" r:id="rId89"/>
    <p:sldId id="1528" r:id="rId90"/>
    <p:sldId id="1555" r:id="rId91"/>
    <p:sldId id="1554" r:id="rId92"/>
    <p:sldId id="1397" r:id="rId93"/>
    <p:sldId id="1556" r:id="rId94"/>
    <p:sldId id="1492" r:id="rId95"/>
    <p:sldId id="1396" r:id="rId96"/>
    <p:sldId id="1393" r:id="rId97"/>
    <p:sldId id="1365" r:id="rId98"/>
    <p:sldId id="1553" r:id="rId99"/>
    <p:sldId id="1390" r:id="rId100"/>
    <p:sldId id="1391" r:id="rId101"/>
    <p:sldId id="1470" r:id="rId102"/>
    <p:sldId id="1392" r:id="rId103"/>
    <p:sldId id="1471" r:id="rId104"/>
    <p:sldId id="1459" r:id="rId105"/>
    <p:sldId id="1564" r:id="rId106"/>
    <p:sldId id="1565" r:id="rId107"/>
    <p:sldId id="1566" r:id="rId108"/>
    <p:sldId id="1567" r:id="rId109"/>
    <p:sldId id="1568" r:id="rId110"/>
    <p:sldId id="1570" r:id="rId111"/>
    <p:sldId id="1571" r:id="rId112"/>
    <p:sldId id="1572" r:id="rId113"/>
    <p:sldId id="1573" r:id="rId114"/>
    <p:sldId id="1574" r:id="rId115"/>
    <p:sldId id="1575" r:id="rId116"/>
    <p:sldId id="1576" r:id="rId117"/>
    <p:sldId id="1472" r:id="rId118"/>
    <p:sldId id="1473" r:id="rId119"/>
    <p:sldId id="1474" r:id="rId120"/>
    <p:sldId id="1475" r:id="rId121"/>
    <p:sldId id="1476" r:id="rId122"/>
    <p:sldId id="1477" r:id="rId123"/>
    <p:sldId id="1478" r:id="rId124"/>
    <p:sldId id="1479" r:id="rId125"/>
    <p:sldId id="1480" r:id="rId126"/>
    <p:sldId id="1481" r:id="rId127"/>
    <p:sldId id="1558" r:id="rId128"/>
    <p:sldId id="1559" r:id="rId129"/>
    <p:sldId id="1560" r:id="rId130"/>
    <p:sldId id="1561" r:id="rId131"/>
    <p:sldId id="1482" r:id="rId132"/>
    <p:sldId id="993" r:id="rId133"/>
    <p:sldId id="1577" r:id="rId13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AE2F6"/>
    <a:srgbClr val="170981"/>
    <a:srgbClr val="FFFF00"/>
    <a:srgbClr val="F6E6EA"/>
    <a:srgbClr val="121328"/>
    <a:srgbClr val="8FF9EF"/>
    <a:srgbClr val="00C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2" autoAdjust="0"/>
    <p:restoredTop sz="98556" autoAdjust="0"/>
  </p:normalViewPr>
  <p:slideViewPr>
    <p:cSldViewPr>
      <p:cViewPr varScale="1">
        <p:scale>
          <a:sx n="68" d="100"/>
          <a:sy n="68" d="100"/>
        </p:scale>
        <p:origin x="1410"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38" d="100"/>
          <a:sy n="38" d="100"/>
        </p:scale>
        <p:origin x="-1530" y="-72"/>
      </p:cViewPr>
      <p:guideLst>
        <p:guide orient="horz" pos="2929"/>
        <p:guide pos="216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_rels/viewProps.xml.rels><?xml version="1.0" encoding="UTF-8" standalone="yes"?>
<Relationships xmlns="http://schemas.openxmlformats.org/package/2006/relationships"><Relationship Id="rId1" Type="http://schemas.openxmlformats.org/officeDocument/2006/relationships/slide" Target="slides/slide1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pPr>
              <a:defRPr/>
            </a:pPr>
            <a:fld id="{B8325D8E-33A2-448D-891C-932BD10FA633}" type="slidenum">
              <a:rPr lang="en-US"/>
              <a:pPr>
                <a:defRPr/>
              </a:pPr>
              <a:t>‹#›</a:t>
            </a:fld>
            <a:endParaRPr lang="en-US"/>
          </a:p>
        </p:txBody>
      </p:sp>
    </p:spTree>
    <p:extLst>
      <p:ext uri="{BB962C8B-B14F-4D97-AF65-F5344CB8AC3E}">
        <p14:creationId xmlns:p14="http://schemas.microsoft.com/office/powerpoint/2010/main" val="2197886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1776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pPr>
              <a:defRPr/>
            </a:pPr>
            <a:fld id="{91685C2C-2386-471B-8D23-03AA544F5B63}" type="slidenum">
              <a:rPr lang="en-US"/>
              <a:pPr>
                <a:defRPr/>
              </a:pPr>
              <a:t>‹#›</a:t>
            </a:fld>
            <a:endParaRPr lang="en-US"/>
          </a:p>
        </p:txBody>
      </p:sp>
    </p:spTree>
    <p:extLst>
      <p:ext uri="{BB962C8B-B14F-4D97-AF65-F5344CB8AC3E}">
        <p14:creationId xmlns:p14="http://schemas.microsoft.com/office/powerpoint/2010/main" val="580246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5580" y="8831265"/>
            <a:ext cx="2972422" cy="465138"/>
          </a:xfrm>
          <a:prstGeom prst="rect">
            <a:avLst/>
          </a:prstGeom>
          <a:noFill/>
          <a:ln w="9525">
            <a:noFill/>
            <a:miter lim="800000"/>
            <a:headEnd/>
            <a:tailEnd/>
          </a:ln>
        </p:spPr>
        <p:txBody>
          <a:bodyPr lIns="93401" tIns="46701" rIns="93401" bIns="46701" anchor="b"/>
          <a:lstStyle/>
          <a:p>
            <a:pPr algn="r" defTabSz="934168" eaLnBrk="0" hangingPunct="0"/>
            <a:fld id="{FA063071-8FD2-4781-A73F-9A42D3468A3D}" type="slidenum">
              <a:rPr lang="en-US" sz="1200">
                <a:latin typeface="Times New Roman" pitchFamily="18" charset="0"/>
              </a:rPr>
              <a:pPr algn="r" defTabSz="934168" eaLnBrk="0" hangingPunct="0"/>
              <a:t>1</a:t>
            </a:fld>
            <a:endParaRPr lang="en-US" sz="1200" dirty="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7F690B79-8F35-4187-857B-3C2EF82732EC}" type="slidenum">
              <a:rPr lang="en-US" smtClean="0"/>
              <a:pPr/>
              <a:t>45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807E07E-784D-4AF1-ACA3-A919BC9C9641}" type="slidenum">
              <a:rPr lang="en-US" smtClean="0"/>
              <a:pPr/>
              <a:t>54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E1034B77-3A8A-413E-BDB0-A7C2E5AA38F3}" type="slidenum">
              <a:rPr lang="en-US" smtClean="0"/>
              <a:pPr/>
              <a:t>71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7D5C08B-F70F-4E5C-B2A8-D9BDC95D3895}" type="slidenum">
              <a:rPr lang="en-US" smtClean="0"/>
              <a:pPr/>
              <a:t>88</a:t>
            </a:fld>
            <a:endParaRPr lang="en-US"/>
          </a:p>
        </p:txBody>
      </p:sp>
      <p:sp>
        <p:nvSpPr>
          <p:cNvPr id="130051"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30052"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7D5C08B-F70F-4E5C-B2A8-D9BDC95D3895}" type="slidenum">
              <a:rPr lang="en-US" smtClean="0"/>
              <a:pPr/>
              <a:t>89</a:t>
            </a:fld>
            <a:endParaRPr lang="en-US"/>
          </a:p>
        </p:txBody>
      </p:sp>
      <p:sp>
        <p:nvSpPr>
          <p:cNvPr id="130051"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30052"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B3B25FF-12D7-4ECA-AC16-BF0F0C4A2AE5}" type="slidenum">
              <a:rPr lang="en-US" smtClean="0"/>
              <a:pPr/>
              <a:t>92</a:t>
            </a:fld>
            <a:endParaRPr lang="en-US"/>
          </a:p>
        </p:txBody>
      </p:sp>
      <p:sp>
        <p:nvSpPr>
          <p:cNvPr id="131075"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31076"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39" y="697253"/>
            <a:ext cx="4501325" cy="3485565"/>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829" y="4415934"/>
            <a:ext cx="5486296" cy="278748"/>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F8EAC6CA-92A6-4B8C-AAAE-E747522E095A}" type="slidenum">
              <a:rPr lang="en-US" smtClean="0"/>
              <a:pPr/>
              <a:t>97</a:t>
            </a:fld>
            <a:endParaRPr lang="en-US"/>
          </a:p>
        </p:txBody>
      </p:sp>
      <p:sp>
        <p:nvSpPr>
          <p:cNvPr id="133123"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33124"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1424EEED-6099-4EAC-8DCA-D5CD906C9648}" type="slidenum">
              <a:rPr lang="en-US" smtClean="0"/>
              <a:pPr/>
              <a:t>103</a:t>
            </a:fld>
            <a:endParaRPr lang="en-US"/>
          </a:p>
        </p:txBody>
      </p:sp>
      <p:sp>
        <p:nvSpPr>
          <p:cNvPr id="134147"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34148"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3A2212BD-0AA4-463D-B43B-44123307CCBF}" type="slidenum">
              <a:rPr lang="en-US">
                <a:latin typeface="Arial" pitchFamily="34" charset="0"/>
              </a:rPr>
              <a:pPr/>
              <a:t>119</a:t>
            </a:fld>
            <a:endParaRPr lang="en-US">
              <a:latin typeface="Arial"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52850103-7454-476F-9923-D9E207BA4FA2}" type="slidenum">
              <a:rPr lang="en-US" smtClean="0"/>
              <a:pPr/>
              <a:t>5</a:t>
            </a:fld>
            <a:endParaRPr lang="en-US"/>
          </a:p>
        </p:txBody>
      </p:sp>
      <p:sp>
        <p:nvSpPr>
          <p:cNvPr id="119811"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19812"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sldNum" sz="quarter" idx="5"/>
          </p:nvPr>
        </p:nvSpPr>
        <p:spPr bwMode="auto">
          <a:noFill/>
          <a:ln>
            <a:miter lim="800000"/>
            <a:headEnd/>
            <a:tailEnd/>
          </a:ln>
        </p:spPr>
        <p:txBody>
          <a:bodyPr/>
          <a:lstStyle/>
          <a:p>
            <a:fld id="{79CFB2F8-FFFB-4FA6-BB19-50240E4FB2AC}" type="slidenum">
              <a:rPr lang="ar-SA">
                <a:cs typeface="Arial" pitchFamily="34" charset="0"/>
              </a:rPr>
              <a:pPr/>
              <a:t>121</a:t>
            </a:fld>
            <a:endParaRPr lang="en-US">
              <a:cs typeface="Arial" pitchFamily="34" charset="0"/>
            </a:endParaRPr>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a:lstStyle/>
          <a:p>
            <a:pPr eaLnBrk="1" hangingPunct="1">
              <a:spcBef>
                <a:spcPct val="0"/>
              </a:spcBef>
            </a:pPr>
            <a:endParaRPr lang="ar-JO"/>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7F5E464-5F4D-48D4-95C5-C3BF0E9BB733}" type="slidenum">
              <a:rPr lang="en-US">
                <a:latin typeface="Arial" pitchFamily="34" charset="0"/>
              </a:rPr>
              <a:pPr/>
              <a:t>124</a:t>
            </a:fld>
            <a:endParaRPr lang="en-US">
              <a:latin typeface="Arial"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7F5E464-5F4D-48D4-95C5-C3BF0E9BB733}" type="slidenum">
              <a:rPr lang="en-US">
                <a:latin typeface="Arial" pitchFamily="34" charset="0"/>
              </a:rPr>
              <a:pPr/>
              <a:t>128</a:t>
            </a:fld>
            <a:endParaRPr lang="en-US">
              <a:latin typeface="Arial"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29231D0-92C4-4B9C-A632-DF4301823573}" type="slidenum">
              <a:rPr lang="en-US">
                <a:latin typeface="Arial" pitchFamily="34" charset="0"/>
              </a:rPr>
              <a:pPr/>
              <a:t>129</a:t>
            </a:fld>
            <a:endParaRPr lang="en-US">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A2F64770-0452-498A-8B0D-B963258C9F29}" type="slidenum">
              <a:rPr lang="en-US">
                <a:latin typeface="Arial" pitchFamily="34" charset="0"/>
              </a:rPr>
              <a:pPr/>
              <a:t>130</a:t>
            </a:fld>
            <a:endParaRPr lang="en-US">
              <a:latin typeface="Arial"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F724756-E84E-4E2E-93AC-FF4535B1B9C7}" type="slidenum">
              <a:rPr lang="en-US" smtClean="0"/>
              <a:pPr/>
              <a:t>7</a:t>
            </a:fld>
            <a:endParaRPr lang="en-US"/>
          </a:p>
        </p:txBody>
      </p:sp>
      <p:sp>
        <p:nvSpPr>
          <p:cNvPr id="120835"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20836"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063EB8F-6ABC-4A0B-84AC-F71D881D2848}" type="slidenum">
              <a:rPr lang="en-US" smtClean="0"/>
              <a:pPr/>
              <a:t>14</a:t>
            </a:fld>
            <a:endParaRPr lang="en-US"/>
          </a:p>
        </p:txBody>
      </p:sp>
      <p:sp>
        <p:nvSpPr>
          <p:cNvPr id="121859"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21860"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35494F1-9C15-4992-946D-18844B8F2F60}" type="slidenum">
              <a:rPr lang="en-US" smtClean="0"/>
              <a:pPr/>
              <a:t>16</a:t>
            </a:fld>
            <a:endParaRPr lang="en-US"/>
          </a:p>
        </p:txBody>
      </p:sp>
      <p:sp>
        <p:nvSpPr>
          <p:cNvPr id="122883"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22884"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7F5E464-5F4D-48D4-95C5-C3BF0E9BB733}" type="slidenum">
              <a:rPr lang="en-US">
                <a:latin typeface="Arial" pitchFamily="34" charset="0"/>
              </a:rPr>
              <a:pPr/>
              <a:t>21</a:t>
            </a:fld>
            <a:endParaRPr lang="en-US">
              <a:latin typeface="Arial"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6D11E1E-2E44-455B-A9E8-02BC8170AEBC}" type="slidenum">
              <a:rPr lang="en-US" smtClean="0"/>
              <a:pPr/>
              <a:t>30</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en-US"/>
              <a:t>I : the expected information needed to classify a given sample</a:t>
            </a:r>
          </a:p>
          <a:p>
            <a:r>
              <a:rPr lang="en-US"/>
              <a:t>E (entropy) : expected information based on the partitioning into subsets by A</a:t>
            </a:r>
          </a:p>
          <a:p>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FD0ABAF-7E6C-44A1-B1F6-B6D1577127FD}" type="slidenum">
              <a:rPr lang="en-US" smtClean="0"/>
              <a:pPr/>
              <a:t>40</a:t>
            </a:fld>
            <a:endParaRPr lang="en-US"/>
          </a:p>
        </p:txBody>
      </p:sp>
      <p:sp>
        <p:nvSpPr>
          <p:cNvPr id="124931"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24932"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4A97D50-EBFA-4516-9AB7-BA422FAB0344}" type="slidenum">
              <a:rPr lang="ar-SA" smtClean="0"/>
              <a:pPr/>
              <a:t>44</a:t>
            </a:fld>
            <a:endParaRPr lang="en-US"/>
          </a:p>
        </p:txBody>
      </p:sp>
      <p:sp>
        <p:nvSpPr>
          <p:cNvPr id="125955" name="Rectangle 2"/>
          <p:cNvSpPr>
            <a:spLocks noGrp="1" noRot="1" noChangeAspect="1" noChangeArrowheads="1" noTextEdit="1"/>
          </p:cNvSpPr>
          <p:nvPr>
            <p:ph type="sldImg"/>
          </p:nvPr>
        </p:nvSpPr>
        <p:spPr>
          <a:xfrm>
            <a:off x="1108075" y="698500"/>
            <a:ext cx="4645025" cy="3484563"/>
          </a:xfrm>
          <a:ln/>
        </p:spPr>
      </p:sp>
      <p:sp>
        <p:nvSpPr>
          <p:cNvPr id="125956" name="Rectangle 3"/>
          <p:cNvSpPr>
            <a:spLocks noGrp="1" noChangeArrowheads="1"/>
          </p:cNvSpPr>
          <p:nvPr>
            <p:ph type="body" idx="1"/>
          </p:nvPr>
        </p:nvSpPr>
        <p:spPr>
          <a:noFill/>
          <a:ln/>
        </p:spPr>
        <p:txBody>
          <a:bodyPr/>
          <a:lstStyle/>
          <a:p>
            <a:r>
              <a:rPr lang="en-GB" b="1"/>
              <a:t>The weaknesses of decision tree methods </a:t>
            </a:r>
          </a:p>
          <a:p>
            <a:pPr lvl="1">
              <a:buFontTx/>
              <a:buChar char="•"/>
            </a:pPr>
            <a:r>
              <a:rPr lang="en-GB"/>
              <a:t>Decision trees are less appropriate for estimation tasks where the goal is to predict the value of a continuous attribute. </a:t>
            </a:r>
          </a:p>
          <a:p>
            <a:pPr lvl="1">
              <a:buFontTx/>
              <a:buChar char="•"/>
            </a:pPr>
            <a:r>
              <a:rPr lang="en-GB"/>
              <a:t>Decision trees are prone to errors in classification problems with many classes and relatively small number of training examples. </a:t>
            </a:r>
          </a:p>
          <a:p>
            <a:pPr lvl="1">
              <a:buFontTx/>
              <a:buChar char="•"/>
            </a:pPr>
            <a:r>
              <a:rPr lang="en-GB"/>
              <a:t>Decision tree can be computationally expensive to train. The process of growing a decision tree is computationally expensive. At each node, each candidate splitting field must be sorted before its best split can be found. In some algorithms, combinations of fields are used and a search must be made for optimal combining weights. Pruning algorithms can also be expensive since many candidate sub-trees must be formed and compared. </a:t>
            </a:r>
          </a:p>
          <a:p>
            <a:pPr lvl="1">
              <a:buFontTx/>
              <a:buChar char="•"/>
            </a:pPr>
            <a:r>
              <a:rPr lang="en-GB"/>
              <a:t>Decision trees do not treat well non-rectangular regions. Most decision-tree algorithms only examine a single field at a time. This leads to rectangular classification boxes that may not correspond well with the actual distribution of records in the decision space. </a:t>
            </a:r>
          </a:p>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BC604084-7354-4DA1-908E-D61DAAE6BE67}" type="datetime4">
              <a:rPr lang="en-US"/>
              <a:pPr>
                <a:defRPr/>
              </a:pPr>
              <a:t>December 10, 2022</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pPr>
              <a:defRPr/>
            </a:pPr>
            <a:fld id="{E4842095-7546-422E-A226-4DF75358EB00}"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BF0FDD34-0C41-4C34-9664-BB5C5940584B}" type="datetime4">
              <a:rPr lang="en-US"/>
              <a:pPr>
                <a:defRPr/>
              </a:pPr>
              <a:t>December 10, 2022</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D32AB285-AC6A-4404-A3AC-9AF1B84D9AC3}"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8100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4AB48832-9E01-4CCC-BE42-2FE7E920F743}" type="datetime4">
              <a:rPr lang="en-US"/>
              <a:pPr>
                <a:defRPr/>
              </a:pPr>
              <a:t>December 10, 2022</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6CC3C671-E783-40B6-88B8-FE2C59991035}"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C17DB6A8-D0AA-4691-92FE-AD9DE59427C6}" type="datetime4">
              <a:rPr lang="en-US"/>
              <a:pPr>
                <a:defRPr/>
              </a:pPr>
              <a:t>December 10,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A3CE606B-0708-4E58-854A-A3D50D37481B}" type="slidenum">
              <a:rPr lang="en-US"/>
              <a:pPr>
                <a:defRPr/>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4271A4F1-8581-44AD-B51B-CA2B689DE001}" type="datetime4">
              <a:rPr lang="en-US"/>
              <a:pPr>
                <a:defRPr/>
              </a:pPr>
              <a:t>December 10, 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2FDB4415-D130-4C29-B800-BF93C640ED9C}" type="slidenum">
              <a:rPr lang="en-US"/>
              <a:pPr>
                <a:defRPr/>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81000"/>
            <a:ext cx="8402638" cy="609600"/>
          </a:xfrm>
        </p:spPr>
        <p:txBody>
          <a:bodyPr/>
          <a:lstStyle/>
          <a:p>
            <a:r>
              <a:rPr lang="en-US"/>
              <a:t>Click to edit Master title style</a:t>
            </a:r>
          </a:p>
        </p:txBody>
      </p:sp>
      <p:sp>
        <p:nvSpPr>
          <p:cNvPr id="3" name="Content Placeholder 2"/>
          <p:cNvSpPr>
            <a:spLocks noGrp="1"/>
          </p:cNvSpPr>
          <p:nvPr>
            <p:ph sz="quarter" idx="1"/>
          </p:nvPr>
        </p:nvSpPr>
        <p:spPr>
          <a:xfrm>
            <a:off x="3048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p:cNvSpPr>
            <a:spLocks noGrp="1" noChangeArrowheads="1"/>
          </p:cNvSpPr>
          <p:nvPr>
            <p:ph type="dt" sz="half" idx="10"/>
          </p:nvPr>
        </p:nvSpPr>
        <p:spPr>
          <a:ln/>
        </p:spPr>
        <p:txBody>
          <a:bodyPr/>
          <a:lstStyle>
            <a:lvl1pPr>
              <a:defRPr/>
            </a:lvl1pPr>
          </a:lstStyle>
          <a:p>
            <a:pPr>
              <a:defRPr/>
            </a:pPr>
            <a:fld id="{C964E6CB-B4C4-4554-B783-299DD195F81C}" type="datetime4">
              <a:rPr lang="en-US"/>
              <a:pPr>
                <a:defRPr/>
              </a:pPr>
              <a:t>December 10, 2022</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261CADEF-5EFA-4584-8259-0E847F29D653}" type="slidenum">
              <a:rPr lang="en-US"/>
              <a:pPr>
                <a:defRPr/>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ClipArt Placeholder 2"/>
          <p:cNvSpPr>
            <a:spLocks noGrp="1"/>
          </p:cNvSpPr>
          <p:nvPr>
            <p:ph type="clipArt" sz="half" idx="1"/>
          </p:nvPr>
        </p:nvSpPr>
        <p:spPr>
          <a:xfrm>
            <a:off x="304800" y="1371600"/>
            <a:ext cx="4152900" cy="5105400"/>
          </a:xfrm>
        </p:spPr>
        <p:txBody>
          <a:bodyPr/>
          <a:lstStyle/>
          <a:p>
            <a:pPr lvl="0"/>
            <a:endParaRPr lang="en-US" noProof="0"/>
          </a:p>
        </p:txBody>
      </p:sp>
      <p:sp>
        <p:nvSpPr>
          <p:cNvPr id="4" name="Text Placeholder 3"/>
          <p:cNvSpPr>
            <a:spLocks noGrp="1"/>
          </p:cNvSpPr>
          <p:nvPr>
            <p:ph type="body"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84709167-5EFE-4338-B7D7-3BC3D2BAC89E}" type="datetime4">
              <a:rPr lang="en-US"/>
              <a:pPr>
                <a:defRPr/>
              </a:pPr>
              <a:t>December 10,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63C33E18-8845-44B1-AA9C-F171C9EE073B}" type="slidenum">
              <a:rPr lang="en-US"/>
              <a:pPr>
                <a:defRPr/>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059"/>
          <p:cNvSpPr>
            <a:spLocks noGrp="1" noChangeArrowheads="1"/>
          </p:cNvSpPr>
          <p:nvPr>
            <p:ph type="dt" sz="half" idx="10"/>
          </p:nvPr>
        </p:nvSpPr>
        <p:spPr>
          <a:ln/>
        </p:spPr>
        <p:txBody>
          <a:bodyPr/>
          <a:lstStyle>
            <a:lvl1pPr>
              <a:defRPr/>
            </a:lvl1pPr>
          </a:lstStyle>
          <a:p>
            <a:pPr>
              <a:defRPr/>
            </a:pPr>
            <a:fld id="{64A37E3D-0B8A-4468-A145-6609E133DD8E}" type="datetime4">
              <a:rPr lang="en-US"/>
              <a:pPr>
                <a:defRPr/>
              </a:pPr>
              <a:t>December 10, 2022</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D73091A9-D06B-444D-8683-0F22E75C9618}" type="slidenum">
              <a:rPr lang="en-US"/>
              <a:pPr>
                <a:defRPr/>
              </a:pPr>
              <a:t>‹#›</a:t>
            </a:fld>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1BB8C409-D95D-41CA-AB2D-BCCADC54087A}" type="datetime1">
              <a:rPr lang="en-US"/>
              <a:pPr>
                <a:defRPr/>
              </a:pPr>
              <a:t>12/10/2022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University of Toronto</a:t>
            </a:r>
          </a:p>
        </p:txBody>
      </p:sp>
      <p:sp>
        <p:nvSpPr>
          <p:cNvPr id="6" name="Rectangle 6"/>
          <p:cNvSpPr>
            <a:spLocks noGrp="1" noChangeArrowheads="1"/>
          </p:cNvSpPr>
          <p:nvPr>
            <p:ph type="sldNum" sz="quarter" idx="12"/>
          </p:nvPr>
        </p:nvSpPr>
        <p:spPr>
          <a:ln/>
        </p:spPr>
        <p:txBody>
          <a:bodyPr/>
          <a:lstStyle>
            <a:lvl1pPr>
              <a:defRPr/>
            </a:lvl1pPr>
          </a:lstStyle>
          <a:p>
            <a:pPr>
              <a:defRPr/>
            </a:pPr>
            <a:fld id="{9E759139-1722-488A-9CA1-F7AA99175E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FB6C4112-AB6D-4C55-BC03-C5EEE620E03D}" type="datetime4">
              <a:rPr lang="en-US"/>
              <a:pPr>
                <a:defRPr/>
              </a:pPr>
              <a:t>December 10, 2022</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67E8D664-0B13-4182-88AD-F3BF2622F4C7}"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9E092577-C3C2-4550-B768-904F0E4EC0A9}" type="datetime4">
              <a:rPr lang="en-US"/>
              <a:pPr>
                <a:defRPr/>
              </a:pPr>
              <a:t>December 10, 2022</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37DA0347-C810-403E-B3EF-CF5872B67911}"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95518832-2770-4C06-BCFB-173E3F4849DA}" type="datetime4">
              <a:rPr lang="en-US"/>
              <a:pPr>
                <a:defRPr/>
              </a:pPr>
              <a:t>December 10,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3337EF35-B162-487F-9B07-547042B387C8}"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p:cNvSpPr>
            <a:spLocks noGrp="1" noChangeArrowheads="1"/>
          </p:cNvSpPr>
          <p:nvPr>
            <p:ph type="dt" sz="half" idx="10"/>
          </p:nvPr>
        </p:nvSpPr>
        <p:spPr>
          <a:ln/>
        </p:spPr>
        <p:txBody>
          <a:bodyPr/>
          <a:lstStyle>
            <a:lvl1pPr>
              <a:defRPr/>
            </a:lvl1pPr>
          </a:lstStyle>
          <a:p>
            <a:pPr>
              <a:defRPr/>
            </a:pPr>
            <a:fld id="{4E51D658-0CD1-4CC1-969D-BC1F58FEE5ED}" type="datetime4">
              <a:rPr lang="en-US"/>
              <a:pPr>
                <a:defRPr/>
              </a:pPr>
              <a:t>December 10, 2022</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ABDD2884-C6A4-4891-B0FC-C85965A45D20}"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p:cNvSpPr>
            <a:spLocks noGrp="1" noChangeArrowheads="1"/>
          </p:cNvSpPr>
          <p:nvPr>
            <p:ph type="dt" sz="half" idx="10"/>
          </p:nvPr>
        </p:nvSpPr>
        <p:spPr>
          <a:ln/>
        </p:spPr>
        <p:txBody>
          <a:bodyPr/>
          <a:lstStyle>
            <a:lvl1pPr>
              <a:defRPr/>
            </a:lvl1pPr>
          </a:lstStyle>
          <a:p>
            <a:pPr>
              <a:defRPr/>
            </a:pPr>
            <a:fld id="{3DDC822C-D9AD-4F28-AA00-1F2D504916C2}" type="datetime4">
              <a:rPr lang="en-US"/>
              <a:pPr>
                <a:defRPr/>
              </a:pPr>
              <a:t>December 10, 2022</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62562B17-7122-4846-8767-28B2B4E2716C}"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p:cNvSpPr>
            <a:spLocks noGrp="1" noChangeArrowheads="1"/>
          </p:cNvSpPr>
          <p:nvPr>
            <p:ph type="dt" sz="half" idx="10"/>
          </p:nvPr>
        </p:nvSpPr>
        <p:spPr>
          <a:ln/>
        </p:spPr>
        <p:txBody>
          <a:bodyPr/>
          <a:lstStyle>
            <a:lvl1pPr>
              <a:defRPr/>
            </a:lvl1pPr>
          </a:lstStyle>
          <a:p>
            <a:pPr>
              <a:defRPr/>
            </a:pPr>
            <a:fld id="{BD9EC23A-DAA9-4C85-B49F-73E39A7FF258}" type="datetime4">
              <a:rPr lang="en-US"/>
              <a:pPr>
                <a:defRPr/>
              </a:pPr>
              <a:t>December 10, 2022</a:t>
            </a:fld>
            <a:endParaRPr lang="en-US"/>
          </a:p>
        </p:txBody>
      </p:sp>
      <p:sp>
        <p:nvSpPr>
          <p:cNvPr id="3"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2061"/>
          <p:cNvSpPr>
            <a:spLocks noGrp="1" noChangeArrowheads="1"/>
          </p:cNvSpPr>
          <p:nvPr>
            <p:ph type="sldNum" sz="quarter" idx="12"/>
          </p:nvPr>
        </p:nvSpPr>
        <p:spPr>
          <a:ln/>
        </p:spPr>
        <p:txBody>
          <a:bodyPr/>
          <a:lstStyle>
            <a:lvl1pPr>
              <a:defRPr/>
            </a:lvl1pPr>
          </a:lstStyle>
          <a:p>
            <a:pPr>
              <a:defRPr/>
            </a:pPr>
            <a:fld id="{C1AE140B-5593-4858-B1AC-919349670A39}"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04F7679B-F2F2-4ACE-B0BF-EE08CF4C1F94}" type="datetime4">
              <a:rPr lang="en-US"/>
              <a:pPr>
                <a:defRPr/>
              </a:pPr>
              <a:t>December 10,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8ED9FF00-A519-488B-817D-4120C4DF8F6F}"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B317775E-3B0D-4C6F-A39F-BAA8A0EBF18E}" type="datetime4">
              <a:rPr lang="en-US"/>
              <a:pPr>
                <a:defRPr/>
              </a:pPr>
              <a:t>December 10,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D23C40A8-FAF5-4D91-9F0D-6917A4C9E468}"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8776" name="Rectangle 2056"/>
          <p:cNvSpPr>
            <a:spLocks noChangeArrowheads="1"/>
          </p:cNvSpPr>
          <p:nvPr/>
        </p:nvSpPr>
        <p:spPr bwMode="gray">
          <a:xfrm>
            <a:off x="304800" y="990600"/>
            <a:ext cx="8410575" cy="46038"/>
          </a:xfrm>
          <a:prstGeom prst="rect">
            <a:avLst/>
          </a:prstGeom>
          <a:gradFill rotWithShape="1">
            <a:gsLst>
              <a:gs pos="0">
                <a:srgbClr val="00CE98">
                  <a:alpha val="50000"/>
                </a:srgbClr>
              </a:gs>
              <a:gs pos="100000">
                <a:srgbClr val="8FF9EF">
                  <a:alpha val="52000"/>
                </a:srgbClr>
              </a:gs>
            </a:gsLst>
            <a:lin ang="0" scaled="1"/>
          </a:gradFill>
          <a:ln w="9525">
            <a:noFill/>
            <a:miter lim="800000"/>
            <a:headEnd/>
            <a:tailEnd/>
          </a:ln>
          <a:effectLst/>
        </p:spPr>
        <p:txBody>
          <a:bodyPr wrap="none" anchor="ctr"/>
          <a:lstStyle/>
          <a:p>
            <a:pPr algn="ctr">
              <a:defRPr/>
            </a:pPr>
            <a:endParaRPr kumimoji="1" lang="en-US" sz="2400"/>
          </a:p>
        </p:txBody>
      </p:sp>
      <p:sp>
        <p:nvSpPr>
          <p:cNvPr id="13315" name="Rectangle 2057"/>
          <p:cNvSpPr>
            <a:spLocks noGrp="1" noChangeArrowheads="1"/>
          </p:cNvSpPr>
          <p:nvPr>
            <p:ph type="title"/>
          </p:nvPr>
        </p:nvSpPr>
        <p:spPr bwMode="auto">
          <a:xfrm>
            <a:off x="304800" y="381000"/>
            <a:ext cx="8402638"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3316" name="Rectangle 2058"/>
          <p:cNvSpPr>
            <a:spLocks noGrp="1" noChangeArrowheads="1"/>
          </p:cNvSpPr>
          <p:nvPr>
            <p:ph type="body" idx="1"/>
          </p:nvPr>
        </p:nvSpPr>
        <p:spPr bwMode="auto">
          <a:xfrm>
            <a:off x="304800" y="11430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8779" name="Rectangle 2059"/>
          <p:cNvSpPr>
            <a:spLocks noGrp="1" noChangeArrowheads="1"/>
          </p:cNvSpPr>
          <p:nvPr>
            <p:ph type="dt" sz="half" idx="2"/>
          </p:nvPr>
        </p:nvSpPr>
        <p:spPr bwMode="auto">
          <a:xfrm>
            <a:off x="3048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001A6985-7E82-41ED-BDAA-A52E652DF01F}" type="datetime4">
              <a:rPr lang="en-US"/>
              <a:pPr>
                <a:defRPr/>
              </a:pPr>
              <a:t>December 10, 2022</a:t>
            </a:fld>
            <a:endParaRPr lang="en-US"/>
          </a:p>
        </p:txBody>
      </p:sp>
      <p:sp>
        <p:nvSpPr>
          <p:cNvPr id="928780" name="Rectangle 2060"/>
          <p:cNvSpPr>
            <a:spLocks noGrp="1" noChangeArrowheads="1"/>
          </p:cNvSpPr>
          <p:nvPr>
            <p:ph type="ftr" sz="quarter" idx="3"/>
          </p:nvPr>
        </p:nvSpPr>
        <p:spPr bwMode="auto">
          <a:xfrm>
            <a:off x="33528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2125C73-13C0-4C8C-9977-9F8AE339B8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5"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6" r:id="rId17"/>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image" Target="../media/image5.wmf"/><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88.wmf"/><Relationship Id="rId4" Type="http://schemas.openxmlformats.org/officeDocument/2006/relationships/oleObject" Target="../embeddings/oleObject13.bin"/></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92.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12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94.wmf"/><Relationship Id="rId4" Type="http://schemas.openxmlformats.org/officeDocument/2006/relationships/oleObject" Target="../embeddings/oleObject15.bin"/></Relationships>
</file>

<file path=ppt/slides/_rels/slide1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http://www.cs.ualberta.ca/~aixplore/learning/DecisionTrees/InterArticle/graphics/inverted-tree.gif" TargetMode="External"/><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7.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5.wmf"/><Relationship Id="rId4" Type="http://schemas.openxmlformats.org/officeDocument/2006/relationships/oleObject" Target="../embeddings/oleObject3.bin"/><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40.wmf"/><Relationship Id="rId5" Type="http://schemas.openxmlformats.org/officeDocument/2006/relationships/oleObject" Target="../embeddings/oleObject7.bin"/><Relationship Id="rId4" Type="http://schemas.openxmlformats.org/officeDocument/2006/relationships/image" Target="../media/image39.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en.wikipedia.org/wiki/Java_(programming_language)" TargetMode="External"/><Relationship Id="rId2" Type="http://schemas.openxmlformats.org/officeDocument/2006/relationships/hyperlink" Target="http://en.wikipedia.org/wiki/Open_source" TargetMode="External"/><Relationship Id="rId1" Type="http://schemas.openxmlformats.org/officeDocument/2006/relationships/slideLayout" Target="../slideLayouts/slideLayout2.xml"/><Relationship Id="rId5" Type="http://schemas.openxmlformats.org/officeDocument/2006/relationships/hyperlink" Target="http://en.wikipedia.org/wiki/Data_mining" TargetMode="External"/><Relationship Id="rId4" Type="http://schemas.openxmlformats.org/officeDocument/2006/relationships/hyperlink" Target="http://en.wikipedia.org/wiki/Weka_(machine_learn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www.cse.unsw.edu.au/~billw/cs9414/notes/ml/06prop/id3/id3.html" TargetMode="External"/><Relationship Id="rId3" Type="http://schemas.openxmlformats.org/officeDocument/2006/relationships/hyperlink" Target="http://webdocs.cs.ualberta.ca/~aixplore/learning/DecisionTrees/InterArticle/1-DecisionTree.html" TargetMode="External"/><Relationship Id="rId7" Type="http://schemas.openxmlformats.org/officeDocument/2006/relationships/hyperlink" Target="http://web.arch.usyd.edu.au/~wpeng/DecisionTree2.pdf" TargetMode="External"/><Relationship Id="rId2" Type="http://schemas.openxmlformats.org/officeDocument/2006/relationships/hyperlink" Target="http://www.codeproject.com/Articles/259241/ID3-Decision-Tree-Algorithm-Part-1" TargetMode="External"/><Relationship Id="rId1" Type="http://schemas.openxmlformats.org/officeDocument/2006/relationships/slideLayout" Target="../slideLayouts/slideLayout2.xml"/><Relationship Id="rId6" Type="http://schemas.openxmlformats.org/officeDocument/2006/relationships/hyperlink" Target="http://www.hiraeth.com/books/ai96/QBB/id3.html" TargetMode="External"/><Relationship Id="rId5" Type="http://schemas.openxmlformats.org/officeDocument/2006/relationships/hyperlink" Target="http://en.wikipedia.org/wiki/Decision_tree" TargetMode="External"/><Relationship Id="rId4" Type="http://schemas.openxmlformats.org/officeDocument/2006/relationships/hyperlink" Target="http://en.wikipedia.org/wiki/C4.5_algorithm"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5.wmf"/></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youtube.com/watch?v=XcwH9JGfZOU" TargetMode="External"/><Relationship Id="rId2" Type="http://schemas.openxmlformats.org/officeDocument/2006/relationships/hyperlink" Target="https://www.youtube.com/watch?v=IlVINQDk4o8"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slideLayout" Target="../slideLayouts/slideLayout2.xml"/><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65.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66.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8.png"/><Relationship Id="rId5" Type="http://schemas.openxmlformats.org/officeDocument/2006/relationships/image" Target="../media/image68.png"/><Relationship Id="rId4" Type="http://schemas.openxmlformats.org/officeDocument/2006/relationships/image" Target="../media/image67.wmf"/></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72.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75.png"/><Relationship Id="rId4" Type="http://schemas.openxmlformats.org/officeDocument/2006/relationships/image" Target="../media/image7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9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p:cNvSpPr>
            <a:spLocks noGrp="1" noChangeArrowheads="1"/>
          </p:cNvSpPr>
          <p:nvPr>
            <p:ph type="title" idx="4294967295"/>
          </p:nvPr>
        </p:nvSpPr>
        <p:spPr>
          <a:xfrm>
            <a:off x="457200" y="228600"/>
            <a:ext cx="8077200" cy="609600"/>
          </a:xfrm>
        </p:spPr>
        <p:txBody>
          <a:bodyPr/>
          <a:lstStyle/>
          <a:p>
            <a:pPr eaLnBrk="1" hangingPunct="1"/>
            <a:r>
              <a:rPr lang="en-US" sz="4400" dirty="0"/>
              <a:t>CIS 467 :Data Mining </a:t>
            </a:r>
            <a:endParaRPr lang="en-US" sz="2400" dirty="0"/>
          </a:p>
        </p:txBody>
      </p:sp>
      <p:sp>
        <p:nvSpPr>
          <p:cNvPr id="4100" name="Rectangle 1027"/>
          <p:cNvSpPr>
            <a:spLocks noGrp="1" noChangeArrowheads="1"/>
          </p:cNvSpPr>
          <p:nvPr>
            <p:ph type="body" idx="4294967295"/>
          </p:nvPr>
        </p:nvSpPr>
        <p:spPr>
          <a:xfrm>
            <a:off x="533400" y="2133600"/>
            <a:ext cx="8305800" cy="1752600"/>
          </a:xfrm>
        </p:spPr>
        <p:txBody>
          <a:bodyPr/>
          <a:lstStyle/>
          <a:p>
            <a:pPr algn="ctr">
              <a:lnSpc>
                <a:spcPct val="110000"/>
              </a:lnSpc>
              <a:buNone/>
            </a:pPr>
            <a:endParaRPr lang="en-US" sz="2000" dirty="0"/>
          </a:p>
          <a:p>
            <a:pPr algn="ctr">
              <a:lnSpc>
                <a:spcPct val="110000"/>
              </a:lnSpc>
              <a:buNone/>
            </a:pPr>
            <a:r>
              <a:rPr lang="en-US" sz="2000" dirty="0"/>
              <a:t>Department of Information Systems</a:t>
            </a:r>
          </a:p>
          <a:p>
            <a:pPr algn="ctr">
              <a:lnSpc>
                <a:spcPct val="110000"/>
              </a:lnSpc>
              <a:buNone/>
            </a:pPr>
            <a:r>
              <a:rPr lang="en-US" sz="2000" dirty="0"/>
              <a:t>Faculty of Information Technology and Computer Sciences</a:t>
            </a:r>
          </a:p>
          <a:p>
            <a:pPr algn="ctr">
              <a:lnSpc>
                <a:spcPct val="110000"/>
              </a:lnSpc>
              <a:buNone/>
            </a:pPr>
            <a:r>
              <a:rPr lang="en-US" sz="2000" dirty="0"/>
              <a:t>Yarmouk University – Jordan</a:t>
            </a:r>
          </a:p>
        </p:txBody>
      </p:sp>
      <p:pic>
        <p:nvPicPr>
          <p:cNvPr id="5" name="Picture 6"/>
          <p:cNvPicPr>
            <a:picLocks noChangeAspect="1" noChangeArrowheads="1"/>
          </p:cNvPicPr>
          <p:nvPr/>
        </p:nvPicPr>
        <p:blipFill>
          <a:blip r:embed="rId3" cstate="print"/>
          <a:srcRect/>
          <a:stretch>
            <a:fillRect/>
          </a:stretch>
        </p:blipFill>
        <p:spPr bwMode="auto">
          <a:xfrm>
            <a:off x="3962400" y="4401344"/>
            <a:ext cx="1163638" cy="1408112"/>
          </a:xfrm>
          <a:prstGeom prst="rect">
            <a:avLst/>
          </a:prstGeom>
          <a:noFill/>
          <a:ln w="9525">
            <a:noFill/>
            <a:miter lim="800000"/>
            <a:headEnd/>
            <a:tailEnd/>
          </a:ln>
        </p:spPr>
      </p:pic>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07E852DC-096A-43D6-98CB-2D9E66D9472F}" type="slidenum">
              <a:rPr lang="en-US" smtClean="0"/>
              <a:pPr/>
              <a:t>10</a:t>
            </a:fld>
            <a:endParaRPr lang="en-US"/>
          </a:p>
        </p:txBody>
      </p:sp>
      <p:sp>
        <p:nvSpPr>
          <p:cNvPr id="1028" name="Rectangle 2"/>
          <p:cNvSpPr>
            <a:spLocks noGrp="1" noChangeArrowheads="1"/>
          </p:cNvSpPr>
          <p:nvPr>
            <p:ph type="title"/>
          </p:nvPr>
        </p:nvSpPr>
        <p:spPr>
          <a:xfrm>
            <a:off x="457200" y="228600"/>
            <a:ext cx="8077200" cy="762000"/>
          </a:xfrm>
          <a:noFill/>
        </p:spPr>
        <p:txBody>
          <a:bodyPr lIns="92075" tIns="46038" rIns="92075" bIns="46038"/>
          <a:lstStyle/>
          <a:p>
            <a:pPr eaLnBrk="1" hangingPunct="1"/>
            <a:r>
              <a:rPr lang="en-US" sz="2800" dirty="0">
                <a:solidFill>
                  <a:srgbClr val="FF0000"/>
                </a:solidFill>
              </a:rPr>
              <a:t>Illustrative Example (1)</a:t>
            </a:r>
            <a:br>
              <a:rPr lang="en-US" sz="2800" dirty="0"/>
            </a:br>
            <a:r>
              <a:rPr lang="en-US" sz="2800" dirty="0"/>
              <a:t>Step (1): Model Construction</a:t>
            </a:r>
          </a:p>
        </p:txBody>
      </p:sp>
      <p:grpSp>
        <p:nvGrpSpPr>
          <p:cNvPr id="1029" name="Group 3"/>
          <p:cNvGrpSpPr>
            <a:grpSpLocks/>
          </p:cNvGrpSpPr>
          <p:nvPr/>
        </p:nvGrpSpPr>
        <p:grpSpPr bwMode="auto">
          <a:xfrm>
            <a:off x="2036763" y="1774825"/>
            <a:ext cx="1698625" cy="1506538"/>
            <a:chOff x="1283" y="1118"/>
            <a:chExt cx="1070" cy="949"/>
          </a:xfrm>
        </p:grpSpPr>
        <p:pic>
          <p:nvPicPr>
            <p:cNvPr id="1041" name="Picture 4"/>
            <p:cNvPicPr>
              <a:picLocks noChangeArrowheads="1"/>
            </p:cNvPicPr>
            <p:nvPr/>
          </p:nvPicPr>
          <p:blipFill>
            <a:blip r:embed="rId3" cstate="print"/>
            <a:srcRect/>
            <a:stretch>
              <a:fillRect/>
            </a:stretch>
          </p:blipFill>
          <p:spPr bwMode="auto">
            <a:xfrm>
              <a:off x="1283" y="1118"/>
              <a:ext cx="1070" cy="949"/>
            </a:xfrm>
            <a:prstGeom prst="rect">
              <a:avLst/>
            </a:prstGeom>
            <a:noFill/>
            <a:ln w="9525">
              <a:noFill/>
              <a:miter lim="800000"/>
              <a:headEnd/>
              <a:tailEnd/>
            </a:ln>
          </p:spPr>
        </p:pic>
        <p:sp>
          <p:nvSpPr>
            <p:cNvPr id="1042" name="Rectangle 5"/>
            <p:cNvSpPr>
              <a:spLocks noChangeArrowheads="1"/>
            </p:cNvSpPr>
            <p:nvPr/>
          </p:nvSpPr>
          <p:spPr bwMode="auto">
            <a:xfrm>
              <a:off x="1347" y="1427"/>
              <a:ext cx="934" cy="460"/>
            </a:xfrm>
            <a:prstGeom prst="rect">
              <a:avLst/>
            </a:prstGeom>
            <a:noFill/>
            <a:ln w="9525">
              <a:noFill/>
              <a:miter lim="800000"/>
              <a:headEnd/>
              <a:tailEnd/>
            </a:ln>
          </p:spPr>
          <p:txBody>
            <a:bodyPr lIns="92075" tIns="46038" rIns="92075" bIns="46038" anchor="ctr">
              <a:spAutoFit/>
            </a:bodyPr>
            <a:lstStyle/>
            <a:p>
              <a:pPr algn="ctr" eaLnBrk="0" hangingPunct="0"/>
              <a:r>
                <a:rPr lang="en-US" sz="2400">
                  <a:latin typeface="Times New Roman" pitchFamily="18" charset="0"/>
                </a:rPr>
                <a:t>Training</a:t>
              </a:r>
            </a:p>
            <a:p>
              <a:pPr algn="ctr" eaLnBrk="0" hangingPunct="0"/>
              <a:r>
                <a:rPr lang="en-US" sz="2400">
                  <a:latin typeface="Times New Roman" pitchFamily="18" charset="0"/>
                </a:rPr>
                <a:t>Data</a:t>
              </a:r>
            </a:p>
          </p:txBody>
        </p:sp>
      </p:grpSp>
      <p:graphicFrame>
        <p:nvGraphicFramePr>
          <p:cNvPr id="1026" name="Object 1024"/>
          <p:cNvGraphicFramePr>
            <a:graphicFrameLocks/>
          </p:cNvGraphicFramePr>
          <p:nvPr/>
        </p:nvGraphicFramePr>
        <p:xfrm>
          <a:off x="533400" y="3810000"/>
          <a:ext cx="5040313" cy="2193925"/>
        </p:xfrm>
        <a:graphic>
          <a:graphicData uri="http://schemas.openxmlformats.org/presentationml/2006/ole">
            <mc:AlternateContent xmlns:mc="http://schemas.openxmlformats.org/markup-compatibility/2006">
              <mc:Choice xmlns:v="urn:schemas-microsoft-com:vml" Requires="v">
                <p:oleObj spid="_x0000_s1025" name="Worksheet" r:id="rId4" imgW="5437188" imgH="2495550" progId="Excel.Sheet.8">
                  <p:embed/>
                </p:oleObj>
              </mc:Choice>
              <mc:Fallback>
                <p:oleObj name="Worksheet" r:id="rId4" imgW="5437188" imgH="2495550" progId="Excel.Sheet.8">
                  <p:embed/>
                  <p:pic>
                    <p:nvPicPr>
                      <p:cNvPr id="1026"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10000"/>
                        <a:ext cx="5040313"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7"/>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1" name="Line 8"/>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2" name="Rectangle 9"/>
          <p:cNvSpPr>
            <a:spLocks noChangeArrowheads="1"/>
          </p:cNvSpPr>
          <p:nvPr/>
        </p:nvSpPr>
        <p:spPr bwMode="auto">
          <a:xfrm>
            <a:off x="6481763" y="1622425"/>
            <a:ext cx="1870075" cy="835025"/>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p>
            <a:pPr algn="ctr" eaLnBrk="0" hangingPunct="0"/>
            <a:r>
              <a:rPr lang="en-US" sz="2400">
                <a:latin typeface="Times New Roman" pitchFamily="18" charset="0"/>
              </a:rPr>
              <a:t>Classification</a:t>
            </a:r>
          </a:p>
          <a:p>
            <a:pPr algn="ctr" eaLnBrk="0" hangingPunct="0"/>
            <a:r>
              <a:rPr lang="en-US" sz="2400">
                <a:latin typeface="Times New Roman" pitchFamily="18" charset="0"/>
              </a:rPr>
              <a:t>Algorithms</a:t>
            </a:r>
          </a:p>
        </p:txBody>
      </p:sp>
      <p:sp>
        <p:nvSpPr>
          <p:cNvPr id="1033" name="AutoShape 10"/>
          <p:cNvSpPr>
            <a:spLocks noChangeArrowheads="1"/>
          </p:cNvSpPr>
          <p:nvPr/>
        </p:nvSpPr>
        <p:spPr bwMode="auto">
          <a:xfrm rot="-114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p:spPr>
        <p:txBody>
          <a:bodyPr wrap="none" anchor="ctr"/>
          <a:lstStyle/>
          <a:p>
            <a:endParaRPr lang="en-US"/>
          </a:p>
        </p:txBody>
      </p:sp>
      <p:sp>
        <p:nvSpPr>
          <p:cNvPr id="1034" name="Rectangle 11"/>
          <p:cNvSpPr>
            <a:spLocks noChangeArrowheads="1"/>
          </p:cNvSpPr>
          <p:nvPr/>
        </p:nvSpPr>
        <p:spPr bwMode="auto">
          <a:xfrm>
            <a:off x="5948363" y="5311775"/>
            <a:ext cx="3008312" cy="1200150"/>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p>
            <a:pPr eaLnBrk="0" hangingPunct="0"/>
            <a:r>
              <a:rPr lang="en-US" sz="2400">
                <a:latin typeface="Times New Roman" pitchFamily="18" charset="0"/>
              </a:rPr>
              <a:t>IF rank = ‘professor’</a:t>
            </a:r>
          </a:p>
          <a:p>
            <a:pPr eaLnBrk="0" hangingPunct="0"/>
            <a:r>
              <a:rPr lang="en-US" sz="2400">
                <a:latin typeface="Times New Roman" pitchFamily="18" charset="0"/>
              </a:rPr>
              <a:t>OR years &gt; 6</a:t>
            </a:r>
          </a:p>
          <a:p>
            <a:pPr eaLnBrk="0" hangingPunct="0"/>
            <a:r>
              <a:rPr lang="en-US" sz="2400">
                <a:latin typeface="Times New Roman" pitchFamily="18" charset="0"/>
              </a:rPr>
              <a:t>THEN tenured = ‘yes’ </a:t>
            </a:r>
          </a:p>
        </p:txBody>
      </p:sp>
      <p:grpSp>
        <p:nvGrpSpPr>
          <p:cNvPr id="1035" name="Group 12"/>
          <p:cNvGrpSpPr>
            <a:grpSpLocks/>
          </p:cNvGrpSpPr>
          <p:nvPr/>
        </p:nvGrpSpPr>
        <p:grpSpPr bwMode="auto">
          <a:xfrm>
            <a:off x="6478588" y="3216275"/>
            <a:ext cx="1889125" cy="1506538"/>
            <a:chOff x="4081" y="2026"/>
            <a:chExt cx="1190" cy="949"/>
          </a:xfrm>
        </p:grpSpPr>
        <p:pic>
          <p:nvPicPr>
            <p:cNvPr id="1039" name="Picture 13"/>
            <p:cNvPicPr>
              <a:picLocks noChangeArrowheads="1"/>
            </p:cNvPicPr>
            <p:nvPr/>
          </p:nvPicPr>
          <p:blipFill>
            <a:blip r:embed="rId6" cstate="print"/>
            <a:srcRect/>
            <a:stretch>
              <a:fillRect/>
            </a:stretch>
          </p:blipFill>
          <p:spPr bwMode="auto">
            <a:xfrm>
              <a:off x="4081" y="2026"/>
              <a:ext cx="1190" cy="949"/>
            </a:xfrm>
            <a:prstGeom prst="rect">
              <a:avLst/>
            </a:prstGeom>
            <a:noFill/>
            <a:ln w="9525">
              <a:noFill/>
              <a:miter lim="800000"/>
              <a:headEnd/>
              <a:tailEnd/>
            </a:ln>
          </p:spPr>
        </p:pic>
        <p:sp>
          <p:nvSpPr>
            <p:cNvPr id="1040" name="Rectangle 14"/>
            <p:cNvSpPr>
              <a:spLocks noChangeArrowheads="1"/>
            </p:cNvSpPr>
            <p:nvPr/>
          </p:nvSpPr>
          <p:spPr bwMode="auto">
            <a:xfrm>
              <a:off x="4245" y="2306"/>
              <a:ext cx="851" cy="518"/>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a:latin typeface="Times New Roman" pitchFamily="18" charset="0"/>
                </a:rPr>
                <a:t>Classifier</a:t>
              </a:r>
            </a:p>
            <a:p>
              <a:pPr algn="ctr" eaLnBrk="0" hangingPunct="0"/>
              <a:r>
                <a:rPr lang="en-US" sz="2400">
                  <a:latin typeface="Times New Roman" pitchFamily="18" charset="0"/>
                </a:rPr>
                <a:t>(Model)</a:t>
              </a:r>
            </a:p>
          </p:txBody>
        </p:sp>
      </p:grpSp>
      <p:sp>
        <p:nvSpPr>
          <p:cNvPr id="1036" name="Line 15"/>
          <p:cNvSpPr>
            <a:spLocks noChangeShapeType="1"/>
          </p:cNvSpPr>
          <p:nvPr/>
        </p:nvSpPr>
        <p:spPr bwMode="auto">
          <a:xfrm flipH="1">
            <a:off x="5946775" y="4621213"/>
            <a:ext cx="531813" cy="7143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7" name="Line 16"/>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8" name="AutoShape 17"/>
          <p:cNvSpPr>
            <a:spLocks noChangeArrowheads="1"/>
          </p:cNvSpPr>
          <p:nvPr/>
        </p:nvSpPr>
        <p:spPr bwMode="auto">
          <a:xfrm>
            <a:off x="7143750" y="2576513"/>
            <a:ext cx="546100" cy="592137"/>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p>
            <a:endParaRPr lang="en-US"/>
          </a:p>
        </p:txBody>
      </p:sp>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33400" y="304800"/>
            <a:ext cx="7772400" cy="304800"/>
          </a:xfrm>
        </p:spPr>
        <p:txBody>
          <a:bodyPr/>
          <a:lstStyle/>
          <a:p>
            <a:r>
              <a:rPr lang="en-US" sz="2800">
                <a:solidFill>
                  <a:srgbClr val="2A03B9"/>
                </a:solidFill>
              </a:rPr>
              <a:t>Example</a:t>
            </a:r>
          </a:p>
        </p:txBody>
      </p:sp>
      <p:graphicFrame>
        <p:nvGraphicFramePr>
          <p:cNvPr id="285699" name="Group 3"/>
          <p:cNvGraphicFramePr>
            <a:graphicFrameLocks noGrp="1"/>
          </p:cNvGraphicFramePr>
          <p:nvPr/>
        </p:nvGraphicFramePr>
        <p:xfrm>
          <a:off x="381000" y="1524000"/>
          <a:ext cx="3200400" cy="3130554"/>
        </p:xfrm>
        <a:graphic>
          <a:graphicData uri="http://schemas.openxmlformats.org/drawingml/2006/table">
            <a:tbl>
              <a:tblPr/>
              <a:tblGrid>
                <a:gridCol w="798513">
                  <a:extLst>
                    <a:ext uri="{9D8B030D-6E8A-4147-A177-3AD203B41FA5}">
                      <a16:colId xmlns:a16="http://schemas.microsoft.com/office/drawing/2014/main" val="20000"/>
                    </a:ext>
                  </a:extLst>
                </a:gridCol>
                <a:gridCol w="1252537">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gridCol w="574675">
                  <a:extLst>
                    <a:ext uri="{9D8B030D-6E8A-4147-A177-3AD203B41FA5}">
                      <a16:colId xmlns:a16="http://schemas.microsoft.com/office/drawing/2014/main" val="20003"/>
                    </a:ext>
                  </a:extLst>
                </a:gridCol>
              </a:tblGrid>
              <a:tr h="2286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rgbClr val="FFFF00"/>
                          </a:solidFill>
                          <a:effectLst/>
                          <a:latin typeface="Arial" pitchFamily="34" charset="0"/>
                        </a:rPr>
                        <a:t>Name</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00"/>
                          </a:solidFill>
                          <a:effectLst/>
                          <a:latin typeface="Arial" pitchFamily="34" charset="0"/>
                        </a:rPr>
                        <a:t>Rank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00"/>
                          </a:solidFill>
                          <a:effectLst/>
                          <a:latin typeface="Arial" pitchFamily="34" charset="0"/>
                        </a:rPr>
                        <a:t>Year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00"/>
                          </a:solidFill>
                          <a:effectLst/>
                          <a:latin typeface="Arial" pitchFamily="34" charset="0"/>
                        </a:rPr>
                        <a:t>Dean</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Ali</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416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Mohd</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8733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Qasem</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38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Azeem</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Associate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33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Hasan</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8733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Azmi</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Associate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8416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Hamedah</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638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Lim</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Ahmad</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733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800" b="1" i="0" u="none" strike="noStrike" cap="none" normalizeH="0" baseline="0">
                          <a:ln>
                            <a:noFill/>
                          </a:ln>
                          <a:solidFill>
                            <a:schemeClr val="tx1"/>
                          </a:solidFill>
                          <a:effectLst/>
                          <a:latin typeface="Arial" pitchFamily="34" charset="0"/>
                        </a:rPr>
                        <a:t>Fatimah</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Associate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CC0066"/>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381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285761" name="Group 65"/>
          <p:cNvGraphicFramePr>
            <a:graphicFrameLocks noGrp="1"/>
          </p:cNvGraphicFramePr>
          <p:nvPr/>
        </p:nvGraphicFramePr>
        <p:xfrm>
          <a:off x="5181600" y="1219200"/>
          <a:ext cx="3276600" cy="1677988"/>
        </p:xfrm>
        <a:graphic>
          <a:graphicData uri="http://schemas.openxmlformats.org/drawingml/2006/table">
            <a:tbl>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74625">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66"/>
                          </a:solidFill>
                          <a:effectLst/>
                          <a:latin typeface="Arial" pitchFamily="34" charset="0"/>
                        </a:rPr>
                        <a:t>Name</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66"/>
                          </a:solidFill>
                          <a:effectLst/>
                          <a:latin typeface="Arial" pitchFamily="34" charset="0"/>
                        </a:rPr>
                        <a:t>Rank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66"/>
                          </a:solidFill>
                          <a:effectLst/>
                          <a:latin typeface="Arial" pitchFamily="34" charset="0"/>
                        </a:rPr>
                        <a:t>Year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66"/>
                          </a:solidFill>
                          <a:effectLst/>
                          <a:latin typeface="Arial" pitchFamily="34" charset="0"/>
                        </a:rPr>
                        <a:t>Dean</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0000"/>
                  </a:ext>
                </a:extLst>
              </a:tr>
              <a:tr h="30638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Mohd</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746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Qasem</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746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Hasan</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1746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Azmi</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Associate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17303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Hamedah</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1746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Fatimah</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Associate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85803" name="Group 107"/>
          <p:cNvGraphicFramePr>
            <a:graphicFrameLocks noGrp="1"/>
          </p:cNvGraphicFramePr>
          <p:nvPr/>
        </p:nvGraphicFramePr>
        <p:xfrm>
          <a:off x="5105400" y="3733800"/>
          <a:ext cx="3352800" cy="1447800"/>
        </p:xfrm>
        <a:graphic>
          <a:graphicData uri="http://schemas.openxmlformats.org/drawingml/2006/table">
            <a:tbl>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048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66"/>
                          </a:solidFill>
                          <a:effectLst/>
                          <a:latin typeface="Arial" pitchFamily="34" charset="0"/>
                        </a:rPr>
                        <a:t>Name</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66"/>
                          </a:solidFill>
                          <a:effectLst/>
                          <a:latin typeface="Arial" pitchFamily="34" charset="0"/>
                        </a:rPr>
                        <a:t>Rank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66"/>
                          </a:solidFill>
                          <a:effectLst/>
                          <a:latin typeface="Arial" pitchFamily="34" charset="0"/>
                        </a:rPr>
                        <a:t>Year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rgbClr val="FFFF66"/>
                          </a:solidFill>
                          <a:effectLst/>
                          <a:latin typeface="Arial" pitchFamily="34" charset="0"/>
                        </a:rPr>
                        <a:t>Dean</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0000"/>
                  </a:ext>
                </a:extLst>
              </a:tr>
              <a:tr h="3048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Ali</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accent2"/>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Azeem</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Associate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accent2"/>
                          </a:solidFill>
                          <a:effectLst/>
                          <a:latin typeface="Arial" pitchFamily="34" charset="0"/>
                        </a:rPr>
                        <a:t>No</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Lim</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accent2"/>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18256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Ahmad</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Assistant  Prof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900" b="1" i="0" u="none" strike="noStrike" cap="none" normalizeH="0" baseline="0">
                          <a:ln>
                            <a:noFill/>
                          </a:ln>
                          <a:solidFill>
                            <a:schemeClr val="accent2"/>
                          </a:solidFill>
                          <a:effectLst/>
                          <a:latin typeface="Arial" pitchFamily="34" charset="0"/>
                        </a:rPr>
                        <a:t>Yes</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8683" name="Line 139"/>
          <p:cNvSpPr>
            <a:spLocks noChangeShapeType="1"/>
          </p:cNvSpPr>
          <p:nvPr/>
        </p:nvSpPr>
        <p:spPr bwMode="auto">
          <a:xfrm flipV="1">
            <a:off x="3581400" y="2209800"/>
            <a:ext cx="1600200" cy="914400"/>
          </a:xfrm>
          <a:prstGeom prst="line">
            <a:avLst/>
          </a:prstGeom>
          <a:noFill/>
          <a:ln w="31750">
            <a:solidFill>
              <a:srgbClr val="FF0000"/>
            </a:solidFill>
            <a:miter lim="800000"/>
            <a:headEnd/>
            <a:tailEnd type="triangle" w="med" len="med"/>
          </a:ln>
        </p:spPr>
        <p:txBody>
          <a:bodyPr wrap="none"/>
          <a:lstStyle/>
          <a:p>
            <a:endParaRPr lang="en-US"/>
          </a:p>
        </p:txBody>
      </p:sp>
      <p:sp>
        <p:nvSpPr>
          <p:cNvPr id="108684" name="Line 140"/>
          <p:cNvSpPr>
            <a:spLocks noChangeShapeType="1"/>
          </p:cNvSpPr>
          <p:nvPr/>
        </p:nvSpPr>
        <p:spPr bwMode="auto">
          <a:xfrm>
            <a:off x="3581400" y="3124200"/>
            <a:ext cx="1524000" cy="990600"/>
          </a:xfrm>
          <a:prstGeom prst="line">
            <a:avLst/>
          </a:prstGeom>
          <a:noFill/>
          <a:ln w="31750">
            <a:solidFill>
              <a:srgbClr val="FF0000"/>
            </a:solidFill>
            <a:miter lim="800000"/>
            <a:headEnd/>
            <a:tailEnd type="triangle" w="med" len="med"/>
          </a:ln>
        </p:spPr>
        <p:txBody>
          <a:bodyPr wrap="none"/>
          <a:lstStyle/>
          <a:p>
            <a:endParaRPr lang="en-US"/>
          </a:p>
        </p:txBody>
      </p:sp>
      <p:sp>
        <p:nvSpPr>
          <p:cNvPr id="108685" name="Text Box 141"/>
          <p:cNvSpPr txBox="1">
            <a:spLocks noChangeArrowheads="1"/>
          </p:cNvSpPr>
          <p:nvPr/>
        </p:nvSpPr>
        <p:spPr bwMode="auto">
          <a:xfrm>
            <a:off x="5943600" y="3124200"/>
            <a:ext cx="1676400" cy="304800"/>
          </a:xfrm>
          <a:prstGeom prst="rect">
            <a:avLst/>
          </a:prstGeom>
          <a:noFill/>
          <a:ln w="9525">
            <a:noFill/>
            <a:miter lim="800000"/>
            <a:headEnd/>
            <a:tailEnd/>
          </a:ln>
        </p:spPr>
        <p:txBody>
          <a:bodyPr>
            <a:spAutoFit/>
          </a:bodyPr>
          <a:lstStyle/>
          <a:p>
            <a:pPr eaLnBrk="0" hangingPunct="0">
              <a:spcBef>
                <a:spcPct val="50000"/>
              </a:spcBef>
            </a:pPr>
            <a:r>
              <a:rPr lang="en-US" sz="1400" b="1">
                <a:solidFill>
                  <a:srgbClr val="33CC33"/>
                </a:solidFill>
              </a:rPr>
              <a:t>Train Dataset</a:t>
            </a:r>
          </a:p>
        </p:txBody>
      </p:sp>
      <p:sp>
        <p:nvSpPr>
          <p:cNvPr id="108686" name="Text Box 142"/>
          <p:cNvSpPr txBox="1">
            <a:spLocks noChangeArrowheads="1"/>
          </p:cNvSpPr>
          <p:nvPr/>
        </p:nvSpPr>
        <p:spPr bwMode="auto">
          <a:xfrm>
            <a:off x="5943600" y="5334000"/>
            <a:ext cx="1676400" cy="304800"/>
          </a:xfrm>
          <a:prstGeom prst="rect">
            <a:avLst/>
          </a:prstGeom>
          <a:noFill/>
          <a:ln w="9525">
            <a:noFill/>
            <a:miter lim="800000"/>
            <a:headEnd/>
            <a:tailEnd/>
          </a:ln>
        </p:spPr>
        <p:txBody>
          <a:bodyPr>
            <a:spAutoFit/>
          </a:bodyPr>
          <a:lstStyle/>
          <a:p>
            <a:pPr eaLnBrk="0" hangingPunct="0">
              <a:spcBef>
                <a:spcPct val="50000"/>
              </a:spcBef>
            </a:pPr>
            <a:r>
              <a:rPr lang="en-US" sz="1400" b="1">
                <a:solidFill>
                  <a:srgbClr val="33CC33"/>
                </a:solidFill>
              </a:rPr>
              <a:t>Test Dataset</a:t>
            </a:r>
          </a:p>
        </p:txBody>
      </p:sp>
      <p:sp>
        <p:nvSpPr>
          <p:cNvPr id="108687" name="TextBox 9"/>
          <p:cNvSpPr txBox="1">
            <a:spLocks noChangeArrowheads="1"/>
          </p:cNvSpPr>
          <p:nvPr/>
        </p:nvSpPr>
        <p:spPr bwMode="auto">
          <a:xfrm>
            <a:off x="3276600" y="5562600"/>
            <a:ext cx="2971800" cy="369888"/>
          </a:xfrm>
          <a:prstGeom prst="rect">
            <a:avLst/>
          </a:prstGeom>
          <a:noFill/>
          <a:ln w="9525">
            <a:noFill/>
            <a:miter lim="800000"/>
            <a:headEnd/>
            <a:tailEnd/>
          </a:ln>
        </p:spPr>
        <p:txBody>
          <a:bodyPr>
            <a:spAutoFit/>
          </a:bodyPr>
          <a:lstStyle/>
          <a:p>
            <a:r>
              <a:rPr lang="en-US">
                <a:solidFill>
                  <a:srgbClr val="FF0000"/>
                </a:solidFill>
              </a:rPr>
              <a:t>An Illustrative Example</a:t>
            </a:r>
          </a:p>
        </p:txBody>
      </p:sp>
      <p:sp>
        <p:nvSpPr>
          <p:cNvPr id="108688" name="Slide Number Placeholder 5"/>
          <p:cNvSpPr>
            <a:spLocks noGrp="1"/>
          </p:cNvSpPr>
          <p:nvPr>
            <p:ph type="sldNum" sz="quarter" idx="12"/>
          </p:nvPr>
        </p:nvSpPr>
        <p:spPr>
          <a:noFill/>
        </p:spPr>
        <p:txBody>
          <a:bodyPr/>
          <a:lstStyle/>
          <a:p>
            <a:fld id="{B7D08440-368D-442D-B6C6-FF98EA11D2C4}" type="slidenum">
              <a:rPr lang="en-US" smtClean="0"/>
              <a:pPr/>
              <a:t>100</a:t>
            </a:fld>
            <a:endParaRPr lang="en-US"/>
          </a:p>
        </p:txBody>
      </p:sp>
    </p:spTree>
  </p:cSld>
  <p:clrMapOvr>
    <a:masterClrMapping/>
  </p:clrMapOvr>
  <p:transition>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sz="3200" dirty="0"/>
              <a:t>Cross-validation</a:t>
            </a:r>
          </a:p>
        </p:txBody>
      </p:sp>
      <p:sp>
        <p:nvSpPr>
          <p:cNvPr id="109571" name="Slide Number Placeholder 4"/>
          <p:cNvSpPr>
            <a:spLocks noGrp="1"/>
          </p:cNvSpPr>
          <p:nvPr>
            <p:ph type="sldNum" sz="quarter" idx="12"/>
          </p:nvPr>
        </p:nvSpPr>
        <p:spPr>
          <a:noFill/>
        </p:spPr>
        <p:txBody>
          <a:bodyPr/>
          <a:lstStyle/>
          <a:p>
            <a:fld id="{E5F7404A-BF0B-4880-AD73-11757B738247}" type="slidenum">
              <a:rPr lang="en-US" smtClean="0"/>
              <a:pPr/>
              <a:t>101</a:t>
            </a:fld>
            <a:endParaRPr lang="en-US"/>
          </a:p>
        </p:txBody>
      </p:sp>
      <p:sp>
        <p:nvSpPr>
          <p:cNvPr id="7" name="Rectangle 3"/>
          <p:cNvSpPr txBox="1">
            <a:spLocks noChangeArrowheads="1"/>
          </p:cNvSpPr>
          <p:nvPr/>
        </p:nvSpPr>
        <p:spPr>
          <a:xfrm>
            <a:off x="304800" y="1219200"/>
            <a:ext cx="8458200" cy="4953000"/>
          </a:xfrm>
          <a:prstGeom prst="rect">
            <a:avLst/>
          </a:prstGeom>
        </p:spPr>
        <p:txBody>
          <a:bodyPr/>
          <a:lstStyle/>
          <a:p>
            <a:pPr marL="342900" indent="-342900" eaLnBrk="0" hangingPunct="0">
              <a:spcBef>
                <a:spcPct val="20000"/>
              </a:spcBef>
              <a:buClr>
                <a:schemeClr val="folHlink"/>
              </a:buClr>
              <a:buSzPct val="60000"/>
              <a:buFont typeface="Wingdings" pitchFamily="2" charset="2"/>
              <a:buChar char="n"/>
              <a:defRPr/>
            </a:pPr>
            <a:r>
              <a:rPr lang="en-US" u="sng" dirty="0">
                <a:solidFill>
                  <a:srgbClr val="C00000"/>
                </a:solidFill>
              </a:rPr>
              <a:t>Cross-validation</a:t>
            </a:r>
            <a:r>
              <a:rPr lang="en-US" dirty="0"/>
              <a:t> (</a:t>
            </a:r>
            <a:r>
              <a:rPr lang="en-US" i="1" dirty="0"/>
              <a:t>k</a:t>
            </a:r>
            <a:r>
              <a:rPr lang="en-US" dirty="0"/>
              <a:t>-fold, where k = 10 is most popular)</a:t>
            </a:r>
          </a:p>
          <a:p>
            <a:pPr marL="342900" indent="-342900" eaLnBrk="0" hangingPunct="0">
              <a:spcBef>
                <a:spcPct val="20000"/>
              </a:spcBef>
              <a:buClr>
                <a:schemeClr val="folHlink"/>
              </a:buClr>
              <a:buSzPct val="60000"/>
              <a:buFont typeface="Wingdings" pitchFamily="2" charset="2"/>
              <a:buChar char="n"/>
              <a:defRPr/>
            </a:pPr>
            <a:endParaRPr lang="en-US" kern="0" dirty="0">
              <a:latin typeface="+mn-lt"/>
            </a:endParaRPr>
          </a:p>
          <a:p>
            <a:pPr marL="342900" indent="-342900" eaLnBrk="0" hangingPunct="0">
              <a:spcBef>
                <a:spcPct val="20000"/>
              </a:spcBef>
              <a:buClr>
                <a:schemeClr val="folHlink"/>
              </a:buClr>
              <a:buSzPct val="60000"/>
              <a:buFont typeface="Wingdings" pitchFamily="2" charset="2"/>
              <a:buChar char="n"/>
              <a:defRPr/>
            </a:pPr>
            <a:endParaRPr lang="en-US" kern="0" dirty="0">
              <a:latin typeface="+mn-lt"/>
            </a:endParaRPr>
          </a:p>
          <a:p>
            <a:pPr marL="342900" indent="-342900" eaLnBrk="0" hangingPunct="0">
              <a:spcBef>
                <a:spcPct val="20000"/>
              </a:spcBef>
              <a:buClr>
                <a:schemeClr val="folHlink"/>
              </a:buClr>
              <a:buSzPct val="60000"/>
              <a:buFont typeface="Wingdings" pitchFamily="2" charset="2"/>
              <a:buChar char="n"/>
              <a:defRPr/>
            </a:pPr>
            <a:endParaRPr lang="en-US" kern="0" dirty="0">
              <a:latin typeface="+mn-lt"/>
            </a:endParaRPr>
          </a:p>
          <a:p>
            <a:pPr marL="342900" indent="-342900" eaLnBrk="0" hangingPunct="0">
              <a:spcBef>
                <a:spcPct val="20000"/>
              </a:spcBef>
              <a:buClr>
                <a:schemeClr val="folHlink"/>
              </a:buClr>
              <a:buSzPct val="60000"/>
              <a:buFont typeface="Wingdings" pitchFamily="2" charset="2"/>
              <a:buChar char="n"/>
              <a:defRPr/>
            </a:pPr>
            <a:endParaRPr lang="en-US" kern="0" dirty="0">
              <a:latin typeface="+mn-lt"/>
            </a:endParaRPr>
          </a:p>
          <a:p>
            <a:pPr marL="342900" indent="-342900" eaLnBrk="0" hangingPunct="0">
              <a:spcBef>
                <a:spcPct val="20000"/>
              </a:spcBef>
              <a:buClr>
                <a:schemeClr val="folHlink"/>
              </a:buClr>
              <a:buSzPct val="60000"/>
              <a:buFont typeface="Wingdings" pitchFamily="2" charset="2"/>
              <a:buChar char="n"/>
              <a:defRPr/>
            </a:pPr>
            <a:endParaRPr lang="en-US" kern="0" dirty="0">
              <a:latin typeface="+mn-lt"/>
            </a:endParaRPr>
          </a:p>
          <a:p>
            <a:pPr marL="342900" indent="-342900" eaLnBrk="0" hangingPunct="0">
              <a:spcBef>
                <a:spcPct val="20000"/>
              </a:spcBef>
              <a:buClr>
                <a:schemeClr val="folHlink"/>
              </a:buClr>
              <a:buSzPct val="60000"/>
              <a:buFont typeface="Wingdings" pitchFamily="2" charset="2"/>
              <a:buChar char="n"/>
              <a:defRPr/>
            </a:pPr>
            <a:endParaRPr lang="en-US" kern="0" dirty="0">
              <a:latin typeface="+mn-lt"/>
            </a:endParaRPr>
          </a:p>
          <a:p>
            <a:pPr marL="342900" indent="-342900" eaLnBrk="0" hangingPunct="0">
              <a:spcBef>
                <a:spcPct val="20000"/>
              </a:spcBef>
              <a:buClr>
                <a:schemeClr val="folHlink"/>
              </a:buClr>
              <a:buSzPct val="60000"/>
              <a:buFont typeface="Wingdings" pitchFamily="2" charset="2"/>
              <a:buChar char="n"/>
              <a:defRPr/>
            </a:pPr>
            <a:endParaRPr lang="en-US" kern="0" dirty="0">
              <a:latin typeface="+mn-lt"/>
            </a:endParaRPr>
          </a:p>
          <a:p>
            <a:pPr marL="342900" indent="-342900" eaLnBrk="0" hangingPunct="0">
              <a:spcBef>
                <a:spcPct val="20000"/>
              </a:spcBef>
              <a:buClr>
                <a:schemeClr val="folHlink"/>
              </a:buClr>
              <a:buSzPct val="60000"/>
              <a:buFont typeface="Wingdings" pitchFamily="2" charset="2"/>
              <a:buChar char="n"/>
              <a:defRPr/>
            </a:pPr>
            <a:endParaRPr lang="en-US" kern="0" dirty="0">
              <a:latin typeface="+mn-lt"/>
            </a:endParaRPr>
          </a:p>
          <a:p>
            <a:pPr marL="342900" indent="-342900" eaLnBrk="0" hangingPunct="0">
              <a:spcBef>
                <a:spcPct val="20000"/>
              </a:spcBef>
              <a:buClr>
                <a:schemeClr val="folHlink"/>
              </a:buClr>
              <a:buSzPct val="60000"/>
              <a:buFont typeface="Wingdings" pitchFamily="2" charset="2"/>
              <a:buChar char="n"/>
              <a:defRPr/>
            </a:pPr>
            <a:endParaRPr lang="en-US" u="sng" dirty="0"/>
          </a:p>
          <a:p>
            <a:pPr marL="342900" indent="-342900" eaLnBrk="0" hangingPunct="0">
              <a:spcBef>
                <a:spcPct val="20000"/>
              </a:spcBef>
              <a:buClr>
                <a:schemeClr val="folHlink"/>
              </a:buClr>
              <a:buSzPct val="60000"/>
              <a:buFont typeface="Wingdings" pitchFamily="2" charset="2"/>
              <a:buChar char="n"/>
              <a:defRPr/>
            </a:pPr>
            <a:endParaRPr lang="en-US" u="sng" dirty="0"/>
          </a:p>
          <a:p>
            <a:pPr marL="342900" indent="-342900" eaLnBrk="0" hangingPunct="0">
              <a:spcBef>
                <a:spcPct val="20000"/>
              </a:spcBef>
              <a:buClr>
                <a:schemeClr val="folHlink"/>
              </a:buClr>
              <a:buSzPct val="60000"/>
              <a:buFont typeface="Wingdings" pitchFamily="2" charset="2"/>
              <a:buChar char="n"/>
              <a:defRPr/>
            </a:pPr>
            <a:r>
              <a:rPr lang="en-US" sz="1600" b="1" dirty="0">
                <a:solidFill>
                  <a:srgbClr val="C00000"/>
                </a:solidFill>
              </a:rPr>
              <a:t>Leave-one-out</a:t>
            </a:r>
            <a:r>
              <a:rPr lang="en-US" sz="1600" dirty="0"/>
              <a:t> is a special case of k-fold cross-validation where k is set to the </a:t>
            </a:r>
            <a:r>
              <a:rPr lang="en-US" sz="1600" i="1" dirty="0"/>
              <a:t>number  </a:t>
            </a:r>
            <a:r>
              <a:rPr lang="en-US" sz="1600" dirty="0"/>
              <a:t>of initial tuples. That is, only one sample is “left out” at a time for the test set.</a:t>
            </a:r>
            <a:endParaRPr lang="en-US" sz="1600" u="sng" dirty="0"/>
          </a:p>
          <a:p>
            <a:pPr marL="342900" indent="-342900" eaLnBrk="0" hangingPunct="0">
              <a:spcBef>
                <a:spcPct val="20000"/>
              </a:spcBef>
              <a:buClr>
                <a:schemeClr val="folHlink"/>
              </a:buClr>
              <a:buSzPct val="60000"/>
              <a:buFont typeface="Wingdings" pitchFamily="2" charset="2"/>
              <a:buChar char="n"/>
              <a:defRPr/>
            </a:pPr>
            <a:r>
              <a:rPr lang="en-US" sz="1600" b="1" dirty="0">
                <a:solidFill>
                  <a:srgbClr val="C00000"/>
                </a:solidFill>
              </a:rPr>
              <a:t>Stratified cross-validation</a:t>
            </a:r>
            <a:r>
              <a:rPr lang="en-US" sz="1600" dirty="0"/>
              <a:t>: folds are stratified so that class dist. in each fold is approx. the same as that in the initial data.</a:t>
            </a:r>
          </a:p>
          <a:p>
            <a:pPr marL="800100" lvl="1" indent="-342900" eaLnBrk="0" hangingPunct="0">
              <a:spcBef>
                <a:spcPct val="20000"/>
              </a:spcBef>
              <a:buClr>
                <a:schemeClr val="folHlink"/>
              </a:buClr>
              <a:buSzPct val="60000"/>
              <a:buFont typeface="Wingdings" pitchFamily="2" charset="2"/>
              <a:buChar char="n"/>
              <a:defRPr/>
            </a:pPr>
            <a:r>
              <a:rPr lang="en-US" sz="1400" dirty="0"/>
              <a:t>In general, stratified 10-fold cross-validation is recommended for estimating accuracy</a:t>
            </a:r>
          </a:p>
          <a:p>
            <a:pPr marL="342900" indent="-342900" eaLnBrk="0" hangingPunct="0">
              <a:spcBef>
                <a:spcPct val="20000"/>
              </a:spcBef>
              <a:buClr>
                <a:schemeClr val="folHlink"/>
              </a:buClr>
              <a:buSzPct val="60000"/>
              <a:defRPr/>
            </a:pPr>
            <a:endParaRPr lang="en-US" kern="0" dirty="0">
              <a:latin typeface="+mn-lt"/>
            </a:endParaRPr>
          </a:p>
        </p:txBody>
      </p:sp>
      <p:pic>
        <p:nvPicPr>
          <p:cNvPr id="109573" name="Picture 2"/>
          <p:cNvPicPr>
            <a:picLocks noChangeAspect="1" noChangeArrowheads="1"/>
          </p:cNvPicPr>
          <p:nvPr/>
        </p:nvPicPr>
        <p:blipFill>
          <a:blip r:embed="rId2" cstate="print"/>
          <a:srcRect/>
          <a:stretch>
            <a:fillRect/>
          </a:stretch>
        </p:blipFill>
        <p:spPr bwMode="auto">
          <a:xfrm>
            <a:off x="609600" y="1676400"/>
            <a:ext cx="7783513" cy="2895600"/>
          </a:xfrm>
          <a:prstGeom prst="rect">
            <a:avLst/>
          </a:prstGeom>
          <a:noFill/>
          <a:ln w="9525">
            <a:noFill/>
            <a:miter lim="800000"/>
            <a:headEnd/>
            <a:tailEnd/>
          </a:ln>
        </p:spPr>
      </p:pic>
    </p:spTree>
  </p:cSld>
  <p:clrMapOvr>
    <a:masterClrMapping/>
  </p:clrMapOvr>
  <p:transition>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228600"/>
            <a:ext cx="8001000" cy="365125"/>
          </a:xfrm>
        </p:spPr>
        <p:txBody>
          <a:bodyPr/>
          <a:lstStyle/>
          <a:p>
            <a:r>
              <a:rPr lang="en-US" sz="2800">
                <a:solidFill>
                  <a:srgbClr val="2A03B9"/>
                </a:solidFill>
              </a:rPr>
              <a:t>Illustration of K-Fold Cross Validation</a:t>
            </a:r>
          </a:p>
        </p:txBody>
      </p:sp>
      <p:pic>
        <p:nvPicPr>
          <p:cNvPr id="110595" name="Picture 3"/>
          <p:cNvPicPr>
            <a:picLocks noChangeAspect="1" noChangeArrowheads="1"/>
          </p:cNvPicPr>
          <p:nvPr/>
        </p:nvPicPr>
        <p:blipFill>
          <a:blip r:embed="rId2" cstate="print"/>
          <a:srcRect/>
          <a:stretch>
            <a:fillRect/>
          </a:stretch>
        </p:blipFill>
        <p:spPr bwMode="auto">
          <a:xfrm>
            <a:off x="762000" y="1600200"/>
            <a:ext cx="7620000" cy="3810000"/>
          </a:xfrm>
          <a:prstGeom prst="rect">
            <a:avLst/>
          </a:prstGeom>
          <a:noFill/>
          <a:ln w="9525">
            <a:noFill/>
            <a:miter lim="800000"/>
            <a:headEnd/>
            <a:tailEnd/>
          </a:ln>
        </p:spPr>
      </p:pic>
      <p:sp>
        <p:nvSpPr>
          <p:cNvPr id="110596" name="Text Box 4"/>
          <p:cNvSpPr txBox="1">
            <a:spLocks noChangeArrowheads="1"/>
          </p:cNvSpPr>
          <p:nvPr/>
        </p:nvSpPr>
        <p:spPr bwMode="auto">
          <a:xfrm>
            <a:off x="2438400" y="5486400"/>
            <a:ext cx="4876800" cy="369888"/>
          </a:xfrm>
          <a:prstGeom prst="rect">
            <a:avLst/>
          </a:prstGeom>
          <a:noFill/>
          <a:ln w="9525">
            <a:noFill/>
            <a:miter lim="800000"/>
            <a:headEnd/>
            <a:tailEnd/>
          </a:ln>
        </p:spPr>
        <p:txBody>
          <a:bodyPr>
            <a:spAutoFit/>
          </a:bodyPr>
          <a:lstStyle/>
          <a:p>
            <a:pPr>
              <a:spcBef>
                <a:spcPct val="50000"/>
              </a:spcBef>
            </a:pPr>
            <a:r>
              <a:rPr lang="en-US" b="1">
                <a:solidFill>
                  <a:srgbClr val="389438"/>
                </a:solidFill>
                <a:cs typeface="Times New Roman" pitchFamily="18" charset="0"/>
              </a:rPr>
              <a:t>Example of a 4-Fold Cross Validation</a:t>
            </a:r>
          </a:p>
        </p:txBody>
      </p:sp>
      <p:sp>
        <p:nvSpPr>
          <p:cNvPr id="110597" name="TextBox 4"/>
          <p:cNvSpPr txBox="1">
            <a:spLocks noChangeArrowheads="1"/>
          </p:cNvSpPr>
          <p:nvPr/>
        </p:nvSpPr>
        <p:spPr bwMode="auto">
          <a:xfrm>
            <a:off x="6019800" y="6248400"/>
            <a:ext cx="2971800" cy="369888"/>
          </a:xfrm>
          <a:prstGeom prst="rect">
            <a:avLst/>
          </a:prstGeom>
          <a:noFill/>
          <a:ln w="9525">
            <a:noFill/>
            <a:miter lim="800000"/>
            <a:headEnd/>
            <a:tailEnd/>
          </a:ln>
        </p:spPr>
        <p:txBody>
          <a:bodyPr>
            <a:spAutoFit/>
          </a:bodyPr>
          <a:lstStyle/>
          <a:p>
            <a:r>
              <a:rPr lang="en-US">
                <a:solidFill>
                  <a:srgbClr val="FF0000"/>
                </a:solidFill>
              </a:rPr>
              <a:t>An Illustrative Example</a:t>
            </a:r>
          </a:p>
        </p:txBody>
      </p:sp>
    </p:spTree>
  </p:cSld>
  <p:clrMapOvr>
    <a:masterClrMapping/>
  </p:clrMapOvr>
  <p:transition>
    <p:zo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6"/>
          <p:cNvSpPr>
            <a:spLocks noGrp="1"/>
          </p:cNvSpPr>
          <p:nvPr>
            <p:ph type="sldNum" sz="quarter" idx="12"/>
          </p:nvPr>
        </p:nvSpPr>
        <p:spPr>
          <a:noFill/>
        </p:spPr>
        <p:txBody>
          <a:bodyPr/>
          <a:lstStyle/>
          <a:p>
            <a:fld id="{5CD7ACDB-8055-40EB-9842-EF22B4C976B7}" type="slidenum">
              <a:rPr lang="en-US" smtClean="0"/>
              <a:pPr/>
              <a:t>103</a:t>
            </a:fld>
            <a:endParaRPr lang="en-US"/>
          </a:p>
        </p:txBody>
      </p:sp>
      <p:sp>
        <p:nvSpPr>
          <p:cNvPr id="12292" name="Rectangle 2"/>
          <p:cNvSpPr>
            <a:spLocks noGrp="1" noChangeArrowheads="1"/>
          </p:cNvSpPr>
          <p:nvPr>
            <p:ph type="title"/>
          </p:nvPr>
        </p:nvSpPr>
        <p:spPr>
          <a:xfrm>
            <a:off x="381000" y="228600"/>
            <a:ext cx="8402638" cy="762000"/>
          </a:xfrm>
          <a:noFill/>
        </p:spPr>
        <p:txBody>
          <a:bodyPr lIns="92075" tIns="46038" rIns="92075" bIns="46038"/>
          <a:lstStyle/>
          <a:p>
            <a:pPr eaLnBrk="1" hangingPunct="1"/>
            <a:r>
              <a:rPr lang="en-US" sz="2800"/>
              <a:t>Evaluating the Accuracy of a Classifier or Predictor (II)</a:t>
            </a:r>
            <a:endParaRPr lang="en-US" sz="3200"/>
          </a:p>
        </p:txBody>
      </p:sp>
      <p:sp>
        <p:nvSpPr>
          <p:cNvPr id="12293" name="Rectangle 3"/>
          <p:cNvSpPr>
            <a:spLocks noGrp="1" noChangeArrowheads="1"/>
          </p:cNvSpPr>
          <p:nvPr>
            <p:ph type="body" sz="half" idx="1"/>
          </p:nvPr>
        </p:nvSpPr>
        <p:spPr>
          <a:xfrm>
            <a:off x="304800" y="1371600"/>
            <a:ext cx="8610600" cy="4495800"/>
          </a:xfrm>
          <a:noFill/>
        </p:spPr>
        <p:txBody>
          <a:bodyPr lIns="92075" tIns="46038" rIns="92075" bIns="46038"/>
          <a:lstStyle/>
          <a:p>
            <a:pPr eaLnBrk="1" hangingPunct="1">
              <a:lnSpc>
                <a:spcPct val="110000"/>
              </a:lnSpc>
            </a:pPr>
            <a:r>
              <a:rPr lang="en-US" sz="1800">
                <a:solidFill>
                  <a:srgbClr val="C00000"/>
                </a:solidFill>
              </a:rPr>
              <a:t>Bootstrap</a:t>
            </a:r>
          </a:p>
          <a:p>
            <a:pPr lvl="1" eaLnBrk="1" hangingPunct="1">
              <a:lnSpc>
                <a:spcPct val="110000"/>
              </a:lnSpc>
            </a:pPr>
            <a:r>
              <a:rPr lang="en-US" sz="1800"/>
              <a:t>Works well with small data sets</a:t>
            </a:r>
          </a:p>
          <a:p>
            <a:pPr lvl="1" eaLnBrk="1" hangingPunct="1">
              <a:lnSpc>
                <a:spcPct val="110000"/>
              </a:lnSpc>
            </a:pPr>
            <a:r>
              <a:rPr lang="en-US" sz="1800"/>
              <a:t>Samples the given training tuples uniformly </a:t>
            </a:r>
            <a:r>
              <a:rPr lang="en-US" sz="1800" i="1"/>
              <a:t>with replacement</a:t>
            </a:r>
          </a:p>
          <a:p>
            <a:pPr lvl="2" eaLnBrk="1" hangingPunct="1">
              <a:lnSpc>
                <a:spcPct val="110000"/>
              </a:lnSpc>
            </a:pPr>
            <a:r>
              <a:rPr lang="en-US" sz="1800"/>
              <a:t>i.e., each time a tuple is selected, it is equally likely to be selected again and re-added to the training set</a:t>
            </a:r>
          </a:p>
          <a:p>
            <a:pPr eaLnBrk="1" hangingPunct="1">
              <a:lnSpc>
                <a:spcPct val="110000"/>
              </a:lnSpc>
            </a:pPr>
            <a:r>
              <a:rPr lang="en-US" sz="1800"/>
              <a:t>Several boostrap methods, and a common one is </a:t>
            </a:r>
            <a:r>
              <a:rPr lang="en-US" sz="1800" b="1"/>
              <a:t>.632 boostrap</a:t>
            </a:r>
          </a:p>
          <a:p>
            <a:pPr lvl="1" eaLnBrk="1" hangingPunct="1">
              <a:lnSpc>
                <a:spcPct val="110000"/>
              </a:lnSpc>
            </a:pPr>
            <a:r>
              <a:rPr lang="en-US" sz="1600"/>
              <a:t>Suppose we are given a data set of d tuples.  The data set is sampled d times, with replacement, resulting in a training set of d samples.  The data tuples that did not make it into the training set end up forming the test set.  About 63.2% of the original data will end up in the bootstrap, and the remaining 36.8% will form the test set (since (1 – 1/d)</a:t>
            </a:r>
            <a:r>
              <a:rPr lang="en-US" sz="1600" baseline="30000"/>
              <a:t>d</a:t>
            </a:r>
            <a:r>
              <a:rPr lang="en-US" sz="1600"/>
              <a:t> ≈ e</a:t>
            </a:r>
            <a:r>
              <a:rPr lang="en-US" sz="1600" baseline="30000"/>
              <a:t>-1</a:t>
            </a:r>
            <a:r>
              <a:rPr lang="en-US" sz="1600"/>
              <a:t> = 0.368)</a:t>
            </a:r>
          </a:p>
          <a:p>
            <a:pPr lvl="1" eaLnBrk="1" hangingPunct="1">
              <a:lnSpc>
                <a:spcPct val="110000"/>
              </a:lnSpc>
            </a:pPr>
            <a:r>
              <a:rPr lang="en-US" sz="1800"/>
              <a:t>Repeat the sampling procedue k times, overall accuracy of the model:</a:t>
            </a:r>
          </a:p>
          <a:p>
            <a:pPr lvl="1" eaLnBrk="1" hangingPunct="1">
              <a:lnSpc>
                <a:spcPct val="110000"/>
              </a:lnSpc>
            </a:pPr>
            <a:endParaRPr lang="en-US" sz="1800"/>
          </a:p>
        </p:txBody>
      </p:sp>
      <p:graphicFrame>
        <p:nvGraphicFramePr>
          <p:cNvPr id="12290" name="Object 4"/>
          <p:cNvGraphicFramePr>
            <a:graphicFrameLocks noGrp="1" noChangeAspect="1"/>
          </p:cNvGraphicFramePr>
          <p:nvPr>
            <p:ph sz="half" idx="2"/>
          </p:nvPr>
        </p:nvGraphicFramePr>
        <p:xfrm>
          <a:off x="2209800" y="5334000"/>
          <a:ext cx="5486400" cy="638175"/>
        </p:xfrm>
        <a:graphic>
          <a:graphicData uri="http://schemas.openxmlformats.org/presentationml/2006/ole">
            <mc:AlternateContent xmlns:mc="http://schemas.openxmlformats.org/markup-compatibility/2006">
              <mc:Choice xmlns:v="urn:schemas-microsoft-com:vml" Requires="v">
                <p:oleObj spid="_x0000_s10241" name="Equation" r:id="rId4" imgW="3708400" imgH="431800" progId="Equation.3">
                  <p:embed/>
                </p:oleObj>
              </mc:Choice>
              <mc:Fallback>
                <p:oleObj name="Equation" r:id="rId4" imgW="3708400" imgH="431800" progId="Equation.3">
                  <p:embed/>
                  <p:pic>
                    <p:nvPicPr>
                      <p:cNvPr id="1229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334000"/>
                        <a:ext cx="54864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2"/>
          <p:cNvSpPr txBox="1">
            <a:spLocks/>
          </p:cNvSpPr>
          <p:nvPr/>
        </p:nvSpPr>
        <p:spPr bwMode="auto">
          <a:xfrm>
            <a:off x="1981200" y="6248400"/>
            <a:ext cx="6400800" cy="381000"/>
          </a:xfrm>
          <a:prstGeom prst="rect">
            <a:avLst/>
          </a:prstGeom>
          <a:noFill/>
          <a:ln w="9525">
            <a:noFill/>
            <a:miter lim="800000"/>
            <a:headEnd/>
            <a:tailEnd/>
          </a:ln>
        </p:spPr>
        <p:txBody>
          <a:bodyPr/>
          <a:lstStyle/>
          <a:p>
            <a:pPr marL="342900" indent="-342900" algn="r" eaLnBrk="0" hangingPunct="0">
              <a:spcBef>
                <a:spcPct val="20000"/>
              </a:spcBef>
              <a:buClr>
                <a:schemeClr val="folHlink"/>
              </a:buClr>
              <a:buSzPct val="60000"/>
              <a:defRPr/>
            </a:pPr>
            <a:r>
              <a:rPr lang="en-US" sz="1200" b="1" kern="0" dirty="0">
                <a:solidFill>
                  <a:srgbClr val="C00000"/>
                </a:solidFill>
                <a:latin typeface="+mn-lt"/>
              </a:rPr>
              <a:t>Note: To be presented by one of the good students with full example.</a:t>
            </a:r>
          </a:p>
        </p:txBody>
      </p:sp>
    </p:spTree>
  </p:cSld>
  <p:clrMapOvr>
    <a:masterClrMapping/>
  </p:clrMapOvr>
  <p:transition>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457200" y="1447800"/>
            <a:ext cx="8402638" cy="2057400"/>
          </a:xfrm>
        </p:spPr>
        <p:txBody>
          <a:bodyPr/>
          <a:lstStyle/>
          <a:p>
            <a:r>
              <a:rPr lang="en-US" dirty="0"/>
              <a:t>In Class Practical Session </a:t>
            </a:r>
            <a:br>
              <a:rPr lang="en-US" dirty="0"/>
            </a:br>
            <a:br>
              <a:rPr lang="en-US" dirty="0"/>
            </a:br>
            <a:r>
              <a:rPr lang="en-US" dirty="0">
                <a:solidFill>
                  <a:srgbClr val="170981"/>
                </a:solidFill>
              </a:rPr>
              <a:t>Accuracy and Error Measures</a:t>
            </a:r>
            <a:endParaRPr lang="en-US" dirty="0"/>
          </a:p>
        </p:txBody>
      </p:sp>
      <p:sp>
        <p:nvSpPr>
          <p:cNvPr id="111619" name="Slide Number Placeholder 4"/>
          <p:cNvSpPr>
            <a:spLocks noGrp="1"/>
          </p:cNvSpPr>
          <p:nvPr>
            <p:ph type="sldNum" sz="quarter" idx="12"/>
          </p:nvPr>
        </p:nvSpPr>
        <p:spPr>
          <a:noFill/>
        </p:spPr>
        <p:txBody>
          <a:bodyPr/>
          <a:lstStyle/>
          <a:p>
            <a:fld id="{8444EB30-D661-44CF-B35F-B96F2F218788}" type="slidenum">
              <a:rPr lang="en-US" smtClean="0"/>
              <a:pPr/>
              <a:t>104</a:t>
            </a:fld>
            <a:endParaRPr lang="en-US"/>
          </a:p>
        </p:txBody>
      </p:sp>
      <p:pic>
        <p:nvPicPr>
          <p:cNvPr id="111620" name="Picture 4"/>
          <p:cNvPicPr>
            <a:picLocks noChangeAspect="1" noChangeArrowheads="1"/>
          </p:cNvPicPr>
          <p:nvPr/>
        </p:nvPicPr>
        <p:blipFill>
          <a:blip r:embed="rId2" cstate="print"/>
          <a:srcRect/>
          <a:stretch>
            <a:fillRect/>
          </a:stretch>
        </p:blipFill>
        <p:spPr bwMode="auto">
          <a:xfrm>
            <a:off x="3124200" y="3886200"/>
            <a:ext cx="2941638" cy="2009775"/>
          </a:xfrm>
          <a:prstGeom prst="rect">
            <a:avLst/>
          </a:prstGeom>
          <a:noFill/>
          <a:ln w="9525">
            <a:noFill/>
            <a:miter lim="800000"/>
            <a:headEnd/>
            <a:tailEnd/>
          </a:ln>
        </p:spPr>
      </p:pic>
    </p:spTree>
  </p:cSld>
  <p:clrMapOvr>
    <a:masterClrMapping/>
  </p:clrMapOvr>
  <p:transition>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533400" y="3505200"/>
            <a:ext cx="8402638" cy="609600"/>
          </a:xfrm>
        </p:spPr>
        <p:txBody>
          <a:bodyPr/>
          <a:lstStyle/>
          <a:p>
            <a:r>
              <a:rPr lang="en-US" dirty="0"/>
              <a:t>Rule base Classification</a:t>
            </a:r>
          </a:p>
        </p:txBody>
      </p:sp>
      <p:sp>
        <p:nvSpPr>
          <p:cNvPr id="74755" name="Slide Number Placeholder 5"/>
          <p:cNvSpPr>
            <a:spLocks noGrp="1"/>
          </p:cNvSpPr>
          <p:nvPr>
            <p:ph type="sldNum" sz="quarter" idx="12"/>
          </p:nvPr>
        </p:nvSpPr>
        <p:spPr>
          <a:noFill/>
        </p:spPr>
        <p:txBody>
          <a:bodyPr/>
          <a:lstStyle/>
          <a:p>
            <a:fld id="{848277E5-944D-4365-8DB8-57B8B2D34489}" type="slidenum">
              <a:rPr lang="en-US" smtClean="0"/>
              <a:pPr/>
              <a:t>105</a:t>
            </a:fld>
            <a:endParaRPr lang="en-US"/>
          </a:p>
        </p:txBody>
      </p:sp>
    </p:spTree>
    <p:extLst>
      <p:ext uri="{BB962C8B-B14F-4D97-AF65-F5344CB8AC3E}">
        <p14:creationId xmlns:p14="http://schemas.microsoft.com/office/powerpoint/2010/main" val="3881780994"/>
      </p:ext>
    </p:extLst>
  </p:cSld>
  <p:clrMapOvr>
    <a:masterClrMapping/>
  </p:clrMapOvr>
  <p:transition>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p>
            <a:fld id="{3A10AA3B-F209-4610-AC87-1355760B53FE}" type="slidenum">
              <a:rPr lang="en-US" smtClean="0"/>
              <a:pPr/>
              <a:t>106</a:t>
            </a:fld>
            <a:endParaRPr lang="en-US"/>
          </a:p>
        </p:txBody>
      </p:sp>
      <p:sp>
        <p:nvSpPr>
          <p:cNvPr id="75779" name="Rectangle 2"/>
          <p:cNvSpPr>
            <a:spLocks noGrp="1" noChangeArrowheads="1"/>
          </p:cNvSpPr>
          <p:nvPr>
            <p:ph type="title"/>
          </p:nvPr>
        </p:nvSpPr>
        <p:spPr>
          <a:xfrm>
            <a:off x="152400" y="304800"/>
            <a:ext cx="8783638" cy="609600"/>
          </a:xfrm>
        </p:spPr>
        <p:txBody>
          <a:bodyPr/>
          <a:lstStyle/>
          <a:p>
            <a:pPr eaLnBrk="1" hangingPunct="1"/>
            <a:r>
              <a:rPr lang="en-US" sz="2800"/>
              <a:t>6.5.1 Using IF-THEN Rules for Classification</a:t>
            </a:r>
          </a:p>
        </p:txBody>
      </p:sp>
      <p:sp>
        <p:nvSpPr>
          <p:cNvPr id="75780" name="Rectangle 3"/>
          <p:cNvSpPr>
            <a:spLocks noGrp="1" noChangeArrowheads="1"/>
          </p:cNvSpPr>
          <p:nvPr>
            <p:ph type="body" idx="1"/>
          </p:nvPr>
        </p:nvSpPr>
        <p:spPr>
          <a:xfrm>
            <a:off x="304800" y="1295400"/>
            <a:ext cx="8534400" cy="4191000"/>
          </a:xfrm>
        </p:spPr>
        <p:txBody>
          <a:bodyPr/>
          <a:lstStyle/>
          <a:p>
            <a:r>
              <a:rPr lang="en-US" sz="1800" dirty="0"/>
              <a:t>A rule-based classifier uses a set of IF-THEN rules for classification. An IF-THEN rule is an expression of the form IF  condition THEN conclusion.</a:t>
            </a:r>
          </a:p>
          <a:p>
            <a:pPr lvl="1" eaLnBrk="1" hangingPunct="1">
              <a:lnSpc>
                <a:spcPct val="110000"/>
              </a:lnSpc>
            </a:pPr>
            <a:r>
              <a:rPr lang="en-US" sz="1800" dirty="0"/>
              <a:t>Example: </a:t>
            </a:r>
          </a:p>
          <a:p>
            <a:pPr lvl="1" eaLnBrk="1" hangingPunct="1">
              <a:lnSpc>
                <a:spcPct val="110000"/>
              </a:lnSpc>
              <a:buFont typeface="Wingdings" pitchFamily="2" charset="2"/>
              <a:buNone/>
            </a:pPr>
            <a:r>
              <a:rPr lang="en-US" sz="1800" dirty="0"/>
              <a:t>        R1:  IF age = youth AND student = yes  THEN </a:t>
            </a:r>
            <a:r>
              <a:rPr lang="en-US" sz="1800" dirty="0" err="1"/>
              <a:t>buys_computer</a:t>
            </a:r>
            <a:r>
              <a:rPr lang="en-US" sz="1800" dirty="0"/>
              <a:t> = yes</a:t>
            </a:r>
          </a:p>
          <a:p>
            <a:pPr lvl="1" eaLnBrk="1" hangingPunct="1">
              <a:lnSpc>
                <a:spcPct val="110000"/>
              </a:lnSpc>
              <a:buFont typeface="Wingdings" pitchFamily="2" charset="2"/>
              <a:buNone/>
            </a:pPr>
            <a:r>
              <a:rPr lang="en-US" sz="1800" dirty="0"/>
              <a:t>  Or</a:t>
            </a:r>
          </a:p>
          <a:p>
            <a:pPr eaLnBrk="1" hangingPunct="1">
              <a:lnSpc>
                <a:spcPct val="110000"/>
              </a:lnSpc>
            </a:pPr>
            <a:endParaRPr lang="en-US" sz="1800" dirty="0"/>
          </a:p>
          <a:p>
            <a:pPr eaLnBrk="1" hangingPunct="1">
              <a:lnSpc>
                <a:spcPct val="110000"/>
              </a:lnSpc>
            </a:pPr>
            <a:r>
              <a:rPr lang="en-US" sz="1800" dirty="0"/>
              <a:t>Rule </a:t>
            </a:r>
            <a:r>
              <a:rPr lang="en-US" sz="1800" dirty="0">
                <a:solidFill>
                  <a:srgbClr val="C00000"/>
                </a:solidFill>
              </a:rPr>
              <a:t>antecedent/condition</a:t>
            </a:r>
            <a:r>
              <a:rPr lang="en-US" sz="1800" dirty="0"/>
              <a:t> (LHS) vs. rule </a:t>
            </a:r>
            <a:r>
              <a:rPr lang="en-US" sz="1800" dirty="0">
                <a:solidFill>
                  <a:srgbClr val="C00000"/>
                </a:solidFill>
              </a:rPr>
              <a:t>consequent</a:t>
            </a:r>
            <a:r>
              <a:rPr lang="en-US" sz="1800" dirty="0"/>
              <a:t> (RHS)</a:t>
            </a:r>
          </a:p>
          <a:p>
            <a:endParaRPr lang="en-US" sz="1800" dirty="0"/>
          </a:p>
          <a:p>
            <a:r>
              <a:rPr lang="en-US" sz="1800" dirty="0"/>
              <a:t>If the </a:t>
            </a:r>
            <a:r>
              <a:rPr lang="en-US" sz="1800" dirty="0">
                <a:solidFill>
                  <a:srgbClr val="C00000"/>
                </a:solidFill>
              </a:rPr>
              <a:t>condition</a:t>
            </a:r>
            <a:r>
              <a:rPr lang="en-US" sz="1800" dirty="0"/>
              <a:t> (that is, all of the attribute tests) in a rule antecedent </a:t>
            </a:r>
            <a:r>
              <a:rPr lang="en-US" sz="1800" dirty="0">
                <a:solidFill>
                  <a:srgbClr val="C00000"/>
                </a:solidFill>
              </a:rPr>
              <a:t>holds</a:t>
            </a:r>
            <a:r>
              <a:rPr lang="en-US" sz="1800" dirty="0"/>
              <a:t> true for a given tuple, we say that the rule antecedent is </a:t>
            </a:r>
            <a:r>
              <a:rPr lang="en-US" sz="1800" dirty="0">
                <a:solidFill>
                  <a:srgbClr val="C00000"/>
                </a:solidFill>
              </a:rPr>
              <a:t>satisfied</a:t>
            </a:r>
            <a:r>
              <a:rPr lang="en-US" sz="1800" dirty="0"/>
              <a:t> (or simply, that the rule is satisfied) and that the rule </a:t>
            </a:r>
            <a:r>
              <a:rPr lang="en-US" sz="1800" dirty="0">
                <a:solidFill>
                  <a:srgbClr val="C00000"/>
                </a:solidFill>
              </a:rPr>
              <a:t>covers</a:t>
            </a:r>
            <a:r>
              <a:rPr lang="en-US" sz="1800" dirty="0"/>
              <a:t> the tuple.</a:t>
            </a:r>
            <a:endParaRPr lang="en-US" sz="4000" dirty="0"/>
          </a:p>
          <a:p>
            <a:pPr eaLnBrk="1" hangingPunct="1">
              <a:lnSpc>
                <a:spcPct val="110000"/>
              </a:lnSpc>
              <a:buFont typeface="Wingdings" pitchFamily="2" charset="2"/>
              <a:buNone/>
            </a:pPr>
            <a:endParaRPr lang="en-US" sz="1800" dirty="0"/>
          </a:p>
        </p:txBody>
      </p:sp>
      <p:pic>
        <p:nvPicPr>
          <p:cNvPr id="75781" name="Picture 7"/>
          <p:cNvPicPr>
            <a:picLocks noChangeAspect="1" noChangeArrowheads="1"/>
          </p:cNvPicPr>
          <p:nvPr/>
        </p:nvPicPr>
        <p:blipFill>
          <a:blip r:embed="rId2" cstate="print"/>
          <a:srcRect/>
          <a:stretch>
            <a:fillRect/>
          </a:stretch>
        </p:blipFill>
        <p:spPr bwMode="auto">
          <a:xfrm>
            <a:off x="1333500" y="2619375"/>
            <a:ext cx="5448300" cy="352425"/>
          </a:xfrm>
          <a:prstGeom prst="rect">
            <a:avLst/>
          </a:prstGeom>
          <a:noFill/>
          <a:ln w="9525">
            <a:noFill/>
            <a:miter lim="800000"/>
            <a:headEnd/>
            <a:tailEnd/>
          </a:ln>
        </p:spPr>
      </p:pic>
    </p:spTree>
    <p:extLst>
      <p:ext uri="{BB962C8B-B14F-4D97-AF65-F5344CB8AC3E}">
        <p14:creationId xmlns:p14="http://schemas.microsoft.com/office/powerpoint/2010/main" val="4082761757"/>
      </p:ext>
    </p:extLst>
  </p:cSld>
  <p:clrMapOvr>
    <a:masterClrMapping/>
  </p:clrMapOvr>
  <p:transition>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p:spPr>
        <p:txBody>
          <a:bodyPr/>
          <a:lstStyle/>
          <a:p>
            <a:fld id="{A8BC3B3C-245C-4566-91DA-6F00686F694A}" type="slidenum">
              <a:rPr lang="en-US" smtClean="0"/>
              <a:pPr/>
              <a:t>107</a:t>
            </a:fld>
            <a:endParaRPr lang="en-US"/>
          </a:p>
        </p:txBody>
      </p:sp>
      <p:sp>
        <p:nvSpPr>
          <p:cNvPr id="76803" name="Rectangle 3"/>
          <p:cNvSpPr>
            <a:spLocks noGrp="1" noChangeArrowheads="1"/>
          </p:cNvSpPr>
          <p:nvPr>
            <p:ph type="body" idx="1"/>
          </p:nvPr>
        </p:nvSpPr>
        <p:spPr>
          <a:xfrm>
            <a:off x="381000" y="1295400"/>
            <a:ext cx="8763000" cy="533400"/>
          </a:xfrm>
        </p:spPr>
        <p:txBody>
          <a:bodyPr/>
          <a:lstStyle/>
          <a:p>
            <a:pPr eaLnBrk="1" hangingPunct="1">
              <a:lnSpc>
                <a:spcPct val="120000"/>
              </a:lnSpc>
            </a:pPr>
            <a:r>
              <a:rPr lang="en-US" sz="1600" dirty="0"/>
              <a:t>Example: Rule extraction from our </a:t>
            </a:r>
            <a:r>
              <a:rPr lang="en-US" sz="1600" i="1" dirty="0" err="1"/>
              <a:t>buys_computer</a:t>
            </a:r>
            <a:r>
              <a:rPr lang="en-US" sz="1600" dirty="0"/>
              <a:t> decision-tree</a:t>
            </a:r>
          </a:p>
        </p:txBody>
      </p:sp>
      <p:sp>
        <p:nvSpPr>
          <p:cNvPr id="76804" name="Rectangle 2"/>
          <p:cNvSpPr>
            <a:spLocks noGrp="1" noChangeArrowheads="1"/>
          </p:cNvSpPr>
          <p:nvPr>
            <p:ph type="title"/>
          </p:nvPr>
        </p:nvSpPr>
        <p:spPr>
          <a:xfrm>
            <a:off x="152400" y="304800"/>
            <a:ext cx="8783638" cy="609600"/>
          </a:xfrm>
        </p:spPr>
        <p:txBody>
          <a:bodyPr/>
          <a:lstStyle/>
          <a:p>
            <a:pPr eaLnBrk="1" hangingPunct="1"/>
            <a:r>
              <a:rPr lang="en-US" sz="2400" dirty="0"/>
              <a:t>Example of Rules</a:t>
            </a:r>
          </a:p>
        </p:txBody>
      </p:sp>
      <p:pic>
        <p:nvPicPr>
          <p:cNvPr id="76807" name="Picture 10"/>
          <p:cNvPicPr>
            <a:picLocks noChangeAspect="1" noChangeArrowheads="1"/>
          </p:cNvPicPr>
          <p:nvPr/>
        </p:nvPicPr>
        <p:blipFill>
          <a:blip r:embed="rId2" cstate="print"/>
          <a:srcRect/>
          <a:stretch>
            <a:fillRect/>
          </a:stretch>
        </p:blipFill>
        <p:spPr bwMode="auto">
          <a:xfrm>
            <a:off x="228600" y="1981200"/>
            <a:ext cx="8229600" cy="1828800"/>
          </a:xfrm>
          <a:prstGeom prst="rect">
            <a:avLst/>
          </a:prstGeom>
          <a:noFill/>
          <a:ln w="9525">
            <a:noFill/>
            <a:miter lim="800000"/>
            <a:headEnd/>
            <a:tailEnd/>
          </a:ln>
        </p:spPr>
      </p:pic>
    </p:spTree>
    <p:extLst>
      <p:ext uri="{BB962C8B-B14F-4D97-AF65-F5344CB8AC3E}">
        <p14:creationId xmlns:p14="http://schemas.microsoft.com/office/powerpoint/2010/main" val="3867735151"/>
      </p:ext>
    </p:extLst>
  </p:cSld>
  <p:clrMapOvr>
    <a:masterClrMapping/>
  </p:clrMapOvr>
  <p:transition>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z="2800"/>
              <a:t>Building Classification Rules</a:t>
            </a:r>
          </a:p>
        </p:txBody>
      </p:sp>
      <p:sp>
        <p:nvSpPr>
          <p:cNvPr id="84995" name="Rectangle 3"/>
          <p:cNvSpPr>
            <a:spLocks noGrp="1" noChangeArrowheads="1"/>
          </p:cNvSpPr>
          <p:nvPr>
            <p:ph type="body" idx="1"/>
          </p:nvPr>
        </p:nvSpPr>
        <p:spPr/>
        <p:txBody>
          <a:bodyPr/>
          <a:lstStyle/>
          <a:p>
            <a:r>
              <a:rPr lang="en-US"/>
              <a:t>Direct Method: </a:t>
            </a:r>
          </a:p>
          <a:p>
            <a:pPr lvl="2"/>
            <a:r>
              <a:rPr lang="en-US"/>
              <a:t> Extract rules directly from data</a:t>
            </a:r>
          </a:p>
          <a:p>
            <a:pPr lvl="2"/>
            <a:r>
              <a:rPr lang="en-US"/>
              <a:t> e.g.: RIPPER, CN2, Holte’s 1R</a:t>
            </a:r>
          </a:p>
          <a:p>
            <a:pPr lvl="1"/>
            <a:endParaRPr lang="en-US"/>
          </a:p>
          <a:p>
            <a:r>
              <a:rPr lang="en-US"/>
              <a:t>Indirect Method:</a:t>
            </a:r>
          </a:p>
          <a:p>
            <a:pPr lvl="2"/>
            <a:r>
              <a:rPr lang="en-US"/>
              <a:t> Extract rules from other classification models (e.g. </a:t>
            </a:r>
            <a:br>
              <a:rPr lang="en-US"/>
            </a:br>
            <a:r>
              <a:rPr lang="en-US"/>
              <a:t>   decision trees, neural networks, etc).</a:t>
            </a:r>
          </a:p>
          <a:p>
            <a:pPr lvl="2"/>
            <a:r>
              <a:rPr lang="en-US"/>
              <a:t> e.g: C4.5rules</a:t>
            </a:r>
          </a:p>
        </p:txBody>
      </p:sp>
    </p:spTree>
    <p:extLst>
      <p:ext uri="{BB962C8B-B14F-4D97-AF65-F5344CB8AC3E}">
        <p14:creationId xmlns:p14="http://schemas.microsoft.com/office/powerpoint/2010/main" val="3950031073"/>
      </p:ext>
    </p:extLst>
  </p:cSld>
  <p:clrMapOvr>
    <a:masterClrMapping/>
  </p:clrMapOvr>
  <p:transition>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p:spPr>
        <p:txBody>
          <a:bodyPr/>
          <a:lstStyle/>
          <a:p>
            <a:fld id="{A8BC3B3C-245C-4566-91DA-6F00686F694A}" type="slidenum">
              <a:rPr lang="en-US" smtClean="0"/>
              <a:pPr/>
              <a:t>109</a:t>
            </a:fld>
            <a:endParaRPr lang="en-US"/>
          </a:p>
        </p:txBody>
      </p:sp>
      <p:sp>
        <p:nvSpPr>
          <p:cNvPr id="76803" name="Rectangle 3"/>
          <p:cNvSpPr>
            <a:spLocks noGrp="1" noChangeArrowheads="1"/>
          </p:cNvSpPr>
          <p:nvPr>
            <p:ph type="body" idx="1"/>
          </p:nvPr>
        </p:nvSpPr>
        <p:spPr>
          <a:xfrm>
            <a:off x="241300" y="3962400"/>
            <a:ext cx="8763000" cy="533400"/>
          </a:xfrm>
        </p:spPr>
        <p:txBody>
          <a:bodyPr/>
          <a:lstStyle/>
          <a:p>
            <a:pPr eaLnBrk="1" hangingPunct="1">
              <a:lnSpc>
                <a:spcPct val="120000"/>
              </a:lnSpc>
            </a:pPr>
            <a:r>
              <a:rPr lang="en-US" sz="1600"/>
              <a:t>Example: Rule extraction from our </a:t>
            </a:r>
            <a:r>
              <a:rPr lang="en-US" sz="1600" i="1"/>
              <a:t>buys_computer</a:t>
            </a:r>
            <a:r>
              <a:rPr lang="en-US" sz="1600"/>
              <a:t> decision-tree</a:t>
            </a:r>
          </a:p>
        </p:txBody>
      </p:sp>
      <p:sp>
        <p:nvSpPr>
          <p:cNvPr id="76804" name="Rectangle 2"/>
          <p:cNvSpPr>
            <a:spLocks noGrp="1" noChangeArrowheads="1"/>
          </p:cNvSpPr>
          <p:nvPr>
            <p:ph type="title"/>
          </p:nvPr>
        </p:nvSpPr>
        <p:spPr>
          <a:xfrm>
            <a:off x="152400" y="304800"/>
            <a:ext cx="8783638" cy="609600"/>
          </a:xfrm>
        </p:spPr>
        <p:txBody>
          <a:bodyPr/>
          <a:lstStyle/>
          <a:p>
            <a:pPr eaLnBrk="1" hangingPunct="1"/>
            <a:r>
              <a:rPr lang="en-US" sz="2400" dirty="0"/>
              <a:t>Rule Extraction from a Decision Tree</a:t>
            </a:r>
          </a:p>
        </p:txBody>
      </p:sp>
      <p:sp>
        <p:nvSpPr>
          <p:cNvPr id="76805" name="Rectangle 60"/>
          <p:cNvSpPr>
            <a:spLocks noChangeArrowheads="1"/>
          </p:cNvSpPr>
          <p:nvPr/>
        </p:nvSpPr>
        <p:spPr bwMode="auto">
          <a:xfrm>
            <a:off x="228600" y="1447800"/>
            <a:ext cx="5486400" cy="2667000"/>
          </a:xfrm>
          <a:prstGeom prst="rect">
            <a:avLst/>
          </a:prstGeom>
          <a:noFill/>
          <a:ln w="9525">
            <a:noFill/>
            <a:miter lim="800000"/>
            <a:headEnd/>
            <a:tailEnd/>
          </a:ln>
        </p:spPr>
        <p:txBody>
          <a:bodyPr/>
          <a:lstStyle/>
          <a:p>
            <a:pPr marL="342900" indent="-342900">
              <a:lnSpc>
                <a:spcPct val="120000"/>
              </a:lnSpc>
              <a:spcBef>
                <a:spcPct val="20000"/>
              </a:spcBef>
              <a:buClr>
                <a:schemeClr val="folHlink"/>
              </a:buClr>
              <a:buSzPct val="60000"/>
              <a:buFont typeface="Wingdings" pitchFamily="2" charset="2"/>
              <a:buChar char="n"/>
            </a:pPr>
            <a:r>
              <a:rPr lang="en-US"/>
              <a:t>Rules are easier to understand than large trees</a:t>
            </a:r>
          </a:p>
          <a:p>
            <a:pPr marL="342900" indent="-342900">
              <a:lnSpc>
                <a:spcPct val="120000"/>
              </a:lnSpc>
              <a:spcBef>
                <a:spcPct val="20000"/>
              </a:spcBef>
              <a:buClr>
                <a:schemeClr val="folHlink"/>
              </a:buClr>
              <a:buSzPct val="60000"/>
              <a:buFont typeface="Wingdings" pitchFamily="2" charset="2"/>
              <a:buChar char="n"/>
            </a:pPr>
            <a:r>
              <a:rPr lang="en-US"/>
              <a:t>One rule is created for each path from the </a:t>
            </a:r>
          </a:p>
          <a:p>
            <a:pPr marL="342900" indent="-342900">
              <a:lnSpc>
                <a:spcPct val="120000"/>
              </a:lnSpc>
              <a:spcBef>
                <a:spcPct val="20000"/>
              </a:spcBef>
              <a:buClr>
                <a:schemeClr val="folHlink"/>
              </a:buClr>
              <a:buSzPct val="60000"/>
            </a:pPr>
            <a:r>
              <a:rPr lang="en-US"/>
              <a:t>      root to a leaf.</a:t>
            </a:r>
          </a:p>
          <a:p>
            <a:pPr marL="342900" indent="-342900">
              <a:lnSpc>
                <a:spcPct val="120000"/>
              </a:lnSpc>
              <a:spcBef>
                <a:spcPct val="20000"/>
              </a:spcBef>
              <a:buClr>
                <a:schemeClr val="folHlink"/>
              </a:buClr>
              <a:buSzPct val="60000"/>
              <a:buFont typeface="Wingdings" pitchFamily="2" charset="2"/>
              <a:buChar char="n"/>
            </a:pPr>
            <a:r>
              <a:rPr lang="en-US"/>
              <a:t>Each attribute-value pair along a path forms a conjunction: the leaf holds the class prediction </a:t>
            </a:r>
          </a:p>
          <a:p>
            <a:pPr marL="342900" indent="-342900">
              <a:lnSpc>
                <a:spcPct val="120000"/>
              </a:lnSpc>
              <a:spcBef>
                <a:spcPct val="20000"/>
              </a:spcBef>
              <a:buClr>
                <a:schemeClr val="folHlink"/>
              </a:buClr>
              <a:buSzPct val="60000"/>
              <a:buFont typeface="Wingdings" pitchFamily="2" charset="2"/>
              <a:buChar char="n"/>
            </a:pPr>
            <a:r>
              <a:rPr lang="en-US"/>
              <a:t>Rules are mutually exclusive and exhaustive</a:t>
            </a:r>
          </a:p>
        </p:txBody>
      </p:sp>
      <p:pic>
        <p:nvPicPr>
          <p:cNvPr id="76806" name="Picture 8"/>
          <p:cNvPicPr>
            <a:picLocks noChangeAspect="1" noChangeArrowheads="1"/>
          </p:cNvPicPr>
          <p:nvPr/>
        </p:nvPicPr>
        <p:blipFill>
          <a:blip r:embed="rId2" cstate="print"/>
          <a:srcRect/>
          <a:stretch>
            <a:fillRect/>
          </a:stretch>
        </p:blipFill>
        <p:spPr bwMode="auto">
          <a:xfrm>
            <a:off x="5473700" y="1066800"/>
            <a:ext cx="3670300" cy="2514600"/>
          </a:xfrm>
          <a:prstGeom prst="rect">
            <a:avLst/>
          </a:prstGeom>
          <a:noFill/>
          <a:ln w="9525">
            <a:noFill/>
            <a:miter lim="800000"/>
            <a:headEnd/>
            <a:tailEnd/>
          </a:ln>
        </p:spPr>
      </p:pic>
      <p:pic>
        <p:nvPicPr>
          <p:cNvPr id="76807" name="Picture 10"/>
          <p:cNvPicPr>
            <a:picLocks noChangeAspect="1" noChangeArrowheads="1"/>
          </p:cNvPicPr>
          <p:nvPr/>
        </p:nvPicPr>
        <p:blipFill>
          <a:blip r:embed="rId3" cstate="print"/>
          <a:srcRect/>
          <a:stretch>
            <a:fillRect/>
          </a:stretch>
        </p:blipFill>
        <p:spPr bwMode="auto">
          <a:xfrm>
            <a:off x="457200" y="4495800"/>
            <a:ext cx="8229600" cy="1828800"/>
          </a:xfrm>
          <a:prstGeom prst="rect">
            <a:avLst/>
          </a:prstGeom>
          <a:noFill/>
          <a:ln w="9525">
            <a:noFill/>
            <a:miter lim="800000"/>
            <a:headEnd/>
            <a:tailEnd/>
          </a:ln>
        </p:spPr>
      </p:pic>
      <p:sp>
        <p:nvSpPr>
          <p:cNvPr id="8" name="Bent-Up Arrow 7"/>
          <p:cNvSpPr/>
          <p:nvPr/>
        </p:nvSpPr>
        <p:spPr bwMode="auto">
          <a:xfrm rot="7515661">
            <a:off x="6168225" y="3416828"/>
            <a:ext cx="790005" cy="959158"/>
          </a:xfrm>
          <a:prstGeom prst="bentUpArrow">
            <a:avLst>
              <a:gd name="adj1" fmla="val 7778"/>
              <a:gd name="adj2" fmla="val 14027"/>
              <a:gd name="adj3" fmla="val 28333"/>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en-US"/>
          </a:p>
        </p:txBody>
      </p:sp>
    </p:spTree>
    <p:extLst>
      <p:ext uri="{BB962C8B-B14F-4D97-AF65-F5344CB8AC3E}">
        <p14:creationId xmlns:p14="http://schemas.microsoft.com/office/powerpoint/2010/main" val="205501745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4"/>
          <p:cNvSpPr>
            <a:spLocks noGrp="1"/>
          </p:cNvSpPr>
          <p:nvPr>
            <p:ph type="ftr" sz="quarter" idx="11"/>
          </p:nvPr>
        </p:nvSpPr>
        <p:spPr>
          <a:xfrm>
            <a:off x="990600" y="6096000"/>
            <a:ext cx="3733800" cy="381000"/>
          </a:xfrm>
          <a:noFill/>
        </p:spPr>
        <p:txBody>
          <a:bodyPr/>
          <a:lstStyle/>
          <a:p>
            <a:r>
              <a:rPr lang="en-US"/>
              <a:t>Note: Try to find the Accuracy (it is 75%)</a:t>
            </a:r>
          </a:p>
        </p:txBody>
      </p:sp>
      <p:sp>
        <p:nvSpPr>
          <p:cNvPr id="2052" name="Slide Number Placeholder 5"/>
          <p:cNvSpPr>
            <a:spLocks noGrp="1"/>
          </p:cNvSpPr>
          <p:nvPr>
            <p:ph type="sldNum" sz="quarter" idx="12"/>
          </p:nvPr>
        </p:nvSpPr>
        <p:spPr>
          <a:noFill/>
        </p:spPr>
        <p:txBody>
          <a:bodyPr/>
          <a:lstStyle/>
          <a:p>
            <a:fld id="{BCCCFB41-4F13-4359-9A9C-D1EE9D8F2ABA}" type="slidenum">
              <a:rPr lang="en-US" smtClean="0"/>
              <a:pPr/>
              <a:t>11</a:t>
            </a:fld>
            <a:endParaRPr lang="en-US"/>
          </a:p>
        </p:txBody>
      </p:sp>
      <p:sp>
        <p:nvSpPr>
          <p:cNvPr id="2053" name="Rectangle 2"/>
          <p:cNvSpPr>
            <a:spLocks noGrp="1" noChangeArrowheads="1"/>
          </p:cNvSpPr>
          <p:nvPr>
            <p:ph type="title"/>
          </p:nvPr>
        </p:nvSpPr>
        <p:spPr>
          <a:xfrm>
            <a:off x="0" y="228600"/>
            <a:ext cx="9144000" cy="838200"/>
          </a:xfrm>
          <a:noFill/>
        </p:spPr>
        <p:txBody>
          <a:bodyPr lIns="92075" tIns="46038" rIns="92075" bIns="46038"/>
          <a:lstStyle/>
          <a:p>
            <a:pPr eaLnBrk="1" hangingPunct="1"/>
            <a:r>
              <a:rPr lang="en-US" sz="3200" dirty="0"/>
              <a:t>Step (2): Using the Model in Prediction</a:t>
            </a:r>
            <a:r>
              <a:rPr lang="en-US" dirty="0"/>
              <a:t> </a:t>
            </a:r>
          </a:p>
        </p:txBody>
      </p:sp>
      <p:grpSp>
        <p:nvGrpSpPr>
          <p:cNvPr id="2054" name="Group 3"/>
          <p:cNvGrpSpPr>
            <a:grpSpLocks/>
          </p:cNvGrpSpPr>
          <p:nvPr/>
        </p:nvGrpSpPr>
        <p:grpSpPr bwMode="auto">
          <a:xfrm>
            <a:off x="4445000" y="1570038"/>
            <a:ext cx="1889125" cy="1506537"/>
            <a:chOff x="2800" y="989"/>
            <a:chExt cx="1190" cy="949"/>
          </a:xfrm>
        </p:grpSpPr>
        <p:pic>
          <p:nvPicPr>
            <p:cNvPr id="2071" name="Picture 4"/>
            <p:cNvPicPr>
              <a:picLocks noChangeArrowheads="1"/>
            </p:cNvPicPr>
            <p:nvPr/>
          </p:nvPicPr>
          <p:blipFill>
            <a:blip r:embed="rId3" cstate="print"/>
            <a:srcRect/>
            <a:stretch>
              <a:fillRect/>
            </a:stretch>
          </p:blipFill>
          <p:spPr bwMode="auto">
            <a:xfrm>
              <a:off x="2800" y="989"/>
              <a:ext cx="1190" cy="949"/>
            </a:xfrm>
            <a:prstGeom prst="rect">
              <a:avLst/>
            </a:prstGeom>
            <a:noFill/>
            <a:ln w="9525">
              <a:noFill/>
              <a:miter lim="800000"/>
              <a:headEnd/>
              <a:tailEnd/>
            </a:ln>
          </p:spPr>
        </p:pic>
        <p:sp>
          <p:nvSpPr>
            <p:cNvPr id="2072" name="Rectangle 5"/>
            <p:cNvSpPr>
              <a:spLocks noChangeArrowheads="1"/>
            </p:cNvSpPr>
            <p:nvPr/>
          </p:nvSpPr>
          <p:spPr bwMode="auto">
            <a:xfrm>
              <a:off x="2964" y="1384"/>
              <a:ext cx="851" cy="288"/>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a:latin typeface="Times New Roman" pitchFamily="18" charset="0"/>
                </a:rPr>
                <a:t>Classifier</a:t>
              </a:r>
            </a:p>
          </p:txBody>
        </p:sp>
      </p:grpSp>
      <p:grpSp>
        <p:nvGrpSpPr>
          <p:cNvPr id="2055" name="Group 6"/>
          <p:cNvGrpSpPr>
            <a:grpSpLocks/>
          </p:cNvGrpSpPr>
          <p:nvPr/>
        </p:nvGrpSpPr>
        <p:grpSpPr bwMode="auto">
          <a:xfrm>
            <a:off x="2157413" y="2735263"/>
            <a:ext cx="1698625" cy="1506537"/>
            <a:chOff x="1359" y="1723"/>
            <a:chExt cx="1070" cy="949"/>
          </a:xfrm>
        </p:grpSpPr>
        <p:pic>
          <p:nvPicPr>
            <p:cNvPr id="2069" name="Picture 7"/>
            <p:cNvPicPr>
              <a:picLocks noChangeArrowheads="1"/>
            </p:cNvPicPr>
            <p:nvPr/>
          </p:nvPicPr>
          <p:blipFill>
            <a:blip r:embed="rId4" cstate="print"/>
            <a:srcRect/>
            <a:stretch>
              <a:fillRect/>
            </a:stretch>
          </p:blipFill>
          <p:spPr bwMode="auto">
            <a:xfrm>
              <a:off x="1359" y="1723"/>
              <a:ext cx="1070" cy="949"/>
            </a:xfrm>
            <a:prstGeom prst="rect">
              <a:avLst/>
            </a:prstGeom>
            <a:noFill/>
            <a:ln w="9525">
              <a:noFill/>
              <a:miter lim="800000"/>
              <a:headEnd/>
              <a:tailEnd/>
            </a:ln>
          </p:spPr>
        </p:pic>
        <p:sp>
          <p:nvSpPr>
            <p:cNvPr id="2070" name="Rectangle 8"/>
            <p:cNvSpPr>
              <a:spLocks noChangeArrowheads="1"/>
            </p:cNvSpPr>
            <p:nvPr/>
          </p:nvSpPr>
          <p:spPr bwMode="auto">
            <a:xfrm>
              <a:off x="1423" y="2032"/>
              <a:ext cx="934" cy="460"/>
            </a:xfrm>
            <a:prstGeom prst="rect">
              <a:avLst/>
            </a:prstGeom>
            <a:noFill/>
            <a:ln w="9525">
              <a:noFill/>
              <a:miter lim="800000"/>
              <a:headEnd/>
              <a:tailEnd/>
            </a:ln>
          </p:spPr>
          <p:txBody>
            <a:bodyPr lIns="92075" tIns="46038" rIns="92075" bIns="46038" anchor="ctr">
              <a:spAutoFit/>
            </a:bodyPr>
            <a:lstStyle/>
            <a:p>
              <a:pPr algn="ctr" eaLnBrk="0" hangingPunct="0"/>
              <a:r>
                <a:rPr lang="en-US" sz="2400">
                  <a:latin typeface="Times New Roman" pitchFamily="18" charset="0"/>
                </a:rPr>
                <a:t>Testing</a:t>
              </a:r>
            </a:p>
            <a:p>
              <a:pPr algn="ctr" eaLnBrk="0" hangingPunct="0"/>
              <a:r>
                <a:rPr lang="en-US" sz="2400">
                  <a:latin typeface="Times New Roman" pitchFamily="18" charset="0"/>
                </a:rPr>
                <a:t>Data</a:t>
              </a:r>
            </a:p>
          </p:txBody>
        </p:sp>
      </p:grpSp>
      <p:graphicFrame>
        <p:nvGraphicFramePr>
          <p:cNvPr id="2050" name="Object 1024"/>
          <p:cNvGraphicFramePr>
            <a:graphicFrameLocks/>
          </p:cNvGraphicFramePr>
          <p:nvPr/>
        </p:nvGraphicFramePr>
        <p:xfrm>
          <a:off x="533400" y="4648200"/>
          <a:ext cx="5133975" cy="1371600"/>
        </p:xfrm>
        <a:graphic>
          <a:graphicData uri="http://schemas.openxmlformats.org/presentationml/2006/ole">
            <mc:AlternateContent xmlns:mc="http://schemas.openxmlformats.org/markup-compatibility/2006">
              <mc:Choice xmlns:v="urn:schemas-microsoft-com:vml" Requires="v">
                <p:oleObj spid="_x0000_s2049" name="Worksheet" r:id="rId5" imgW="5438775" imgH="1765300" progId="Excel.Sheet.8">
                  <p:embed/>
                </p:oleObj>
              </mc:Choice>
              <mc:Fallback>
                <p:oleObj name="Worksheet" r:id="rId5" imgW="5438775" imgH="1765300" progId="Excel.Sheet.8">
                  <p:embed/>
                  <p:pic>
                    <p:nvPicPr>
                      <p:cNvPr id="2050" name="Object 10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648200"/>
                        <a:ext cx="51339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Line 10"/>
          <p:cNvSpPr>
            <a:spLocks noChangeShapeType="1"/>
          </p:cNvSpPr>
          <p:nvPr/>
        </p:nvSpPr>
        <p:spPr bwMode="auto">
          <a:xfrm flipH="1">
            <a:off x="427038" y="4071938"/>
            <a:ext cx="1644650" cy="7000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057" name="Line 11"/>
          <p:cNvSpPr>
            <a:spLocks noChangeShapeType="1"/>
          </p:cNvSpPr>
          <p:nvPr/>
        </p:nvSpPr>
        <p:spPr bwMode="auto">
          <a:xfrm>
            <a:off x="3857625" y="4071938"/>
            <a:ext cx="2025650" cy="7000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058" name="AutoShape 12"/>
          <p:cNvSpPr>
            <a:spLocks noChangeArrowheads="1"/>
          </p:cNvSpPr>
          <p:nvPr/>
        </p:nvSpPr>
        <p:spPr bwMode="auto">
          <a:xfrm>
            <a:off x="7793038" y="5000625"/>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p>
            <a:endParaRPr lang="en-US"/>
          </a:p>
        </p:txBody>
      </p:sp>
      <p:sp>
        <p:nvSpPr>
          <p:cNvPr id="2059" name="Freeform 13"/>
          <p:cNvSpPr>
            <a:spLocks/>
          </p:cNvSpPr>
          <p:nvPr/>
        </p:nvSpPr>
        <p:spPr bwMode="auto">
          <a:xfrm>
            <a:off x="6523038" y="2173288"/>
            <a:ext cx="941387" cy="766762"/>
          </a:xfrm>
          <a:custGeom>
            <a:avLst/>
            <a:gdLst>
              <a:gd name="T0" fmla="*/ 0 w 593"/>
              <a:gd name="T1" fmla="*/ 2147483647 h 483"/>
              <a:gd name="T2" fmla="*/ 2147483647 w 593"/>
              <a:gd name="T3" fmla="*/ 0 h 483"/>
              <a:gd name="T4" fmla="*/ 2147483647 w 593"/>
              <a:gd name="T5" fmla="*/ 2147483647 h 483"/>
              <a:gd name="T6" fmla="*/ 2147483647 w 593"/>
              <a:gd name="T7" fmla="*/ 2147483647 h 483"/>
              <a:gd name="T8" fmla="*/ 2147483647 w 593"/>
              <a:gd name="T9" fmla="*/ 2147483647 h 483"/>
              <a:gd name="T10" fmla="*/ 2147483647 w 593"/>
              <a:gd name="T11" fmla="*/ 2147483647 h 483"/>
              <a:gd name="T12" fmla="*/ 2147483647 w 593"/>
              <a:gd name="T13" fmla="*/ 2147483647 h 483"/>
              <a:gd name="T14" fmla="*/ 2147483647 w 593"/>
              <a:gd name="T15" fmla="*/ 2147483647 h 483"/>
              <a:gd name="T16" fmla="*/ 2147483647 w 593"/>
              <a:gd name="T17" fmla="*/ 2147483647 h 483"/>
              <a:gd name="T18" fmla="*/ 2147483647 w 593"/>
              <a:gd name="T19" fmla="*/ 2147483647 h 483"/>
              <a:gd name="T20" fmla="*/ 0 w 593"/>
              <a:gd name="T21" fmla="*/ 2147483647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p:spPr>
        <p:txBody>
          <a:bodyPr/>
          <a:lstStyle/>
          <a:p>
            <a:endParaRPr lang="en-US"/>
          </a:p>
        </p:txBody>
      </p:sp>
      <p:grpSp>
        <p:nvGrpSpPr>
          <p:cNvPr id="2060" name="Group 14"/>
          <p:cNvGrpSpPr>
            <a:grpSpLocks/>
          </p:cNvGrpSpPr>
          <p:nvPr/>
        </p:nvGrpSpPr>
        <p:grpSpPr bwMode="auto">
          <a:xfrm>
            <a:off x="6646863" y="3187700"/>
            <a:ext cx="1781175" cy="815975"/>
            <a:chOff x="4187" y="2008"/>
            <a:chExt cx="1122" cy="514"/>
          </a:xfrm>
        </p:grpSpPr>
        <p:pic>
          <p:nvPicPr>
            <p:cNvPr id="2067" name="Picture 15"/>
            <p:cNvPicPr>
              <a:picLocks noChangeArrowheads="1"/>
            </p:cNvPicPr>
            <p:nvPr/>
          </p:nvPicPr>
          <p:blipFill>
            <a:blip r:embed="rId7" cstate="print"/>
            <a:srcRect/>
            <a:stretch>
              <a:fillRect/>
            </a:stretch>
          </p:blipFill>
          <p:spPr bwMode="auto">
            <a:xfrm>
              <a:off x="4187" y="2008"/>
              <a:ext cx="1122" cy="514"/>
            </a:xfrm>
            <a:prstGeom prst="rect">
              <a:avLst/>
            </a:prstGeom>
            <a:noFill/>
            <a:ln w="9525">
              <a:noFill/>
              <a:miter lim="800000"/>
              <a:headEnd/>
              <a:tailEnd/>
            </a:ln>
          </p:spPr>
        </p:pic>
        <p:sp>
          <p:nvSpPr>
            <p:cNvPr id="2068" name="Rectangle 16"/>
            <p:cNvSpPr>
              <a:spLocks noChangeArrowheads="1"/>
            </p:cNvSpPr>
            <p:nvPr/>
          </p:nvSpPr>
          <p:spPr bwMode="auto">
            <a:xfrm>
              <a:off x="4251" y="2180"/>
              <a:ext cx="986" cy="230"/>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a:latin typeface="Times New Roman" pitchFamily="18" charset="0"/>
                </a:rPr>
                <a:t>Unseen Data</a:t>
              </a:r>
            </a:p>
          </p:txBody>
        </p:sp>
      </p:grpSp>
      <p:sp>
        <p:nvSpPr>
          <p:cNvPr id="2061" name="Rectangle 17"/>
          <p:cNvSpPr>
            <a:spLocks noChangeArrowheads="1"/>
          </p:cNvSpPr>
          <p:nvPr/>
        </p:nvSpPr>
        <p:spPr bwMode="auto">
          <a:xfrm>
            <a:off x="6305550" y="4262438"/>
            <a:ext cx="2454275" cy="457200"/>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(Jeff, Professor, 4)</a:t>
            </a:r>
          </a:p>
        </p:txBody>
      </p:sp>
      <p:sp>
        <p:nvSpPr>
          <p:cNvPr id="2062" name="Line 18"/>
          <p:cNvSpPr>
            <a:spLocks noChangeShapeType="1"/>
          </p:cNvSpPr>
          <p:nvPr/>
        </p:nvSpPr>
        <p:spPr bwMode="auto">
          <a:xfrm flipH="1">
            <a:off x="6167438" y="3903663"/>
            <a:ext cx="471487" cy="3937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063" name="Line 19"/>
          <p:cNvSpPr>
            <a:spLocks noChangeShapeType="1"/>
          </p:cNvSpPr>
          <p:nvPr/>
        </p:nvSpPr>
        <p:spPr bwMode="auto">
          <a:xfrm>
            <a:off x="8448675" y="3903663"/>
            <a:ext cx="363538" cy="3492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064" name="Freeform 20"/>
          <p:cNvSpPr>
            <a:spLocks/>
          </p:cNvSpPr>
          <p:nvPr/>
        </p:nvSpPr>
        <p:spPr bwMode="auto">
          <a:xfrm>
            <a:off x="3360738" y="2032000"/>
            <a:ext cx="901700" cy="593725"/>
          </a:xfrm>
          <a:custGeom>
            <a:avLst/>
            <a:gdLst>
              <a:gd name="T0" fmla="*/ 2147483647 w 568"/>
              <a:gd name="T1" fmla="*/ 2147483647 h 374"/>
              <a:gd name="T2" fmla="*/ 2147483647 w 568"/>
              <a:gd name="T3" fmla="*/ 2147483647 h 374"/>
              <a:gd name="T4" fmla="*/ 2147483647 w 568"/>
              <a:gd name="T5" fmla="*/ 2147483647 h 374"/>
              <a:gd name="T6" fmla="*/ 2147483647 w 568"/>
              <a:gd name="T7" fmla="*/ 2147483647 h 374"/>
              <a:gd name="T8" fmla="*/ 2147483647 w 568"/>
              <a:gd name="T9" fmla="*/ 2147483647 h 374"/>
              <a:gd name="T10" fmla="*/ 0 w 568"/>
              <a:gd name="T11" fmla="*/ 2147483647 h 374"/>
              <a:gd name="T12" fmla="*/ 2147483647 w 568"/>
              <a:gd name="T13" fmla="*/ 2147483647 h 374"/>
              <a:gd name="T14" fmla="*/ 2147483647 w 568"/>
              <a:gd name="T15" fmla="*/ 2147483647 h 374"/>
              <a:gd name="T16" fmla="*/ 2147483647 w 568"/>
              <a:gd name="T17" fmla="*/ 2147483647 h 374"/>
              <a:gd name="T18" fmla="*/ 2147483647 w 568"/>
              <a:gd name="T19" fmla="*/ 0 h 374"/>
              <a:gd name="T20" fmla="*/ 2147483647 w 568"/>
              <a:gd name="T21" fmla="*/ 2147483647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p:spPr>
        <p:txBody>
          <a:bodyPr/>
          <a:lstStyle/>
          <a:p>
            <a:endParaRPr lang="en-US"/>
          </a:p>
        </p:txBody>
      </p:sp>
      <p:pic>
        <p:nvPicPr>
          <p:cNvPr id="2065" name="Picture 21"/>
          <p:cNvPicPr>
            <a:picLocks noChangeArrowheads="1"/>
          </p:cNvPicPr>
          <p:nvPr/>
        </p:nvPicPr>
        <p:blipFill>
          <a:blip r:embed="rId8" cstate="print"/>
          <a:srcRect/>
          <a:stretch>
            <a:fillRect/>
          </a:stretch>
        </p:blipFill>
        <p:spPr bwMode="auto">
          <a:xfrm>
            <a:off x="7720013" y="5738813"/>
            <a:ext cx="720725" cy="628650"/>
          </a:xfrm>
          <a:prstGeom prst="rect">
            <a:avLst/>
          </a:prstGeom>
          <a:noFill/>
          <a:ln w="9525">
            <a:noFill/>
            <a:miter lim="800000"/>
            <a:headEnd/>
            <a:tailEnd/>
          </a:ln>
        </p:spPr>
      </p:pic>
      <p:sp>
        <p:nvSpPr>
          <p:cNvPr id="2066" name="Rectangle 22"/>
          <p:cNvSpPr>
            <a:spLocks noChangeArrowheads="1"/>
          </p:cNvSpPr>
          <p:nvPr/>
        </p:nvSpPr>
        <p:spPr bwMode="auto">
          <a:xfrm>
            <a:off x="6221413" y="4959350"/>
            <a:ext cx="1525587" cy="519113"/>
          </a:xfrm>
          <a:prstGeom prst="rect">
            <a:avLst/>
          </a:prstGeom>
          <a:noFill/>
          <a:ln w="9525">
            <a:noFill/>
            <a:miter lim="800000"/>
            <a:headEnd/>
            <a:tailEnd/>
          </a:ln>
        </p:spPr>
        <p:txBody>
          <a:bodyPr wrap="none" lIns="92075" tIns="46038" rIns="92075" bIns="46038">
            <a:spAutoFit/>
          </a:bodyPr>
          <a:lstStyle/>
          <a:p>
            <a:pPr algn="ctr" eaLnBrk="0" hangingPunct="0"/>
            <a:r>
              <a:rPr lang="en-US" sz="2800">
                <a:latin typeface="Times New Roman" pitchFamily="18" charset="0"/>
              </a:rPr>
              <a:t>Tenured?</a:t>
            </a:r>
          </a:p>
        </p:txBody>
      </p:sp>
      <p:sp>
        <p:nvSpPr>
          <p:cNvPr id="25" name="Rectangle 24"/>
          <p:cNvSpPr/>
          <p:nvPr/>
        </p:nvSpPr>
        <p:spPr bwMode="auto">
          <a:xfrm>
            <a:off x="3429000" y="1676400"/>
            <a:ext cx="3048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A</a:t>
            </a:r>
            <a:endParaRPr kumimoji="0" lang="ar-JO" sz="1800" b="0" i="0" u="none" strike="noStrike" cap="none" normalizeH="0" baseline="0" dirty="0">
              <a:ln>
                <a:noFill/>
              </a:ln>
              <a:solidFill>
                <a:schemeClr val="tx1"/>
              </a:solidFill>
              <a:effectLst/>
              <a:latin typeface="Tahoma" pitchFamily="34" charset="0"/>
            </a:endParaRPr>
          </a:p>
        </p:txBody>
      </p:sp>
      <p:sp>
        <p:nvSpPr>
          <p:cNvPr id="26" name="Rectangle 25"/>
          <p:cNvSpPr/>
          <p:nvPr/>
        </p:nvSpPr>
        <p:spPr bwMode="auto">
          <a:xfrm>
            <a:off x="7086600" y="1981200"/>
            <a:ext cx="3048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B</a:t>
            </a:r>
            <a:endParaRPr kumimoji="0" lang="ar-JO" sz="1800" b="0" i="0" u="none" strike="noStrike" cap="none" normalizeH="0" baseline="0" dirty="0">
              <a:ln>
                <a:noFill/>
              </a:ln>
              <a:solidFill>
                <a:schemeClr val="tx1"/>
              </a:solidFill>
              <a:effectLst/>
              <a:latin typeface="Tahoma" pitchFamily="34" charset="0"/>
            </a:endParaRPr>
          </a:p>
        </p:txBody>
      </p:sp>
    </p:spTree>
  </p:cSld>
  <p:clrMapOvr>
    <a:masterClrMapping/>
  </p:clrMapOvr>
  <p:transition>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p:spPr>
        <p:txBody>
          <a:bodyPr/>
          <a:lstStyle/>
          <a:p>
            <a:fld id="{9C189BAD-FCAE-48B1-B669-4A7B17B25BE0}" type="slidenum">
              <a:rPr lang="en-US" smtClean="0"/>
              <a:pPr/>
              <a:t>110</a:t>
            </a:fld>
            <a:endParaRPr lang="en-US"/>
          </a:p>
        </p:txBody>
      </p:sp>
      <p:sp>
        <p:nvSpPr>
          <p:cNvPr id="78851" name="Rectangle 2"/>
          <p:cNvSpPr>
            <a:spLocks noGrp="1" noChangeArrowheads="1"/>
          </p:cNvSpPr>
          <p:nvPr>
            <p:ph type="title"/>
          </p:nvPr>
        </p:nvSpPr>
        <p:spPr>
          <a:xfrm>
            <a:off x="152400" y="304800"/>
            <a:ext cx="8783638" cy="609600"/>
          </a:xfrm>
        </p:spPr>
        <p:txBody>
          <a:bodyPr/>
          <a:lstStyle/>
          <a:p>
            <a:pPr eaLnBrk="1" hangingPunct="1"/>
            <a:r>
              <a:rPr lang="en-US" sz="2400" dirty="0"/>
              <a:t>Using IF-THEN Rules for Classification</a:t>
            </a:r>
          </a:p>
        </p:txBody>
      </p:sp>
      <p:sp>
        <p:nvSpPr>
          <p:cNvPr id="78852" name="Rectangle 3"/>
          <p:cNvSpPr>
            <a:spLocks noGrp="1" noChangeArrowheads="1"/>
          </p:cNvSpPr>
          <p:nvPr>
            <p:ph type="body" idx="1"/>
          </p:nvPr>
        </p:nvSpPr>
        <p:spPr>
          <a:xfrm>
            <a:off x="304800" y="1295400"/>
            <a:ext cx="8534400" cy="5257800"/>
          </a:xfrm>
        </p:spPr>
        <p:txBody>
          <a:bodyPr/>
          <a:lstStyle/>
          <a:p>
            <a:pPr eaLnBrk="1" hangingPunct="1">
              <a:lnSpc>
                <a:spcPct val="110000"/>
              </a:lnSpc>
            </a:pPr>
            <a:endParaRPr lang="en-US" sz="1600" dirty="0"/>
          </a:p>
          <a:p>
            <a:pPr eaLnBrk="1" hangingPunct="1">
              <a:lnSpc>
                <a:spcPct val="110000"/>
              </a:lnSpc>
            </a:pPr>
            <a:r>
              <a:rPr lang="en-US" sz="1600" dirty="0"/>
              <a:t>A rule R can be assessed by its coverage and accuracy</a:t>
            </a:r>
          </a:p>
          <a:p>
            <a:pPr lvl="1" eaLnBrk="1" hangingPunct="1">
              <a:lnSpc>
                <a:spcPct val="110000"/>
              </a:lnSpc>
            </a:pPr>
            <a:r>
              <a:rPr lang="en-US" sz="1600" dirty="0" err="1"/>
              <a:t>n</a:t>
            </a:r>
            <a:r>
              <a:rPr lang="en-US" sz="1600" baseline="-25000" dirty="0" err="1"/>
              <a:t>covers</a:t>
            </a:r>
            <a:r>
              <a:rPr lang="en-US" sz="1600" baseline="-25000" dirty="0"/>
              <a:t> </a:t>
            </a:r>
            <a:r>
              <a:rPr lang="en-US" sz="1600" dirty="0"/>
              <a:t>= # of tuples covered by R</a:t>
            </a:r>
          </a:p>
          <a:p>
            <a:pPr lvl="1" eaLnBrk="1" hangingPunct="1">
              <a:lnSpc>
                <a:spcPct val="110000"/>
              </a:lnSpc>
            </a:pPr>
            <a:r>
              <a:rPr lang="en-US" sz="1600" dirty="0" err="1"/>
              <a:t>n</a:t>
            </a:r>
            <a:r>
              <a:rPr lang="en-US" sz="1600" baseline="-25000" dirty="0" err="1"/>
              <a:t>correct</a:t>
            </a:r>
            <a:r>
              <a:rPr lang="en-US" sz="1600" baseline="-25000" dirty="0"/>
              <a:t> </a:t>
            </a:r>
            <a:r>
              <a:rPr lang="en-US" sz="1600" dirty="0"/>
              <a:t>= # of tuples correctly classified by R</a:t>
            </a:r>
          </a:p>
          <a:p>
            <a:pPr lvl="1" eaLnBrk="1" hangingPunct="1">
              <a:lnSpc>
                <a:spcPct val="110000"/>
              </a:lnSpc>
              <a:buFont typeface="Wingdings" pitchFamily="2" charset="2"/>
              <a:buNone/>
            </a:pPr>
            <a:endParaRPr lang="en-US" sz="1600" dirty="0"/>
          </a:p>
          <a:p>
            <a:pPr lvl="1" eaLnBrk="1" hangingPunct="1">
              <a:lnSpc>
                <a:spcPct val="110000"/>
              </a:lnSpc>
              <a:buFont typeface="Wingdings" pitchFamily="2" charset="2"/>
              <a:buNone/>
            </a:pPr>
            <a:r>
              <a:rPr lang="en-US" sz="1600" b="1" dirty="0">
                <a:solidFill>
                  <a:srgbClr val="C00000"/>
                </a:solidFill>
              </a:rPr>
              <a:t>Coverage(R)</a:t>
            </a:r>
            <a:r>
              <a:rPr lang="en-US" sz="1600" dirty="0"/>
              <a:t> = </a:t>
            </a:r>
            <a:r>
              <a:rPr lang="en-US" sz="1600" dirty="0" err="1"/>
              <a:t>n</a:t>
            </a:r>
            <a:r>
              <a:rPr lang="en-US" sz="1600" baseline="-25000" dirty="0" err="1"/>
              <a:t>covers</a:t>
            </a:r>
            <a:r>
              <a:rPr lang="en-US" sz="1600" baseline="-25000" dirty="0"/>
              <a:t> </a:t>
            </a:r>
            <a:r>
              <a:rPr lang="en-US" sz="1600" dirty="0"/>
              <a:t>/|D|   /* D: training data set */</a:t>
            </a:r>
          </a:p>
          <a:p>
            <a:pPr lvl="1" eaLnBrk="1" hangingPunct="1">
              <a:lnSpc>
                <a:spcPct val="110000"/>
              </a:lnSpc>
              <a:buFont typeface="Wingdings" pitchFamily="2" charset="2"/>
              <a:buNone/>
            </a:pPr>
            <a:endParaRPr lang="en-US" sz="1600" dirty="0"/>
          </a:p>
          <a:p>
            <a:pPr lvl="1" eaLnBrk="1" hangingPunct="1">
              <a:lnSpc>
                <a:spcPct val="110000"/>
              </a:lnSpc>
              <a:buFont typeface="Wingdings" pitchFamily="2" charset="2"/>
              <a:buNone/>
            </a:pPr>
            <a:r>
              <a:rPr lang="en-US" sz="1600" b="1" dirty="0">
                <a:solidFill>
                  <a:srgbClr val="C00000"/>
                </a:solidFill>
              </a:rPr>
              <a:t>Accuracy(R)</a:t>
            </a:r>
            <a:r>
              <a:rPr lang="en-US" sz="1600" dirty="0"/>
              <a:t> = </a:t>
            </a:r>
            <a:r>
              <a:rPr lang="en-US" sz="1600" dirty="0" err="1"/>
              <a:t>n</a:t>
            </a:r>
            <a:r>
              <a:rPr lang="en-US" sz="1600" baseline="-25000" dirty="0" err="1"/>
              <a:t>correct</a:t>
            </a:r>
            <a:r>
              <a:rPr lang="en-US" sz="1600" baseline="-25000" dirty="0"/>
              <a:t> </a:t>
            </a:r>
            <a:r>
              <a:rPr lang="en-US" sz="1600" dirty="0"/>
              <a:t>/ </a:t>
            </a:r>
            <a:r>
              <a:rPr lang="en-US" sz="1600" dirty="0" err="1"/>
              <a:t>n</a:t>
            </a:r>
            <a:r>
              <a:rPr lang="en-US" sz="1600" baseline="-25000" dirty="0" err="1"/>
              <a:t>covers</a:t>
            </a:r>
            <a:endParaRPr lang="en-US" sz="1600" dirty="0"/>
          </a:p>
          <a:p>
            <a:endParaRPr lang="en-US" sz="1600" dirty="0"/>
          </a:p>
          <a:p>
            <a:r>
              <a:rPr lang="en-US" sz="1600" dirty="0"/>
              <a:t>That is, a rule’s coverage is the percentage of tuples that are covered by the rule (i.e., whose attribute values hold true for the rule’s antecedent). </a:t>
            </a:r>
          </a:p>
          <a:p>
            <a:endParaRPr lang="en-US" sz="1600" dirty="0"/>
          </a:p>
          <a:p>
            <a:r>
              <a:rPr lang="en-US" sz="1600" dirty="0"/>
              <a:t>For a rule’s accuracy, we look at the tuples that it covers and see what percentage of them the rule can correctly classify.</a:t>
            </a:r>
          </a:p>
        </p:txBody>
      </p:sp>
      <p:pic>
        <p:nvPicPr>
          <p:cNvPr id="195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921000"/>
            <a:ext cx="17049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5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630613"/>
            <a:ext cx="18478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8688516"/>
      </p:ext>
    </p:extLst>
  </p:cSld>
  <p:clrMapOvr>
    <a:masterClrMapping/>
  </p:clrMapOvr>
  <p:transition>
    <p:zo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2400" dirty="0"/>
              <a:t>Example</a:t>
            </a:r>
          </a:p>
        </p:txBody>
      </p:sp>
      <p:sp>
        <p:nvSpPr>
          <p:cNvPr id="80899" name="Rectangle 3"/>
          <p:cNvSpPr>
            <a:spLocks noGrp="1" noChangeArrowheads="1"/>
          </p:cNvSpPr>
          <p:nvPr>
            <p:ph type="body" idx="1"/>
          </p:nvPr>
        </p:nvSpPr>
        <p:spPr>
          <a:xfrm>
            <a:off x="457200" y="1341438"/>
            <a:ext cx="8229600" cy="5256212"/>
          </a:xfrm>
        </p:spPr>
        <p:txBody>
          <a:bodyPr/>
          <a:lstStyle/>
          <a:p>
            <a:pPr>
              <a:lnSpc>
                <a:spcPct val="90000"/>
              </a:lnSpc>
            </a:pPr>
            <a:r>
              <a:rPr lang="en-US" sz="2000" dirty="0"/>
              <a:t>Given the dataset of </a:t>
            </a:r>
            <a:r>
              <a:rPr lang="en-US" sz="2000" i="1" dirty="0" err="1"/>
              <a:t>AllElectronics</a:t>
            </a:r>
            <a:r>
              <a:rPr lang="en-US" sz="2000" dirty="0"/>
              <a:t> (D) and the following rule (R1):</a:t>
            </a:r>
          </a:p>
          <a:p>
            <a:pPr>
              <a:lnSpc>
                <a:spcPct val="90000"/>
              </a:lnSpc>
            </a:pPr>
            <a:endParaRPr lang="en-US" sz="2000" dirty="0"/>
          </a:p>
          <a:p>
            <a:pPr>
              <a:lnSpc>
                <a:spcPct val="90000"/>
              </a:lnSpc>
            </a:pPr>
            <a:r>
              <a:rPr lang="en-US" sz="2000" dirty="0"/>
              <a:t>R1 : IF (age=youth and student =yes ) THEN </a:t>
            </a:r>
            <a:r>
              <a:rPr lang="en-US" sz="2000" dirty="0" err="1"/>
              <a:t>Buy_computer</a:t>
            </a:r>
            <a:r>
              <a:rPr lang="en-US" sz="2000" dirty="0"/>
              <a:t>=yes</a:t>
            </a:r>
          </a:p>
          <a:p>
            <a:pPr>
              <a:lnSpc>
                <a:spcPct val="90000"/>
              </a:lnSpc>
            </a:pPr>
            <a:endParaRPr lang="en-US" sz="2000" dirty="0"/>
          </a:p>
          <a:p>
            <a:pPr>
              <a:lnSpc>
                <a:spcPct val="90000"/>
              </a:lnSpc>
              <a:buFont typeface="Monotype Sorts"/>
              <a:buNone/>
            </a:pPr>
            <a:r>
              <a:rPr lang="en-US" sz="2000" dirty="0"/>
              <a:t>                      </a:t>
            </a:r>
          </a:p>
          <a:p>
            <a:pPr>
              <a:lnSpc>
                <a:spcPct val="90000"/>
              </a:lnSpc>
            </a:pPr>
            <a:r>
              <a:rPr lang="en-US" sz="2000" dirty="0"/>
              <a:t>Coverage(R1)=2/14=14.28%</a:t>
            </a:r>
          </a:p>
          <a:p>
            <a:pPr>
              <a:lnSpc>
                <a:spcPct val="90000"/>
              </a:lnSpc>
            </a:pPr>
            <a:endParaRPr lang="en-US" sz="2000" dirty="0"/>
          </a:p>
          <a:p>
            <a:pPr>
              <a:lnSpc>
                <a:spcPct val="90000"/>
              </a:lnSpc>
            </a:pPr>
            <a:r>
              <a:rPr lang="en-US" sz="2000" dirty="0"/>
              <a:t>Accuracy(R1)=2/2=100%</a:t>
            </a:r>
          </a:p>
          <a:p>
            <a:pPr>
              <a:lnSpc>
                <a:spcPct val="90000"/>
              </a:lnSpc>
            </a:pPr>
            <a:endParaRPr lang="en-US" sz="2000" dirty="0"/>
          </a:p>
          <a:p>
            <a:pPr>
              <a:lnSpc>
                <a:spcPct val="90000"/>
              </a:lnSpc>
              <a:buFontTx/>
              <a:buNone/>
            </a:pPr>
            <a:r>
              <a:rPr lang="en-US" sz="2000" dirty="0"/>
              <a:t>                  </a:t>
            </a:r>
          </a:p>
        </p:txBody>
      </p:sp>
      <p:sp>
        <p:nvSpPr>
          <p:cNvPr id="80900" name="Line 4"/>
          <p:cNvSpPr>
            <a:spLocks noChangeShapeType="1"/>
          </p:cNvSpPr>
          <p:nvPr/>
        </p:nvSpPr>
        <p:spPr bwMode="auto">
          <a:xfrm>
            <a:off x="1763713" y="2492375"/>
            <a:ext cx="3313112" cy="0"/>
          </a:xfrm>
          <a:prstGeom prst="line">
            <a:avLst/>
          </a:prstGeom>
          <a:noFill/>
          <a:ln w="9525">
            <a:solidFill>
              <a:srgbClr val="FF3300"/>
            </a:solidFill>
            <a:round/>
            <a:headEnd/>
            <a:tailEnd/>
          </a:ln>
        </p:spPr>
        <p:txBody>
          <a:bodyPr/>
          <a:lstStyle/>
          <a:p>
            <a:endParaRPr lang="en-US"/>
          </a:p>
        </p:txBody>
      </p:sp>
      <p:sp>
        <p:nvSpPr>
          <p:cNvPr id="80901" name="Line 5"/>
          <p:cNvSpPr>
            <a:spLocks noChangeShapeType="1"/>
          </p:cNvSpPr>
          <p:nvPr/>
        </p:nvSpPr>
        <p:spPr bwMode="auto">
          <a:xfrm>
            <a:off x="6083300" y="2492375"/>
            <a:ext cx="2160588" cy="0"/>
          </a:xfrm>
          <a:prstGeom prst="line">
            <a:avLst/>
          </a:prstGeom>
          <a:noFill/>
          <a:ln w="9525">
            <a:solidFill>
              <a:srgbClr val="FF3300"/>
            </a:solidFill>
            <a:round/>
            <a:headEnd/>
            <a:tailEnd/>
          </a:ln>
        </p:spPr>
        <p:txBody>
          <a:bodyPr/>
          <a:lstStyle/>
          <a:p>
            <a:endParaRPr lang="en-US"/>
          </a:p>
        </p:txBody>
      </p:sp>
      <p:sp>
        <p:nvSpPr>
          <p:cNvPr id="80902" name="Text Box 6"/>
          <p:cNvSpPr txBox="1">
            <a:spLocks noChangeArrowheads="1"/>
          </p:cNvSpPr>
          <p:nvPr/>
        </p:nvSpPr>
        <p:spPr bwMode="auto">
          <a:xfrm>
            <a:off x="6084888" y="2565400"/>
            <a:ext cx="2127250" cy="366713"/>
          </a:xfrm>
          <a:prstGeom prst="rect">
            <a:avLst/>
          </a:prstGeom>
          <a:noFill/>
          <a:ln w="9525">
            <a:noFill/>
            <a:miter lim="800000"/>
            <a:headEnd/>
            <a:tailEnd/>
          </a:ln>
        </p:spPr>
        <p:txBody>
          <a:bodyPr wrap="none">
            <a:spAutoFit/>
          </a:bodyPr>
          <a:lstStyle/>
          <a:p>
            <a:pPr rtl="1"/>
            <a:r>
              <a:rPr lang="en-US">
                <a:solidFill>
                  <a:srgbClr val="008000"/>
                </a:solidFill>
                <a:cs typeface="Arial" pitchFamily="34" charset="0"/>
              </a:rPr>
              <a:t>Rule Consequence</a:t>
            </a:r>
          </a:p>
        </p:txBody>
      </p:sp>
      <p:sp>
        <p:nvSpPr>
          <p:cNvPr id="80903" name="Text Box 7"/>
          <p:cNvSpPr txBox="1">
            <a:spLocks noChangeArrowheads="1"/>
          </p:cNvSpPr>
          <p:nvPr/>
        </p:nvSpPr>
        <p:spPr bwMode="auto">
          <a:xfrm>
            <a:off x="2484438" y="2565400"/>
            <a:ext cx="1149350" cy="366713"/>
          </a:xfrm>
          <a:prstGeom prst="rect">
            <a:avLst/>
          </a:prstGeom>
          <a:noFill/>
          <a:ln w="9525">
            <a:noFill/>
            <a:miter lim="800000"/>
            <a:headEnd/>
            <a:tailEnd/>
          </a:ln>
        </p:spPr>
        <p:txBody>
          <a:bodyPr wrap="none">
            <a:spAutoFit/>
          </a:bodyPr>
          <a:lstStyle/>
          <a:p>
            <a:pPr rtl="1"/>
            <a:r>
              <a:rPr lang="en-US">
                <a:solidFill>
                  <a:srgbClr val="008000"/>
                </a:solidFill>
                <a:cs typeface="Arial" pitchFamily="34" charset="0"/>
              </a:rPr>
              <a:t>Condition</a:t>
            </a:r>
          </a:p>
        </p:txBody>
      </p:sp>
    </p:spTree>
    <p:extLst>
      <p:ext uri="{BB962C8B-B14F-4D97-AF65-F5344CB8AC3E}">
        <p14:creationId xmlns:p14="http://schemas.microsoft.com/office/powerpoint/2010/main" val="2388224677"/>
      </p:ext>
    </p:extLst>
  </p:cSld>
  <p:clrMapOvr>
    <a:masterClrMapping/>
  </p:clrMapOvr>
  <p:transition>
    <p:zo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z="2400"/>
              <a:t>Using the Rule base Classifier</a:t>
            </a:r>
          </a:p>
        </p:txBody>
      </p:sp>
      <p:sp>
        <p:nvSpPr>
          <p:cNvPr id="81923" name="Rectangle 3"/>
          <p:cNvSpPr>
            <a:spLocks noGrp="1" noChangeArrowheads="1"/>
          </p:cNvSpPr>
          <p:nvPr>
            <p:ph type="body" idx="1"/>
          </p:nvPr>
        </p:nvSpPr>
        <p:spPr>
          <a:xfrm>
            <a:off x="457200" y="1295400"/>
            <a:ext cx="8229600" cy="4997450"/>
          </a:xfrm>
        </p:spPr>
        <p:txBody>
          <a:bodyPr/>
          <a:lstStyle/>
          <a:p>
            <a:r>
              <a:rPr lang="en-US" sz="1800" dirty="0"/>
              <a:t>Use </a:t>
            </a:r>
            <a:r>
              <a:rPr lang="en-US" sz="1800" dirty="0" err="1"/>
              <a:t>Rule_based</a:t>
            </a:r>
            <a:r>
              <a:rPr lang="en-US" sz="1800" dirty="0"/>
              <a:t> classification to predict the class label of a given tuple X</a:t>
            </a:r>
            <a:r>
              <a:rPr lang="ar-JO" sz="1800" dirty="0"/>
              <a:t> </a:t>
            </a:r>
            <a:r>
              <a:rPr lang="en-US" sz="1800" dirty="0"/>
              <a:t> .</a:t>
            </a:r>
          </a:p>
          <a:p>
            <a:r>
              <a:rPr lang="en-US" sz="1800" dirty="0"/>
              <a:t>Example : </a:t>
            </a:r>
          </a:p>
          <a:p>
            <a:pPr>
              <a:buFont typeface="Monotype Sorts"/>
              <a:buNone/>
            </a:pPr>
            <a:r>
              <a:rPr lang="en-US" sz="1800" dirty="0"/>
              <a:t>          X = (age=youth ,income =medium , student =yeas , </a:t>
            </a:r>
            <a:r>
              <a:rPr lang="en-US" sz="1800" dirty="0" err="1"/>
              <a:t>credit_rating</a:t>
            </a:r>
            <a:r>
              <a:rPr lang="en-US" sz="1800" dirty="0"/>
              <a:t>=fair) </a:t>
            </a:r>
          </a:p>
          <a:p>
            <a:pPr>
              <a:buFont typeface="Monotype Sorts"/>
              <a:buNone/>
            </a:pPr>
            <a:r>
              <a:rPr lang="en-US" sz="1800" dirty="0"/>
              <a:t>          </a:t>
            </a:r>
          </a:p>
          <a:p>
            <a:pPr lvl="1"/>
            <a:r>
              <a:rPr lang="en-US" sz="1600" dirty="0"/>
              <a:t>If  Rule satisfied X then the Rule called </a:t>
            </a:r>
            <a:r>
              <a:rPr lang="en-US" sz="1600" dirty="0">
                <a:solidFill>
                  <a:srgbClr val="008000"/>
                </a:solidFill>
              </a:rPr>
              <a:t>Triggered</a:t>
            </a:r>
            <a:r>
              <a:rPr lang="en-US" sz="1600" dirty="0"/>
              <a:t> </a:t>
            </a:r>
            <a:r>
              <a:rPr lang="en-US" sz="1600" b="1" dirty="0">
                <a:solidFill>
                  <a:srgbClr val="0000CC"/>
                </a:solidFill>
              </a:rPr>
              <a:t>then</a:t>
            </a:r>
            <a:r>
              <a:rPr lang="en-US" sz="1600" dirty="0"/>
              <a:t> return the </a:t>
            </a:r>
            <a:r>
              <a:rPr lang="en-US" sz="1600" dirty="0">
                <a:solidFill>
                  <a:srgbClr val="FF0000"/>
                </a:solidFill>
              </a:rPr>
              <a:t>class label</a:t>
            </a:r>
          </a:p>
          <a:p>
            <a:pPr lvl="1"/>
            <a:endParaRPr lang="en-US" sz="1600" dirty="0">
              <a:solidFill>
                <a:srgbClr val="FF0000"/>
              </a:solidFill>
            </a:endParaRPr>
          </a:p>
          <a:p>
            <a:pPr lvl="1"/>
            <a:r>
              <a:rPr lang="en-US" sz="1600" dirty="0"/>
              <a:t>If  we have more than one Rule and these Rules triggered and all the class labels of these Rules are same (no problem) </a:t>
            </a:r>
            <a:r>
              <a:rPr lang="en-US" sz="1600" b="1" dirty="0">
                <a:solidFill>
                  <a:srgbClr val="0000CC"/>
                </a:solidFill>
              </a:rPr>
              <a:t>then</a:t>
            </a:r>
            <a:r>
              <a:rPr lang="en-US" sz="1600" dirty="0"/>
              <a:t>  return the </a:t>
            </a:r>
            <a:r>
              <a:rPr lang="en-US" sz="1600" dirty="0">
                <a:solidFill>
                  <a:srgbClr val="FF0000"/>
                </a:solidFill>
              </a:rPr>
              <a:t>class label</a:t>
            </a:r>
            <a:r>
              <a:rPr lang="en-US" sz="1600" dirty="0"/>
              <a:t> </a:t>
            </a:r>
          </a:p>
          <a:p>
            <a:pPr lvl="1">
              <a:buFont typeface="Monotype Sorts"/>
              <a:buNone/>
            </a:pPr>
            <a:endParaRPr lang="en-US" sz="1600" dirty="0"/>
          </a:p>
          <a:p>
            <a:pPr lvl="1"/>
            <a:r>
              <a:rPr lang="en-US" sz="1600" dirty="0"/>
              <a:t>If we have more than one Rule and these Rules </a:t>
            </a:r>
            <a:r>
              <a:rPr lang="en-US" sz="1600" b="1" dirty="0">
                <a:solidFill>
                  <a:srgbClr val="C00000"/>
                </a:solidFill>
              </a:rPr>
              <a:t>triggered</a:t>
            </a:r>
            <a:r>
              <a:rPr lang="en-US" sz="1600" dirty="0"/>
              <a:t> (satisfied the tuple) and the rules have different class labels ……Then What to do (</a:t>
            </a:r>
            <a:r>
              <a:rPr lang="en-US" sz="1600" dirty="0">
                <a:solidFill>
                  <a:schemeClr val="tx2"/>
                </a:solidFill>
              </a:rPr>
              <a:t>Problem 1</a:t>
            </a:r>
            <a:r>
              <a:rPr lang="en-US" sz="1600" dirty="0"/>
              <a:t>) </a:t>
            </a:r>
          </a:p>
          <a:p>
            <a:pPr lvl="1"/>
            <a:endParaRPr lang="en-US" sz="1600" dirty="0"/>
          </a:p>
          <a:p>
            <a:pPr lvl="1"/>
            <a:r>
              <a:rPr lang="en-US" sz="1600" dirty="0"/>
              <a:t>What if no Rule satisfies the tuple X  (</a:t>
            </a:r>
            <a:r>
              <a:rPr lang="en-US" sz="1600" dirty="0">
                <a:solidFill>
                  <a:schemeClr val="tx2"/>
                </a:solidFill>
              </a:rPr>
              <a:t>Problem 2</a:t>
            </a:r>
            <a:r>
              <a:rPr lang="en-US" sz="1600" dirty="0"/>
              <a:t>).</a:t>
            </a:r>
          </a:p>
        </p:txBody>
      </p:sp>
    </p:spTree>
    <p:extLst>
      <p:ext uri="{BB962C8B-B14F-4D97-AF65-F5344CB8AC3E}">
        <p14:creationId xmlns:p14="http://schemas.microsoft.com/office/powerpoint/2010/main" val="1305598038"/>
      </p:ext>
    </p:extLst>
  </p:cSld>
  <p:clrMapOvr>
    <a:masterClrMapping/>
  </p:clrMapOvr>
  <p:transition>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2800"/>
              <a:t>Using the Rule base Classifier</a:t>
            </a:r>
            <a:endParaRPr lang="en-US" sz="2800">
              <a:solidFill>
                <a:srgbClr val="0000CC"/>
              </a:solidFill>
            </a:endParaRPr>
          </a:p>
        </p:txBody>
      </p:sp>
      <p:sp>
        <p:nvSpPr>
          <p:cNvPr id="82947" name="Rectangle 3"/>
          <p:cNvSpPr>
            <a:spLocks noGrp="1" noChangeArrowheads="1"/>
          </p:cNvSpPr>
          <p:nvPr>
            <p:ph type="body" idx="1"/>
          </p:nvPr>
        </p:nvSpPr>
        <p:spPr>
          <a:xfrm>
            <a:off x="304800" y="1143000"/>
            <a:ext cx="8458200" cy="4267200"/>
          </a:xfrm>
        </p:spPr>
        <p:txBody>
          <a:bodyPr/>
          <a:lstStyle/>
          <a:p>
            <a:pPr marL="609600" indent="-609600">
              <a:lnSpc>
                <a:spcPct val="80000"/>
              </a:lnSpc>
            </a:pPr>
            <a:r>
              <a:rPr lang="en-US" sz="2000" b="1" dirty="0">
                <a:solidFill>
                  <a:schemeClr val="accent2"/>
                </a:solidFill>
              </a:rPr>
              <a:t>To solve these problems</a:t>
            </a:r>
            <a:r>
              <a:rPr lang="ar-JO" sz="2000" b="1" dirty="0"/>
              <a:t> </a:t>
            </a:r>
            <a:r>
              <a:rPr lang="en-US" sz="2000" b="1" dirty="0"/>
              <a:t>:</a:t>
            </a:r>
          </a:p>
          <a:p>
            <a:pPr marL="609600" indent="-609600">
              <a:lnSpc>
                <a:spcPct val="80000"/>
              </a:lnSpc>
            </a:pPr>
            <a:r>
              <a:rPr lang="en-US" sz="2000" b="1" dirty="0"/>
              <a:t> </a:t>
            </a:r>
          </a:p>
          <a:p>
            <a:pPr marL="609600" indent="-609600">
              <a:lnSpc>
                <a:spcPct val="80000"/>
              </a:lnSpc>
            </a:pPr>
            <a:r>
              <a:rPr lang="en-US" sz="2000" dirty="0"/>
              <a:t>For the problem 1 we can use </a:t>
            </a:r>
          </a:p>
          <a:p>
            <a:pPr marL="1009650" lvl="1" indent="-609600">
              <a:lnSpc>
                <a:spcPct val="80000"/>
              </a:lnSpc>
              <a:buFontTx/>
              <a:buAutoNum type="arabicParenBoth"/>
            </a:pPr>
            <a:r>
              <a:rPr lang="en-US" sz="2000" dirty="0"/>
              <a:t>Size ordering. </a:t>
            </a:r>
          </a:p>
          <a:p>
            <a:pPr marL="1009650" lvl="1" indent="-609600">
              <a:lnSpc>
                <a:spcPct val="80000"/>
              </a:lnSpc>
              <a:buFontTx/>
              <a:buAutoNum type="arabicParenBoth"/>
            </a:pPr>
            <a:r>
              <a:rPr lang="en-US" sz="2000" dirty="0"/>
              <a:t>Rule ordering.</a:t>
            </a:r>
          </a:p>
          <a:p>
            <a:pPr marL="1009650" lvl="1" indent="-609600">
              <a:lnSpc>
                <a:spcPct val="80000"/>
              </a:lnSpc>
              <a:buFontTx/>
              <a:buAutoNum type="arabicParenBoth"/>
            </a:pPr>
            <a:r>
              <a:rPr lang="en-US" sz="2000" dirty="0"/>
              <a:t>Class Ordering.</a:t>
            </a:r>
          </a:p>
          <a:p>
            <a:pPr marL="1009650" lvl="1" indent="-609600">
              <a:lnSpc>
                <a:spcPct val="80000"/>
              </a:lnSpc>
              <a:buFont typeface="Wingdings" pitchFamily="2" charset="2"/>
              <a:buNone/>
            </a:pPr>
            <a:r>
              <a:rPr lang="en-US" sz="2000" dirty="0"/>
              <a:t>          (</a:t>
            </a:r>
            <a:r>
              <a:rPr lang="en-US" sz="1600" b="1" u="sng" dirty="0">
                <a:solidFill>
                  <a:srgbClr val="FF0000"/>
                </a:solidFill>
              </a:rPr>
              <a:t>Note</a:t>
            </a:r>
            <a:r>
              <a:rPr lang="en-US" sz="1600" dirty="0">
                <a:solidFill>
                  <a:srgbClr val="FF0000"/>
                </a:solidFill>
              </a:rPr>
              <a:t>: See Next Slide</a:t>
            </a:r>
            <a:r>
              <a:rPr lang="en-US" sz="2000" dirty="0"/>
              <a:t>)</a:t>
            </a:r>
          </a:p>
          <a:p>
            <a:pPr marL="1009650" lvl="1" indent="-609600">
              <a:lnSpc>
                <a:spcPct val="80000"/>
              </a:lnSpc>
              <a:buFont typeface="Wingdings" pitchFamily="2" charset="2"/>
              <a:buNone/>
            </a:pPr>
            <a:endParaRPr lang="en-US" sz="1600" dirty="0"/>
          </a:p>
          <a:p>
            <a:pPr marL="609600" indent="-609600">
              <a:lnSpc>
                <a:spcPct val="80000"/>
              </a:lnSpc>
            </a:pPr>
            <a:r>
              <a:rPr lang="en-US" sz="2000" dirty="0"/>
              <a:t>For the problem 2 we can use </a:t>
            </a:r>
          </a:p>
          <a:p>
            <a:pPr marL="1009650" lvl="1" indent="-609600">
              <a:lnSpc>
                <a:spcPct val="80000"/>
              </a:lnSpc>
              <a:buFontTx/>
              <a:buAutoNum type="arabicParenBoth"/>
            </a:pPr>
            <a:r>
              <a:rPr lang="en-US" sz="2000" dirty="0"/>
              <a:t>The </a:t>
            </a:r>
            <a:r>
              <a:rPr lang="en-US" sz="2000" dirty="0">
                <a:solidFill>
                  <a:srgbClr val="C00000"/>
                </a:solidFill>
              </a:rPr>
              <a:t>Fallback</a:t>
            </a:r>
            <a:r>
              <a:rPr lang="en-US" sz="2000" dirty="0"/>
              <a:t> or the </a:t>
            </a:r>
            <a:r>
              <a:rPr lang="en-US" sz="2000" dirty="0">
                <a:solidFill>
                  <a:srgbClr val="C00000"/>
                </a:solidFill>
              </a:rPr>
              <a:t>default Rule </a:t>
            </a:r>
            <a:r>
              <a:rPr lang="en-US" sz="2000" dirty="0"/>
              <a:t>strategy:</a:t>
            </a:r>
          </a:p>
          <a:p>
            <a:pPr marL="1009650" lvl="1" indent="-609600">
              <a:lnSpc>
                <a:spcPct val="80000"/>
              </a:lnSpc>
              <a:buFontTx/>
              <a:buAutoNum type="arabicParenBoth"/>
            </a:pPr>
            <a:endParaRPr lang="en-US" sz="2000" dirty="0"/>
          </a:p>
          <a:p>
            <a:pPr marL="609600" indent="-609600">
              <a:lnSpc>
                <a:spcPct val="80000"/>
              </a:lnSpc>
              <a:buFontTx/>
              <a:buNone/>
            </a:pPr>
            <a:r>
              <a:rPr lang="en-US" sz="2000" dirty="0"/>
              <a:t>             Example  of the default rule Rx : </a:t>
            </a:r>
          </a:p>
          <a:p>
            <a:pPr marL="609600" indent="-609600">
              <a:lnSpc>
                <a:spcPct val="80000"/>
              </a:lnSpc>
              <a:buFontTx/>
              <a:buNone/>
            </a:pPr>
            <a:r>
              <a:rPr lang="en-US" sz="2000" dirty="0">
                <a:solidFill>
                  <a:srgbClr val="C00000"/>
                </a:solidFill>
              </a:rPr>
              <a:t>             </a:t>
            </a:r>
          </a:p>
          <a:p>
            <a:pPr marL="609600" indent="-609600">
              <a:lnSpc>
                <a:spcPct val="80000"/>
              </a:lnSpc>
              <a:buFontTx/>
              <a:buNone/>
            </a:pPr>
            <a:r>
              <a:rPr lang="en-US" sz="2000" dirty="0">
                <a:solidFill>
                  <a:srgbClr val="C00000"/>
                </a:solidFill>
              </a:rPr>
              <a:t>             IF ( ) THEN </a:t>
            </a:r>
            <a:r>
              <a:rPr lang="en-US" sz="2000" dirty="0" err="1">
                <a:solidFill>
                  <a:srgbClr val="C00000"/>
                </a:solidFill>
              </a:rPr>
              <a:t>Buy_computer</a:t>
            </a:r>
            <a:r>
              <a:rPr lang="en-US" sz="2000" dirty="0">
                <a:solidFill>
                  <a:srgbClr val="C00000"/>
                </a:solidFill>
              </a:rPr>
              <a:t> =“Yes”</a:t>
            </a:r>
          </a:p>
          <a:p>
            <a:pPr marL="609600" indent="-609600">
              <a:lnSpc>
                <a:spcPct val="80000"/>
              </a:lnSpc>
              <a:buFontTx/>
              <a:buNone/>
            </a:pPr>
            <a:r>
              <a:rPr lang="en-US" sz="2000" dirty="0"/>
              <a:t>       </a:t>
            </a:r>
          </a:p>
          <a:p>
            <a:pPr marL="609600" indent="-609600">
              <a:lnSpc>
                <a:spcPct val="80000"/>
              </a:lnSpc>
              <a:buFontTx/>
              <a:buNone/>
            </a:pPr>
            <a:r>
              <a:rPr lang="en-US" sz="2000" dirty="0"/>
              <a:t>       Here we choose the class label use majority voting (the most frequency of the class label) </a:t>
            </a:r>
          </a:p>
          <a:p>
            <a:pPr marL="609600" indent="-609600">
              <a:lnSpc>
                <a:spcPct val="80000"/>
              </a:lnSpc>
              <a:buFontTx/>
              <a:buNone/>
            </a:pPr>
            <a:endParaRPr lang="en-US" sz="2000" dirty="0"/>
          </a:p>
        </p:txBody>
      </p:sp>
    </p:spTree>
    <p:extLst>
      <p:ext uri="{BB962C8B-B14F-4D97-AF65-F5344CB8AC3E}">
        <p14:creationId xmlns:p14="http://schemas.microsoft.com/office/powerpoint/2010/main" val="155638499"/>
      </p:ext>
    </p:extLst>
  </p:cSld>
  <p:clrMapOvr>
    <a:masterClrMapping/>
  </p:clrMapOvr>
  <p:transition>
    <p:zo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xfrm>
            <a:off x="5334000" y="4953000"/>
            <a:ext cx="3429000" cy="381000"/>
          </a:xfrm>
          <a:noFill/>
        </p:spPr>
        <p:txBody>
          <a:bodyPr/>
          <a:lstStyle/>
          <a:p>
            <a:r>
              <a:rPr lang="en-US" b="1" dirty="0">
                <a:solidFill>
                  <a:srgbClr val="FF0000"/>
                </a:solidFill>
              </a:rPr>
              <a:t>Note:</a:t>
            </a:r>
            <a:r>
              <a:rPr lang="en-US" dirty="0">
                <a:solidFill>
                  <a:srgbClr val="FF0000"/>
                </a:solidFill>
              </a:rPr>
              <a:t> For more details see page in Book</a:t>
            </a:r>
          </a:p>
        </p:txBody>
      </p:sp>
      <p:sp>
        <p:nvSpPr>
          <p:cNvPr id="83971" name="Slide Number Placeholder 5"/>
          <p:cNvSpPr>
            <a:spLocks noGrp="1"/>
          </p:cNvSpPr>
          <p:nvPr>
            <p:ph type="sldNum" sz="quarter" idx="12"/>
          </p:nvPr>
        </p:nvSpPr>
        <p:spPr>
          <a:noFill/>
        </p:spPr>
        <p:txBody>
          <a:bodyPr/>
          <a:lstStyle/>
          <a:p>
            <a:fld id="{A59ACE3B-05BE-41B6-9845-3F7416326154}" type="slidenum">
              <a:rPr lang="en-US" smtClean="0"/>
              <a:pPr/>
              <a:t>114</a:t>
            </a:fld>
            <a:endParaRPr lang="en-US"/>
          </a:p>
        </p:txBody>
      </p:sp>
      <p:sp>
        <p:nvSpPr>
          <p:cNvPr id="83972" name="Rectangle 2"/>
          <p:cNvSpPr>
            <a:spLocks noGrp="1" noChangeArrowheads="1"/>
          </p:cNvSpPr>
          <p:nvPr>
            <p:ph type="title"/>
          </p:nvPr>
        </p:nvSpPr>
        <p:spPr>
          <a:xfrm>
            <a:off x="152400" y="304800"/>
            <a:ext cx="8783638" cy="609600"/>
          </a:xfrm>
        </p:spPr>
        <p:txBody>
          <a:bodyPr/>
          <a:lstStyle/>
          <a:p>
            <a:pPr eaLnBrk="1" hangingPunct="1"/>
            <a:r>
              <a:rPr lang="en-US" sz="2400" dirty="0"/>
              <a:t>Using IF-THEN Rules for Classification</a:t>
            </a:r>
          </a:p>
        </p:txBody>
      </p:sp>
      <p:sp>
        <p:nvSpPr>
          <p:cNvPr id="83973" name="Rectangle 3"/>
          <p:cNvSpPr>
            <a:spLocks noGrp="1" noChangeArrowheads="1"/>
          </p:cNvSpPr>
          <p:nvPr>
            <p:ph type="body" idx="1"/>
          </p:nvPr>
        </p:nvSpPr>
        <p:spPr>
          <a:xfrm>
            <a:off x="304800" y="1295400"/>
            <a:ext cx="8534400" cy="2743200"/>
          </a:xfrm>
        </p:spPr>
        <p:txBody>
          <a:bodyPr/>
          <a:lstStyle/>
          <a:p>
            <a:pPr eaLnBrk="1" hangingPunct="1">
              <a:lnSpc>
                <a:spcPct val="110000"/>
              </a:lnSpc>
            </a:pPr>
            <a:r>
              <a:rPr lang="en-US" sz="1600"/>
              <a:t>If more than one rule is triggered, we need a </a:t>
            </a:r>
            <a:r>
              <a:rPr lang="en-US" sz="1600" b="1"/>
              <a:t>conflict resolution strategy:</a:t>
            </a:r>
          </a:p>
          <a:p>
            <a:pPr eaLnBrk="1" hangingPunct="1">
              <a:lnSpc>
                <a:spcPct val="110000"/>
              </a:lnSpc>
            </a:pPr>
            <a:endParaRPr lang="en-US" sz="1600" b="1"/>
          </a:p>
          <a:p>
            <a:pPr marL="800100" lvl="1" indent="-342900" eaLnBrk="1" hangingPunct="1">
              <a:lnSpc>
                <a:spcPct val="110000"/>
              </a:lnSpc>
              <a:buFont typeface="Tahoma" pitchFamily="34" charset="0"/>
              <a:buAutoNum type="arabicPeriod"/>
            </a:pPr>
            <a:r>
              <a:rPr lang="en-US" sz="1600" b="1"/>
              <a:t>Size ordering</a:t>
            </a:r>
            <a:r>
              <a:rPr lang="en-US" sz="1600"/>
              <a:t>: assign the highest priority to the triggering rules that has the “toughest” requirement (i.e., with the </a:t>
            </a:r>
            <a:r>
              <a:rPr lang="en-US" sz="1600" i="1"/>
              <a:t>most attribute test</a:t>
            </a:r>
            <a:r>
              <a:rPr lang="en-US" sz="1600"/>
              <a:t>)</a:t>
            </a:r>
          </a:p>
          <a:p>
            <a:pPr marL="800100" lvl="1" indent="-342900" eaLnBrk="1" hangingPunct="1">
              <a:lnSpc>
                <a:spcPct val="110000"/>
              </a:lnSpc>
              <a:buFont typeface="Tahoma" pitchFamily="34" charset="0"/>
              <a:buAutoNum type="arabicPeriod"/>
            </a:pPr>
            <a:endParaRPr lang="en-US" sz="1600"/>
          </a:p>
          <a:p>
            <a:pPr marL="800100" lvl="1" indent="-342900" eaLnBrk="1" hangingPunct="1">
              <a:lnSpc>
                <a:spcPct val="110000"/>
              </a:lnSpc>
              <a:buFont typeface="Tahoma" pitchFamily="34" charset="0"/>
              <a:buAutoNum type="arabicPeriod"/>
            </a:pPr>
            <a:r>
              <a:rPr lang="en-US" sz="1600" b="1"/>
              <a:t>Class-based ordering</a:t>
            </a:r>
            <a:r>
              <a:rPr lang="en-US" sz="1600"/>
              <a:t>: decreasing order of </a:t>
            </a:r>
            <a:r>
              <a:rPr lang="en-US" sz="1600" i="1"/>
              <a:t>prevalence or misclassification cost per class</a:t>
            </a:r>
          </a:p>
          <a:p>
            <a:pPr marL="800100" lvl="1" indent="-342900" eaLnBrk="1" hangingPunct="1">
              <a:lnSpc>
                <a:spcPct val="110000"/>
              </a:lnSpc>
              <a:buFont typeface="Tahoma" pitchFamily="34" charset="0"/>
              <a:buAutoNum type="arabicPeriod"/>
            </a:pPr>
            <a:endParaRPr lang="en-US" sz="1600" i="1"/>
          </a:p>
          <a:p>
            <a:pPr marL="800100" lvl="1" indent="-342900" eaLnBrk="1" hangingPunct="1">
              <a:lnSpc>
                <a:spcPct val="110000"/>
              </a:lnSpc>
              <a:buFont typeface="Tahoma" pitchFamily="34" charset="0"/>
              <a:buAutoNum type="arabicPeriod"/>
            </a:pPr>
            <a:r>
              <a:rPr lang="en-US" sz="1600" b="1"/>
              <a:t>Rule-based ordering </a:t>
            </a:r>
            <a:r>
              <a:rPr lang="en-US" sz="1600"/>
              <a:t>(</a:t>
            </a:r>
            <a:r>
              <a:rPr lang="en-US" sz="1600" b="1"/>
              <a:t>decision list</a:t>
            </a:r>
            <a:r>
              <a:rPr lang="en-US" sz="1600"/>
              <a:t>): rules are organized into one long priority list, according to some measure of rule quality or by experts</a:t>
            </a:r>
          </a:p>
        </p:txBody>
      </p:sp>
    </p:spTree>
    <p:extLst>
      <p:ext uri="{BB962C8B-B14F-4D97-AF65-F5344CB8AC3E}">
        <p14:creationId xmlns:p14="http://schemas.microsoft.com/office/powerpoint/2010/main" val="2954724351"/>
      </p:ext>
    </p:extLst>
  </p:cSld>
  <p:clrMapOvr>
    <a:masterClrMapping/>
  </p:clrMapOvr>
  <p:transition>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074"/>
          <p:cNvSpPr>
            <a:spLocks noGrp="1" noChangeArrowheads="1"/>
          </p:cNvSpPr>
          <p:nvPr>
            <p:ph type="title"/>
          </p:nvPr>
        </p:nvSpPr>
        <p:spPr/>
        <p:txBody>
          <a:bodyPr/>
          <a:lstStyle/>
          <a:p>
            <a:r>
              <a:rPr lang="en-US" sz="2400"/>
              <a:t>Advantages of Rule-Based Classifiers</a:t>
            </a:r>
          </a:p>
        </p:txBody>
      </p:sp>
      <p:sp>
        <p:nvSpPr>
          <p:cNvPr id="86019" name="Rectangle 3075"/>
          <p:cNvSpPr>
            <a:spLocks noGrp="1" noChangeArrowheads="1"/>
          </p:cNvSpPr>
          <p:nvPr>
            <p:ph type="body" idx="1"/>
          </p:nvPr>
        </p:nvSpPr>
        <p:spPr>
          <a:xfrm>
            <a:off x="304800" y="1371600"/>
            <a:ext cx="8458200" cy="2286000"/>
          </a:xfrm>
        </p:spPr>
        <p:txBody>
          <a:bodyPr/>
          <a:lstStyle/>
          <a:p>
            <a:r>
              <a:rPr lang="en-US" sz="2400"/>
              <a:t>As highly expressive as decision trees</a:t>
            </a:r>
          </a:p>
          <a:p>
            <a:r>
              <a:rPr lang="en-US" sz="2400"/>
              <a:t>Easy to interpret</a:t>
            </a:r>
          </a:p>
          <a:p>
            <a:r>
              <a:rPr lang="en-US" sz="2400"/>
              <a:t>Easy to generate</a:t>
            </a:r>
          </a:p>
          <a:p>
            <a:r>
              <a:rPr lang="en-US" sz="2400"/>
              <a:t>Can classify new instances rapidly</a:t>
            </a:r>
          </a:p>
          <a:p>
            <a:r>
              <a:rPr lang="en-US" sz="2400"/>
              <a:t>Performance comparable to decision trees</a:t>
            </a:r>
          </a:p>
        </p:txBody>
      </p:sp>
    </p:spTree>
    <p:extLst>
      <p:ext uri="{BB962C8B-B14F-4D97-AF65-F5344CB8AC3E}">
        <p14:creationId xmlns:p14="http://schemas.microsoft.com/office/powerpoint/2010/main" val="3338300406"/>
      </p:ext>
    </p:extLst>
  </p:cSld>
  <p:clrMapOvr>
    <a:masterClrMapping/>
  </p:clrMapOvr>
  <p:transition>
    <p:zo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p:spPr>
        <p:txBody>
          <a:bodyPr/>
          <a:lstStyle/>
          <a:p>
            <a:fld id="{A8189E3C-0B05-42A3-958B-F2B3A2D84C8F}" type="slidenum">
              <a:rPr lang="en-US" smtClean="0"/>
              <a:pPr/>
              <a:t>116</a:t>
            </a:fld>
            <a:endParaRPr lang="en-US"/>
          </a:p>
        </p:txBody>
      </p:sp>
      <p:sp>
        <p:nvSpPr>
          <p:cNvPr id="87043" name="Rectangle 2"/>
          <p:cNvSpPr>
            <a:spLocks noGrp="1" noChangeArrowheads="1"/>
          </p:cNvSpPr>
          <p:nvPr>
            <p:ph type="title"/>
          </p:nvPr>
        </p:nvSpPr>
        <p:spPr>
          <a:xfrm>
            <a:off x="152400" y="304800"/>
            <a:ext cx="8783638" cy="609600"/>
          </a:xfrm>
        </p:spPr>
        <p:txBody>
          <a:bodyPr/>
          <a:lstStyle/>
          <a:p>
            <a:pPr eaLnBrk="1" hangingPunct="1"/>
            <a:r>
              <a:rPr lang="en-US" sz="2800"/>
              <a:t>Rule Extraction from the Training Data</a:t>
            </a:r>
          </a:p>
        </p:txBody>
      </p:sp>
      <p:sp>
        <p:nvSpPr>
          <p:cNvPr id="87044" name="Rectangle 3"/>
          <p:cNvSpPr>
            <a:spLocks noGrp="1" noChangeArrowheads="1"/>
          </p:cNvSpPr>
          <p:nvPr>
            <p:ph type="body" idx="1"/>
          </p:nvPr>
        </p:nvSpPr>
        <p:spPr>
          <a:xfrm>
            <a:off x="228600" y="1371600"/>
            <a:ext cx="8686800" cy="4114800"/>
          </a:xfrm>
        </p:spPr>
        <p:txBody>
          <a:bodyPr/>
          <a:lstStyle/>
          <a:p>
            <a:pPr eaLnBrk="1" hangingPunct="1">
              <a:lnSpc>
                <a:spcPct val="120000"/>
              </a:lnSpc>
            </a:pPr>
            <a:r>
              <a:rPr lang="en-US" sz="1800" b="1" dirty="0">
                <a:solidFill>
                  <a:srgbClr val="C00000"/>
                </a:solidFill>
              </a:rPr>
              <a:t>Sequential covering algorithm</a:t>
            </a:r>
            <a:r>
              <a:rPr lang="en-US" sz="1800" dirty="0"/>
              <a:t>: Extracts rules directly from training data</a:t>
            </a:r>
          </a:p>
          <a:p>
            <a:pPr eaLnBrk="1" hangingPunct="1">
              <a:lnSpc>
                <a:spcPct val="120000"/>
              </a:lnSpc>
            </a:pPr>
            <a:r>
              <a:rPr lang="en-US" sz="1800" dirty="0"/>
              <a:t>Typical sequential covering algorithms: FOIL, AQ, CN2, RIPPER</a:t>
            </a:r>
          </a:p>
          <a:p>
            <a:pPr eaLnBrk="1" hangingPunct="1">
              <a:lnSpc>
                <a:spcPct val="120000"/>
              </a:lnSpc>
            </a:pPr>
            <a:r>
              <a:rPr lang="en-US" sz="1800" dirty="0"/>
              <a:t>Rules are learned </a:t>
            </a:r>
            <a:r>
              <a:rPr lang="en-US" sz="1800" i="1" dirty="0"/>
              <a:t>sequentially</a:t>
            </a:r>
            <a:r>
              <a:rPr lang="en-US" sz="1800" dirty="0"/>
              <a:t>, each for a given class C</a:t>
            </a:r>
            <a:r>
              <a:rPr lang="en-US" sz="1800" baseline="-25000" dirty="0"/>
              <a:t>i </a:t>
            </a:r>
            <a:r>
              <a:rPr lang="en-US" sz="1800" dirty="0"/>
              <a:t>will cover many tuples of C</a:t>
            </a:r>
            <a:r>
              <a:rPr lang="en-US" sz="1800" baseline="-25000" dirty="0"/>
              <a:t>i </a:t>
            </a:r>
            <a:r>
              <a:rPr lang="en-US" sz="1800" dirty="0"/>
              <a:t>but none (or few) of the tuples of other classes</a:t>
            </a:r>
          </a:p>
          <a:p>
            <a:pPr eaLnBrk="1" hangingPunct="1">
              <a:lnSpc>
                <a:spcPct val="120000"/>
              </a:lnSpc>
            </a:pPr>
            <a:r>
              <a:rPr lang="en-US" sz="1800" dirty="0"/>
              <a:t>Steps: </a:t>
            </a:r>
          </a:p>
          <a:p>
            <a:pPr lvl="1" eaLnBrk="1" hangingPunct="1">
              <a:lnSpc>
                <a:spcPct val="120000"/>
              </a:lnSpc>
            </a:pPr>
            <a:r>
              <a:rPr lang="en-US" sz="1800" dirty="0"/>
              <a:t>Rules are learned one at a time</a:t>
            </a:r>
          </a:p>
          <a:p>
            <a:pPr lvl="1" eaLnBrk="1" hangingPunct="1">
              <a:lnSpc>
                <a:spcPct val="120000"/>
              </a:lnSpc>
            </a:pPr>
            <a:r>
              <a:rPr lang="en-US" sz="1800" dirty="0"/>
              <a:t>Each time a rule is learned, the tuples covered by the rules are removed</a:t>
            </a:r>
          </a:p>
          <a:p>
            <a:pPr lvl="1" eaLnBrk="1" hangingPunct="1">
              <a:lnSpc>
                <a:spcPct val="120000"/>
              </a:lnSpc>
            </a:pPr>
            <a:r>
              <a:rPr lang="en-US" sz="1800" dirty="0"/>
              <a:t>The process repeats on the remaining tuples unless </a:t>
            </a:r>
            <a:r>
              <a:rPr lang="en-US" sz="1800" i="1" dirty="0"/>
              <a:t>termination condition</a:t>
            </a:r>
            <a:r>
              <a:rPr lang="en-US" sz="1800" dirty="0"/>
              <a:t>, e.g., when no more training examples or when the quality of a rule returned is below a user-specified threshold</a:t>
            </a:r>
          </a:p>
          <a:p>
            <a:pPr eaLnBrk="1" hangingPunct="1">
              <a:lnSpc>
                <a:spcPct val="120000"/>
              </a:lnSpc>
            </a:pPr>
            <a:r>
              <a:rPr lang="en-US" sz="1800" dirty="0"/>
              <a:t>Comp. w. decision-tree induction: learning a set of rules </a:t>
            </a:r>
            <a:r>
              <a:rPr lang="en-US" sz="1800" i="1" dirty="0"/>
              <a:t>simultaneously</a:t>
            </a:r>
          </a:p>
        </p:txBody>
      </p:sp>
      <p:sp>
        <p:nvSpPr>
          <p:cNvPr id="7" name="Content Placeholder 2"/>
          <p:cNvSpPr txBox="1">
            <a:spLocks/>
          </p:cNvSpPr>
          <p:nvPr/>
        </p:nvSpPr>
        <p:spPr bwMode="auto">
          <a:xfrm>
            <a:off x="2133600" y="5867400"/>
            <a:ext cx="6400800" cy="381000"/>
          </a:xfrm>
          <a:prstGeom prst="rect">
            <a:avLst/>
          </a:prstGeom>
          <a:noFill/>
          <a:ln w="9525">
            <a:noFill/>
            <a:miter lim="800000"/>
            <a:headEnd/>
            <a:tailEnd/>
          </a:ln>
        </p:spPr>
        <p:txBody>
          <a:bodyPr/>
          <a:lstStyle/>
          <a:p>
            <a:pPr marL="342900" indent="-342900" algn="r" eaLnBrk="0" hangingPunct="0">
              <a:spcBef>
                <a:spcPct val="20000"/>
              </a:spcBef>
              <a:buClr>
                <a:schemeClr val="folHlink"/>
              </a:buClr>
              <a:buSzPct val="60000"/>
              <a:defRPr/>
            </a:pPr>
            <a:r>
              <a:rPr lang="en-US" sz="1200" b="1" kern="0" dirty="0">
                <a:solidFill>
                  <a:srgbClr val="C00000"/>
                </a:solidFill>
                <a:latin typeface="+mn-lt"/>
              </a:rPr>
              <a:t>Note: To be presented by one of the good students with Complete example.</a:t>
            </a:r>
          </a:p>
        </p:txBody>
      </p:sp>
    </p:spTree>
    <p:extLst>
      <p:ext uri="{BB962C8B-B14F-4D97-AF65-F5344CB8AC3E}">
        <p14:creationId xmlns:p14="http://schemas.microsoft.com/office/powerpoint/2010/main" val="970157480"/>
      </p:ext>
    </p:extLst>
  </p:cSld>
  <p:clrMapOvr>
    <a:masterClrMapping/>
  </p:clrMapOvr>
  <p:transition>
    <p:zoom/>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p>
            <a:fld id="{3A6BD08B-2F44-445D-9E0A-6F1ED75EAA7A}" type="slidenum">
              <a:rPr lang="en-US" smtClean="0"/>
              <a:pPr/>
              <a:t>117</a:t>
            </a:fld>
            <a:endParaRPr lang="en-US"/>
          </a:p>
        </p:txBody>
      </p:sp>
      <p:sp>
        <p:nvSpPr>
          <p:cNvPr id="18435" name="Rectangle 2"/>
          <p:cNvSpPr>
            <a:spLocks noGrp="1" noChangeArrowheads="1"/>
          </p:cNvSpPr>
          <p:nvPr>
            <p:ph type="title"/>
          </p:nvPr>
        </p:nvSpPr>
        <p:spPr>
          <a:xfrm>
            <a:off x="533400" y="1828800"/>
            <a:ext cx="8402638" cy="2667000"/>
          </a:xfrm>
          <a:noFill/>
        </p:spPr>
        <p:txBody>
          <a:bodyPr lIns="92075" tIns="46038" rIns="92075" bIns="46038" anchor="ctr"/>
          <a:lstStyle/>
          <a:p>
            <a:pPr eaLnBrk="1" hangingPunct="1"/>
            <a:r>
              <a:rPr lang="en-US" sz="4400" dirty="0"/>
              <a:t>Classification using </a:t>
            </a:r>
            <a:br>
              <a:rPr lang="en-US" sz="4400" dirty="0"/>
            </a:br>
            <a:r>
              <a:rPr lang="en-US" sz="4400" dirty="0" err="1"/>
              <a:t>ZeroR</a:t>
            </a:r>
            <a:r>
              <a:rPr lang="en-US" sz="4400" dirty="0"/>
              <a:t> and </a:t>
            </a:r>
            <a:r>
              <a:rPr lang="en-US" sz="4400" dirty="0" err="1"/>
              <a:t>OneR</a:t>
            </a:r>
            <a:r>
              <a:rPr lang="en-US" sz="4400" dirty="0"/>
              <a:t> </a:t>
            </a:r>
            <a:br>
              <a:rPr lang="en-US" sz="4400" dirty="0"/>
            </a:br>
            <a:r>
              <a:rPr lang="en-US" sz="4400" dirty="0"/>
              <a:t>methods</a:t>
            </a:r>
          </a:p>
        </p:txBody>
      </p:sp>
    </p:spTree>
  </p:cSld>
  <p:clrMapOvr>
    <a:masterClrMapping/>
  </p:clrMapOvr>
  <p:transition>
    <p:zo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ZeroR</a:t>
            </a:r>
            <a:endParaRPr lang="en-US" dirty="0"/>
          </a:p>
        </p:txBody>
      </p:sp>
      <p:sp>
        <p:nvSpPr>
          <p:cNvPr id="7" name="Slide Number Placeholder 6"/>
          <p:cNvSpPr>
            <a:spLocks noGrp="1"/>
          </p:cNvSpPr>
          <p:nvPr>
            <p:ph type="sldNum" sz="quarter" idx="12"/>
          </p:nvPr>
        </p:nvSpPr>
        <p:spPr/>
        <p:txBody>
          <a:bodyPr/>
          <a:lstStyle/>
          <a:p>
            <a:pPr>
              <a:defRPr/>
            </a:pPr>
            <a:fld id="{3337EF35-B162-487F-9B07-547042B387C8}" type="slidenum">
              <a:rPr lang="en-US" smtClean="0"/>
              <a:pPr>
                <a:defRPr/>
              </a:pPr>
              <a:t>118</a:t>
            </a:fld>
            <a:endParaRPr lang="en-US"/>
          </a:p>
        </p:txBody>
      </p:sp>
      <p:sp>
        <p:nvSpPr>
          <p:cNvPr id="8" name="Text Box 109"/>
          <p:cNvSpPr txBox="1">
            <a:spLocks noChangeArrowheads="1"/>
          </p:cNvSpPr>
          <p:nvPr/>
        </p:nvSpPr>
        <p:spPr bwMode="auto">
          <a:xfrm>
            <a:off x="381000" y="1143000"/>
            <a:ext cx="8305800" cy="1015663"/>
          </a:xfrm>
          <a:prstGeom prst="rect">
            <a:avLst/>
          </a:prstGeom>
          <a:noFill/>
          <a:ln w="9525">
            <a:noFill/>
            <a:miter lim="800000"/>
            <a:headEnd/>
            <a:tailEnd/>
          </a:ln>
        </p:spPr>
        <p:txBody>
          <a:bodyPr wrap="square">
            <a:spAutoFit/>
          </a:bodyPr>
          <a:lstStyle/>
          <a:p>
            <a:r>
              <a:rPr lang="en-US" sz="2000" dirty="0" err="1">
                <a:solidFill>
                  <a:schemeClr val="tx2"/>
                </a:solidFill>
              </a:rPr>
              <a:t>ZeroR</a:t>
            </a:r>
            <a:r>
              <a:rPr lang="en-US" sz="2000" dirty="0">
                <a:solidFill>
                  <a:schemeClr val="tx2"/>
                </a:solidFill>
              </a:rPr>
              <a:t> is considered the simplest data mining method. is about finding a class with the maximum frequency</a:t>
            </a:r>
          </a:p>
          <a:p>
            <a:endParaRPr lang="en-US" sz="2000" dirty="0">
              <a:solidFill>
                <a:schemeClr val="tx2"/>
              </a:solidFill>
            </a:endParaRPr>
          </a:p>
        </p:txBody>
      </p:sp>
      <p:graphicFrame>
        <p:nvGraphicFramePr>
          <p:cNvPr id="9" name="Group 4"/>
          <p:cNvGraphicFramePr>
            <a:graphicFrameLocks noGrp="1"/>
          </p:cNvGraphicFramePr>
          <p:nvPr/>
        </p:nvGraphicFramePr>
        <p:xfrm>
          <a:off x="1371600" y="2590800"/>
          <a:ext cx="6629400" cy="4175760"/>
        </p:xfrm>
        <a:graphic>
          <a:graphicData uri="http://schemas.openxmlformats.org/drawingml/2006/table">
            <a:tbl>
              <a:tblPr/>
              <a:tblGrid>
                <a:gridCol w="1698625">
                  <a:extLst>
                    <a:ext uri="{9D8B030D-6E8A-4147-A177-3AD203B41FA5}">
                      <a16:colId xmlns:a16="http://schemas.microsoft.com/office/drawing/2014/main" val="20000"/>
                    </a:ext>
                  </a:extLst>
                </a:gridCol>
                <a:gridCol w="860425">
                  <a:extLst>
                    <a:ext uri="{9D8B030D-6E8A-4147-A177-3AD203B41FA5}">
                      <a16:colId xmlns:a16="http://schemas.microsoft.com/office/drawing/2014/main" val="20001"/>
                    </a:ext>
                  </a:extLst>
                </a:gridCol>
                <a:gridCol w="1603375">
                  <a:extLst>
                    <a:ext uri="{9D8B030D-6E8A-4147-A177-3AD203B41FA5}">
                      <a16:colId xmlns:a16="http://schemas.microsoft.com/office/drawing/2014/main" val="20002"/>
                    </a:ext>
                  </a:extLst>
                </a:gridCol>
                <a:gridCol w="1233488">
                  <a:extLst>
                    <a:ext uri="{9D8B030D-6E8A-4147-A177-3AD203B41FA5}">
                      <a16:colId xmlns:a16="http://schemas.microsoft.com/office/drawing/2014/main" val="20003"/>
                    </a:ext>
                  </a:extLst>
                </a:gridCol>
                <a:gridCol w="1233487">
                  <a:extLst>
                    <a:ext uri="{9D8B030D-6E8A-4147-A177-3AD203B41FA5}">
                      <a16:colId xmlns:a16="http://schemas.microsoft.com/office/drawing/2014/main" val="20004"/>
                    </a:ext>
                  </a:extLst>
                </a:gridCol>
              </a:tblGrid>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Temp</a:t>
                      </a:r>
                      <a:r>
                        <a:rPr kumimoji="0" 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2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2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2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2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10" name="Rectangle 102"/>
          <p:cNvSpPr>
            <a:spLocks noChangeArrowheads="1"/>
          </p:cNvSpPr>
          <p:nvPr/>
        </p:nvSpPr>
        <p:spPr bwMode="auto">
          <a:xfrm>
            <a:off x="1371600" y="2590800"/>
            <a:ext cx="5410200" cy="4191000"/>
          </a:xfrm>
          <a:prstGeom prst="rect">
            <a:avLst/>
          </a:prstGeom>
          <a:solidFill>
            <a:schemeClr val="accent1">
              <a:alpha val="69019"/>
            </a:schemeClr>
          </a:solidFill>
          <a:ln w="9525">
            <a:solidFill>
              <a:schemeClr val="tx1"/>
            </a:solidFill>
            <a:miter lim="800000"/>
            <a:headEnd/>
            <a:tailEnd/>
          </a:ln>
        </p:spPr>
        <p:txBody>
          <a:bodyPr wrap="none" anchor="ctr"/>
          <a:lstStyle/>
          <a:p>
            <a:endParaRPr lang="en-US"/>
          </a:p>
        </p:txBody>
      </p:sp>
      <p:sp>
        <p:nvSpPr>
          <p:cNvPr id="11" name="AutoShape 105"/>
          <p:cNvSpPr>
            <a:spLocks/>
          </p:cNvSpPr>
          <p:nvPr/>
        </p:nvSpPr>
        <p:spPr bwMode="auto">
          <a:xfrm rot="5400000">
            <a:off x="3924300" y="-190500"/>
            <a:ext cx="381000" cy="5181600"/>
          </a:xfrm>
          <a:prstGeom prst="leftBrace">
            <a:avLst>
              <a:gd name="adj1" fmla="val 113333"/>
              <a:gd name="adj2" fmla="val 51171"/>
            </a:avLst>
          </a:prstGeom>
          <a:noFill/>
          <a:ln w="9525">
            <a:solidFill>
              <a:schemeClr val="tx1"/>
            </a:solidFill>
            <a:round/>
            <a:headEnd/>
            <a:tailEnd/>
          </a:ln>
        </p:spPr>
        <p:txBody>
          <a:bodyPr wrap="none" anchor="ctr"/>
          <a:lstStyle/>
          <a:p>
            <a:endParaRPr lang="en-US"/>
          </a:p>
        </p:txBody>
      </p:sp>
      <p:sp>
        <p:nvSpPr>
          <p:cNvPr id="12" name="AutoShape 106"/>
          <p:cNvSpPr>
            <a:spLocks/>
          </p:cNvSpPr>
          <p:nvPr/>
        </p:nvSpPr>
        <p:spPr bwMode="auto">
          <a:xfrm rot="5400000">
            <a:off x="7239000" y="1828800"/>
            <a:ext cx="304800" cy="1219200"/>
          </a:xfrm>
          <a:prstGeom prst="leftBrace">
            <a:avLst>
              <a:gd name="adj1" fmla="val 33333"/>
              <a:gd name="adj2" fmla="val 51171"/>
            </a:avLst>
          </a:prstGeom>
          <a:noFill/>
          <a:ln w="9525">
            <a:solidFill>
              <a:schemeClr val="tx1"/>
            </a:solidFill>
            <a:round/>
            <a:headEnd/>
            <a:tailEnd/>
          </a:ln>
        </p:spPr>
        <p:txBody>
          <a:bodyPr wrap="none" anchor="ctr"/>
          <a:lstStyle/>
          <a:p>
            <a:endParaRPr lang="en-US"/>
          </a:p>
        </p:txBody>
      </p:sp>
      <p:sp>
        <p:nvSpPr>
          <p:cNvPr id="13" name="Text Box 107"/>
          <p:cNvSpPr txBox="1">
            <a:spLocks noChangeArrowheads="1"/>
          </p:cNvSpPr>
          <p:nvPr/>
        </p:nvSpPr>
        <p:spPr bwMode="auto">
          <a:xfrm>
            <a:off x="3276600" y="1828800"/>
            <a:ext cx="1600200" cy="366713"/>
          </a:xfrm>
          <a:prstGeom prst="rect">
            <a:avLst/>
          </a:prstGeom>
          <a:noFill/>
          <a:ln w="9525">
            <a:noFill/>
            <a:miter lim="800000"/>
            <a:headEnd/>
            <a:tailEnd/>
          </a:ln>
        </p:spPr>
        <p:txBody>
          <a:bodyPr>
            <a:spAutoFit/>
          </a:bodyPr>
          <a:lstStyle/>
          <a:p>
            <a:pPr algn="ctr"/>
            <a:r>
              <a:rPr lang="en-US" b="1"/>
              <a:t>Inputs</a:t>
            </a:r>
          </a:p>
        </p:txBody>
      </p:sp>
      <p:sp>
        <p:nvSpPr>
          <p:cNvPr id="14" name="Text Box 108"/>
          <p:cNvSpPr txBox="1">
            <a:spLocks noChangeArrowheads="1"/>
          </p:cNvSpPr>
          <p:nvPr/>
        </p:nvSpPr>
        <p:spPr bwMode="auto">
          <a:xfrm>
            <a:off x="6858000" y="1905000"/>
            <a:ext cx="1524000" cy="366713"/>
          </a:xfrm>
          <a:prstGeom prst="rect">
            <a:avLst/>
          </a:prstGeom>
          <a:noFill/>
          <a:ln w="9525">
            <a:noFill/>
            <a:miter lim="800000"/>
            <a:headEnd/>
            <a:tailEnd/>
          </a:ln>
        </p:spPr>
        <p:txBody>
          <a:bodyPr wrap="square">
            <a:spAutoFit/>
          </a:bodyPr>
          <a:lstStyle/>
          <a:p>
            <a:pPr algn="ctr"/>
            <a:r>
              <a:rPr lang="en-US" b="1" dirty="0"/>
              <a:t>Target</a:t>
            </a:r>
          </a:p>
        </p:txBody>
      </p:sp>
    </p:spTree>
  </p:cSld>
  <p:clrMapOvr>
    <a:masterClrMapping/>
  </p:clrMapOvr>
  <p:transition>
    <p:zoom/>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Slide Number Placeholder 6"/>
          <p:cNvSpPr>
            <a:spLocks noGrp="1"/>
          </p:cNvSpPr>
          <p:nvPr>
            <p:ph type="sldNum" sz="quarter" idx="12"/>
          </p:nvPr>
        </p:nvSpPr>
        <p:spPr>
          <a:noFill/>
        </p:spPr>
        <p:txBody>
          <a:bodyPr/>
          <a:lstStyle/>
          <a:p>
            <a:fld id="{3A53C8CC-A599-48DA-9FBE-9E347BBFDA16}" type="slidenum">
              <a:rPr lang="en-US">
                <a:latin typeface="Arial" pitchFamily="34" charset="0"/>
              </a:rPr>
              <a:pPr/>
              <a:t>119</a:t>
            </a:fld>
            <a:endParaRPr lang="en-US">
              <a:latin typeface="Arial" pitchFamily="34" charset="0"/>
            </a:endParaRPr>
          </a:p>
        </p:txBody>
      </p:sp>
      <p:sp>
        <p:nvSpPr>
          <p:cNvPr id="1028" name="Rectangle 112"/>
          <p:cNvSpPr>
            <a:spLocks noGrp="1" noChangeArrowheads="1"/>
          </p:cNvSpPr>
          <p:nvPr>
            <p:ph type="title"/>
          </p:nvPr>
        </p:nvSpPr>
        <p:spPr>
          <a:xfrm>
            <a:off x="228600" y="228600"/>
            <a:ext cx="8382000" cy="715963"/>
          </a:xfrm>
        </p:spPr>
        <p:txBody>
          <a:bodyPr/>
          <a:lstStyle/>
          <a:p>
            <a:pPr eaLnBrk="1" hangingPunct="1"/>
            <a:r>
              <a:rPr lang="en-US" sz="4000" dirty="0" err="1"/>
              <a:t>ZeroR</a:t>
            </a:r>
            <a:r>
              <a:rPr lang="en-US" sz="4000" dirty="0"/>
              <a:t> </a:t>
            </a:r>
          </a:p>
        </p:txBody>
      </p:sp>
      <p:graphicFrame>
        <p:nvGraphicFramePr>
          <p:cNvPr id="3202" name="Group 130"/>
          <p:cNvGraphicFramePr>
            <a:graphicFrameLocks noGrp="1"/>
          </p:cNvGraphicFramePr>
          <p:nvPr>
            <p:ph sz="half" idx="1"/>
          </p:nvPr>
        </p:nvGraphicFramePr>
        <p:xfrm>
          <a:off x="762000" y="1828800"/>
          <a:ext cx="990600" cy="4228789"/>
        </p:xfrm>
        <a:graphic>
          <a:graphicData uri="http://schemas.openxmlformats.org/drawingml/2006/table">
            <a:tbl>
              <a:tblPr/>
              <a:tblGrid>
                <a:gridCol w="990600">
                  <a:extLst>
                    <a:ext uri="{9D8B030D-6E8A-4147-A177-3AD203B41FA5}">
                      <a16:colId xmlns:a16="http://schemas.microsoft.com/office/drawing/2014/main" val="20000"/>
                    </a:ext>
                  </a:extLst>
                </a:gridCol>
              </a:tblGrid>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6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3201" name="Group 129"/>
          <p:cNvGraphicFramePr>
            <a:graphicFrameLocks noGrp="1"/>
          </p:cNvGraphicFramePr>
          <p:nvPr>
            <p:ph sz="half" idx="2"/>
          </p:nvPr>
        </p:nvGraphicFramePr>
        <p:xfrm>
          <a:off x="3505200" y="1828800"/>
          <a:ext cx="990600" cy="4233869"/>
        </p:xfrm>
        <a:graphic>
          <a:graphicData uri="http://schemas.openxmlformats.org/drawingml/2006/table">
            <a:tbl>
              <a:tblPr/>
              <a:tblGrid>
                <a:gridCol w="990600">
                  <a:extLst>
                    <a:ext uri="{9D8B030D-6E8A-4147-A177-3AD203B41FA5}">
                      <a16:colId xmlns:a16="http://schemas.microsoft.com/office/drawing/2014/main" val="20000"/>
                    </a:ext>
                  </a:extLst>
                </a:gridCol>
              </a:tblGrid>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3186" name="AutoShape 114"/>
          <p:cNvSpPr>
            <a:spLocks/>
          </p:cNvSpPr>
          <p:nvPr/>
        </p:nvSpPr>
        <p:spPr bwMode="auto">
          <a:xfrm>
            <a:off x="4572000" y="2209800"/>
            <a:ext cx="152400" cy="1295400"/>
          </a:xfrm>
          <a:prstGeom prst="rightBrace">
            <a:avLst>
              <a:gd name="adj1" fmla="val 70833"/>
              <a:gd name="adj2" fmla="val 51102"/>
            </a:avLst>
          </a:prstGeom>
          <a:noFill/>
          <a:ln w="9525">
            <a:solidFill>
              <a:schemeClr val="tx1"/>
            </a:solidFill>
            <a:round/>
            <a:headEnd/>
            <a:tailEnd/>
          </a:ln>
        </p:spPr>
        <p:txBody>
          <a:bodyPr wrap="none" anchor="ctr"/>
          <a:lstStyle/>
          <a:p>
            <a:endParaRPr lang="en-US"/>
          </a:p>
        </p:txBody>
      </p:sp>
      <p:sp>
        <p:nvSpPr>
          <p:cNvPr id="3187" name="AutoShape 115"/>
          <p:cNvSpPr>
            <a:spLocks/>
          </p:cNvSpPr>
          <p:nvPr/>
        </p:nvSpPr>
        <p:spPr bwMode="auto">
          <a:xfrm>
            <a:off x="4572000" y="3657600"/>
            <a:ext cx="228600" cy="2286000"/>
          </a:xfrm>
          <a:prstGeom prst="rightBrace">
            <a:avLst>
              <a:gd name="adj1" fmla="val 83333"/>
              <a:gd name="adj2" fmla="val 50000"/>
            </a:avLst>
          </a:prstGeom>
          <a:noFill/>
          <a:ln w="9525">
            <a:solidFill>
              <a:schemeClr val="tx1"/>
            </a:solidFill>
            <a:round/>
            <a:headEnd/>
            <a:tailEnd/>
          </a:ln>
        </p:spPr>
        <p:txBody>
          <a:bodyPr wrap="none" anchor="ctr"/>
          <a:lstStyle/>
          <a:p>
            <a:endParaRPr lang="en-US"/>
          </a:p>
        </p:txBody>
      </p:sp>
      <p:sp>
        <p:nvSpPr>
          <p:cNvPr id="3191" name="AutoShape 119"/>
          <p:cNvSpPr>
            <a:spLocks noChangeArrowheads="1"/>
          </p:cNvSpPr>
          <p:nvPr/>
        </p:nvSpPr>
        <p:spPr bwMode="auto">
          <a:xfrm>
            <a:off x="7391400" y="4191000"/>
            <a:ext cx="1600200" cy="1143000"/>
          </a:xfrm>
          <a:prstGeom prst="irregularSeal1">
            <a:avLst/>
          </a:prstGeom>
          <a:noFill/>
          <a:ln w="9525">
            <a:solidFill>
              <a:schemeClr val="tx1"/>
            </a:solidFill>
            <a:miter lim="800000"/>
            <a:headEnd/>
            <a:tailEnd/>
          </a:ln>
        </p:spPr>
        <p:txBody>
          <a:bodyPr wrap="none" anchor="ctr"/>
          <a:lstStyle/>
          <a:p>
            <a:pPr algn="ctr"/>
            <a:r>
              <a:rPr lang="en-US" b="1"/>
              <a:t>Yes</a:t>
            </a:r>
          </a:p>
        </p:txBody>
      </p:sp>
      <p:sp>
        <p:nvSpPr>
          <p:cNvPr id="3194" name="AutoShape 122"/>
          <p:cNvSpPr>
            <a:spLocks noChangeArrowheads="1"/>
          </p:cNvSpPr>
          <p:nvPr/>
        </p:nvSpPr>
        <p:spPr bwMode="auto">
          <a:xfrm>
            <a:off x="2057400" y="3733800"/>
            <a:ext cx="1143000" cy="685800"/>
          </a:xfrm>
          <a:custGeom>
            <a:avLst/>
            <a:gdLst>
              <a:gd name="T0" fmla="*/ 857250 w 21600"/>
              <a:gd name="T1" fmla="*/ 0 h 21600"/>
              <a:gd name="T2" fmla="*/ 0 w 21600"/>
              <a:gd name="T3" fmla="*/ 342900 h 21600"/>
              <a:gd name="T4" fmla="*/ 857250 w 21600"/>
              <a:gd name="T5" fmla="*/ 685800 h 21600"/>
              <a:gd name="T6" fmla="*/ 1143000 w 21600"/>
              <a:gd name="T7" fmla="*/ 3429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pPr algn="ctr"/>
            <a:r>
              <a:rPr lang="en-US" sz="1600" b="1"/>
              <a:t>Sort</a:t>
            </a:r>
          </a:p>
        </p:txBody>
      </p:sp>
      <p:sp>
        <p:nvSpPr>
          <p:cNvPr id="3203" name="AutoShape 131"/>
          <p:cNvSpPr>
            <a:spLocks noChangeArrowheads="1"/>
          </p:cNvSpPr>
          <p:nvPr/>
        </p:nvSpPr>
        <p:spPr bwMode="auto">
          <a:xfrm>
            <a:off x="4876800" y="2667000"/>
            <a:ext cx="762000" cy="381000"/>
          </a:xfrm>
          <a:custGeom>
            <a:avLst/>
            <a:gdLst>
              <a:gd name="T0" fmla="*/ 571500 w 21600"/>
              <a:gd name="T1" fmla="*/ 0 h 21600"/>
              <a:gd name="T2" fmla="*/ 0 w 21600"/>
              <a:gd name="T3" fmla="*/ 190500 h 21600"/>
              <a:gd name="T4" fmla="*/ 571500 w 21600"/>
              <a:gd name="T5" fmla="*/ 381000 h 21600"/>
              <a:gd name="T6" fmla="*/ 762000 w 21600"/>
              <a:gd name="T7" fmla="*/ 1905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3204" name="Rectangle 132"/>
          <p:cNvSpPr>
            <a:spLocks noChangeArrowheads="1"/>
          </p:cNvSpPr>
          <p:nvPr/>
        </p:nvSpPr>
        <p:spPr bwMode="auto">
          <a:xfrm>
            <a:off x="5867400" y="2514600"/>
            <a:ext cx="1371600" cy="609600"/>
          </a:xfrm>
          <a:prstGeom prst="rect">
            <a:avLst/>
          </a:prstGeom>
          <a:noFill/>
          <a:ln w="9525">
            <a:solidFill>
              <a:schemeClr val="tx1"/>
            </a:solidFill>
            <a:miter lim="800000"/>
            <a:headEnd/>
            <a:tailEnd/>
          </a:ln>
        </p:spPr>
        <p:txBody>
          <a:bodyPr wrap="none" anchor="ctr"/>
          <a:lstStyle/>
          <a:p>
            <a:pPr algn="ctr"/>
            <a:r>
              <a:rPr lang="en-US" sz="1600" b="1"/>
              <a:t>5 / 14 = 0.36</a:t>
            </a:r>
          </a:p>
        </p:txBody>
      </p:sp>
      <p:sp>
        <p:nvSpPr>
          <p:cNvPr id="3205" name="AutoShape 133"/>
          <p:cNvSpPr>
            <a:spLocks noChangeArrowheads="1"/>
          </p:cNvSpPr>
          <p:nvPr/>
        </p:nvSpPr>
        <p:spPr bwMode="auto">
          <a:xfrm>
            <a:off x="4876800" y="4572000"/>
            <a:ext cx="762000" cy="381000"/>
          </a:xfrm>
          <a:custGeom>
            <a:avLst/>
            <a:gdLst>
              <a:gd name="T0" fmla="*/ 571500 w 21600"/>
              <a:gd name="T1" fmla="*/ 0 h 21600"/>
              <a:gd name="T2" fmla="*/ 0 w 21600"/>
              <a:gd name="T3" fmla="*/ 190500 h 21600"/>
              <a:gd name="T4" fmla="*/ 571500 w 21600"/>
              <a:gd name="T5" fmla="*/ 381000 h 21600"/>
              <a:gd name="T6" fmla="*/ 762000 w 21600"/>
              <a:gd name="T7" fmla="*/ 1905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3207" name="Rectangle 135"/>
          <p:cNvSpPr>
            <a:spLocks noChangeArrowheads="1"/>
          </p:cNvSpPr>
          <p:nvPr/>
        </p:nvSpPr>
        <p:spPr bwMode="auto">
          <a:xfrm>
            <a:off x="5943600" y="4419600"/>
            <a:ext cx="1371600" cy="609600"/>
          </a:xfrm>
          <a:prstGeom prst="rect">
            <a:avLst/>
          </a:prstGeom>
          <a:noFill/>
          <a:ln w="9525">
            <a:solidFill>
              <a:schemeClr val="tx1"/>
            </a:solidFill>
            <a:miter lim="800000"/>
            <a:headEnd/>
            <a:tailEnd/>
          </a:ln>
        </p:spPr>
        <p:txBody>
          <a:bodyPr wrap="none" anchor="ctr"/>
          <a:lstStyle/>
          <a:p>
            <a:pPr algn="ctr"/>
            <a:r>
              <a:rPr lang="en-US" sz="1600" b="1"/>
              <a:t>9 / 14 = 0.64</a:t>
            </a:r>
          </a:p>
        </p:txBody>
      </p:sp>
      <p:graphicFrame>
        <p:nvGraphicFramePr>
          <p:cNvPr id="3208" name="Object 136"/>
          <p:cNvGraphicFramePr>
            <a:graphicFrameLocks noChangeAspect="1"/>
          </p:cNvGraphicFramePr>
          <p:nvPr/>
        </p:nvGraphicFramePr>
        <p:xfrm>
          <a:off x="5999163" y="3594100"/>
          <a:ext cx="1514475" cy="398463"/>
        </p:xfrm>
        <a:graphic>
          <a:graphicData uri="http://schemas.openxmlformats.org/presentationml/2006/ole">
            <mc:AlternateContent xmlns:mc="http://schemas.openxmlformats.org/markup-compatibility/2006">
              <mc:Choice xmlns:v="urn:schemas-microsoft-com:vml" Requires="v">
                <p:oleObj spid="_x0000_s11265" name="Equation" r:id="rId4" imgW="723586" imgH="190417" progId="Equation.3">
                  <p:embed/>
                </p:oleObj>
              </mc:Choice>
              <mc:Fallback>
                <p:oleObj name="Equation" r:id="rId4" imgW="723586" imgH="190417" progId="Equation.3">
                  <p:embed/>
                  <p:pic>
                    <p:nvPicPr>
                      <p:cNvPr id="3208" name="Object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3594100"/>
                        <a:ext cx="1514475" cy="398463"/>
                      </a:xfrm>
                      <a:prstGeom prst="rect">
                        <a:avLst/>
                      </a:prstGeom>
                      <a:solidFill>
                        <a:srgbClr val="969696"/>
                      </a:solidFill>
                    </p:spPr>
                  </p:pic>
                </p:oleObj>
              </mc:Fallback>
            </mc:AlternateContent>
          </a:graphicData>
        </a:graphic>
      </p:graphicFrame>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solidFill>
                  <a:srgbClr val="FF0000"/>
                </a:solidFill>
              </a:rPr>
              <a:t>Illustrative Example (2)</a:t>
            </a:r>
            <a:endParaRPr lang="en-US" dirty="0"/>
          </a:p>
        </p:txBody>
      </p:sp>
      <p:sp>
        <p:nvSpPr>
          <p:cNvPr id="23555" name="Slide Number Placeholder 4"/>
          <p:cNvSpPr>
            <a:spLocks noGrp="1"/>
          </p:cNvSpPr>
          <p:nvPr>
            <p:ph type="sldNum" sz="quarter" idx="12"/>
          </p:nvPr>
        </p:nvSpPr>
        <p:spPr>
          <a:noFill/>
        </p:spPr>
        <p:txBody>
          <a:bodyPr/>
          <a:lstStyle/>
          <a:p>
            <a:fld id="{E6019125-B3CF-499E-B84A-34821F300B6A}" type="slidenum">
              <a:rPr lang="en-US" smtClean="0"/>
              <a:pPr/>
              <a:t>12</a:t>
            </a:fld>
            <a:endParaRPr lang="en-US"/>
          </a:p>
        </p:txBody>
      </p:sp>
      <p:pic>
        <p:nvPicPr>
          <p:cNvPr id="23556" name="Picture 2"/>
          <p:cNvPicPr>
            <a:picLocks noChangeAspect="1" noChangeArrowheads="1"/>
          </p:cNvPicPr>
          <p:nvPr/>
        </p:nvPicPr>
        <p:blipFill>
          <a:blip r:embed="rId2" cstate="print"/>
          <a:srcRect/>
          <a:stretch>
            <a:fillRect/>
          </a:stretch>
        </p:blipFill>
        <p:spPr bwMode="auto">
          <a:xfrm>
            <a:off x="457200" y="1320800"/>
            <a:ext cx="8077200" cy="3978275"/>
          </a:xfrm>
          <a:prstGeom prst="rect">
            <a:avLst/>
          </a:prstGeom>
          <a:noFill/>
          <a:ln w="9525">
            <a:noFill/>
            <a:miter lim="800000"/>
            <a:headEnd/>
            <a:tailEnd/>
          </a:ln>
        </p:spPr>
      </p:pic>
      <p:pic>
        <p:nvPicPr>
          <p:cNvPr id="23557" name="Picture 3"/>
          <p:cNvPicPr>
            <a:picLocks noChangeAspect="1" noChangeArrowheads="1"/>
          </p:cNvPicPr>
          <p:nvPr/>
        </p:nvPicPr>
        <p:blipFill>
          <a:blip r:embed="rId3" cstate="print"/>
          <a:srcRect/>
          <a:stretch>
            <a:fillRect/>
          </a:stretch>
        </p:blipFill>
        <p:spPr bwMode="auto">
          <a:xfrm>
            <a:off x="381000" y="5257800"/>
            <a:ext cx="8324850" cy="1212850"/>
          </a:xfrm>
          <a:prstGeom prst="rect">
            <a:avLst/>
          </a:prstGeom>
          <a:noFill/>
          <a:ln w="9525">
            <a:noFill/>
            <a:miter lim="800000"/>
            <a:headEnd/>
            <a:tailEnd/>
          </a:ln>
        </p:spPr>
      </p:pic>
      <p:sp>
        <p:nvSpPr>
          <p:cNvPr id="6" name="Rectangle 5"/>
          <p:cNvSpPr/>
          <p:nvPr/>
        </p:nvSpPr>
        <p:spPr bwMode="auto">
          <a:xfrm>
            <a:off x="3657600" y="1219200"/>
            <a:ext cx="7620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Step 1</a:t>
            </a:r>
            <a:endParaRPr kumimoji="0" lang="ar-JO" sz="1800" b="0" i="0" u="none" strike="noStrike" cap="none" normalizeH="0" baseline="0" dirty="0">
              <a:ln>
                <a:noFill/>
              </a:ln>
              <a:solidFill>
                <a:schemeClr val="tx1"/>
              </a:solidFill>
              <a:effectLst/>
              <a:latin typeface="Tahoma" pitchFamily="34" charset="0"/>
            </a:endParaRPr>
          </a:p>
        </p:txBody>
      </p:sp>
    </p:spTree>
  </p:cSld>
  <p:clrMapOvr>
    <a:masterClrMapping/>
  </p:clrMapOvr>
  <p:transition>
    <p:zo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Exercise / Home Work (1)</a:t>
            </a:r>
          </a:p>
        </p:txBody>
      </p:sp>
      <p:sp>
        <p:nvSpPr>
          <p:cNvPr id="50179" name="Slide Number Placeholder 7"/>
          <p:cNvSpPr>
            <a:spLocks noGrp="1"/>
          </p:cNvSpPr>
          <p:nvPr>
            <p:ph type="sldNum" sz="quarter" idx="12"/>
          </p:nvPr>
        </p:nvSpPr>
        <p:spPr>
          <a:noFill/>
        </p:spPr>
        <p:txBody>
          <a:bodyPr/>
          <a:lstStyle/>
          <a:p>
            <a:fld id="{CD97F193-60BF-4331-8500-007DC74117C9}" type="slidenum">
              <a:rPr lang="en-US" smtClean="0"/>
              <a:pPr/>
              <a:t>120</a:t>
            </a:fld>
            <a:endParaRPr lang="en-US"/>
          </a:p>
        </p:txBody>
      </p:sp>
      <p:sp>
        <p:nvSpPr>
          <p:cNvPr id="50180" name="TextBox 7"/>
          <p:cNvSpPr txBox="1">
            <a:spLocks noChangeArrowheads="1"/>
          </p:cNvSpPr>
          <p:nvPr/>
        </p:nvSpPr>
        <p:spPr bwMode="auto">
          <a:xfrm>
            <a:off x="457200" y="1143000"/>
            <a:ext cx="8229600" cy="923925"/>
          </a:xfrm>
          <a:prstGeom prst="rect">
            <a:avLst/>
          </a:prstGeom>
          <a:noFill/>
          <a:ln w="9525">
            <a:noFill/>
            <a:miter lim="800000"/>
            <a:headEnd/>
            <a:tailEnd/>
          </a:ln>
        </p:spPr>
        <p:txBody>
          <a:bodyPr>
            <a:spAutoFit/>
          </a:bodyPr>
          <a:lstStyle/>
          <a:p>
            <a:r>
              <a:rPr lang="en-US" dirty="0"/>
              <a:t>Q) Given the following </a:t>
            </a:r>
            <a:r>
              <a:rPr lang="en-US" dirty="0">
                <a:solidFill>
                  <a:srgbClr val="FF0000"/>
                </a:solidFill>
              </a:rPr>
              <a:t>Test Dataset </a:t>
            </a:r>
            <a:r>
              <a:rPr lang="en-US" dirty="0"/>
              <a:t>and the previous </a:t>
            </a:r>
            <a:r>
              <a:rPr lang="en-US" dirty="0" err="1">
                <a:solidFill>
                  <a:srgbClr val="FF0000"/>
                </a:solidFill>
              </a:rPr>
              <a:t>ZeroR</a:t>
            </a:r>
            <a:r>
              <a:rPr lang="en-US" dirty="0">
                <a:solidFill>
                  <a:srgbClr val="FF0000"/>
                </a:solidFill>
              </a:rPr>
              <a:t> method</a:t>
            </a:r>
            <a:r>
              <a:rPr lang="en-US" dirty="0"/>
              <a:t>, </a:t>
            </a:r>
          </a:p>
          <a:p>
            <a:r>
              <a:rPr lang="en-US" dirty="0"/>
              <a:t>1) Build The Confusion Matrix.</a:t>
            </a:r>
          </a:p>
          <a:p>
            <a:r>
              <a:rPr lang="en-US" dirty="0"/>
              <a:t>2) Find the classification Accuracy for the Model.</a:t>
            </a:r>
          </a:p>
        </p:txBody>
      </p:sp>
      <p:graphicFrame>
        <p:nvGraphicFramePr>
          <p:cNvPr id="6" name="Group 205"/>
          <p:cNvGraphicFramePr>
            <a:graphicFrameLocks/>
          </p:cNvGraphicFramePr>
          <p:nvPr/>
        </p:nvGraphicFramePr>
        <p:xfrm>
          <a:off x="1066800" y="2514600"/>
          <a:ext cx="5334000" cy="2804160"/>
        </p:xfrm>
        <a:graphic>
          <a:graphicData uri="http://schemas.openxmlformats.org/drawingml/2006/table">
            <a:tbl>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hlink"/>
                          </a:solidFill>
                          <a:effectLst/>
                          <a:latin typeface="Arial"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Temp</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Tree>
  </p:cSld>
  <p:clrMapOvr>
    <a:masterClrMapping/>
  </p:clrMapOvr>
  <p:transition>
    <p:zo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rtlCol="0">
            <a:noAutofit/>
          </a:bodyPr>
          <a:lstStyle/>
          <a:p>
            <a:pPr eaLnBrk="1" fontAlgn="auto" hangingPunct="1">
              <a:spcAft>
                <a:spcPts val="0"/>
              </a:spcAft>
              <a:defRPr/>
            </a:pPr>
            <a:r>
              <a:rPr lang="en-US" dirty="0" err="1">
                <a:latin typeface="+mn-lt"/>
                <a:cs typeface="Times New Roman" pitchFamily="18" charset="0"/>
              </a:rPr>
              <a:t>OneR</a:t>
            </a:r>
            <a:endParaRPr lang="en-US" dirty="0">
              <a:latin typeface="+mn-lt"/>
              <a:cs typeface="Times New Roman" pitchFamily="18" charset="0"/>
            </a:endParaRPr>
          </a:p>
        </p:txBody>
      </p:sp>
      <p:sp>
        <p:nvSpPr>
          <p:cNvPr id="5124" name="Rectangle 5"/>
          <p:cNvSpPr>
            <a:spLocks noChangeArrowheads="1"/>
          </p:cNvSpPr>
          <p:nvPr/>
        </p:nvSpPr>
        <p:spPr bwMode="auto">
          <a:xfrm>
            <a:off x="428625" y="1571624"/>
            <a:ext cx="8001000" cy="3914775"/>
          </a:xfrm>
          <a:prstGeom prst="rect">
            <a:avLst/>
          </a:prstGeom>
          <a:noFill/>
          <a:ln w="12700">
            <a:noFill/>
            <a:miter lim="800000"/>
            <a:headEnd/>
            <a:tailEnd/>
          </a:ln>
        </p:spPr>
        <p:txBody>
          <a:bodyPr lIns="92075" tIns="46038" rIns="92075" bIns="46038"/>
          <a:lstStyle/>
          <a:p>
            <a:pPr>
              <a:spcBef>
                <a:spcPct val="50000"/>
              </a:spcBef>
              <a:buClr>
                <a:srgbClr val="E2007F"/>
              </a:buClr>
              <a:buFont typeface="Wingdings" pitchFamily="2" charset="2"/>
              <a:buChar char="q"/>
            </a:pPr>
            <a:r>
              <a:rPr lang="en-US" sz="2400" b="1" dirty="0">
                <a:latin typeface="+mn-lt"/>
              </a:rPr>
              <a:t> </a:t>
            </a:r>
            <a:r>
              <a:rPr lang="en-US" sz="2000" dirty="0">
                <a:latin typeface="+mn-lt"/>
              </a:rPr>
              <a:t>The original method of the One Rule method is presented in the paper</a:t>
            </a:r>
            <a:endParaRPr lang="en-US" sz="2400" dirty="0">
              <a:latin typeface="+mn-lt"/>
            </a:endParaRPr>
          </a:p>
          <a:p>
            <a:pPr>
              <a:spcBef>
                <a:spcPct val="50000"/>
              </a:spcBef>
              <a:buClr>
                <a:srgbClr val="E2007F"/>
              </a:buClr>
            </a:pPr>
            <a:endParaRPr lang="en-US" sz="2400" b="1" dirty="0">
              <a:latin typeface="+mn-lt"/>
            </a:endParaRPr>
          </a:p>
          <a:p>
            <a:pPr algn="ctr">
              <a:spcBef>
                <a:spcPct val="50000"/>
              </a:spcBef>
              <a:buClr>
                <a:srgbClr val="E2007F"/>
              </a:buClr>
            </a:pPr>
            <a:r>
              <a:rPr lang="en-US" sz="2400" b="1" dirty="0">
                <a:latin typeface="+mn-lt"/>
              </a:rPr>
              <a:t>“Very Simple Classification Rules Perform Well on Most Commonly Used Datasets”</a:t>
            </a:r>
          </a:p>
          <a:p>
            <a:pPr>
              <a:spcBef>
                <a:spcPct val="50000"/>
              </a:spcBef>
              <a:buClr>
                <a:srgbClr val="E2007F"/>
              </a:buClr>
              <a:buFont typeface="Wingdings" pitchFamily="2" charset="2"/>
              <a:buNone/>
            </a:pPr>
            <a:endParaRPr lang="en-US" sz="2000" dirty="0">
              <a:latin typeface="+mn-lt"/>
            </a:endParaRPr>
          </a:p>
          <a:p>
            <a:pPr>
              <a:spcBef>
                <a:spcPct val="50000"/>
              </a:spcBef>
              <a:buClr>
                <a:srgbClr val="E2007F"/>
              </a:buClr>
              <a:buFont typeface="Wingdings" pitchFamily="2" charset="2"/>
              <a:buNone/>
            </a:pPr>
            <a:r>
              <a:rPr lang="en-US" sz="2000" dirty="0">
                <a:latin typeface="+mn-lt"/>
              </a:rPr>
              <a:t>By:  Robert C. </a:t>
            </a:r>
            <a:r>
              <a:rPr lang="en-US" sz="2000" dirty="0" err="1">
                <a:latin typeface="+mn-lt"/>
              </a:rPr>
              <a:t>Holte</a:t>
            </a:r>
            <a:r>
              <a:rPr lang="en-US" sz="2000" dirty="0">
                <a:latin typeface="+mn-lt"/>
              </a:rPr>
              <a:t>, Computer Science Department, University of Ottawa</a:t>
            </a:r>
          </a:p>
        </p:txBody>
      </p:sp>
      <p:sp>
        <p:nvSpPr>
          <p:cNvPr id="6" name="Text Box 75"/>
          <p:cNvSpPr txBox="1">
            <a:spLocks noChangeArrowheads="1"/>
          </p:cNvSpPr>
          <p:nvPr/>
        </p:nvSpPr>
        <p:spPr bwMode="auto">
          <a:xfrm>
            <a:off x="304800" y="5334000"/>
            <a:ext cx="8458200" cy="581025"/>
          </a:xfrm>
          <a:prstGeom prst="rect">
            <a:avLst/>
          </a:prstGeom>
          <a:noFill/>
          <a:ln w="9525">
            <a:noFill/>
            <a:miter lim="800000"/>
            <a:headEnd/>
            <a:tailEnd/>
          </a:ln>
        </p:spPr>
        <p:txBody>
          <a:bodyPr wrap="square">
            <a:spAutoFit/>
          </a:bodyPr>
          <a:lstStyle/>
          <a:p>
            <a:r>
              <a:rPr lang="en-US" sz="1600" b="1" dirty="0" err="1">
                <a:solidFill>
                  <a:schemeClr val="tx2"/>
                </a:solidFill>
              </a:rPr>
              <a:t>OneR</a:t>
            </a:r>
            <a:r>
              <a:rPr lang="en-US" sz="1600" b="1" dirty="0">
                <a:solidFill>
                  <a:schemeClr val="tx2"/>
                </a:solidFill>
              </a:rPr>
              <a:t>: is a simple but powerful method which performs not much worse than other complex methods</a:t>
            </a:r>
          </a:p>
        </p:txBody>
      </p:sp>
    </p:spTree>
  </p:cSld>
  <p:clrMapOvr>
    <a:masterClrMapping/>
  </p:clrMapOvr>
  <p:transition>
    <p:zo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00063" y="304800"/>
            <a:ext cx="8229600" cy="695325"/>
          </a:xfrm>
        </p:spPr>
        <p:txBody>
          <a:bodyPr/>
          <a:lstStyle/>
          <a:p>
            <a:pPr eaLnBrk="1" hangingPunct="1"/>
            <a:r>
              <a:rPr lang="en-US" b="1" dirty="0">
                <a:latin typeface="Arial" pitchFamily="34" charset="0"/>
              </a:rPr>
              <a:t>The </a:t>
            </a:r>
            <a:r>
              <a:rPr lang="en-US" b="1" dirty="0" err="1">
                <a:latin typeface="Arial" pitchFamily="34" charset="0"/>
              </a:rPr>
              <a:t>OneR</a:t>
            </a:r>
            <a:r>
              <a:rPr lang="en-US" b="1" dirty="0">
                <a:latin typeface="Arial" pitchFamily="34" charset="0"/>
              </a:rPr>
              <a:t> Motivation </a:t>
            </a:r>
            <a:endParaRPr lang="en-US" dirty="0">
              <a:latin typeface="Arial" pitchFamily="34" charset="0"/>
            </a:endParaRPr>
          </a:p>
        </p:txBody>
      </p:sp>
      <p:sp>
        <p:nvSpPr>
          <p:cNvPr id="120835" name="Rectangle 3"/>
          <p:cNvSpPr>
            <a:spLocks noGrp="1" noChangeArrowheads="1"/>
          </p:cNvSpPr>
          <p:nvPr>
            <p:ph type="body" idx="1"/>
          </p:nvPr>
        </p:nvSpPr>
        <p:spPr>
          <a:xfrm>
            <a:off x="228600" y="1371600"/>
            <a:ext cx="8401050" cy="4648200"/>
          </a:xfrm>
        </p:spPr>
        <p:txBody>
          <a:bodyPr rtlCol="0">
            <a:noAutofit/>
          </a:bodyPr>
          <a:lstStyle/>
          <a:p>
            <a:pPr algn="just" eaLnBrk="1" fontAlgn="auto" hangingPunct="1">
              <a:lnSpc>
                <a:spcPct val="90000"/>
              </a:lnSpc>
              <a:spcAft>
                <a:spcPts val="0"/>
              </a:spcAft>
              <a:defRPr/>
            </a:pPr>
            <a:r>
              <a:rPr lang="en-US" sz="1800" dirty="0">
                <a:cs typeface="Times New Roman" pitchFamily="18" charset="0"/>
              </a:rPr>
              <a:t>Simple algorithm often work surprisingly well ( use the </a:t>
            </a:r>
            <a:r>
              <a:rPr lang="en-US" sz="1800" b="1" dirty="0"/>
              <a:t>Simplicity first principle</a:t>
            </a:r>
            <a:r>
              <a:rPr lang="en-US" sz="1400" b="1" dirty="0"/>
              <a:t>)</a:t>
            </a:r>
            <a:endParaRPr lang="en-US" sz="1800" b="1" dirty="0"/>
          </a:p>
          <a:p>
            <a:pPr algn="just" eaLnBrk="1" fontAlgn="auto" hangingPunct="1">
              <a:lnSpc>
                <a:spcPct val="90000"/>
              </a:lnSpc>
              <a:spcAft>
                <a:spcPts val="0"/>
              </a:spcAft>
              <a:defRPr/>
            </a:pPr>
            <a:r>
              <a:rPr lang="en-US" sz="1800" dirty="0">
                <a:solidFill>
                  <a:srgbClr val="FF0000"/>
                </a:solidFill>
                <a:cs typeface="Times New Roman" pitchFamily="18" charset="0"/>
              </a:rPr>
              <a:t>One attribute </a:t>
            </a:r>
            <a:r>
              <a:rPr lang="en-US" sz="1800" dirty="0">
                <a:cs typeface="Times New Roman" pitchFamily="18" charset="0"/>
              </a:rPr>
              <a:t>might do all the work ……</a:t>
            </a:r>
          </a:p>
          <a:p>
            <a:pPr marL="457200" indent="-457200" algn="just" eaLnBrk="1" fontAlgn="auto" hangingPunct="1">
              <a:spcAft>
                <a:spcPts val="0"/>
              </a:spcAft>
              <a:defRPr/>
            </a:pPr>
            <a:r>
              <a:rPr lang="en-US" sz="1800" dirty="0">
                <a:cs typeface="Times New Roman" pitchFamily="18" charset="0"/>
              </a:rPr>
              <a:t>1R’s simple rules performed </a:t>
            </a:r>
            <a:r>
              <a:rPr lang="en-US" sz="1800" dirty="0">
                <a:solidFill>
                  <a:srgbClr val="FF0000"/>
                </a:solidFill>
                <a:cs typeface="Times New Roman" pitchFamily="18" charset="0"/>
              </a:rPr>
              <a:t>not much worse </a:t>
            </a:r>
            <a:r>
              <a:rPr lang="en-US" sz="1800" dirty="0">
                <a:cs typeface="Times New Roman" pitchFamily="18" charset="0"/>
              </a:rPr>
              <a:t>than much more complex decision trees</a:t>
            </a:r>
            <a:endParaRPr lang="en-US" sz="1800" dirty="0">
              <a:cs typeface="+mn-cs"/>
            </a:endParaRPr>
          </a:p>
          <a:p>
            <a:pPr eaLnBrk="1" fontAlgn="auto" hangingPunct="1">
              <a:lnSpc>
                <a:spcPct val="90000"/>
              </a:lnSpc>
              <a:spcAft>
                <a:spcPts val="0"/>
              </a:spcAft>
              <a:buFont typeface="Arial" pitchFamily="34" charset="0"/>
              <a:buNone/>
              <a:defRPr/>
            </a:pPr>
            <a:endParaRPr lang="en-US" sz="1600" dirty="0">
              <a:cs typeface="+mn-cs"/>
            </a:endParaRPr>
          </a:p>
          <a:p>
            <a:pPr eaLnBrk="1" fontAlgn="auto" hangingPunct="1">
              <a:lnSpc>
                <a:spcPct val="90000"/>
              </a:lnSpc>
              <a:spcAft>
                <a:spcPts val="0"/>
              </a:spcAft>
              <a:defRPr/>
            </a:pPr>
            <a:r>
              <a:rPr lang="en-US" sz="1600" b="1" dirty="0" err="1">
                <a:solidFill>
                  <a:srgbClr val="C00000"/>
                </a:solidFill>
                <a:cs typeface="+mn-cs"/>
              </a:rPr>
              <a:t>OneR</a:t>
            </a:r>
            <a:r>
              <a:rPr lang="en-US" sz="1600" dirty="0">
                <a:cs typeface="+mn-cs"/>
              </a:rPr>
              <a:t>: learns a 1-level decision tree</a:t>
            </a:r>
          </a:p>
          <a:p>
            <a:pPr lvl="1" eaLnBrk="1" fontAlgn="auto" hangingPunct="1">
              <a:lnSpc>
                <a:spcPct val="90000"/>
              </a:lnSpc>
              <a:spcAft>
                <a:spcPts val="0"/>
              </a:spcAft>
              <a:defRPr/>
            </a:pPr>
            <a:r>
              <a:rPr lang="en-US" sz="1600" dirty="0">
                <a:cs typeface="+mn-cs"/>
              </a:rPr>
              <a:t>In other words, generates a set of rules that all test on one particular attribute.</a:t>
            </a:r>
          </a:p>
          <a:p>
            <a:pPr lvl="1" eaLnBrk="1" fontAlgn="auto" hangingPunct="1">
              <a:lnSpc>
                <a:spcPct val="90000"/>
              </a:lnSpc>
              <a:spcAft>
                <a:spcPts val="0"/>
              </a:spcAft>
              <a:buFont typeface="Arial" pitchFamily="34" charset="0"/>
              <a:buNone/>
              <a:defRPr/>
            </a:pPr>
            <a:endParaRPr lang="en-US" sz="1600" dirty="0">
              <a:cs typeface="+mn-cs"/>
            </a:endParaRPr>
          </a:p>
          <a:p>
            <a:pPr eaLnBrk="1" fontAlgn="auto" hangingPunct="1">
              <a:lnSpc>
                <a:spcPct val="90000"/>
              </a:lnSpc>
              <a:spcAft>
                <a:spcPts val="0"/>
              </a:spcAft>
              <a:defRPr/>
            </a:pPr>
            <a:r>
              <a:rPr lang="en-US" sz="1600" dirty="0">
                <a:cs typeface="+mn-cs"/>
              </a:rPr>
              <a:t>Basic version (assuming nominal attributes)</a:t>
            </a:r>
          </a:p>
          <a:p>
            <a:pPr lvl="1" algn="just" eaLnBrk="1" fontAlgn="auto" hangingPunct="1">
              <a:lnSpc>
                <a:spcPct val="90000"/>
              </a:lnSpc>
              <a:spcAft>
                <a:spcPts val="0"/>
              </a:spcAft>
              <a:defRPr/>
            </a:pPr>
            <a:r>
              <a:rPr lang="en-US" sz="1600" dirty="0">
                <a:cs typeface="+mn-cs"/>
              </a:rPr>
              <a:t>One branch for each of the attribute’s values</a:t>
            </a:r>
          </a:p>
          <a:p>
            <a:pPr lvl="1" algn="just" eaLnBrk="1" fontAlgn="auto" hangingPunct="1">
              <a:lnSpc>
                <a:spcPct val="90000"/>
              </a:lnSpc>
              <a:spcAft>
                <a:spcPts val="0"/>
              </a:spcAft>
              <a:defRPr/>
            </a:pPr>
            <a:r>
              <a:rPr lang="en-US" sz="1600" dirty="0">
                <a:cs typeface="+mn-cs"/>
              </a:rPr>
              <a:t>Each branch assigns most frequent class</a:t>
            </a:r>
          </a:p>
          <a:p>
            <a:pPr lvl="1" algn="just" eaLnBrk="1" fontAlgn="auto" hangingPunct="1">
              <a:lnSpc>
                <a:spcPct val="90000"/>
              </a:lnSpc>
              <a:spcAft>
                <a:spcPts val="0"/>
              </a:spcAft>
              <a:defRPr/>
            </a:pPr>
            <a:r>
              <a:rPr lang="en-US" sz="1600" dirty="0">
                <a:cs typeface="+mn-cs"/>
              </a:rPr>
              <a:t>Error rate: proportion of instances that don’t belong to the majority class of their corresponding branch</a:t>
            </a:r>
          </a:p>
          <a:p>
            <a:pPr lvl="1" algn="just" eaLnBrk="1" fontAlgn="auto" hangingPunct="1">
              <a:lnSpc>
                <a:spcPct val="90000"/>
              </a:lnSpc>
              <a:spcAft>
                <a:spcPts val="0"/>
              </a:spcAft>
              <a:defRPr/>
            </a:pPr>
            <a:r>
              <a:rPr lang="en-US" sz="1600" dirty="0">
                <a:cs typeface="+mn-cs"/>
              </a:rPr>
              <a:t>Choose attribute with lowest error rate</a:t>
            </a:r>
          </a:p>
        </p:txBody>
      </p:sp>
    </p:spTree>
  </p:cSld>
  <p:clrMapOvr>
    <a:masterClrMapping/>
  </p:clrMapOvr>
  <p:transition>
    <p:zo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28600"/>
            <a:ext cx="8229600" cy="666750"/>
          </a:xfrm>
        </p:spPr>
        <p:txBody>
          <a:bodyPr/>
          <a:lstStyle/>
          <a:p>
            <a:pPr eaLnBrk="1" hangingPunct="1"/>
            <a:r>
              <a:rPr lang="en-US" b="1" dirty="0">
                <a:latin typeface="Arial" pitchFamily="34" charset="0"/>
              </a:rPr>
              <a:t>Pseudo-code for </a:t>
            </a:r>
            <a:r>
              <a:rPr lang="en-US" b="1" dirty="0" err="1">
                <a:latin typeface="Arial" pitchFamily="34" charset="0"/>
              </a:rPr>
              <a:t>OneR</a:t>
            </a:r>
            <a:endParaRPr lang="en-US" dirty="0">
              <a:latin typeface="Arial" pitchFamily="34" charset="0"/>
            </a:endParaRPr>
          </a:p>
        </p:txBody>
      </p:sp>
      <p:sp>
        <p:nvSpPr>
          <p:cNvPr id="7171" name="Rectangle 3"/>
          <p:cNvSpPr>
            <a:spLocks noGrp="1" noChangeArrowheads="1"/>
          </p:cNvSpPr>
          <p:nvPr>
            <p:ph type="body" idx="1"/>
          </p:nvPr>
        </p:nvSpPr>
        <p:spPr>
          <a:xfrm>
            <a:off x="381000" y="1524000"/>
            <a:ext cx="8458200" cy="2743200"/>
          </a:xfrm>
        </p:spPr>
        <p:txBody>
          <a:bodyPr/>
          <a:lstStyle/>
          <a:p>
            <a:pPr eaLnBrk="1" hangingPunct="1">
              <a:buFontTx/>
              <a:buNone/>
            </a:pPr>
            <a:r>
              <a:rPr lang="en-US" sz="1800" b="1" dirty="0">
                <a:latin typeface="Courier New" pitchFamily="49" charset="0"/>
              </a:rPr>
              <a:t>For each attribute,</a:t>
            </a:r>
          </a:p>
          <a:p>
            <a:pPr eaLnBrk="1" hangingPunct="1">
              <a:buFontTx/>
              <a:buNone/>
            </a:pPr>
            <a:r>
              <a:rPr lang="en-US" sz="1800" b="1" dirty="0">
                <a:latin typeface="Courier New" pitchFamily="49" charset="0"/>
              </a:rPr>
              <a:t>  For each </a:t>
            </a:r>
            <a:r>
              <a:rPr lang="en-US" sz="1800" b="1" dirty="0">
                <a:solidFill>
                  <a:srgbClr val="FF0000"/>
                </a:solidFill>
                <a:latin typeface="Courier New" pitchFamily="49" charset="0"/>
              </a:rPr>
              <a:t>value </a:t>
            </a:r>
            <a:r>
              <a:rPr lang="en-US" sz="1800" b="1" dirty="0">
                <a:latin typeface="Courier New" pitchFamily="49" charset="0"/>
              </a:rPr>
              <a:t>of the attribute</a:t>
            </a:r>
          </a:p>
          <a:p>
            <a:pPr eaLnBrk="1" hangingPunct="1">
              <a:buFontTx/>
              <a:buNone/>
            </a:pPr>
            <a:r>
              <a:rPr lang="en-US" sz="1800" b="1" dirty="0">
                <a:latin typeface="Courier New" pitchFamily="49" charset="0"/>
              </a:rPr>
              <a:t>    </a:t>
            </a:r>
            <a:r>
              <a:rPr lang="en-US" sz="1800" b="1" dirty="0">
                <a:solidFill>
                  <a:srgbClr val="C00000"/>
                </a:solidFill>
                <a:latin typeface="Courier New" pitchFamily="49" charset="0"/>
              </a:rPr>
              <a:t>count</a:t>
            </a:r>
            <a:r>
              <a:rPr lang="en-US" sz="1800" b="1" dirty="0">
                <a:latin typeface="Courier New" pitchFamily="49" charset="0"/>
              </a:rPr>
              <a:t> how often each class appears for each value </a:t>
            </a:r>
          </a:p>
          <a:p>
            <a:pPr eaLnBrk="1" hangingPunct="1">
              <a:buFontTx/>
              <a:buNone/>
            </a:pPr>
            <a:r>
              <a:rPr lang="en-US" sz="1800" b="1" dirty="0">
                <a:latin typeface="Courier New" pitchFamily="49" charset="0"/>
              </a:rPr>
              <a:t>    </a:t>
            </a:r>
            <a:r>
              <a:rPr lang="en-US" sz="1800" b="1" dirty="0">
                <a:solidFill>
                  <a:srgbClr val="C00000"/>
                </a:solidFill>
                <a:latin typeface="Courier New" pitchFamily="49" charset="0"/>
              </a:rPr>
              <a:t>find</a:t>
            </a:r>
            <a:r>
              <a:rPr lang="en-US" sz="1800" b="1" dirty="0">
                <a:latin typeface="Courier New" pitchFamily="49" charset="0"/>
              </a:rPr>
              <a:t> the most frequent class</a:t>
            </a:r>
          </a:p>
          <a:p>
            <a:pPr eaLnBrk="1" hangingPunct="1">
              <a:buFontTx/>
              <a:buNone/>
            </a:pPr>
            <a:r>
              <a:rPr lang="en-US" sz="1800" b="1" dirty="0">
                <a:latin typeface="Courier New" pitchFamily="49" charset="0"/>
              </a:rPr>
              <a:t>    </a:t>
            </a:r>
            <a:r>
              <a:rPr lang="en-US" sz="1800" b="1" dirty="0">
                <a:solidFill>
                  <a:srgbClr val="C00000"/>
                </a:solidFill>
                <a:latin typeface="Courier New" pitchFamily="49" charset="0"/>
              </a:rPr>
              <a:t>make the rule</a:t>
            </a:r>
            <a:r>
              <a:rPr lang="en-US" sz="1800" b="1" dirty="0">
                <a:latin typeface="Courier New" pitchFamily="49" charset="0"/>
              </a:rPr>
              <a:t> (assign that class to this attribute-value)</a:t>
            </a:r>
          </a:p>
          <a:p>
            <a:pPr eaLnBrk="1" hangingPunct="1">
              <a:buFontTx/>
              <a:buNone/>
            </a:pPr>
            <a:r>
              <a:rPr lang="en-US" sz="1800" b="1" dirty="0">
                <a:latin typeface="Courier New" pitchFamily="49" charset="0"/>
              </a:rPr>
              <a:t>  </a:t>
            </a:r>
            <a:r>
              <a:rPr lang="en-US" sz="1800" b="1" dirty="0">
                <a:solidFill>
                  <a:srgbClr val="C00000"/>
                </a:solidFill>
                <a:latin typeface="Courier New" pitchFamily="49" charset="0"/>
              </a:rPr>
              <a:t>Calculate</a:t>
            </a:r>
            <a:r>
              <a:rPr lang="en-US" sz="1800" b="1" dirty="0">
                <a:latin typeface="Courier New" pitchFamily="49" charset="0"/>
              </a:rPr>
              <a:t> the </a:t>
            </a:r>
            <a:r>
              <a:rPr lang="en-US" sz="1800" b="1" dirty="0">
                <a:solidFill>
                  <a:srgbClr val="FF0000"/>
                </a:solidFill>
                <a:latin typeface="Courier New" pitchFamily="49" charset="0"/>
              </a:rPr>
              <a:t>error rate </a:t>
            </a:r>
            <a:r>
              <a:rPr lang="en-US" sz="1800" b="1" dirty="0">
                <a:latin typeface="Courier New" pitchFamily="49" charset="0"/>
              </a:rPr>
              <a:t>of the rules</a:t>
            </a:r>
          </a:p>
          <a:p>
            <a:pPr eaLnBrk="1" hangingPunct="1">
              <a:buFontTx/>
              <a:buNone/>
            </a:pPr>
            <a:r>
              <a:rPr lang="en-US" sz="1800" b="1" dirty="0">
                <a:latin typeface="Courier New" pitchFamily="49" charset="0"/>
              </a:rPr>
              <a:t>Choose the rules with the smallest error rate</a:t>
            </a:r>
          </a:p>
          <a:p>
            <a:pPr eaLnBrk="1" hangingPunct="1">
              <a:buFontTx/>
              <a:buNone/>
            </a:pPr>
            <a:endParaRPr lang="en-US" dirty="0">
              <a:latin typeface="Arial" pitchFamily="34" charset="0"/>
            </a:endParaRPr>
          </a:p>
        </p:txBody>
      </p:sp>
    </p:spTree>
  </p:cSld>
  <p:clrMapOvr>
    <a:masterClrMapping/>
  </p:clrMapOvr>
  <p:transition>
    <p:zoom/>
  </p:transition>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xfrm>
            <a:off x="7239000" y="6560125"/>
            <a:ext cx="1905000" cy="381000"/>
          </a:xfrm>
          <a:noFill/>
        </p:spPr>
        <p:txBody>
          <a:bodyPr/>
          <a:lstStyle/>
          <a:p>
            <a:fld id="{5DDD5F51-6B12-40CA-9D3C-0F8985482599}" type="slidenum">
              <a:rPr lang="en-US">
                <a:latin typeface="Arial" pitchFamily="34" charset="0"/>
              </a:rPr>
              <a:pPr/>
              <a:t>124</a:t>
            </a:fld>
            <a:endParaRPr lang="en-US">
              <a:latin typeface="Arial" pitchFamily="34" charset="0"/>
            </a:endParaRPr>
          </a:p>
        </p:txBody>
      </p:sp>
      <p:sp>
        <p:nvSpPr>
          <p:cNvPr id="9219" name="Rectangle 102"/>
          <p:cNvSpPr>
            <a:spLocks noGrp="1" noChangeArrowheads="1"/>
          </p:cNvSpPr>
          <p:nvPr>
            <p:ph type="title"/>
          </p:nvPr>
        </p:nvSpPr>
        <p:spPr>
          <a:xfrm>
            <a:off x="152400" y="228600"/>
            <a:ext cx="4191000" cy="563563"/>
          </a:xfrm>
        </p:spPr>
        <p:txBody>
          <a:bodyPr/>
          <a:lstStyle/>
          <a:p>
            <a:pPr algn="l" eaLnBrk="1" hangingPunct="1"/>
            <a:r>
              <a:rPr lang="en-US" sz="3200" dirty="0" err="1"/>
              <a:t>OneR</a:t>
            </a:r>
            <a:r>
              <a:rPr lang="en-US" sz="3200" dirty="0"/>
              <a:t>: Example</a:t>
            </a:r>
          </a:p>
        </p:txBody>
      </p:sp>
      <p:graphicFrame>
        <p:nvGraphicFramePr>
          <p:cNvPr id="7373" name="Group 205"/>
          <p:cNvGraphicFramePr>
            <a:graphicFrameLocks noGrp="1"/>
          </p:cNvGraphicFramePr>
          <p:nvPr>
            <p:ph idx="1"/>
          </p:nvPr>
        </p:nvGraphicFramePr>
        <p:xfrm>
          <a:off x="457200" y="2185050"/>
          <a:ext cx="5334000" cy="4175760"/>
        </p:xfrm>
        <a:graphic>
          <a:graphicData uri="http://schemas.openxmlformats.org/drawingml/2006/table">
            <a:tbl>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hlink"/>
                          </a:solidFill>
                          <a:effectLst/>
                          <a:latin typeface="Arial"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Temp</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362" name="Rectangle 194"/>
          <p:cNvSpPr>
            <a:spLocks noChangeArrowheads="1"/>
          </p:cNvSpPr>
          <p:nvPr/>
        </p:nvSpPr>
        <p:spPr bwMode="auto">
          <a:xfrm>
            <a:off x="6324600" y="813450"/>
            <a:ext cx="2590800" cy="1447800"/>
          </a:xfrm>
          <a:prstGeom prst="rect">
            <a:avLst/>
          </a:prstGeom>
          <a:solidFill>
            <a:schemeClr val="bg1"/>
          </a:solidFill>
          <a:ln w="9525">
            <a:solidFill>
              <a:schemeClr val="tx1"/>
            </a:solidFill>
            <a:miter lim="800000"/>
            <a:headEnd/>
            <a:tailEnd/>
          </a:ln>
        </p:spPr>
        <p:txBody>
          <a:bodyPr wrap="none" anchor="ctr"/>
          <a:lstStyle/>
          <a:p>
            <a:r>
              <a:rPr lang="en-US" sz="1200" b="1" i="1" dirty="0">
                <a:solidFill>
                  <a:schemeClr val="hlink"/>
                </a:solidFill>
              </a:rPr>
              <a:t>Outlook</a:t>
            </a:r>
            <a:r>
              <a:rPr lang="en-US" sz="1200" b="1" dirty="0">
                <a:solidFill>
                  <a:schemeClr val="hlink"/>
                </a:solidFill>
              </a:rPr>
              <a:t> </a:t>
            </a:r>
            <a:r>
              <a:rPr lang="en-US" sz="1200" b="1" dirty="0"/>
              <a:t>   |   No           Yes</a:t>
            </a:r>
          </a:p>
          <a:p>
            <a:r>
              <a:rPr lang="en-US" sz="1200" b="1" dirty="0"/>
              <a:t>--------------------------------------</a:t>
            </a:r>
          </a:p>
          <a:p>
            <a:r>
              <a:rPr lang="en-US" sz="1200" b="1" dirty="0"/>
              <a:t>Sunny      |   </a:t>
            </a:r>
            <a:r>
              <a:rPr lang="en-US" sz="1200" b="1" dirty="0">
                <a:solidFill>
                  <a:srgbClr val="009900"/>
                </a:solidFill>
              </a:rPr>
              <a:t> 3</a:t>
            </a:r>
            <a:r>
              <a:rPr lang="en-US" sz="1200" b="1" dirty="0"/>
              <a:t>               </a:t>
            </a:r>
            <a:r>
              <a:rPr lang="en-US" sz="1200" b="1" dirty="0">
                <a:solidFill>
                  <a:srgbClr val="FF0000"/>
                </a:solidFill>
              </a:rPr>
              <a:t>2</a:t>
            </a:r>
          </a:p>
          <a:p>
            <a:r>
              <a:rPr lang="en-US" sz="1200" b="1" dirty="0"/>
              <a:t>--------------------------------------</a:t>
            </a:r>
          </a:p>
          <a:p>
            <a:r>
              <a:rPr lang="en-US" sz="1200" b="1" dirty="0"/>
              <a:t>Overcast  |    </a:t>
            </a:r>
            <a:r>
              <a:rPr lang="en-US" sz="1200" b="1" dirty="0">
                <a:solidFill>
                  <a:srgbClr val="FF0000"/>
                </a:solidFill>
              </a:rPr>
              <a:t>0</a:t>
            </a:r>
            <a:r>
              <a:rPr lang="en-US" sz="1200" b="1" dirty="0"/>
              <a:t>              </a:t>
            </a:r>
            <a:r>
              <a:rPr lang="en-US" sz="1200" b="1" dirty="0">
                <a:solidFill>
                  <a:srgbClr val="009900"/>
                </a:solidFill>
              </a:rPr>
              <a:t> 4</a:t>
            </a:r>
          </a:p>
          <a:p>
            <a:r>
              <a:rPr lang="en-US" sz="1200" b="1" dirty="0"/>
              <a:t>--------------------------------------</a:t>
            </a:r>
          </a:p>
          <a:p>
            <a:r>
              <a:rPr lang="en-US" sz="1200" b="1" dirty="0"/>
              <a:t>Rainy        |   </a:t>
            </a:r>
            <a:r>
              <a:rPr lang="en-US" sz="1200" b="1" dirty="0">
                <a:solidFill>
                  <a:srgbClr val="FF0000"/>
                </a:solidFill>
              </a:rPr>
              <a:t>2</a:t>
            </a:r>
            <a:r>
              <a:rPr lang="en-US" sz="1200" b="1" dirty="0"/>
              <a:t>               </a:t>
            </a:r>
            <a:r>
              <a:rPr lang="en-US" sz="1200" b="1" dirty="0">
                <a:solidFill>
                  <a:srgbClr val="009900"/>
                </a:solidFill>
              </a:rPr>
              <a:t> 3</a:t>
            </a:r>
          </a:p>
        </p:txBody>
      </p:sp>
      <p:sp>
        <p:nvSpPr>
          <p:cNvPr id="7363" name="Rectangle 195"/>
          <p:cNvSpPr>
            <a:spLocks noChangeArrowheads="1"/>
          </p:cNvSpPr>
          <p:nvPr/>
        </p:nvSpPr>
        <p:spPr bwMode="auto">
          <a:xfrm>
            <a:off x="6324600" y="2489850"/>
            <a:ext cx="2590800" cy="1447800"/>
          </a:xfrm>
          <a:prstGeom prst="rect">
            <a:avLst/>
          </a:prstGeom>
          <a:solidFill>
            <a:schemeClr val="bg1"/>
          </a:solidFill>
          <a:ln w="9525">
            <a:solidFill>
              <a:schemeClr val="tx1"/>
            </a:solidFill>
            <a:miter lim="800000"/>
            <a:headEnd/>
            <a:tailEnd/>
          </a:ln>
        </p:spPr>
        <p:txBody>
          <a:bodyPr wrap="none" anchor="ctr"/>
          <a:lstStyle/>
          <a:p>
            <a:r>
              <a:rPr lang="en-US" sz="1200" b="1" i="1" dirty="0">
                <a:solidFill>
                  <a:schemeClr val="hlink"/>
                </a:solidFill>
              </a:rPr>
              <a:t>Temp</a:t>
            </a:r>
            <a:r>
              <a:rPr lang="en-US" sz="1200" b="1" i="1" dirty="0">
                <a:solidFill>
                  <a:schemeClr val="accent2"/>
                </a:solidFill>
              </a:rPr>
              <a:t>   </a:t>
            </a:r>
            <a:r>
              <a:rPr lang="en-US" sz="1200" b="1" dirty="0"/>
              <a:t>    |   No           Yes</a:t>
            </a:r>
          </a:p>
          <a:p>
            <a:r>
              <a:rPr lang="en-US" sz="1200" b="1" dirty="0"/>
              <a:t>--------------------------------------</a:t>
            </a:r>
          </a:p>
          <a:p>
            <a:r>
              <a:rPr lang="en-US" sz="1200" b="1" dirty="0"/>
              <a:t>Hot          |   </a:t>
            </a:r>
            <a:r>
              <a:rPr lang="en-US" sz="1200" b="1" dirty="0">
                <a:solidFill>
                  <a:srgbClr val="009900"/>
                </a:solidFill>
              </a:rPr>
              <a:t> 2</a:t>
            </a:r>
            <a:r>
              <a:rPr lang="en-US" sz="1200" b="1" dirty="0"/>
              <a:t>               </a:t>
            </a:r>
            <a:r>
              <a:rPr lang="en-US" sz="1200" b="1" dirty="0">
                <a:solidFill>
                  <a:srgbClr val="FF0000"/>
                </a:solidFill>
              </a:rPr>
              <a:t>2</a:t>
            </a:r>
          </a:p>
          <a:p>
            <a:r>
              <a:rPr lang="en-US" sz="1200" b="1" dirty="0"/>
              <a:t>--------------------------------------</a:t>
            </a:r>
          </a:p>
          <a:p>
            <a:r>
              <a:rPr lang="en-US" sz="1200" b="1" dirty="0"/>
              <a:t>Mild         |    </a:t>
            </a:r>
            <a:r>
              <a:rPr lang="en-US" sz="1200" b="1" dirty="0">
                <a:solidFill>
                  <a:srgbClr val="FF0000"/>
                </a:solidFill>
              </a:rPr>
              <a:t>2</a:t>
            </a:r>
            <a:r>
              <a:rPr lang="en-US" sz="1200" b="1" dirty="0"/>
              <a:t>              </a:t>
            </a:r>
            <a:r>
              <a:rPr lang="en-US" sz="1200" b="1" dirty="0">
                <a:solidFill>
                  <a:srgbClr val="009900"/>
                </a:solidFill>
              </a:rPr>
              <a:t> 4</a:t>
            </a:r>
          </a:p>
          <a:p>
            <a:r>
              <a:rPr lang="en-US" sz="1200" b="1" dirty="0"/>
              <a:t>--------------------------------------</a:t>
            </a:r>
          </a:p>
          <a:p>
            <a:r>
              <a:rPr lang="en-US" sz="1200" b="1" dirty="0"/>
              <a:t>Cool        |    </a:t>
            </a:r>
            <a:r>
              <a:rPr lang="en-US" sz="1200" b="1" dirty="0">
                <a:solidFill>
                  <a:srgbClr val="FF0000"/>
                </a:solidFill>
              </a:rPr>
              <a:t>1</a:t>
            </a:r>
            <a:r>
              <a:rPr lang="en-US" sz="1200" b="1" dirty="0"/>
              <a:t>               </a:t>
            </a:r>
            <a:r>
              <a:rPr lang="en-US" sz="1200" b="1" dirty="0">
                <a:solidFill>
                  <a:srgbClr val="009900"/>
                </a:solidFill>
              </a:rPr>
              <a:t>3</a:t>
            </a:r>
          </a:p>
        </p:txBody>
      </p:sp>
      <p:sp>
        <p:nvSpPr>
          <p:cNvPr id="7364" name="Rectangle 196"/>
          <p:cNvSpPr>
            <a:spLocks noChangeArrowheads="1"/>
          </p:cNvSpPr>
          <p:nvPr/>
        </p:nvSpPr>
        <p:spPr bwMode="auto">
          <a:xfrm>
            <a:off x="6324600" y="4166250"/>
            <a:ext cx="2590800" cy="1143000"/>
          </a:xfrm>
          <a:prstGeom prst="rect">
            <a:avLst/>
          </a:prstGeom>
          <a:solidFill>
            <a:schemeClr val="bg1"/>
          </a:solidFill>
          <a:ln w="9525">
            <a:solidFill>
              <a:schemeClr val="tx1"/>
            </a:solidFill>
            <a:miter lim="800000"/>
            <a:headEnd/>
            <a:tailEnd/>
          </a:ln>
        </p:spPr>
        <p:txBody>
          <a:bodyPr wrap="none" anchor="ctr"/>
          <a:lstStyle/>
          <a:p>
            <a:r>
              <a:rPr lang="en-US" sz="1200" b="1" i="1" dirty="0">
                <a:solidFill>
                  <a:schemeClr val="hlink"/>
                </a:solidFill>
              </a:rPr>
              <a:t>Humidity</a:t>
            </a:r>
            <a:r>
              <a:rPr lang="en-US" sz="1200" b="1" dirty="0"/>
              <a:t>  |   No           Yes</a:t>
            </a:r>
          </a:p>
          <a:p>
            <a:r>
              <a:rPr lang="en-US" sz="1200" b="1" dirty="0"/>
              <a:t>--------------------------------------</a:t>
            </a:r>
          </a:p>
          <a:p>
            <a:r>
              <a:rPr lang="en-US" sz="1200" b="1" dirty="0"/>
              <a:t>High         |   </a:t>
            </a:r>
            <a:r>
              <a:rPr lang="en-US" sz="1200" b="1" dirty="0">
                <a:solidFill>
                  <a:srgbClr val="009900"/>
                </a:solidFill>
              </a:rPr>
              <a:t> 4</a:t>
            </a:r>
            <a:r>
              <a:rPr lang="en-US" sz="1200" b="1" dirty="0"/>
              <a:t>               </a:t>
            </a:r>
            <a:r>
              <a:rPr lang="en-US" sz="1200" b="1" dirty="0">
                <a:solidFill>
                  <a:srgbClr val="FF0000"/>
                </a:solidFill>
              </a:rPr>
              <a:t>3</a:t>
            </a:r>
          </a:p>
          <a:p>
            <a:r>
              <a:rPr lang="en-US" sz="1200" b="1" dirty="0"/>
              <a:t>--------------------------------------</a:t>
            </a:r>
          </a:p>
          <a:p>
            <a:r>
              <a:rPr lang="en-US" sz="1200" b="1" dirty="0"/>
              <a:t>Normal     |    </a:t>
            </a:r>
            <a:r>
              <a:rPr lang="en-US" sz="1200" b="1" dirty="0">
                <a:solidFill>
                  <a:srgbClr val="FF0000"/>
                </a:solidFill>
              </a:rPr>
              <a:t>1</a:t>
            </a:r>
            <a:r>
              <a:rPr lang="en-US" sz="1200" b="1" dirty="0"/>
              <a:t>              </a:t>
            </a:r>
            <a:r>
              <a:rPr lang="en-US" sz="1200" b="1" dirty="0">
                <a:solidFill>
                  <a:srgbClr val="009900"/>
                </a:solidFill>
              </a:rPr>
              <a:t> 6</a:t>
            </a:r>
          </a:p>
        </p:txBody>
      </p:sp>
      <p:sp>
        <p:nvSpPr>
          <p:cNvPr id="7365" name="Rectangle 197"/>
          <p:cNvSpPr>
            <a:spLocks noChangeArrowheads="1"/>
          </p:cNvSpPr>
          <p:nvPr/>
        </p:nvSpPr>
        <p:spPr bwMode="auto">
          <a:xfrm>
            <a:off x="6324600" y="5537850"/>
            <a:ext cx="2590800" cy="1143000"/>
          </a:xfrm>
          <a:prstGeom prst="rect">
            <a:avLst/>
          </a:prstGeom>
          <a:solidFill>
            <a:schemeClr val="bg1"/>
          </a:solidFill>
          <a:ln w="9525">
            <a:solidFill>
              <a:schemeClr val="tx1"/>
            </a:solidFill>
            <a:miter lim="800000"/>
            <a:headEnd/>
            <a:tailEnd/>
          </a:ln>
        </p:spPr>
        <p:txBody>
          <a:bodyPr wrap="none" anchor="ctr"/>
          <a:lstStyle/>
          <a:p>
            <a:r>
              <a:rPr lang="en-US" sz="1200" b="1" i="1" dirty="0">
                <a:solidFill>
                  <a:schemeClr val="hlink"/>
                </a:solidFill>
              </a:rPr>
              <a:t>Windy</a:t>
            </a:r>
            <a:r>
              <a:rPr lang="en-US" sz="1200" b="1" i="1" dirty="0">
                <a:solidFill>
                  <a:schemeClr val="accent2"/>
                </a:solidFill>
              </a:rPr>
              <a:t>    </a:t>
            </a:r>
            <a:r>
              <a:rPr lang="en-US" sz="1200" b="1" dirty="0"/>
              <a:t>  |   No           Yes</a:t>
            </a:r>
          </a:p>
          <a:p>
            <a:r>
              <a:rPr lang="en-US" sz="1200" b="1" dirty="0"/>
              <a:t>--------------------------------------</a:t>
            </a:r>
          </a:p>
          <a:p>
            <a:r>
              <a:rPr lang="en-US" sz="1200" b="1" dirty="0"/>
              <a:t>False        |   </a:t>
            </a:r>
            <a:r>
              <a:rPr lang="en-US" sz="1200" b="1" dirty="0">
                <a:solidFill>
                  <a:srgbClr val="009900"/>
                </a:solidFill>
              </a:rPr>
              <a:t> </a:t>
            </a:r>
            <a:r>
              <a:rPr lang="en-US" sz="1200" b="1" dirty="0">
                <a:solidFill>
                  <a:srgbClr val="FF0000"/>
                </a:solidFill>
              </a:rPr>
              <a:t>2</a:t>
            </a:r>
            <a:r>
              <a:rPr lang="en-US" sz="1200" b="1" dirty="0"/>
              <a:t>               </a:t>
            </a:r>
            <a:r>
              <a:rPr lang="en-US" sz="1200" b="1" dirty="0">
                <a:solidFill>
                  <a:srgbClr val="00CC00"/>
                </a:solidFill>
              </a:rPr>
              <a:t>6</a:t>
            </a:r>
          </a:p>
          <a:p>
            <a:r>
              <a:rPr lang="en-US" sz="1200" b="1" dirty="0"/>
              <a:t>--------------------------------------</a:t>
            </a:r>
          </a:p>
          <a:p>
            <a:r>
              <a:rPr lang="en-US" sz="1200" b="1" dirty="0"/>
              <a:t>True         |    </a:t>
            </a:r>
            <a:r>
              <a:rPr lang="en-US" sz="1200" b="1" dirty="0">
                <a:solidFill>
                  <a:srgbClr val="FF0000"/>
                </a:solidFill>
              </a:rPr>
              <a:t>3</a:t>
            </a:r>
            <a:r>
              <a:rPr lang="en-US" sz="1200" b="1" dirty="0"/>
              <a:t>              </a:t>
            </a:r>
            <a:r>
              <a:rPr lang="en-US" sz="1200" b="1" dirty="0">
                <a:solidFill>
                  <a:srgbClr val="009900"/>
                </a:solidFill>
              </a:rPr>
              <a:t> 3</a:t>
            </a:r>
          </a:p>
        </p:txBody>
      </p:sp>
      <p:cxnSp>
        <p:nvCxnSpPr>
          <p:cNvPr id="7367" name="AutoShape 199"/>
          <p:cNvCxnSpPr>
            <a:cxnSpLocks noChangeShapeType="1"/>
            <a:endCxn id="7362" idx="1"/>
          </p:cNvCxnSpPr>
          <p:nvPr/>
        </p:nvCxnSpPr>
        <p:spPr bwMode="auto">
          <a:xfrm rot="-5400000">
            <a:off x="3333750" y="-805800"/>
            <a:ext cx="647700" cy="5334000"/>
          </a:xfrm>
          <a:prstGeom prst="bentConnector2">
            <a:avLst/>
          </a:prstGeom>
          <a:noFill/>
          <a:ln w="9525">
            <a:solidFill>
              <a:schemeClr val="tx1"/>
            </a:solidFill>
            <a:miter lim="800000"/>
            <a:headEnd/>
            <a:tailEnd type="triangle" w="med" len="med"/>
          </a:ln>
        </p:spPr>
      </p:cxnSp>
      <p:cxnSp>
        <p:nvCxnSpPr>
          <p:cNvPr id="7368" name="AutoShape 200"/>
          <p:cNvCxnSpPr>
            <a:cxnSpLocks noChangeShapeType="1"/>
            <a:endCxn id="7363" idx="1"/>
          </p:cNvCxnSpPr>
          <p:nvPr/>
        </p:nvCxnSpPr>
        <p:spPr bwMode="auto">
          <a:xfrm rot="5400000" flipV="1">
            <a:off x="3695700" y="584850"/>
            <a:ext cx="1028700" cy="4229100"/>
          </a:xfrm>
          <a:prstGeom prst="bentConnector4">
            <a:avLst>
              <a:gd name="adj1" fmla="val -51236"/>
              <a:gd name="adj2" fmla="val 96769"/>
            </a:avLst>
          </a:prstGeom>
          <a:noFill/>
          <a:ln w="9525">
            <a:solidFill>
              <a:schemeClr val="tx1"/>
            </a:solidFill>
            <a:miter lim="800000"/>
            <a:headEnd/>
            <a:tailEnd type="triangle" w="med" len="med"/>
          </a:ln>
        </p:spPr>
      </p:cxnSp>
      <p:cxnSp>
        <p:nvCxnSpPr>
          <p:cNvPr id="7369" name="AutoShape 201"/>
          <p:cNvCxnSpPr>
            <a:cxnSpLocks noChangeShapeType="1"/>
            <a:endCxn id="7364" idx="1"/>
          </p:cNvCxnSpPr>
          <p:nvPr/>
        </p:nvCxnSpPr>
        <p:spPr bwMode="auto">
          <a:xfrm rot="5400000" flipV="1">
            <a:off x="3486150" y="1899300"/>
            <a:ext cx="2552700" cy="3124200"/>
          </a:xfrm>
          <a:prstGeom prst="bentConnector4">
            <a:avLst>
              <a:gd name="adj1" fmla="val -15736"/>
              <a:gd name="adj2" fmla="val 91361"/>
            </a:avLst>
          </a:prstGeom>
          <a:noFill/>
          <a:ln w="9525">
            <a:solidFill>
              <a:schemeClr val="tx1"/>
            </a:solidFill>
            <a:miter lim="800000"/>
            <a:headEnd/>
            <a:tailEnd type="triangle" w="med" len="med"/>
          </a:ln>
        </p:spPr>
      </p:cxnSp>
      <p:cxnSp>
        <p:nvCxnSpPr>
          <p:cNvPr id="7371" name="AutoShape 203"/>
          <p:cNvCxnSpPr>
            <a:cxnSpLocks noChangeShapeType="1"/>
            <a:endCxn id="7365" idx="1"/>
          </p:cNvCxnSpPr>
          <p:nvPr/>
        </p:nvCxnSpPr>
        <p:spPr bwMode="auto">
          <a:xfrm rot="5400000" flipV="1">
            <a:off x="3333750" y="3118500"/>
            <a:ext cx="3924300" cy="2057400"/>
          </a:xfrm>
          <a:prstGeom prst="bentConnector4">
            <a:avLst>
              <a:gd name="adj1" fmla="val -5824"/>
              <a:gd name="adj2" fmla="val 79856"/>
            </a:avLst>
          </a:prstGeom>
          <a:noFill/>
          <a:ln w="9525">
            <a:solidFill>
              <a:schemeClr val="tx1"/>
            </a:solidFill>
            <a:miter lim="800000"/>
            <a:headEnd/>
            <a:tailEnd type="triangle" w="med" len="med"/>
          </a:ln>
        </p:spPr>
      </p:cxnSp>
      <p:sp>
        <p:nvSpPr>
          <p:cNvPr id="13" name="TextBox 12"/>
          <p:cNvSpPr txBox="1"/>
          <p:nvPr/>
        </p:nvSpPr>
        <p:spPr>
          <a:xfrm>
            <a:off x="228600" y="1066800"/>
            <a:ext cx="5715000" cy="307777"/>
          </a:xfrm>
          <a:prstGeom prst="rect">
            <a:avLst/>
          </a:prstGeom>
          <a:noFill/>
        </p:spPr>
        <p:txBody>
          <a:bodyPr wrap="square" rtlCol="0">
            <a:spAutoFit/>
          </a:bodyPr>
          <a:lstStyle/>
          <a:p>
            <a:r>
              <a:rPr lang="en-US" sz="1400" dirty="0"/>
              <a:t>Step 1: Count the Number of values for each attribute for each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
                                        </p:tgtEl>
                                        <p:attrNameLst>
                                          <p:attrName>style.visibility</p:attrName>
                                        </p:attrNameLst>
                                      </p:cBhvr>
                                      <p:to>
                                        <p:strVal val="visible"/>
                                      </p:to>
                                    </p:set>
                                    <p:animEffect transition="in" filter="blinds(horizontal)">
                                      <p:cBhvr>
                                        <p:cTn id="7" dur="500"/>
                                        <p:tgtEl>
                                          <p:spTgt spid="7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67"/>
                                        </p:tgtEl>
                                        <p:attrNameLst>
                                          <p:attrName>style.visibility</p:attrName>
                                        </p:attrNameLst>
                                      </p:cBhvr>
                                      <p:to>
                                        <p:strVal val="visible"/>
                                      </p:to>
                                    </p:set>
                                    <p:animEffect transition="in" filter="blinds(horizontal)">
                                      <p:cBhvr>
                                        <p:cTn id="12" dur="500"/>
                                        <p:tgtEl>
                                          <p:spTgt spid="736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362"/>
                                        </p:tgtEl>
                                        <p:attrNameLst>
                                          <p:attrName>style.visibility</p:attrName>
                                        </p:attrNameLst>
                                      </p:cBhvr>
                                      <p:to>
                                        <p:strVal val="visible"/>
                                      </p:to>
                                    </p:set>
                                    <p:animEffect transition="in" filter="blinds(horizontal)">
                                      <p:cBhvr>
                                        <p:cTn id="16" dur="500"/>
                                        <p:tgtEl>
                                          <p:spTgt spid="736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368"/>
                                        </p:tgtEl>
                                        <p:attrNameLst>
                                          <p:attrName>style.visibility</p:attrName>
                                        </p:attrNameLst>
                                      </p:cBhvr>
                                      <p:to>
                                        <p:strVal val="visible"/>
                                      </p:to>
                                    </p:set>
                                    <p:animEffect transition="in" filter="blinds(horizontal)">
                                      <p:cBhvr>
                                        <p:cTn id="21" dur="500"/>
                                        <p:tgtEl>
                                          <p:spTgt spid="7368"/>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7363"/>
                                        </p:tgtEl>
                                        <p:attrNameLst>
                                          <p:attrName>style.visibility</p:attrName>
                                        </p:attrNameLst>
                                      </p:cBhvr>
                                      <p:to>
                                        <p:strVal val="visible"/>
                                      </p:to>
                                    </p:set>
                                    <p:animEffect transition="in" filter="blinds(horizontal)">
                                      <p:cBhvr>
                                        <p:cTn id="25" dur="500"/>
                                        <p:tgtEl>
                                          <p:spTgt spid="736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369"/>
                                        </p:tgtEl>
                                        <p:attrNameLst>
                                          <p:attrName>style.visibility</p:attrName>
                                        </p:attrNameLst>
                                      </p:cBhvr>
                                      <p:to>
                                        <p:strVal val="visible"/>
                                      </p:to>
                                    </p:set>
                                    <p:animEffect transition="in" filter="blinds(horizontal)">
                                      <p:cBhvr>
                                        <p:cTn id="30" dur="500"/>
                                        <p:tgtEl>
                                          <p:spTgt spid="7369"/>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7364"/>
                                        </p:tgtEl>
                                        <p:attrNameLst>
                                          <p:attrName>style.visibility</p:attrName>
                                        </p:attrNameLst>
                                      </p:cBhvr>
                                      <p:to>
                                        <p:strVal val="visible"/>
                                      </p:to>
                                    </p:set>
                                    <p:animEffect transition="in" filter="blinds(horizontal)">
                                      <p:cBhvr>
                                        <p:cTn id="34" dur="500"/>
                                        <p:tgtEl>
                                          <p:spTgt spid="736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371"/>
                                        </p:tgtEl>
                                        <p:attrNameLst>
                                          <p:attrName>style.visibility</p:attrName>
                                        </p:attrNameLst>
                                      </p:cBhvr>
                                      <p:to>
                                        <p:strVal val="visible"/>
                                      </p:to>
                                    </p:set>
                                    <p:animEffect transition="in" filter="blinds(horizontal)">
                                      <p:cBhvr>
                                        <p:cTn id="39" dur="500"/>
                                        <p:tgtEl>
                                          <p:spTgt spid="7371"/>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7365"/>
                                        </p:tgtEl>
                                        <p:attrNameLst>
                                          <p:attrName>style.visibility</p:attrName>
                                        </p:attrNameLst>
                                      </p:cBhvr>
                                      <p:to>
                                        <p:strVal val="visible"/>
                                      </p:to>
                                    </p:set>
                                    <p:animEffect transition="in" filter="blinds(horizontal)">
                                      <p:cBhvr>
                                        <p:cTn id="43" dur="500"/>
                                        <p:tgtEl>
                                          <p:spTgt spid="7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 grpId="0" animBg="1" autoUpdateAnimBg="0"/>
      <p:bldP spid="7363" grpId="0" animBg="1" autoUpdateAnimBg="0"/>
      <p:bldP spid="7364" grpId="0" animBg="1" autoUpdateAnimBg="0"/>
      <p:bldP spid="7365"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Find Total Error Rate for Each Attribute</a:t>
            </a:r>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125</a:t>
            </a:fld>
            <a:endParaRPr lang="en-US"/>
          </a:p>
        </p:txBody>
      </p:sp>
      <p:pic>
        <p:nvPicPr>
          <p:cNvPr id="146435" name="Picture 3"/>
          <p:cNvPicPr>
            <a:picLocks noChangeAspect="1" noChangeArrowheads="1"/>
          </p:cNvPicPr>
          <p:nvPr/>
        </p:nvPicPr>
        <p:blipFill>
          <a:blip r:embed="rId2" cstate="print"/>
          <a:srcRect/>
          <a:stretch>
            <a:fillRect/>
          </a:stretch>
        </p:blipFill>
        <p:spPr bwMode="auto">
          <a:xfrm>
            <a:off x="152400" y="1143000"/>
            <a:ext cx="4476750" cy="3905250"/>
          </a:xfrm>
          <a:prstGeom prst="rect">
            <a:avLst/>
          </a:prstGeom>
          <a:noFill/>
          <a:ln w="9525">
            <a:noFill/>
            <a:miter lim="800000"/>
            <a:headEnd/>
            <a:tailEnd/>
          </a:ln>
        </p:spPr>
      </p:pic>
      <p:cxnSp>
        <p:nvCxnSpPr>
          <p:cNvPr id="10" name="Straight Arrow Connector 9"/>
          <p:cNvCxnSpPr/>
          <p:nvPr/>
        </p:nvCxnSpPr>
        <p:spPr bwMode="auto">
          <a:xfrm flipH="1">
            <a:off x="4343400" y="1752600"/>
            <a:ext cx="504825" cy="200025"/>
          </a:xfrm>
          <a:prstGeom prst="straightConnector1">
            <a:avLst/>
          </a:prstGeom>
          <a:solidFill>
            <a:schemeClr val="accent1"/>
          </a:solidFill>
          <a:ln w="9525" cap="flat" cmpd="sng" algn="ctr">
            <a:solidFill>
              <a:srgbClr val="FF0000"/>
            </a:solidFill>
            <a:prstDash val="solid"/>
            <a:miter lim="800000"/>
            <a:headEnd type="none" w="med" len="med"/>
            <a:tailEnd type="arrow"/>
          </a:ln>
          <a:effectLst/>
        </p:spPr>
      </p:cxnSp>
      <p:cxnSp>
        <p:nvCxnSpPr>
          <p:cNvPr id="11" name="Straight Arrow Connector 10"/>
          <p:cNvCxnSpPr/>
          <p:nvPr/>
        </p:nvCxnSpPr>
        <p:spPr bwMode="auto">
          <a:xfrm flipH="1">
            <a:off x="4343400" y="3505200"/>
            <a:ext cx="381000" cy="304800"/>
          </a:xfrm>
          <a:prstGeom prst="straightConnector1">
            <a:avLst/>
          </a:prstGeom>
          <a:solidFill>
            <a:schemeClr val="accent1"/>
          </a:solidFill>
          <a:ln w="9525" cap="flat" cmpd="sng" algn="ctr">
            <a:solidFill>
              <a:srgbClr val="FF0000"/>
            </a:solidFill>
            <a:prstDash val="solid"/>
            <a:miter lim="800000"/>
            <a:headEnd type="none" w="med" len="med"/>
            <a:tailEnd type="arrow"/>
          </a:ln>
          <a:effectLst/>
        </p:spPr>
      </p:cxnSp>
      <p:sp>
        <p:nvSpPr>
          <p:cNvPr id="12" name="TextBox 11"/>
          <p:cNvSpPr txBox="1"/>
          <p:nvPr/>
        </p:nvSpPr>
        <p:spPr>
          <a:xfrm>
            <a:off x="180974" y="5381625"/>
            <a:ext cx="5457825" cy="923330"/>
          </a:xfrm>
          <a:prstGeom prst="rect">
            <a:avLst/>
          </a:prstGeom>
          <a:noFill/>
        </p:spPr>
        <p:txBody>
          <a:bodyPr wrap="square" rtlCol="0">
            <a:spAutoFit/>
          </a:bodyPr>
          <a:lstStyle/>
          <a:p>
            <a:r>
              <a:rPr lang="en-US" dirty="0"/>
              <a:t>Step 2: Select (</a:t>
            </a:r>
            <a:r>
              <a:rPr lang="en-US" dirty="0">
                <a:solidFill>
                  <a:srgbClr val="FF0000"/>
                </a:solidFill>
              </a:rPr>
              <a:t>Outlook</a:t>
            </a:r>
            <a:r>
              <a:rPr lang="en-US" dirty="0"/>
              <a:t>) as the best attribute to generate the One Rule. </a:t>
            </a:r>
            <a:r>
              <a:rPr lang="en-US" i="1" dirty="0">
                <a:latin typeface="Calibri" pitchFamily="34" charset="0"/>
              </a:rPr>
              <a:t>Error rate= 4/14 (28.5%)</a:t>
            </a:r>
            <a:endParaRPr lang="en-US" b="1" dirty="0">
              <a:latin typeface="Calibri" pitchFamily="34" charset="0"/>
            </a:endParaRPr>
          </a:p>
          <a:p>
            <a:endParaRPr lang="en-US" dirty="0"/>
          </a:p>
        </p:txBody>
      </p:sp>
      <p:sp>
        <p:nvSpPr>
          <p:cNvPr id="13" name="مربع نص 18"/>
          <p:cNvSpPr txBox="1">
            <a:spLocks noChangeArrowheads="1"/>
          </p:cNvSpPr>
          <p:nvPr/>
        </p:nvSpPr>
        <p:spPr bwMode="auto">
          <a:xfrm>
            <a:off x="4724400" y="3962400"/>
            <a:ext cx="4191000" cy="1477328"/>
          </a:xfrm>
          <a:prstGeom prst="rect">
            <a:avLst/>
          </a:prstGeom>
          <a:noFill/>
          <a:ln w="9525">
            <a:solidFill>
              <a:srgbClr val="170981"/>
            </a:solidFill>
            <a:miter lim="800000"/>
            <a:headEnd/>
            <a:tailEnd/>
          </a:ln>
        </p:spPr>
        <p:txBody>
          <a:bodyPr wrap="square">
            <a:spAutoFit/>
          </a:bodyPr>
          <a:lstStyle/>
          <a:p>
            <a:r>
              <a:rPr lang="en-US" b="1" dirty="0">
                <a:latin typeface="Calibri" pitchFamily="34" charset="0"/>
              </a:rPr>
              <a:t>If (Outlook = Overcast) then  </a:t>
            </a:r>
            <a:r>
              <a:rPr lang="en-US" b="1" dirty="0">
                <a:solidFill>
                  <a:srgbClr val="FF0000"/>
                </a:solidFill>
                <a:latin typeface="Calibri" pitchFamily="34" charset="0"/>
              </a:rPr>
              <a:t>Play (Yes)</a:t>
            </a:r>
          </a:p>
          <a:p>
            <a:r>
              <a:rPr lang="en-US" b="1" dirty="0">
                <a:latin typeface="Calibri" pitchFamily="34" charset="0"/>
              </a:rPr>
              <a:t>Else </a:t>
            </a:r>
          </a:p>
          <a:p>
            <a:r>
              <a:rPr lang="en-US" b="1" dirty="0">
                <a:latin typeface="Calibri" pitchFamily="34" charset="0"/>
              </a:rPr>
              <a:t>  If (Outlook = Sunny) then </a:t>
            </a:r>
            <a:r>
              <a:rPr lang="en-US" b="1" dirty="0">
                <a:solidFill>
                  <a:srgbClr val="FF0000"/>
                </a:solidFill>
                <a:latin typeface="Calibri" pitchFamily="34" charset="0"/>
              </a:rPr>
              <a:t>Don’t Play (No)</a:t>
            </a:r>
          </a:p>
          <a:p>
            <a:r>
              <a:rPr lang="en-US" b="1" dirty="0">
                <a:latin typeface="Calibri" pitchFamily="34" charset="0"/>
              </a:rPr>
              <a:t>Else </a:t>
            </a:r>
          </a:p>
          <a:p>
            <a:r>
              <a:rPr lang="en-US" b="1" dirty="0">
                <a:latin typeface="Calibri" pitchFamily="34" charset="0"/>
              </a:rPr>
              <a:t>  If (Outlook = Rainy) then </a:t>
            </a:r>
            <a:r>
              <a:rPr lang="en-US" b="1" dirty="0">
                <a:solidFill>
                  <a:srgbClr val="FF0000"/>
                </a:solidFill>
                <a:latin typeface="Calibri" pitchFamily="34" charset="0"/>
              </a:rPr>
              <a:t>Play (Yes)</a:t>
            </a:r>
            <a:endParaRPr lang="en-US" dirty="0">
              <a:latin typeface="Calibri" pitchFamily="34" charset="0"/>
            </a:endParaRPr>
          </a:p>
        </p:txBody>
      </p:sp>
      <p:sp>
        <p:nvSpPr>
          <p:cNvPr id="20" name="TextBox 19"/>
          <p:cNvSpPr txBox="1"/>
          <p:nvPr/>
        </p:nvSpPr>
        <p:spPr>
          <a:xfrm>
            <a:off x="5105400" y="1219200"/>
            <a:ext cx="3657600" cy="646331"/>
          </a:xfrm>
          <a:prstGeom prst="rect">
            <a:avLst/>
          </a:prstGeom>
          <a:noFill/>
        </p:spPr>
        <p:txBody>
          <a:bodyPr wrap="square" rtlCol="0">
            <a:spAutoFit/>
          </a:bodyPr>
          <a:lstStyle/>
          <a:p>
            <a:r>
              <a:rPr lang="en-US" dirty="0"/>
              <a:t>Step 3: Generate the One Rule from the </a:t>
            </a:r>
            <a:r>
              <a:rPr lang="en-US" dirty="0">
                <a:solidFill>
                  <a:srgbClr val="FF0000"/>
                </a:solidFill>
              </a:rPr>
              <a:t>Outlook</a:t>
            </a:r>
            <a:r>
              <a:rPr lang="en-US" dirty="0"/>
              <a:t> attribute.</a:t>
            </a:r>
          </a:p>
        </p:txBody>
      </p:sp>
      <p:sp>
        <p:nvSpPr>
          <p:cNvPr id="21" name="Down Arrow 20"/>
          <p:cNvSpPr/>
          <p:nvPr/>
        </p:nvSpPr>
        <p:spPr bwMode="auto">
          <a:xfrm>
            <a:off x="7924800" y="2895600"/>
            <a:ext cx="304800" cy="914400"/>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22" name="Rectangle 73"/>
          <p:cNvSpPr>
            <a:spLocks noChangeArrowheads="1"/>
          </p:cNvSpPr>
          <p:nvPr/>
        </p:nvSpPr>
        <p:spPr bwMode="auto">
          <a:xfrm>
            <a:off x="5257800" y="2057400"/>
            <a:ext cx="2362200" cy="1447800"/>
          </a:xfrm>
          <a:prstGeom prst="rect">
            <a:avLst/>
          </a:prstGeom>
          <a:solidFill>
            <a:schemeClr val="bg1"/>
          </a:solidFill>
          <a:ln w="9525">
            <a:solidFill>
              <a:schemeClr val="tx1"/>
            </a:solidFill>
            <a:miter lim="800000"/>
            <a:headEnd/>
            <a:tailEnd/>
          </a:ln>
        </p:spPr>
        <p:txBody>
          <a:bodyPr wrap="none" anchor="ctr"/>
          <a:lstStyle/>
          <a:p>
            <a:r>
              <a:rPr lang="en-US" sz="1200" b="1" i="1" dirty="0">
                <a:solidFill>
                  <a:schemeClr val="hlink"/>
                </a:solidFill>
              </a:rPr>
              <a:t>Outlook</a:t>
            </a:r>
            <a:r>
              <a:rPr lang="en-US" sz="1200" b="1" dirty="0"/>
              <a:t>    |   No           Yes</a:t>
            </a:r>
          </a:p>
          <a:p>
            <a:r>
              <a:rPr lang="en-US" sz="1200" b="1" dirty="0"/>
              <a:t>---------------------------------</a:t>
            </a:r>
          </a:p>
          <a:p>
            <a:r>
              <a:rPr lang="en-US" sz="1200" b="1" dirty="0"/>
              <a:t>Sunny      |   </a:t>
            </a:r>
            <a:r>
              <a:rPr lang="en-US" sz="1200" b="1" dirty="0">
                <a:solidFill>
                  <a:srgbClr val="009900"/>
                </a:solidFill>
              </a:rPr>
              <a:t> 3</a:t>
            </a:r>
            <a:r>
              <a:rPr lang="en-US" sz="1200" b="1" dirty="0"/>
              <a:t>               </a:t>
            </a:r>
            <a:r>
              <a:rPr lang="en-US" sz="1200" b="1" dirty="0">
                <a:solidFill>
                  <a:srgbClr val="FF0000"/>
                </a:solidFill>
              </a:rPr>
              <a:t>2</a:t>
            </a:r>
          </a:p>
          <a:p>
            <a:r>
              <a:rPr lang="en-US" sz="1200" b="1" dirty="0"/>
              <a:t>---------------------------------</a:t>
            </a:r>
          </a:p>
          <a:p>
            <a:r>
              <a:rPr lang="en-US" sz="1200" b="1" dirty="0"/>
              <a:t>Overcast  |    </a:t>
            </a:r>
            <a:r>
              <a:rPr lang="en-US" sz="1200" b="1" dirty="0">
                <a:solidFill>
                  <a:srgbClr val="FF0000"/>
                </a:solidFill>
              </a:rPr>
              <a:t>0</a:t>
            </a:r>
            <a:r>
              <a:rPr lang="en-US" sz="1200" b="1" dirty="0"/>
              <a:t>              </a:t>
            </a:r>
            <a:r>
              <a:rPr lang="en-US" sz="1200" b="1" dirty="0">
                <a:solidFill>
                  <a:srgbClr val="009900"/>
                </a:solidFill>
              </a:rPr>
              <a:t> 4</a:t>
            </a:r>
          </a:p>
          <a:p>
            <a:r>
              <a:rPr lang="en-US" sz="1200" b="1" dirty="0"/>
              <a:t>---------------------------------</a:t>
            </a:r>
          </a:p>
          <a:p>
            <a:r>
              <a:rPr lang="en-US" sz="1200" b="1" dirty="0"/>
              <a:t>Rainy        |   </a:t>
            </a:r>
            <a:r>
              <a:rPr lang="en-US" sz="1200" b="1" dirty="0">
                <a:solidFill>
                  <a:srgbClr val="FF0000"/>
                </a:solidFill>
              </a:rPr>
              <a:t>2</a:t>
            </a:r>
            <a:r>
              <a:rPr lang="en-US" sz="1200" b="1" dirty="0"/>
              <a:t>               </a:t>
            </a:r>
            <a:r>
              <a:rPr lang="en-US" sz="1200" b="1" dirty="0">
                <a:solidFill>
                  <a:srgbClr val="009900"/>
                </a:solidFill>
              </a:rPr>
              <a:t> 3</a:t>
            </a:r>
          </a:p>
        </p:txBody>
      </p:sp>
    </p:spTree>
  </p:cSld>
  <p:clrMapOvr>
    <a:masterClrMapping/>
  </p:clrMapOvr>
  <p:transition>
    <p:zo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Exercise / Home Work (2)</a:t>
            </a:r>
          </a:p>
        </p:txBody>
      </p:sp>
      <p:sp>
        <p:nvSpPr>
          <p:cNvPr id="50179" name="Slide Number Placeholder 7"/>
          <p:cNvSpPr>
            <a:spLocks noGrp="1"/>
          </p:cNvSpPr>
          <p:nvPr>
            <p:ph type="sldNum" sz="quarter" idx="12"/>
          </p:nvPr>
        </p:nvSpPr>
        <p:spPr>
          <a:noFill/>
        </p:spPr>
        <p:txBody>
          <a:bodyPr/>
          <a:lstStyle/>
          <a:p>
            <a:fld id="{CD97F193-60BF-4331-8500-007DC74117C9}" type="slidenum">
              <a:rPr lang="en-US" smtClean="0"/>
              <a:pPr/>
              <a:t>126</a:t>
            </a:fld>
            <a:endParaRPr lang="en-US"/>
          </a:p>
        </p:txBody>
      </p:sp>
      <p:sp>
        <p:nvSpPr>
          <p:cNvPr id="50180" name="TextBox 7"/>
          <p:cNvSpPr txBox="1">
            <a:spLocks noChangeArrowheads="1"/>
          </p:cNvSpPr>
          <p:nvPr/>
        </p:nvSpPr>
        <p:spPr bwMode="auto">
          <a:xfrm>
            <a:off x="457200" y="1143000"/>
            <a:ext cx="8229600" cy="923925"/>
          </a:xfrm>
          <a:prstGeom prst="rect">
            <a:avLst/>
          </a:prstGeom>
          <a:noFill/>
          <a:ln w="9525">
            <a:noFill/>
            <a:miter lim="800000"/>
            <a:headEnd/>
            <a:tailEnd/>
          </a:ln>
        </p:spPr>
        <p:txBody>
          <a:bodyPr>
            <a:spAutoFit/>
          </a:bodyPr>
          <a:lstStyle/>
          <a:p>
            <a:r>
              <a:rPr lang="en-US" dirty="0"/>
              <a:t>Q) Given the following </a:t>
            </a:r>
            <a:r>
              <a:rPr lang="en-US" dirty="0">
                <a:solidFill>
                  <a:srgbClr val="FF0000"/>
                </a:solidFill>
              </a:rPr>
              <a:t>Test Dataset </a:t>
            </a:r>
            <a:r>
              <a:rPr lang="en-US" dirty="0"/>
              <a:t>and the previous </a:t>
            </a:r>
            <a:r>
              <a:rPr lang="en-US" dirty="0" err="1">
                <a:solidFill>
                  <a:srgbClr val="FF0000"/>
                </a:solidFill>
              </a:rPr>
              <a:t>OneR</a:t>
            </a:r>
            <a:r>
              <a:rPr lang="en-US" dirty="0"/>
              <a:t>, </a:t>
            </a:r>
          </a:p>
          <a:p>
            <a:r>
              <a:rPr lang="en-US" dirty="0"/>
              <a:t>1) Build The Confusion Matrix.</a:t>
            </a:r>
          </a:p>
          <a:p>
            <a:r>
              <a:rPr lang="en-US" dirty="0"/>
              <a:t>2) Find the classification Accuracy for the Model.</a:t>
            </a:r>
          </a:p>
        </p:txBody>
      </p:sp>
      <p:graphicFrame>
        <p:nvGraphicFramePr>
          <p:cNvPr id="6" name="Group 205"/>
          <p:cNvGraphicFramePr>
            <a:graphicFrameLocks/>
          </p:cNvGraphicFramePr>
          <p:nvPr/>
        </p:nvGraphicFramePr>
        <p:xfrm>
          <a:off x="1066800" y="2514600"/>
          <a:ext cx="7162800" cy="3505200"/>
        </p:xfrm>
        <a:graphic>
          <a:graphicData uri="http://schemas.openxmlformats.org/drawingml/2006/table">
            <a:tbl>
              <a:tblPr/>
              <a:tblGrid>
                <a:gridCol w="1432560">
                  <a:extLst>
                    <a:ext uri="{9D8B030D-6E8A-4147-A177-3AD203B41FA5}">
                      <a16:colId xmlns:a16="http://schemas.microsoft.com/office/drawing/2014/main" val="20000"/>
                    </a:ext>
                  </a:extLst>
                </a:gridCol>
                <a:gridCol w="1534885">
                  <a:extLst>
                    <a:ext uri="{9D8B030D-6E8A-4147-A177-3AD203B41FA5}">
                      <a16:colId xmlns:a16="http://schemas.microsoft.com/office/drawing/2014/main" val="20001"/>
                    </a:ext>
                  </a:extLst>
                </a:gridCol>
                <a:gridCol w="1432560">
                  <a:extLst>
                    <a:ext uri="{9D8B030D-6E8A-4147-A177-3AD203B41FA5}">
                      <a16:colId xmlns:a16="http://schemas.microsoft.com/office/drawing/2014/main" val="20002"/>
                    </a:ext>
                  </a:extLst>
                </a:gridCol>
                <a:gridCol w="1432560">
                  <a:extLst>
                    <a:ext uri="{9D8B030D-6E8A-4147-A177-3AD203B41FA5}">
                      <a16:colId xmlns:a16="http://schemas.microsoft.com/office/drawing/2014/main" val="20003"/>
                    </a:ext>
                  </a:extLst>
                </a:gridCol>
                <a:gridCol w="1330235">
                  <a:extLst>
                    <a:ext uri="{9D8B030D-6E8A-4147-A177-3AD203B41FA5}">
                      <a16:colId xmlns:a16="http://schemas.microsoft.com/office/drawing/2014/main" val="20004"/>
                    </a:ext>
                  </a:extLst>
                </a:gridCol>
              </a:tblGrid>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hlink"/>
                          </a:solidFill>
                          <a:effectLst/>
                          <a:latin typeface="Arial"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Temp</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FFFF00"/>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Tree>
  </p:cSld>
  <p:clrMapOvr>
    <a:masterClrMapping/>
  </p:clrMapOvr>
  <p:transition>
    <p:zo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p>
            <a:fld id="{3A6BD08B-2F44-445D-9E0A-6F1ED75EAA7A}" type="slidenum">
              <a:rPr lang="en-US" smtClean="0"/>
              <a:pPr/>
              <a:t>127</a:t>
            </a:fld>
            <a:endParaRPr lang="en-US"/>
          </a:p>
        </p:txBody>
      </p:sp>
      <p:sp>
        <p:nvSpPr>
          <p:cNvPr id="18435" name="Rectangle 2"/>
          <p:cNvSpPr>
            <a:spLocks noGrp="1" noChangeArrowheads="1"/>
          </p:cNvSpPr>
          <p:nvPr>
            <p:ph type="title"/>
          </p:nvPr>
        </p:nvSpPr>
        <p:spPr>
          <a:xfrm>
            <a:off x="533400" y="1828800"/>
            <a:ext cx="8402638" cy="2667000"/>
          </a:xfrm>
          <a:noFill/>
        </p:spPr>
        <p:txBody>
          <a:bodyPr lIns="92075" tIns="46038" rIns="92075" bIns="46038" anchor="ctr"/>
          <a:lstStyle/>
          <a:p>
            <a:pPr eaLnBrk="1" hangingPunct="1"/>
            <a:r>
              <a:rPr lang="en-US" dirty="0"/>
              <a:t>An example of a discretization method used within the </a:t>
            </a:r>
            <a:r>
              <a:rPr lang="en-US" dirty="0" err="1"/>
              <a:t>OneR</a:t>
            </a:r>
            <a:r>
              <a:rPr lang="en-US" dirty="0"/>
              <a:t> </a:t>
            </a:r>
            <a:br>
              <a:rPr lang="en-US" dirty="0"/>
            </a:br>
            <a:r>
              <a:rPr lang="en-US" dirty="0"/>
              <a:t>classification approach</a:t>
            </a:r>
          </a:p>
        </p:txBody>
      </p:sp>
    </p:spTree>
    <p:extLst>
      <p:ext uri="{BB962C8B-B14F-4D97-AF65-F5344CB8AC3E}">
        <p14:creationId xmlns:p14="http://schemas.microsoft.com/office/powerpoint/2010/main" val="941280963"/>
      </p:ext>
    </p:extLst>
  </p:cSld>
  <p:clrMapOvr>
    <a:masterClrMapping/>
  </p:clrMapOvr>
  <p:transition>
    <p:zoom/>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xfrm>
            <a:off x="7239000" y="6560125"/>
            <a:ext cx="1905000" cy="381000"/>
          </a:xfrm>
          <a:noFill/>
        </p:spPr>
        <p:txBody>
          <a:bodyPr/>
          <a:lstStyle/>
          <a:p>
            <a:fld id="{5DDD5F51-6B12-40CA-9D3C-0F8985482599}" type="slidenum">
              <a:rPr lang="en-US">
                <a:latin typeface="Arial" pitchFamily="34" charset="0"/>
              </a:rPr>
              <a:pPr/>
              <a:t>128</a:t>
            </a:fld>
            <a:endParaRPr lang="en-US">
              <a:latin typeface="Arial" pitchFamily="34" charset="0"/>
            </a:endParaRPr>
          </a:p>
        </p:txBody>
      </p:sp>
      <p:sp>
        <p:nvSpPr>
          <p:cNvPr id="9219" name="Rectangle 102"/>
          <p:cNvSpPr>
            <a:spLocks noGrp="1" noChangeArrowheads="1"/>
          </p:cNvSpPr>
          <p:nvPr>
            <p:ph type="title"/>
          </p:nvPr>
        </p:nvSpPr>
        <p:spPr>
          <a:xfrm>
            <a:off x="152400" y="228600"/>
            <a:ext cx="6934200" cy="563563"/>
          </a:xfrm>
        </p:spPr>
        <p:txBody>
          <a:bodyPr/>
          <a:lstStyle/>
          <a:p>
            <a:pPr algn="l" eaLnBrk="1" hangingPunct="1"/>
            <a:r>
              <a:rPr lang="en-US" sz="3200" dirty="0"/>
              <a:t>The Weather Dataset: </a:t>
            </a:r>
            <a:r>
              <a:rPr lang="en-US" sz="1600" b="0" dirty="0">
                <a:solidFill>
                  <a:srgbClr val="FF0000"/>
                </a:solidFill>
              </a:rPr>
              <a:t>Reminder</a:t>
            </a:r>
            <a:endParaRPr lang="en-US" sz="3200" b="0" dirty="0">
              <a:solidFill>
                <a:srgbClr val="FF0000"/>
              </a:solidFill>
            </a:endParaRPr>
          </a:p>
        </p:txBody>
      </p:sp>
      <p:graphicFrame>
        <p:nvGraphicFramePr>
          <p:cNvPr id="7373" name="Group 205"/>
          <p:cNvGraphicFramePr>
            <a:graphicFrameLocks noGrp="1"/>
          </p:cNvGraphicFramePr>
          <p:nvPr>
            <p:ph idx="1"/>
          </p:nvPr>
        </p:nvGraphicFramePr>
        <p:xfrm>
          <a:off x="1981200" y="1600200"/>
          <a:ext cx="5334000" cy="4175760"/>
        </p:xfrm>
        <a:graphic>
          <a:graphicData uri="http://schemas.openxmlformats.org/drawingml/2006/table">
            <a:tbl>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hlink"/>
                          </a:solidFill>
                          <a:effectLst/>
                          <a:latin typeface="Arial"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hlink"/>
                          </a:solidFill>
                          <a:effectLst/>
                          <a:latin typeface="Arial" charset="0"/>
                        </a:rPr>
                        <a:t>Temp</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hlink"/>
                          </a:solidFill>
                          <a:effectLst/>
                          <a:latin typeface="Arial"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hlink"/>
                          </a:solidFill>
                          <a:effectLst/>
                          <a:latin typeface="Arial"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cxnSp>
        <p:nvCxnSpPr>
          <p:cNvPr id="15" name="Straight Arrow Connector 14"/>
          <p:cNvCxnSpPr/>
          <p:nvPr/>
        </p:nvCxnSpPr>
        <p:spPr bwMode="auto">
          <a:xfrm flipV="1">
            <a:off x="1295400" y="5029200"/>
            <a:ext cx="1905000" cy="838200"/>
          </a:xfrm>
          <a:prstGeom prst="straightConnector1">
            <a:avLst/>
          </a:prstGeom>
          <a:solidFill>
            <a:schemeClr val="accent1"/>
          </a:solidFill>
          <a:ln w="9525" cap="flat" cmpd="sng" algn="ctr">
            <a:solidFill>
              <a:srgbClr val="FF0000"/>
            </a:solidFill>
            <a:prstDash val="solid"/>
            <a:miter lim="800000"/>
            <a:headEnd type="none" w="med" len="med"/>
            <a:tailEnd type="arrow"/>
          </a:ln>
          <a:effectLst/>
        </p:spPr>
      </p:cxnSp>
      <p:sp>
        <p:nvSpPr>
          <p:cNvPr id="16" name="TextBox 15"/>
          <p:cNvSpPr txBox="1"/>
          <p:nvPr/>
        </p:nvSpPr>
        <p:spPr>
          <a:xfrm>
            <a:off x="228600" y="5943600"/>
            <a:ext cx="8534400" cy="646331"/>
          </a:xfrm>
          <a:prstGeom prst="rect">
            <a:avLst/>
          </a:prstGeom>
          <a:noFill/>
        </p:spPr>
        <p:txBody>
          <a:bodyPr wrap="square" rtlCol="0">
            <a:spAutoFit/>
          </a:bodyPr>
          <a:lstStyle/>
          <a:p>
            <a:r>
              <a:rPr lang="en-US" dirty="0"/>
              <a:t>Given that the </a:t>
            </a:r>
            <a:r>
              <a:rPr lang="en-US" dirty="0">
                <a:solidFill>
                  <a:srgbClr val="FF0000"/>
                </a:solidFill>
              </a:rPr>
              <a:t>Temp</a:t>
            </a:r>
            <a:r>
              <a:rPr lang="en-US" dirty="0"/>
              <a:t> attribute is Numeric. The question is how to discretize this attribute.</a:t>
            </a:r>
          </a:p>
        </p:txBody>
      </p:sp>
    </p:spTree>
    <p:extLst>
      <p:ext uri="{BB962C8B-B14F-4D97-AF65-F5344CB8AC3E}">
        <p14:creationId xmlns:p14="http://schemas.microsoft.com/office/powerpoint/2010/main" val="305731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
                                        </p:tgtEl>
                                        <p:attrNameLst>
                                          <p:attrName>style.visibility</p:attrName>
                                        </p:attrNameLst>
                                      </p:cBhvr>
                                      <p:to>
                                        <p:strVal val="visible"/>
                                      </p:to>
                                    </p:set>
                                    <p:animEffect transition="in" filter="blinds(horizontal)">
                                      <p:cBhvr>
                                        <p:cTn id="7" dur="500"/>
                                        <p:tgtEl>
                                          <p:spTgt spid="7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4294967295"/>
          </p:nvPr>
        </p:nvSpPr>
        <p:spPr>
          <a:xfrm>
            <a:off x="7239000" y="6477000"/>
            <a:ext cx="1905000" cy="381000"/>
          </a:xfrm>
          <a:prstGeom prst="rect">
            <a:avLst/>
          </a:prstGeom>
          <a:noFill/>
        </p:spPr>
        <p:txBody>
          <a:bodyPr/>
          <a:lstStyle/>
          <a:p>
            <a:fld id="{045675B7-6621-4EFB-9351-36CD64402745}" type="slidenum">
              <a:rPr lang="en-US">
                <a:latin typeface="Arial" pitchFamily="34" charset="0"/>
              </a:rPr>
              <a:pPr/>
              <a:t>129</a:t>
            </a:fld>
            <a:endParaRPr lang="en-US">
              <a:latin typeface="Arial" pitchFamily="34" charset="0"/>
            </a:endParaRPr>
          </a:p>
        </p:txBody>
      </p:sp>
      <p:sp>
        <p:nvSpPr>
          <p:cNvPr id="12291" name="Rectangle 2"/>
          <p:cNvSpPr>
            <a:spLocks noChangeArrowheads="1"/>
          </p:cNvSpPr>
          <p:nvPr/>
        </p:nvSpPr>
        <p:spPr bwMode="auto">
          <a:xfrm>
            <a:off x="304800" y="228600"/>
            <a:ext cx="8382000" cy="838200"/>
          </a:xfrm>
          <a:prstGeom prst="rect">
            <a:avLst/>
          </a:prstGeom>
          <a:noFill/>
          <a:ln w="9525">
            <a:noFill/>
            <a:miter lim="800000"/>
            <a:headEnd/>
            <a:tailEnd/>
          </a:ln>
        </p:spPr>
        <p:txBody>
          <a:bodyPr anchor="ctr"/>
          <a:lstStyle/>
          <a:p>
            <a:pPr algn="ctr"/>
            <a:r>
              <a:rPr lang="en-US" sz="2800" dirty="0">
                <a:solidFill>
                  <a:schemeClr val="tx2"/>
                </a:solidFill>
              </a:rPr>
              <a:t>Numeric attributes discretization</a:t>
            </a:r>
          </a:p>
        </p:txBody>
      </p:sp>
      <p:sp>
        <p:nvSpPr>
          <p:cNvPr id="44035" name="Text Box 3"/>
          <p:cNvSpPr txBox="1">
            <a:spLocks noChangeArrowheads="1"/>
          </p:cNvSpPr>
          <p:nvPr/>
        </p:nvSpPr>
        <p:spPr bwMode="auto">
          <a:xfrm>
            <a:off x="685800" y="1752600"/>
            <a:ext cx="7696200" cy="369332"/>
          </a:xfrm>
          <a:prstGeom prst="rect">
            <a:avLst/>
          </a:prstGeom>
          <a:noFill/>
          <a:ln w="9525">
            <a:noFill/>
            <a:miter lim="800000"/>
            <a:headEnd/>
            <a:tailEnd/>
          </a:ln>
        </p:spPr>
        <p:txBody>
          <a:bodyPr>
            <a:spAutoFit/>
          </a:bodyPr>
          <a:lstStyle/>
          <a:p>
            <a:r>
              <a:rPr lang="en-US" sz="1800" dirty="0"/>
              <a:t>64   65   68    69   70   71   72   72   75   75    80   81   83    85     </a:t>
            </a:r>
            <a:r>
              <a:rPr lang="en-US" sz="1200" i="1" dirty="0">
                <a:solidFill>
                  <a:schemeClr val="hlink"/>
                </a:solidFill>
              </a:rPr>
              <a:t>Temp </a:t>
            </a:r>
          </a:p>
        </p:txBody>
      </p:sp>
      <p:sp>
        <p:nvSpPr>
          <p:cNvPr id="44036" name="Text Box 4"/>
          <p:cNvSpPr txBox="1">
            <a:spLocks noChangeArrowheads="1"/>
          </p:cNvSpPr>
          <p:nvPr/>
        </p:nvSpPr>
        <p:spPr bwMode="auto">
          <a:xfrm>
            <a:off x="685800" y="2133600"/>
            <a:ext cx="7391400" cy="336550"/>
          </a:xfrm>
          <a:prstGeom prst="rect">
            <a:avLst/>
          </a:prstGeom>
          <a:noFill/>
          <a:ln w="9525">
            <a:noFill/>
            <a:miter lim="800000"/>
            <a:headEnd/>
            <a:tailEnd/>
          </a:ln>
        </p:spPr>
        <p:txBody>
          <a:bodyPr>
            <a:spAutoFit/>
          </a:bodyPr>
          <a:lstStyle/>
          <a:p>
            <a:r>
              <a:rPr lang="en-US" sz="1600" dirty="0"/>
              <a:t>yes   no   yes   </a:t>
            </a:r>
            <a:r>
              <a:rPr lang="en-US" sz="1600" dirty="0" err="1"/>
              <a:t>yes</a:t>
            </a:r>
            <a:r>
              <a:rPr lang="en-US" sz="1600" dirty="0"/>
              <a:t>   </a:t>
            </a:r>
            <a:r>
              <a:rPr lang="en-US" sz="1600" dirty="0" err="1"/>
              <a:t>yes</a:t>
            </a:r>
            <a:r>
              <a:rPr lang="en-US" sz="1600" dirty="0"/>
              <a:t>   no   </a:t>
            </a:r>
            <a:r>
              <a:rPr lang="en-US" sz="1600" dirty="0" err="1"/>
              <a:t>no</a:t>
            </a:r>
            <a:r>
              <a:rPr lang="en-US" sz="1600" dirty="0"/>
              <a:t>    yes   </a:t>
            </a:r>
            <a:r>
              <a:rPr lang="en-US" sz="1600" dirty="0" err="1"/>
              <a:t>yes</a:t>
            </a:r>
            <a:r>
              <a:rPr lang="en-US" sz="1600" dirty="0"/>
              <a:t>  </a:t>
            </a:r>
            <a:r>
              <a:rPr lang="en-US" sz="1600" dirty="0" err="1"/>
              <a:t>yes</a:t>
            </a:r>
            <a:r>
              <a:rPr lang="en-US" sz="1600" dirty="0"/>
              <a:t>   no   yes   </a:t>
            </a:r>
            <a:r>
              <a:rPr lang="en-US" sz="1600" dirty="0" err="1"/>
              <a:t>yes</a:t>
            </a:r>
            <a:r>
              <a:rPr lang="en-US" sz="1600" dirty="0"/>
              <a:t>    no     </a:t>
            </a:r>
            <a:r>
              <a:rPr lang="en-US" sz="1600" dirty="0">
                <a:solidFill>
                  <a:schemeClr val="hlink"/>
                </a:solidFill>
              </a:rPr>
              <a:t>Play</a:t>
            </a:r>
          </a:p>
        </p:txBody>
      </p:sp>
      <p:sp>
        <p:nvSpPr>
          <p:cNvPr id="44044" name="Text Box 12"/>
          <p:cNvSpPr txBox="1">
            <a:spLocks noChangeArrowheads="1"/>
          </p:cNvSpPr>
          <p:nvPr/>
        </p:nvSpPr>
        <p:spPr bwMode="auto">
          <a:xfrm>
            <a:off x="304800" y="3581400"/>
            <a:ext cx="7696200" cy="369332"/>
          </a:xfrm>
          <a:prstGeom prst="rect">
            <a:avLst/>
          </a:prstGeom>
          <a:noFill/>
          <a:ln w="9525">
            <a:noFill/>
            <a:miter lim="800000"/>
            <a:headEnd/>
            <a:tailEnd/>
          </a:ln>
        </p:spPr>
        <p:txBody>
          <a:bodyPr>
            <a:spAutoFit/>
          </a:bodyPr>
          <a:lstStyle/>
          <a:p>
            <a:r>
              <a:rPr lang="en-US" sz="1800" dirty="0"/>
              <a:t>64   65   68    69   70   71   72   72   75   75  80   81   83    85     </a:t>
            </a:r>
            <a:r>
              <a:rPr lang="en-US" sz="1200" i="1" dirty="0">
                <a:solidFill>
                  <a:schemeClr val="hlink"/>
                </a:solidFill>
              </a:rPr>
              <a:t>Temp </a:t>
            </a:r>
          </a:p>
        </p:txBody>
      </p:sp>
      <p:sp>
        <p:nvSpPr>
          <p:cNvPr id="44045" name="Text Box 13"/>
          <p:cNvSpPr txBox="1">
            <a:spLocks noChangeArrowheads="1"/>
          </p:cNvSpPr>
          <p:nvPr/>
        </p:nvSpPr>
        <p:spPr bwMode="auto">
          <a:xfrm>
            <a:off x="304800" y="4038600"/>
            <a:ext cx="7391400" cy="336550"/>
          </a:xfrm>
          <a:prstGeom prst="rect">
            <a:avLst/>
          </a:prstGeom>
          <a:noFill/>
          <a:ln w="9525">
            <a:noFill/>
            <a:miter lim="800000"/>
            <a:headEnd/>
            <a:tailEnd/>
          </a:ln>
        </p:spPr>
        <p:txBody>
          <a:bodyPr>
            <a:spAutoFit/>
          </a:bodyPr>
          <a:lstStyle/>
          <a:p>
            <a:r>
              <a:rPr lang="en-US" sz="1600"/>
              <a:t>yes   no   yes   yes   yes   no   no    yes   yes  yes   no   yes   yes   no      </a:t>
            </a:r>
            <a:r>
              <a:rPr lang="en-US" sz="1600">
                <a:solidFill>
                  <a:schemeClr val="hlink"/>
                </a:solidFill>
              </a:rPr>
              <a:t>Play</a:t>
            </a:r>
          </a:p>
        </p:txBody>
      </p:sp>
      <p:sp>
        <p:nvSpPr>
          <p:cNvPr id="44046" name="Line 14"/>
          <p:cNvSpPr>
            <a:spLocks noChangeShapeType="1"/>
          </p:cNvSpPr>
          <p:nvPr/>
        </p:nvSpPr>
        <p:spPr bwMode="auto">
          <a:xfrm>
            <a:off x="762000" y="3505200"/>
            <a:ext cx="0" cy="914400"/>
          </a:xfrm>
          <a:prstGeom prst="line">
            <a:avLst/>
          </a:prstGeom>
          <a:noFill/>
          <a:ln w="9525">
            <a:solidFill>
              <a:schemeClr val="tx1"/>
            </a:solidFill>
            <a:round/>
            <a:headEnd/>
            <a:tailEnd/>
          </a:ln>
        </p:spPr>
        <p:txBody>
          <a:bodyPr/>
          <a:lstStyle/>
          <a:p>
            <a:endParaRPr lang="en-US"/>
          </a:p>
        </p:txBody>
      </p:sp>
      <p:sp>
        <p:nvSpPr>
          <p:cNvPr id="44047" name="Line 15"/>
          <p:cNvSpPr>
            <a:spLocks noChangeShapeType="1"/>
          </p:cNvSpPr>
          <p:nvPr/>
        </p:nvSpPr>
        <p:spPr bwMode="auto">
          <a:xfrm>
            <a:off x="1219200" y="3505200"/>
            <a:ext cx="0" cy="914400"/>
          </a:xfrm>
          <a:prstGeom prst="line">
            <a:avLst/>
          </a:prstGeom>
          <a:noFill/>
          <a:ln w="9525">
            <a:solidFill>
              <a:schemeClr val="tx1"/>
            </a:solidFill>
            <a:round/>
            <a:headEnd/>
            <a:tailEnd/>
          </a:ln>
        </p:spPr>
        <p:txBody>
          <a:bodyPr/>
          <a:lstStyle/>
          <a:p>
            <a:endParaRPr lang="en-US"/>
          </a:p>
        </p:txBody>
      </p:sp>
      <p:sp>
        <p:nvSpPr>
          <p:cNvPr id="44048" name="Line 16"/>
          <p:cNvSpPr>
            <a:spLocks noChangeShapeType="1"/>
          </p:cNvSpPr>
          <p:nvPr/>
        </p:nvSpPr>
        <p:spPr bwMode="auto">
          <a:xfrm>
            <a:off x="2590800" y="3505200"/>
            <a:ext cx="0" cy="914400"/>
          </a:xfrm>
          <a:prstGeom prst="line">
            <a:avLst/>
          </a:prstGeom>
          <a:noFill/>
          <a:ln w="9525">
            <a:solidFill>
              <a:schemeClr val="tx1"/>
            </a:solidFill>
            <a:round/>
            <a:headEnd/>
            <a:tailEnd/>
          </a:ln>
        </p:spPr>
        <p:txBody>
          <a:bodyPr/>
          <a:lstStyle/>
          <a:p>
            <a:endParaRPr lang="en-US"/>
          </a:p>
        </p:txBody>
      </p:sp>
      <p:sp>
        <p:nvSpPr>
          <p:cNvPr id="44049" name="Line 17"/>
          <p:cNvSpPr>
            <a:spLocks noChangeShapeType="1"/>
          </p:cNvSpPr>
          <p:nvPr/>
        </p:nvSpPr>
        <p:spPr bwMode="auto">
          <a:xfrm>
            <a:off x="3505200" y="3505200"/>
            <a:ext cx="0" cy="914400"/>
          </a:xfrm>
          <a:prstGeom prst="line">
            <a:avLst/>
          </a:prstGeom>
          <a:noFill/>
          <a:ln w="9525">
            <a:solidFill>
              <a:schemeClr val="tx1"/>
            </a:solidFill>
            <a:round/>
            <a:headEnd/>
            <a:tailEnd/>
          </a:ln>
        </p:spPr>
        <p:txBody>
          <a:bodyPr/>
          <a:lstStyle/>
          <a:p>
            <a:endParaRPr lang="en-US"/>
          </a:p>
        </p:txBody>
      </p:sp>
      <p:sp>
        <p:nvSpPr>
          <p:cNvPr id="44050" name="Line 18"/>
          <p:cNvSpPr>
            <a:spLocks noChangeShapeType="1"/>
          </p:cNvSpPr>
          <p:nvPr/>
        </p:nvSpPr>
        <p:spPr bwMode="auto">
          <a:xfrm>
            <a:off x="4876800" y="3505200"/>
            <a:ext cx="0" cy="914400"/>
          </a:xfrm>
          <a:prstGeom prst="line">
            <a:avLst/>
          </a:prstGeom>
          <a:noFill/>
          <a:ln w="9525">
            <a:solidFill>
              <a:schemeClr val="tx1"/>
            </a:solidFill>
            <a:round/>
            <a:headEnd/>
            <a:tailEnd/>
          </a:ln>
        </p:spPr>
        <p:txBody>
          <a:bodyPr/>
          <a:lstStyle/>
          <a:p>
            <a:endParaRPr lang="en-US"/>
          </a:p>
        </p:txBody>
      </p:sp>
      <p:sp>
        <p:nvSpPr>
          <p:cNvPr id="44051" name="Line 19"/>
          <p:cNvSpPr>
            <a:spLocks noChangeShapeType="1"/>
          </p:cNvSpPr>
          <p:nvPr/>
        </p:nvSpPr>
        <p:spPr bwMode="auto">
          <a:xfrm>
            <a:off x="5334000" y="3505200"/>
            <a:ext cx="0" cy="914400"/>
          </a:xfrm>
          <a:prstGeom prst="line">
            <a:avLst/>
          </a:prstGeom>
          <a:noFill/>
          <a:ln w="9525">
            <a:solidFill>
              <a:schemeClr val="tx1"/>
            </a:solidFill>
            <a:round/>
            <a:headEnd/>
            <a:tailEnd/>
          </a:ln>
        </p:spPr>
        <p:txBody>
          <a:bodyPr/>
          <a:lstStyle/>
          <a:p>
            <a:endParaRPr lang="en-US"/>
          </a:p>
        </p:txBody>
      </p:sp>
      <p:sp>
        <p:nvSpPr>
          <p:cNvPr id="44052" name="Line 20"/>
          <p:cNvSpPr>
            <a:spLocks noChangeShapeType="1"/>
          </p:cNvSpPr>
          <p:nvPr/>
        </p:nvSpPr>
        <p:spPr bwMode="auto">
          <a:xfrm>
            <a:off x="6248400" y="3505200"/>
            <a:ext cx="0" cy="914400"/>
          </a:xfrm>
          <a:prstGeom prst="line">
            <a:avLst/>
          </a:prstGeom>
          <a:noFill/>
          <a:ln w="9525">
            <a:solidFill>
              <a:schemeClr val="tx1"/>
            </a:solidFill>
            <a:round/>
            <a:headEnd/>
            <a:tailEnd/>
          </a:ln>
        </p:spPr>
        <p:txBody>
          <a:bodyPr/>
          <a:lstStyle/>
          <a:p>
            <a:endParaRPr lang="en-US"/>
          </a:p>
        </p:txBody>
      </p:sp>
      <p:sp>
        <p:nvSpPr>
          <p:cNvPr id="44053" name="Text Box 21"/>
          <p:cNvSpPr txBox="1">
            <a:spLocks noChangeArrowheads="1"/>
          </p:cNvSpPr>
          <p:nvPr/>
        </p:nvSpPr>
        <p:spPr bwMode="auto">
          <a:xfrm>
            <a:off x="304800" y="1143000"/>
            <a:ext cx="8382000" cy="338554"/>
          </a:xfrm>
          <a:prstGeom prst="rect">
            <a:avLst/>
          </a:prstGeom>
          <a:noFill/>
          <a:ln w="9525">
            <a:noFill/>
            <a:miter lim="800000"/>
            <a:headEnd/>
            <a:tailEnd/>
          </a:ln>
        </p:spPr>
        <p:txBody>
          <a:bodyPr wrap="square">
            <a:spAutoFit/>
          </a:bodyPr>
          <a:lstStyle/>
          <a:p>
            <a:r>
              <a:rPr lang="en-US" sz="1600" dirty="0">
                <a:solidFill>
                  <a:schemeClr val="folHlink"/>
                </a:solidFill>
              </a:rPr>
              <a:t>Step 1: The training examples are sorted according to the values of the numeric attributes</a:t>
            </a:r>
          </a:p>
        </p:txBody>
      </p:sp>
      <p:sp>
        <p:nvSpPr>
          <p:cNvPr id="44054" name="Text Box 22"/>
          <p:cNvSpPr txBox="1">
            <a:spLocks noChangeArrowheads="1"/>
          </p:cNvSpPr>
          <p:nvPr/>
        </p:nvSpPr>
        <p:spPr bwMode="auto">
          <a:xfrm>
            <a:off x="228600" y="3124200"/>
            <a:ext cx="8305800" cy="338554"/>
          </a:xfrm>
          <a:prstGeom prst="rect">
            <a:avLst/>
          </a:prstGeom>
          <a:noFill/>
          <a:ln w="9525">
            <a:noFill/>
            <a:miter lim="800000"/>
            <a:headEnd/>
            <a:tailEnd/>
          </a:ln>
        </p:spPr>
        <p:txBody>
          <a:bodyPr wrap="square">
            <a:spAutoFit/>
          </a:bodyPr>
          <a:lstStyle/>
          <a:p>
            <a:r>
              <a:rPr lang="en-US" sz="1600" dirty="0">
                <a:solidFill>
                  <a:schemeClr val="folHlink"/>
                </a:solidFill>
              </a:rPr>
              <a:t>Step 2: Partitioning the sequence by placing breakpoints wherever the class changes</a:t>
            </a:r>
          </a:p>
        </p:txBody>
      </p:sp>
    </p:spTree>
    <p:extLst>
      <p:ext uri="{BB962C8B-B14F-4D97-AF65-F5344CB8AC3E}">
        <p14:creationId xmlns:p14="http://schemas.microsoft.com/office/powerpoint/2010/main" val="246639562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0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0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0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0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0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0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0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4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6" grpId="0" autoUpdateAnimBg="0"/>
      <p:bldP spid="44044" grpId="0" autoUpdateAnimBg="0"/>
      <p:bldP spid="44045" grpId="0" autoUpdateAnimBg="0"/>
      <p:bldP spid="44046" grpId="0" animBg="1"/>
      <p:bldP spid="44047" grpId="0" animBg="1"/>
      <p:bldP spid="44048" grpId="0" animBg="1"/>
      <p:bldP spid="44049" grpId="0" animBg="1"/>
      <p:bldP spid="44050" grpId="0" animBg="1"/>
      <p:bldP spid="44051" grpId="0" animBg="1"/>
      <p:bldP spid="44052" grpId="0" animBg="1"/>
      <p:bldP spid="44053" grpId="0" autoUpdateAnimBg="0"/>
      <p:bldP spid="4405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solidFill>
                  <a:srgbClr val="FF0000"/>
                </a:solidFill>
              </a:rPr>
              <a:t>Illustrative Example (2)</a:t>
            </a:r>
            <a:endParaRPr lang="en-US" dirty="0"/>
          </a:p>
        </p:txBody>
      </p:sp>
      <p:sp>
        <p:nvSpPr>
          <p:cNvPr id="24579" name="Slide Number Placeholder 4"/>
          <p:cNvSpPr>
            <a:spLocks noGrp="1"/>
          </p:cNvSpPr>
          <p:nvPr>
            <p:ph type="sldNum" sz="quarter" idx="12"/>
          </p:nvPr>
        </p:nvSpPr>
        <p:spPr>
          <a:noFill/>
        </p:spPr>
        <p:txBody>
          <a:bodyPr/>
          <a:lstStyle/>
          <a:p>
            <a:fld id="{DB9A0EA7-C690-4153-9F69-2E82DA030CF4}" type="slidenum">
              <a:rPr lang="en-US" smtClean="0"/>
              <a:pPr/>
              <a:t>13</a:t>
            </a:fld>
            <a:endParaRPr lang="en-US"/>
          </a:p>
        </p:txBody>
      </p:sp>
      <p:pic>
        <p:nvPicPr>
          <p:cNvPr id="24580" name="Picture 2"/>
          <p:cNvPicPr>
            <a:picLocks noChangeAspect="1" noChangeArrowheads="1"/>
          </p:cNvPicPr>
          <p:nvPr/>
        </p:nvPicPr>
        <p:blipFill>
          <a:blip r:embed="rId2" cstate="print"/>
          <a:srcRect/>
          <a:stretch>
            <a:fillRect/>
          </a:stretch>
        </p:blipFill>
        <p:spPr bwMode="auto">
          <a:xfrm>
            <a:off x="762000" y="1295400"/>
            <a:ext cx="7515225" cy="3657600"/>
          </a:xfrm>
          <a:prstGeom prst="rect">
            <a:avLst/>
          </a:prstGeom>
          <a:noFill/>
          <a:ln w="9525">
            <a:noFill/>
            <a:miter lim="800000"/>
            <a:headEnd/>
            <a:tailEnd/>
          </a:ln>
        </p:spPr>
      </p:pic>
      <p:pic>
        <p:nvPicPr>
          <p:cNvPr id="24581" name="Picture 3"/>
          <p:cNvPicPr>
            <a:picLocks noChangeAspect="1" noChangeArrowheads="1"/>
          </p:cNvPicPr>
          <p:nvPr/>
        </p:nvPicPr>
        <p:blipFill>
          <a:blip r:embed="rId3" cstate="print"/>
          <a:srcRect/>
          <a:stretch>
            <a:fillRect/>
          </a:stretch>
        </p:blipFill>
        <p:spPr bwMode="auto">
          <a:xfrm>
            <a:off x="381000" y="5257800"/>
            <a:ext cx="8324850" cy="1212850"/>
          </a:xfrm>
          <a:prstGeom prst="rect">
            <a:avLst/>
          </a:prstGeom>
          <a:noFill/>
          <a:ln w="9525">
            <a:noFill/>
            <a:miter lim="800000"/>
            <a:headEnd/>
            <a:tailEnd/>
          </a:ln>
        </p:spPr>
      </p:pic>
      <p:sp>
        <p:nvSpPr>
          <p:cNvPr id="6" name="Rectangle 5"/>
          <p:cNvSpPr/>
          <p:nvPr/>
        </p:nvSpPr>
        <p:spPr bwMode="auto">
          <a:xfrm>
            <a:off x="2209800" y="1219200"/>
            <a:ext cx="7620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Step 2</a:t>
            </a:r>
            <a:endParaRPr kumimoji="0" lang="ar-JO" sz="1800" b="0" i="0" u="none" strike="noStrike" cap="none" normalizeH="0" baseline="0" dirty="0">
              <a:ln>
                <a:noFill/>
              </a:ln>
              <a:solidFill>
                <a:schemeClr val="tx1"/>
              </a:solidFill>
              <a:effectLst/>
              <a:latin typeface="Tahoma" pitchFamily="34" charset="0"/>
            </a:endParaRPr>
          </a:p>
        </p:txBody>
      </p:sp>
      <p:sp>
        <p:nvSpPr>
          <p:cNvPr id="7" name="Rectangle 6"/>
          <p:cNvSpPr/>
          <p:nvPr/>
        </p:nvSpPr>
        <p:spPr bwMode="auto">
          <a:xfrm>
            <a:off x="3276600" y="1905000"/>
            <a:ext cx="3048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A</a:t>
            </a:r>
            <a:endParaRPr kumimoji="0" lang="ar-JO" sz="1800" b="0" i="0" u="none" strike="noStrike" cap="none" normalizeH="0" baseline="0" dirty="0">
              <a:ln>
                <a:noFill/>
              </a:ln>
              <a:solidFill>
                <a:schemeClr val="tx1"/>
              </a:solidFill>
              <a:effectLst/>
              <a:latin typeface="Tahoma" pitchFamily="34" charset="0"/>
            </a:endParaRPr>
          </a:p>
        </p:txBody>
      </p:sp>
      <p:sp>
        <p:nvSpPr>
          <p:cNvPr id="8" name="Rectangle 7"/>
          <p:cNvSpPr/>
          <p:nvPr/>
        </p:nvSpPr>
        <p:spPr bwMode="auto">
          <a:xfrm>
            <a:off x="6019800" y="2057400"/>
            <a:ext cx="3048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B</a:t>
            </a:r>
            <a:endParaRPr kumimoji="0" lang="ar-JO" sz="1800" b="0" i="0" u="none" strike="noStrike" cap="none" normalizeH="0" baseline="0" dirty="0">
              <a:ln>
                <a:noFill/>
              </a:ln>
              <a:solidFill>
                <a:schemeClr val="tx1"/>
              </a:solidFill>
              <a:effectLst/>
              <a:latin typeface="Tahoma" pitchFamily="34" charset="0"/>
            </a:endParaRPr>
          </a:p>
        </p:txBody>
      </p:sp>
    </p:spTree>
  </p:cSld>
  <p:clrMapOvr>
    <a:masterClrMapping/>
  </p:clrMapOvr>
  <p:transition>
    <p:zoom/>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4294967295"/>
          </p:nvPr>
        </p:nvSpPr>
        <p:spPr>
          <a:xfrm>
            <a:off x="7239000" y="6477000"/>
            <a:ext cx="1905000" cy="381000"/>
          </a:xfrm>
          <a:prstGeom prst="rect">
            <a:avLst/>
          </a:prstGeom>
          <a:noFill/>
        </p:spPr>
        <p:txBody>
          <a:bodyPr/>
          <a:lstStyle/>
          <a:p>
            <a:fld id="{B020907D-390E-4462-9C58-DDC068F4DF0E}" type="slidenum">
              <a:rPr lang="en-US">
                <a:latin typeface="Arial" pitchFamily="34" charset="0"/>
              </a:rPr>
              <a:pPr/>
              <a:t>130</a:t>
            </a:fld>
            <a:endParaRPr lang="en-US">
              <a:latin typeface="Arial" pitchFamily="34" charset="0"/>
            </a:endParaRPr>
          </a:p>
        </p:txBody>
      </p:sp>
      <p:sp>
        <p:nvSpPr>
          <p:cNvPr id="2052" name="Rectangle 2"/>
          <p:cNvSpPr>
            <a:spLocks noChangeArrowheads="1"/>
          </p:cNvSpPr>
          <p:nvPr/>
        </p:nvSpPr>
        <p:spPr bwMode="auto">
          <a:xfrm>
            <a:off x="304800" y="228600"/>
            <a:ext cx="8382000" cy="838200"/>
          </a:xfrm>
          <a:prstGeom prst="rect">
            <a:avLst/>
          </a:prstGeom>
          <a:noFill/>
          <a:ln w="9525">
            <a:noFill/>
            <a:miter lim="800000"/>
            <a:headEnd/>
            <a:tailEnd/>
          </a:ln>
        </p:spPr>
        <p:txBody>
          <a:bodyPr anchor="ctr"/>
          <a:lstStyle/>
          <a:p>
            <a:pPr algn="ctr"/>
            <a:r>
              <a:rPr lang="en-US" sz="2800" dirty="0">
                <a:solidFill>
                  <a:schemeClr val="tx2"/>
                </a:solidFill>
              </a:rPr>
              <a:t>Numeric attributes discretization (cont.)</a:t>
            </a:r>
          </a:p>
        </p:txBody>
      </p:sp>
      <p:sp>
        <p:nvSpPr>
          <p:cNvPr id="45059" name="Text Box 3"/>
          <p:cNvSpPr txBox="1">
            <a:spLocks noChangeArrowheads="1"/>
          </p:cNvSpPr>
          <p:nvPr/>
        </p:nvSpPr>
        <p:spPr bwMode="auto">
          <a:xfrm>
            <a:off x="685800" y="2209800"/>
            <a:ext cx="7696200" cy="369332"/>
          </a:xfrm>
          <a:prstGeom prst="rect">
            <a:avLst/>
          </a:prstGeom>
          <a:noFill/>
          <a:ln w="9525">
            <a:noFill/>
            <a:miter lim="800000"/>
            <a:headEnd/>
            <a:tailEnd/>
          </a:ln>
        </p:spPr>
        <p:txBody>
          <a:bodyPr>
            <a:spAutoFit/>
          </a:bodyPr>
          <a:lstStyle/>
          <a:p>
            <a:r>
              <a:rPr lang="en-US" sz="1800" dirty="0"/>
              <a:t>64   65   68    69   70   71   72   72   75   75    80   81   83   85     </a:t>
            </a:r>
            <a:r>
              <a:rPr lang="en-US" sz="1200" i="1" dirty="0">
                <a:solidFill>
                  <a:schemeClr val="hlink"/>
                </a:solidFill>
              </a:rPr>
              <a:t>Temp </a:t>
            </a:r>
          </a:p>
        </p:txBody>
      </p:sp>
      <p:sp>
        <p:nvSpPr>
          <p:cNvPr id="45060" name="Text Box 4"/>
          <p:cNvSpPr txBox="1">
            <a:spLocks noChangeArrowheads="1"/>
          </p:cNvSpPr>
          <p:nvPr/>
        </p:nvSpPr>
        <p:spPr bwMode="auto">
          <a:xfrm>
            <a:off x="685800" y="2667000"/>
            <a:ext cx="7391400" cy="336550"/>
          </a:xfrm>
          <a:prstGeom prst="rect">
            <a:avLst/>
          </a:prstGeom>
          <a:noFill/>
          <a:ln w="9525">
            <a:noFill/>
            <a:miter lim="800000"/>
            <a:headEnd/>
            <a:tailEnd/>
          </a:ln>
        </p:spPr>
        <p:txBody>
          <a:bodyPr>
            <a:spAutoFit/>
          </a:bodyPr>
          <a:lstStyle/>
          <a:p>
            <a:r>
              <a:rPr lang="en-US" sz="1600"/>
              <a:t>yes   no   yes   yes   yes  no   no    yes   yes  yes    no   yes   yes   no     </a:t>
            </a:r>
            <a:r>
              <a:rPr lang="en-US" sz="1600">
                <a:solidFill>
                  <a:schemeClr val="hlink"/>
                </a:solidFill>
              </a:rPr>
              <a:t>Play</a:t>
            </a:r>
          </a:p>
        </p:txBody>
      </p:sp>
      <p:sp>
        <p:nvSpPr>
          <p:cNvPr id="45061" name="Text Box 5"/>
          <p:cNvSpPr txBox="1">
            <a:spLocks noChangeArrowheads="1"/>
          </p:cNvSpPr>
          <p:nvPr/>
        </p:nvSpPr>
        <p:spPr bwMode="auto">
          <a:xfrm>
            <a:off x="762000" y="4114800"/>
            <a:ext cx="7696200" cy="369332"/>
          </a:xfrm>
          <a:prstGeom prst="rect">
            <a:avLst/>
          </a:prstGeom>
          <a:noFill/>
          <a:ln w="9525">
            <a:noFill/>
            <a:miter lim="800000"/>
            <a:headEnd/>
            <a:tailEnd/>
          </a:ln>
        </p:spPr>
        <p:txBody>
          <a:bodyPr>
            <a:spAutoFit/>
          </a:bodyPr>
          <a:lstStyle/>
          <a:p>
            <a:r>
              <a:rPr lang="en-US" sz="1800" dirty="0"/>
              <a:t>64   65   68    69   70   71   72   72   75   75    80   81   83   85     </a:t>
            </a:r>
            <a:r>
              <a:rPr lang="en-US" sz="1200" i="1" dirty="0">
                <a:solidFill>
                  <a:schemeClr val="hlink"/>
                </a:solidFill>
              </a:rPr>
              <a:t>Temp </a:t>
            </a:r>
          </a:p>
        </p:txBody>
      </p:sp>
      <p:sp>
        <p:nvSpPr>
          <p:cNvPr id="45062" name="Text Box 6"/>
          <p:cNvSpPr txBox="1">
            <a:spLocks noChangeArrowheads="1"/>
          </p:cNvSpPr>
          <p:nvPr/>
        </p:nvSpPr>
        <p:spPr bwMode="auto">
          <a:xfrm>
            <a:off x="762000" y="4572000"/>
            <a:ext cx="7391400" cy="336550"/>
          </a:xfrm>
          <a:prstGeom prst="rect">
            <a:avLst/>
          </a:prstGeom>
          <a:noFill/>
          <a:ln w="9525">
            <a:noFill/>
            <a:miter lim="800000"/>
            <a:headEnd/>
            <a:tailEnd/>
          </a:ln>
        </p:spPr>
        <p:txBody>
          <a:bodyPr>
            <a:spAutoFit/>
          </a:bodyPr>
          <a:lstStyle/>
          <a:p>
            <a:r>
              <a:rPr lang="en-US" sz="1600" dirty="0"/>
              <a:t>yes   no   yes   </a:t>
            </a:r>
            <a:r>
              <a:rPr lang="en-US" sz="1600" dirty="0" err="1"/>
              <a:t>yes</a:t>
            </a:r>
            <a:r>
              <a:rPr lang="en-US" sz="1600" dirty="0"/>
              <a:t>   </a:t>
            </a:r>
            <a:r>
              <a:rPr lang="en-US" sz="1600" dirty="0" err="1"/>
              <a:t>yes</a:t>
            </a:r>
            <a:r>
              <a:rPr lang="en-US" sz="1600" dirty="0"/>
              <a:t>  no   </a:t>
            </a:r>
            <a:r>
              <a:rPr lang="en-US" sz="1600" dirty="0" err="1"/>
              <a:t>no</a:t>
            </a:r>
            <a:r>
              <a:rPr lang="en-US" sz="1600" dirty="0"/>
              <a:t>    yes   </a:t>
            </a:r>
            <a:r>
              <a:rPr lang="en-US" sz="1600" dirty="0" err="1"/>
              <a:t>yes</a:t>
            </a:r>
            <a:r>
              <a:rPr lang="en-US" sz="1600" dirty="0"/>
              <a:t>  </a:t>
            </a:r>
            <a:r>
              <a:rPr lang="en-US" sz="1600" dirty="0" err="1"/>
              <a:t>yes</a:t>
            </a:r>
            <a:r>
              <a:rPr lang="en-US" sz="1600" dirty="0"/>
              <a:t>      no   yes   </a:t>
            </a:r>
            <a:r>
              <a:rPr lang="en-US" sz="1600" dirty="0" err="1"/>
              <a:t>yes</a:t>
            </a:r>
            <a:r>
              <a:rPr lang="en-US" sz="1600" dirty="0"/>
              <a:t>   no     </a:t>
            </a:r>
            <a:r>
              <a:rPr lang="en-US" sz="1600" dirty="0">
                <a:solidFill>
                  <a:schemeClr val="hlink"/>
                </a:solidFill>
              </a:rPr>
              <a:t>Play</a:t>
            </a:r>
          </a:p>
        </p:txBody>
      </p:sp>
      <p:sp>
        <p:nvSpPr>
          <p:cNvPr id="45063" name="Line 7"/>
          <p:cNvSpPr>
            <a:spLocks noChangeShapeType="1"/>
          </p:cNvSpPr>
          <p:nvPr/>
        </p:nvSpPr>
        <p:spPr bwMode="auto">
          <a:xfrm>
            <a:off x="5334000" y="2133600"/>
            <a:ext cx="0" cy="914400"/>
          </a:xfrm>
          <a:prstGeom prst="line">
            <a:avLst/>
          </a:prstGeom>
          <a:noFill/>
          <a:ln w="9525">
            <a:solidFill>
              <a:schemeClr val="tx1"/>
            </a:solidFill>
            <a:round/>
            <a:headEnd/>
            <a:tailEnd/>
          </a:ln>
        </p:spPr>
        <p:txBody>
          <a:bodyPr/>
          <a:lstStyle/>
          <a:p>
            <a:endParaRPr lang="en-US"/>
          </a:p>
        </p:txBody>
      </p:sp>
      <p:sp>
        <p:nvSpPr>
          <p:cNvPr id="45067" name="Line 11"/>
          <p:cNvSpPr>
            <a:spLocks noChangeShapeType="1"/>
          </p:cNvSpPr>
          <p:nvPr/>
        </p:nvSpPr>
        <p:spPr bwMode="auto">
          <a:xfrm>
            <a:off x="5410200" y="3962400"/>
            <a:ext cx="0" cy="914400"/>
          </a:xfrm>
          <a:prstGeom prst="line">
            <a:avLst/>
          </a:prstGeom>
          <a:noFill/>
          <a:ln w="9525">
            <a:solidFill>
              <a:schemeClr val="tx1"/>
            </a:solidFill>
            <a:round/>
            <a:headEnd/>
            <a:tailEnd/>
          </a:ln>
        </p:spPr>
        <p:txBody>
          <a:bodyPr/>
          <a:lstStyle/>
          <a:p>
            <a:endParaRPr lang="en-US"/>
          </a:p>
        </p:txBody>
      </p:sp>
      <p:sp>
        <p:nvSpPr>
          <p:cNvPr id="45070" name="Text Box 14"/>
          <p:cNvSpPr txBox="1">
            <a:spLocks noChangeArrowheads="1"/>
          </p:cNvSpPr>
          <p:nvPr/>
        </p:nvSpPr>
        <p:spPr bwMode="auto">
          <a:xfrm>
            <a:off x="381000" y="1524000"/>
            <a:ext cx="8229600" cy="338554"/>
          </a:xfrm>
          <a:prstGeom prst="rect">
            <a:avLst/>
          </a:prstGeom>
          <a:noFill/>
          <a:ln w="9525">
            <a:noFill/>
            <a:miter lim="800000"/>
            <a:headEnd/>
            <a:tailEnd/>
          </a:ln>
        </p:spPr>
        <p:txBody>
          <a:bodyPr wrap="square">
            <a:spAutoFit/>
          </a:bodyPr>
          <a:lstStyle/>
          <a:p>
            <a:r>
              <a:rPr lang="en-US" sz="1600" dirty="0">
                <a:solidFill>
                  <a:schemeClr val="folHlink"/>
                </a:solidFill>
              </a:rPr>
              <a:t>Step 3: A minimum number of examples (e.g., 3) of the majority class in each position</a:t>
            </a:r>
          </a:p>
        </p:txBody>
      </p:sp>
      <p:sp>
        <p:nvSpPr>
          <p:cNvPr id="45071" name="Text Box 15"/>
          <p:cNvSpPr txBox="1">
            <a:spLocks noChangeArrowheads="1"/>
          </p:cNvSpPr>
          <p:nvPr/>
        </p:nvSpPr>
        <p:spPr bwMode="auto">
          <a:xfrm>
            <a:off x="304800" y="3429000"/>
            <a:ext cx="8016875" cy="336550"/>
          </a:xfrm>
          <a:prstGeom prst="rect">
            <a:avLst/>
          </a:prstGeom>
          <a:noFill/>
          <a:ln w="9525">
            <a:noFill/>
            <a:miter lim="800000"/>
            <a:headEnd/>
            <a:tailEnd/>
          </a:ln>
        </p:spPr>
        <p:txBody>
          <a:bodyPr wrap="square">
            <a:spAutoFit/>
          </a:bodyPr>
          <a:lstStyle/>
          <a:p>
            <a:r>
              <a:rPr lang="en-US" sz="1600" dirty="0">
                <a:solidFill>
                  <a:schemeClr val="folHlink"/>
                </a:solidFill>
              </a:rPr>
              <a:t>Step 4: Merge adjacent partitions which have the same majority class</a:t>
            </a:r>
          </a:p>
        </p:txBody>
      </p:sp>
      <p:sp>
        <p:nvSpPr>
          <p:cNvPr id="45072" name="Line 16"/>
          <p:cNvSpPr>
            <a:spLocks noChangeShapeType="1"/>
          </p:cNvSpPr>
          <p:nvPr/>
        </p:nvSpPr>
        <p:spPr bwMode="auto">
          <a:xfrm>
            <a:off x="2971800" y="2133600"/>
            <a:ext cx="0" cy="914400"/>
          </a:xfrm>
          <a:prstGeom prst="line">
            <a:avLst/>
          </a:prstGeom>
          <a:noFill/>
          <a:ln w="9525">
            <a:solidFill>
              <a:schemeClr val="tx1"/>
            </a:solidFill>
            <a:round/>
            <a:headEnd/>
            <a:tailEnd/>
          </a:ln>
        </p:spPr>
        <p:txBody>
          <a:bodyPr/>
          <a:lstStyle/>
          <a:p>
            <a:endParaRPr lang="en-US"/>
          </a:p>
        </p:txBody>
      </p:sp>
      <p:sp>
        <p:nvSpPr>
          <p:cNvPr id="45073" name="Text Box 17"/>
          <p:cNvSpPr txBox="1">
            <a:spLocks noChangeArrowheads="1"/>
          </p:cNvSpPr>
          <p:nvPr/>
        </p:nvSpPr>
        <p:spPr bwMode="auto">
          <a:xfrm>
            <a:off x="381000" y="5257800"/>
            <a:ext cx="7940675" cy="336550"/>
          </a:xfrm>
          <a:prstGeom prst="rect">
            <a:avLst/>
          </a:prstGeom>
          <a:noFill/>
          <a:ln w="9525">
            <a:noFill/>
            <a:miter lim="800000"/>
            <a:headEnd/>
            <a:tailEnd/>
          </a:ln>
        </p:spPr>
        <p:txBody>
          <a:bodyPr wrap="square">
            <a:spAutoFit/>
          </a:bodyPr>
          <a:lstStyle/>
          <a:p>
            <a:r>
              <a:rPr lang="en-US" sz="1600" dirty="0">
                <a:solidFill>
                  <a:schemeClr val="folHlink"/>
                </a:solidFill>
              </a:rPr>
              <a:t>Step 5: The rule for the </a:t>
            </a:r>
            <a:r>
              <a:rPr lang="en-US" sz="1600" dirty="0" err="1">
                <a:solidFill>
                  <a:schemeClr val="folHlink"/>
                </a:solidFill>
              </a:rPr>
              <a:t>discretized</a:t>
            </a:r>
            <a:r>
              <a:rPr lang="en-US" sz="1600" dirty="0">
                <a:solidFill>
                  <a:schemeClr val="folHlink"/>
                </a:solidFill>
              </a:rPr>
              <a:t> temperature:     </a:t>
            </a:r>
          </a:p>
        </p:txBody>
      </p:sp>
      <p:graphicFrame>
        <p:nvGraphicFramePr>
          <p:cNvPr id="45075" name="Object 19"/>
          <p:cNvGraphicFramePr>
            <a:graphicFrameLocks noChangeAspect="1"/>
          </p:cNvGraphicFramePr>
          <p:nvPr/>
        </p:nvGraphicFramePr>
        <p:xfrm>
          <a:off x="5257800" y="5410200"/>
          <a:ext cx="2787650" cy="850900"/>
        </p:xfrm>
        <a:graphic>
          <a:graphicData uri="http://schemas.openxmlformats.org/presentationml/2006/ole">
            <mc:AlternateContent xmlns:mc="http://schemas.openxmlformats.org/markup-compatibility/2006">
              <mc:Choice xmlns:v="urn:schemas-microsoft-com:vml" Requires="v">
                <p:oleObj spid="_x0000_s12289" name="Equation" r:id="rId4" imgW="1332921" imgH="406224" progId="Equation.3">
                  <p:embed/>
                </p:oleObj>
              </mc:Choice>
              <mc:Fallback>
                <p:oleObj name="Equation" r:id="rId4" imgW="1332921" imgH="406224" progId="Equation.3">
                  <p:embed/>
                  <p:pic>
                    <p:nvPicPr>
                      <p:cNvPr id="45075"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5410200"/>
                        <a:ext cx="2787650" cy="850900"/>
                      </a:xfrm>
                      <a:prstGeom prst="rect">
                        <a:avLst/>
                      </a:prstGeom>
                      <a:solidFill>
                        <a:srgbClr val="C0C0C0"/>
                      </a:solidFill>
                    </p:spPr>
                  </p:pic>
                </p:oleObj>
              </mc:Fallback>
            </mc:AlternateContent>
          </a:graphicData>
        </a:graphic>
      </p:graphicFrame>
      <p:sp>
        <p:nvSpPr>
          <p:cNvPr id="15" name="Rounded Rectangular Callout 14"/>
          <p:cNvSpPr/>
          <p:nvPr/>
        </p:nvSpPr>
        <p:spPr bwMode="auto">
          <a:xfrm>
            <a:off x="609600" y="5715000"/>
            <a:ext cx="3276600" cy="685800"/>
          </a:xfrm>
          <a:prstGeom prst="wedgeRoundRectCallout">
            <a:avLst>
              <a:gd name="adj1" fmla="val 90809"/>
              <a:gd name="adj2" fmla="val -18886"/>
              <a:gd name="adj3" fmla="val 16667"/>
            </a:avLst>
          </a:prstGeom>
          <a:solidFill>
            <a:schemeClr val="accent1">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This is the One Rule Generated for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the Temp attribute.</a:t>
            </a:r>
          </a:p>
        </p:txBody>
      </p:sp>
    </p:spTree>
    <p:extLst>
      <p:ext uri="{BB962C8B-B14F-4D97-AF65-F5344CB8AC3E}">
        <p14:creationId xmlns:p14="http://schemas.microsoft.com/office/powerpoint/2010/main" val="251648912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0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0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073"/>
                                        </p:tgtEl>
                                        <p:attrNameLst>
                                          <p:attrName>style.visibility</p:attrName>
                                        </p:attrNameLst>
                                      </p:cBhvr>
                                      <p:to>
                                        <p:strVal val="visible"/>
                                      </p:to>
                                    </p:se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45075"/>
                                        </p:tgtEl>
                                        <p:attrNameLst>
                                          <p:attrName>style.visibility</p:attrName>
                                        </p:attrNameLst>
                                      </p:cBhvr>
                                      <p:to>
                                        <p:strVal val="visible"/>
                                      </p:to>
                                    </p:set>
                                    <p:animEffect transition="in" filter="dissolve">
                                      <p:cBhvr>
                                        <p:cTn id="46" dur="500"/>
                                        <p:tgtEl>
                                          <p:spTgt spid="45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1" grpId="0" autoUpdateAnimBg="0"/>
      <p:bldP spid="45062" grpId="0" autoUpdateAnimBg="0"/>
      <p:bldP spid="45063" grpId="0" animBg="1"/>
      <p:bldP spid="45067" grpId="0" animBg="1"/>
      <p:bldP spid="45070" grpId="0" autoUpdateAnimBg="0"/>
      <p:bldP spid="45071" grpId="0" autoUpdateAnimBg="0"/>
      <p:bldP spid="45072" grpId="0" animBg="1"/>
      <p:bldP spid="45073"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457200" y="1447800"/>
            <a:ext cx="8402638" cy="2057400"/>
          </a:xfrm>
        </p:spPr>
        <p:txBody>
          <a:bodyPr/>
          <a:lstStyle/>
          <a:p>
            <a:r>
              <a:rPr lang="en-US" dirty="0"/>
              <a:t>In Class </a:t>
            </a:r>
            <a:r>
              <a:rPr lang="en-US" dirty="0" err="1"/>
              <a:t>WEKA</a:t>
            </a:r>
            <a:r>
              <a:rPr lang="en-US" dirty="0"/>
              <a:t> Session: </a:t>
            </a:r>
            <a:br>
              <a:rPr lang="en-US" dirty="0"/>
            </a:br>
            <a:br>
              <a:rPr lang="en-US" dirty="0"/>
            </a:br>
            <a:r>
              <a:rPr lang="en-US" dirty="0"/>
              <a:t>Classification using</a:t>
            </a:r>
            <a:br>
              <a:rPr lang="en-US" dirty="0"/>
            </a:br>
            <a:r>
              <a:rPr lang="en-US" dirty="0" err="1">
                <a:solidFill>
                  <a:srgbClr val="170981"/>
                </a:solidFill>
              </a:rPr>
              <a:t>ZeroR</a:t>
            </a:r>
            <a:r>
              <a:rPr lang="en-US" dirty="0">
                <a:solidFill>
                  <a:srgbClr val="170981"/>
                </a:solidFill>
              </a:rPr>
              <a:t> and </a:t>
            </a:r>
            <a:r>
              <a:rPr lang="en-US" dirty="0" err="1">
                <a:solidFill>
                  <a:srgbClr val="170981"/>
                </a:solidFill>
              </a:rPr>
              <a:t>OneR</a:t>
            </a:r>
            <a:r>
              <a:rPr lang="en-US" dirty="0">
                <a:solidFill>
                  <a:srgbClr val="170981"/>
                </a:solidFill>
              </a:rPr>
              <a:t> Methods</a:t>
            </a:r>
            <a:endParaRPr lang="en-US" dirty="0"/>
          </a:p>
        </p:txBody>
      </p:sp>
      <p:sp>
        <p:nvSpPr>
          <p:cNvPr id="111619" name="Slide Number Placeholder 4"/>
          <p:cNvSpPr>
            <a:spLocks noGrp="1"/>
          </p:cNvSpPr>
          <p:nvPr>
            <p:ph type="sldNum" sz="quarter" idx="12"/>
          </p:nvPr>
        </p:nvSpPr>
        <p:spPr>
          <a:noFill/>
        </p:spPr>
        <p:txBody>
          <a:bodyPr/>
          <a:lstStyle/>
          <a:p>
            <a:fld id="{8444EB30-D661-44CF-B35F-B96F2F218788}" type="slidenum">
              <a:rPr lang="en-US" smtClean="0"/>
              <a:pPr/>
              <a:t>131</a:t>
            </a:fld>
            <a:endParaRPr lang="en-US"/>
          </a:p>
        </p:txBody>
      </p:sp>
      <p:pic>
        <p:nvPicPr>
          <p:cNvPr id="111620" name="Picture 4"/>
          <p:cNvPicPr>
            <a:picLocks noChangeAspect="1" noChangeArrowheads="1"/>
          </p:cNvPicPr>
          <p:nvPr/>
        </p:nvPicPr>
        <p:blipFill>
          <a:blip r:embed="rId2" cstate="print"/>
          <a:srcRect/>
          <a:stretch>
            <a:fillRect/>
          </a:stretch>
        </p:blipFill>
        <p:spPr bwMode="auto">
          <a:xfrm>
            <a:off x="3124200" y="3886200"/>
            <a:ext cx="2941638" cy="2009775"/>
          </a:xfrm>
          <a:prstGeom prst="rect">
            <a:avLst/>
          </a:prstGeom>
          <a:noFill/>
          <a:ln w="9525">
            <a:noFill/>
            <a:miter lim="800000"/>
            <a:headEnd/>
            <a:tailEnd/>
          </a:ln>
        </p:spPr>
      </p:pic>
    </p:spTree>
  </p:cSld>
  <p:clrMapOvr>
    <a:masterClrMapping/>
  </p:clrMapOvr>
  <p:transition>
    <p:zo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p:spPr>
        <p:txBody>
          <a:bodyPr/>
          <a:lstStyle/>
          <a:p>
            <a:fld id="{8F1CEBDB-878E-41C3-808D-B56072B1FE13}" type="slidenum">
              <a:rPr lang="en-US" smtClean="0"/>
              <a:pPr/>
              <a:t>132</a:t>
            </a:fld>
            <a:endParaRPr lang="en-US"/>
          </a:p>
        </p:txBody>
      </p:sp>
      <p:sp>
        <p:nvSpPr>
          <p:cNvPr id="115715" name="Rectangle 2"/>
          <p:cNvSpPr>
            <a:spLocks noGrp="1" noChangeArrowheads="1"/>
          </p:cNvSpPr>
          <p:nvPr>
            <p:ph type="title"/>
          </p:nvPr>
        </p:nvSpPr>
        <p:spPr>
          <a:xfrm>
            <a:off x="228600" y="381000"/>
            <a:ext cx="8458200" cy="609600"/>
          </a:xfrm>
        </p:spPr>
        <p:txBody>
          <a:bodyPr/>
          <a:lstStyle/>
          <a:p>
            <a:pPr eaLnBrk="1" hangingPunct="1"/>
            <a:r>
              <a:rPr lang="en-US" dirty="0"/>
              <a:t>Summary</a:t>
            </a:r>
          </a:p>
        </p:txBody>
      </p:sp>
      <p:pic>
        <p:nvPicPr>
          <p:cNvPr id="196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8211214"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p:spPr>
        <p:txBody>
          <a:bodyPr/>
          <a:lstStyle/>
          <a:p>
            <a:fld id="{8F1CEBDB-878E-41C3-808D-B56072B1FE13}" type="slidenum">
              <a:rPr lang="en-US" smtClean="0"/>
              <a:pPr/>
              <a:t>133</a:t>
            </a:fld>
            <a:endParaRPr lang="en-US"/>
          </a:p>
        </p:txBody>
      </p:sp>
      <p:sp>
        <p:nvSpPr>
          <p:cNvPr id="115715" name="Rectangle 2"/>
          <p:cNvSpPr>
            <a:spLocks noGrp="1" noChangeArrowheads="1"/>
          </p:cNvSpPr>
          <p:nvPr>
            <p:ph type="title"/>
          </p:nvPr>
        </p:nvSpPr>
        <p:spPr>
          <a:xfrm>
            <a:off x="228600" y="381000"/>
            <a:ext cx="8458200" cy="609600"/>
          </a:xfrm>
        </p:spPr>
        <p:txBody>
          <a:bodyPr/>
          <a:lstStyle/>
          <a:p>
            <a:pPr eaLnBrk="1" hangingPunct="1"/>
            <a:r>
              <a:rPr lang="en-US" dirty="0"/>
              <a:t>Summary</a:t>
            </a:r>
          </a:p>
        </p:txBody>
      </p:sp>
      <p:pic>
        <p:nvPicPr>
          <p:cNvPr id="197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26273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202708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75C1342-5A72-436A-BE98-E645729DDCC0}" type="slidenum">
              <a:rPr lang="en-US" smtClean="0"/>
              <a:pPr/>
              <a:t>14</a:t>
            </a:fld>
            <a:endParaRPr lang="en-US"/>
          </a:p>
        </p:txBody>
      </p:sp>
      <p:sp>
        <p:nvSpPr>
          <p:cNvPr id="25603" name="Rectangle 2"/>
          <p:cNvSpPr>
            <a:spLocks noGrp="1" noChangeArrowheads="1"/>
          </p:cNvSpPr>
          <p:nvPr>
            <p:ph type="title"/>
          </p:nvPr>
        </p:nvSpPr>
        <p:spPr>
          <a:xfrm>
            <a:off x="0" y="228600"/>
            <a:ext cx="8991600" cy="685800"/>
          </a:xfrm>
          <a:noFill/>
        </p:spPr>
        <p:txBody>
          <a:bodyPr lIns="92075" tIns="46038" rIns="92075" bIns="46038"/>
          <a:lstStyle/>
          <a:p>
            <a:pPr eaLnBrk="1" hangingPunct="1"/>
            <a:r>
              <a:rPr lang="en-US" sz="2400" dirty="0"/>
              <a:t>Issues Regarding Classification</a:t>
            </a:r>
            <a:endParaRPr lang="en-US" sz="2400" dirty="0">
              <a:solidFill>
                <a:srgbClr val="170981"/>
              </a:solidFill>
            </a:endParaRPr>
          </a:p>
        </p:txBody>
      </p:sp>
      <p:sp>
        <p:nvSpPr>
          <p:cNvPr id="25604" name="Rectangle 3"/>
          <p:cNvSpPr>
            <a:spLocks noGrp="1" noChangeArrowheads="1"/>
          </p:cNvSpPr>
          <p:nvPr>
            <p:ph type="body" idx="1"/>
          </p:nvPr>
        </p:nvSpPr>
        <p:spPr>
          <a:xfrm>
            <a:off x="457200" y="2057400"/>
            <a:ext cx="8229600" cy="2590800"/>
          </a:xfrm>
          <a:noFill/>
        </p:spPr>
        <p:txBody>
          <a:bodyPr lIns="92075" tIns="46038" rIns="92075" bIns="46038"/>
          <a:lstStyle/>
          <a:p>
            <a:pPr eaLnBrk="1" hangingPunct="1">
              <a:lnSpc>
                <a:spcPct val="110000"/>
              </a:lnSpc>
            </a:pPr>
            <a:r>
              <a:rPr lang="en-US" sz="1800" dirty="0"/>
              <a:t>Data cleaning</a:t>
            </a:r>
          </a:p>
          <a:p>
            <a:pPr lvl="1" eaLnBrk="1" hangingPunct="1">
              <a:lnSpc>
                <a:spcPct val="110000"/>
              </a:lnSpc>
            </a:pPr>
            <a:r>
              <a:rPr lang="en-US" sz="1800" dirty="0"/>
              <a:t>Preprocess data in order to reduce noise and handle missing values</a:t>
            </a:r>
          </a:p>
          <a:p>
            <a:pPr eaLnBrk="1" hangingPunct="1">
              <a:lnSpc>
                <a:spcPct val="110000"/>
              </a:lnSpc>
            </a:pPr>
            <a:r>
              <a:rPr lang="en-US" sz="1800" dirty="0"/>
              <a:t>Relevance analysis (feature selection)</a:t>
            </a:r>
          </a:p>
          <a:p>
            <a:pPr lvl="1" eaLnBrk="1" hangingPunct="1">
              <a:lnSpc>
                <a:spcPct val="110000"/>
              </a:lnSpc>
            </a:pPr>
            <a:r>
              <a:rPr lang="en-US" sz="1800" dirty="0"/>
              <a:t>Remove the irrelevant or redundant attributes</a:t>
            </a:r>
          </a:p>
          <a:p>
            <a:pPr eaLnBrk="1" hangingPunct="1">
              <a:lnSpc>
                <a:spcPct val="110000"/>
              </a:lnSpc>
            </a:pPr>
            <a:r>
              <a:rPr lang="en-US" sz="1800" dirty="0"/>
              <a:t>Data transformation</a:t>
            </a:r>
          </a:p>
          <a:p>
            <a:pPr lvl="1" eaLnBrk="1" hangingPunct="1">
              <a:lnSpc>
                <a:spcPct val="110000"/>
              </a:lnSpc>
            </a:pPr>
            <a:r>
              <a:rPr lang="en-US" sz="1800" dirty="0"/>
              <a:t>Generalize and/or normalize data</a:t>
            </a:r>
          </a:p>
          <a:p>
            <a:pPr eaLnBrk="1" hangingPunct="1">
              <a:lnSpc>
                <a:spcPct val="110000"/>
              </a:lnSpc>
            </a:pPr>
            <a:r>
              <a:rPr lang="en-US" sz="1800" dirty="0"/>
              <a:t>…..</a:t>
            </a:r>
          </a:p>
        </p:txBody>
      </p:sp>
      <p:sp>
        <p:nvSpPr>
          <p:cNvPr id="25605" name="Rectangle 7"/>
          <p:cNvSpPr>
            <a:spLocks noChangeArrowheads="1"/>
          </p:cNvSpPr>
          <p:nvPr/>
        </p:nvSpPr>
        <p:spPr bwMode="auto">
          <a:xfrm>
            <a:off x="457200" y="1295400"/>
            <a:ext cx="7924800" cy="461963"/>
          </a:xfrm>
          <a:prstGeom prst="rect">
            <a:avLst/>
          </a:prstGeom>
          <a:noFill/>
          <a:ln w="9525">
            <a:noFill/>
            <a:miter lim="800000"/>
            <a:headEnd/>
            <a:tailEnd/>
          </a:ln>
        </p:spPr>
        <p:txBody>
          <a:bodyPr>
            <a:spAutoFit/>
          </a:bodyPr>
          <a:lstStyle/>
          <a:p>
            <a:r>
              <a:rPr lang="en-US" sz="2400" b="1" dirty="0">
                <a:solidFill>
                  <a:srgbClr val="170981"/>
                </a:solidFill>
              </a:rPr>
              <a:t>Reminder: You may need to do Data Preparation</a:t>
            </a:r>
            <a:endParaRPr lang="en-US" sz="2400" b="1" dirty="0"/>
          </a:p>
        </p:txBody>
      </p:sp>
      <p:sp>
        <p:nvSpPr>
          <p:cNvPr id="25606" name="TextBox 8"/>
          <p:cNvSpPr txBox="1">
            <a:spLocks noChangeArrowheads="1"/>
          </p:cNvSpPr>
          <p:nvPr/>
        </p:nvSpPr>
        <p:spPr bwMode="auto">
          <a:xfrm>
            <a:off x="228600" y="5410200"/>
            <a:ext cx="7772400" cy="338138"/>
          </a:xfrm>
          <a:prstGeom prst="rect">
            <a:avLst/>
          </a:prstGeom>
          <a:noFill/>
          <a:ln w="9525">
            <a:noFill/>
            <a:miter lim="800000"/>
            <a:headEnd/>
            <a:tailEnd/>
          </a:ln>
        </p:spPr>
        <p:txBody>
          <a:bodyPr>
            <a:spAutoFit/>
          </a:bodyPr>
          <a:lstStyle/>
          <a:p>
            <a:r>
              <a:rPr lang="en-US" sz="1600" b="1" u="sng" dirty="0">
                <a:solidFill>
                  <a:srgbClr val="C00000"/>
                </a:solidFill>
              </a:rPr>
              <a:t>Note</a:t>
            </a:r>
            <a:r>
              <a:rPr lang="en-US" sz="1600" dirty="0">
                <a:solidFill>
                  <a:srgbClr val="C00000"/>
                </a:solidFill>
              </a:rPr>
              <a:t>: details have been covered in Topic 2 (Data Preprocessing)</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2800">
                <a:solidFill>
                  <a:srgbClr val="2A03B9"/>
                </a:solidFill>
              </a:rPr>
              <a:t>Classification Techniques to be covered</a:t>
            </a:r>
          </a:p>
        </p:txBody>
      </p:sp>
      <p:sp>
        <p:nvSpPr>
          <p:cNvPr id="27651" name="Rectangle 3"/>
          <p:cNvSpPr>
            <a:spLocks noGrp="1" noChangeArrowheads="1"/>
          </p:cNvSpPr>
          <p:nvPr>
            <p:ph type="body" idx="1"/>
          </p:nvPr>
        </p:nvSpPr>
        <p:spPr/>
        <p:txBody>
          <a:bodyPr/>
          <a:lstStyle/>
          <a:p>
            <a:r>
              <a:rPr lang="en-US" sz="2400" dirty="0">
                <a:solidFill>
                  <a:srgbClr val="FF0000"/>
                </a:solidFill>
              </a:rPr>
              <a:t>Decision Tree based Methods</a:t>
            </a:r>
          </a:p>
          <a:p>
            <a:r>
              <a:rPr lang="en-US" sz="2400" dirty="0">
                <a:solidFill>
                  <a:srgbClr val="FF0000"/>
                </a:solidFill>
              </a:rPr>
              <a:t>Rule-based Classifiers</a:t>
            </a:r>
          </a:p>
          <a:p>
            <a:r>
              <a:rPr lang="en-US" sz="2400" dirty="0">
                <a:solidFill>
                  <a:srgbClr val="FF0000"/>
                </a:solidFill>
              </a:rPr>
              <a:t>Naïve Bayes Classifier</a:t>
            </a:r>
            <a:endParaRPr lang="en-US" sz="2400" dirty="0"/>
          </a:p>
          <a:p>
            <a:r>
              <a:rPr lang="en-US" sz="2400" dirty="0">
                <a:solidFill>
                  <a:srgbClr val="FF0000"/>
                </a:solidFill>
              </a:rPr>
              <a:t>Lazy Learning (</a:t>
            </a:r>
            <a:r>
              <a:rPr lang="en-US" sz="2400" i="1" dirty="0" err="1">
                <a:solidFill>
                  <a:srgbClr val="FF0000"/>
                </a:solidFill>
              </a:rPr>
              <a:t>K</a:t>
            </a:r>
            <a:r>
              <a:rPr lang="en-US" sz="2400" dirty="0" err="1">
                <a:solidFill>
                  <a:srgbClr val="FF0000"/>
                </a:solidFill>
              </a:rPr>
              <a:t>NN</a:t>
            </a:r>
            <a:r>
              <a:rPr lang="en-US" sz="2400" dirty="0">
                <a:solidFill>
                  <a:srgbClr val="FF0000"/>
                </a:solidFill>
              </a:rPr>
              <a:t> Classifier)</a:t>
            </a:r>
          </a:p>
          <a:p>
            <a:r>
              <a:rPr lang="en-US" sz="2400" dirty="0" err="1">
                <a:solidFill>
                  <a:srgbClr val="FF0000"/>
                </a:solidFill>
              </a:rPr>
              <a:t>ZeroR</a:t>
            </a:r>
            <a:r>
              <a:rPr lang="en-US" sz="2400" dirty="0">
                <a:solidFill>
                  <a:srgbClr val="FF0000"/>
                </a:solidFill>
              </a:rPr>
              <a:t> Classifier</a:t>
            </a:r>
          </a:p>
          <a:p>
            <a:r>
              <a:rPr lang="en-US" sz="2400" dirty="0" err="1">
                <a:solidFill>
                  <a:srgbClr val="FF0000"/>
                </a:solidFill>
              </a:rPr>
              <a:t>OneR</a:t>
            </a:r>
            <a:r>
              <a:rPr lang="en-US" sz="2400" dirty="0">
                <a:solidFill>
                  <a:srgbClr val="FF0000"/>
                </a:solidFill>
              </a:rPr>
              <a:t> Classifier</a:t>
            </a:r>
          </a:p>
          <a:p>
            <a:r>
              <a:rPr lang="en-US" sz="2400" dirty="0">
                <a:solidFill>
                  <a:srgbClr val="FF0000"/>
                </a:solidFill>
              </a:rPr>
              <a:t>---------------------------------------------------------------</a:t>
            </a:r>
          </a:p>
          <a:p>
            <a:r>
              <a:rPr lang="en-US" sz="2400" dirty="0"/>
              <a:t>Memory based reasoning</a:t>
            </a:r>
          </a:p>
          <a:p>
            <a:r>
              <a:rPr lang="en-US" sz="2400" dirty="0"/>
              <a:t>Neural Networks</a:t>
            </a:r>
          </a:p>
          <a:p>
            <a:r>
              <a:rPr lang="en-US" sz="2400" dirty="0"/>
              <a:t>Bayesian Belief Networks</a:t>
            </a:r>
          </a:p>
          <a:p>
            <a:r>
              <a:rPr lang="en-US" sz="2400" dirty="0"/>
              <a:t>Support Vector Machines</a:t>
            </a:r>
          </a:p>
          <a:p>
            <a:r>
              <a:rPr lang="en-US" sz="2400" dirty="0"/>
              <a:t>Etc……</a:t>
            </a:r>
          </a:p>
          <a:p>
            <a:endParaRPr lang="en-US" sz="2400" dirty="0"/>
          </a:p>
          <a:p>
            <a:endParaRPr lang="en-US" sz="2400" dirty="0">
              <a:solidFill>
                <a:srgbClr val="FF0000"/>
              </a:solidFill>
            </a:endParaRPr>
          </a:p>
        </p:txBody>
      </p:sp>
      <p:sp>
        <p:nvSpPr>
          <p:cNvPr id="4" name="Rounded Rectangular Callout 3"/>
          <p:cNvSpPr/>
          <p:nvPr/>
        </p:nvSpPr>
        <p:spPr bwMode="auto">
          <a:xfrm>
            <a:off x="6096000" y="1447800"/>
            <a:ext cx="1905000" cy="457200"/>
          </a:xfrm>
          <a:prstGeom prst="wedgeRoundRectCallout">
            <a:avLst>
              <a:gd name="adj1" fmla="val -145652"/>
              <a:gd name="adj2" fmla="val 38333"/>
              <a:gd name="adj3" fmla="val 16667"/>
            </a:avLst>
          </a:prstGeom>
          <a:solidFill>
            <a:schemeClr val="tx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Yes in CIS 467</a:t>
            </a:r>
          </a:p>
        </p:txBody>
      </p:sp>
      <p:sp>
        <p:nvSpPr>
          <p:cNvPr id="5" name="Rounded Rectangular Callout 4"/>
          <p:cNvSpPr/>
          <p:nvPr/>
        </p:nvSpPr>
        <p:spPr bwMode="auto">
          <a:xfrm>
            <a:off x="6248400" y="4800600"/>
            <a:ext cx="1219200" cy="457200"/>
          </a:xfrm>
          <a:prstGeom prst="wedgeRoundRectCallout">
            <a:avLst>
              <a:gd name="adj1" fmla="val -145652"/>
              <a:gd name="adj2" fmla="val 38333"/>
              <a:gd name="adj3" fmla="val 16667"/>
            </a:avLst>
          </a:prstGeom>
          <a:solidFill>
            <a:schemeClr val="tx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No</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E7464EFB-F6F3-49D0-951A-506E15CC24BB}" type="slidenum">
              <a:rPr lang="en-US" smtClean="0"/>
              <a:pPr/>
              <a:t>16</a:t>
            </a:fld>
            <a:endParaRPr lang="en-US"/>
          </a:p>
        </p:txBody>
      </p:sp>
      <p:sp>
        <p:nvSpPr>
          <p:cNvPr id="26627" name="Rectangle 2"/>
          <p:cNvSpPr>
            <a:spLocks noGrp="1" noChangeArrowheads="1"/>
          </p:cNvSpPr>
          <p:nvPr>
            <p:ph type="title"/>
          </p:nvPr>
        </p:nvSpPr>
        <p:spPr>
          <a:xfrm>
            <a:off x="-228600" y="152400"/>
            <a:ext cx="9601200" cy="609600"/>
          </a:xfrm>
          <a:noFill/>
        </p:spPr>
        <p:txBody>
          <a:bodyPr lIns="92075" tIns="46038" rIns="92075" bIns="46038"/>
          <a:lstStyle/>
          <a:p>
            <a:pPr eaLnBrk="1" hangingPunct="1">
              <a:lnSpc>
                <a:spcPct val="110000"/>
              </a:lnSpc>
            </a:pPr>
            <a:r>
              <a:rPr lang="en-US" sz="2400" dirty="0"/>
              <a:t>Comparing Classification and Prediction Methods</a:t>
            </a:r>
            <a:endParaRPr lang="en-US" sz="2400" dirty="0">
              <a:solidFill>
                <a:srgbClr val="170981"/>
              </a:solidFill>
            </a:endParaRPr>
          </a:p>
        </p:txBody>
      </p:sp>
      <p:sp>
        <p:nvSpPr>
          <p:cNvPr id="26628" name="Rectangle 3"/>
          <p:cNvSpPr>
            <a:spLocks noGrp="1" noChangeArrowheads="1"/>
          </p:cNvSpPr>
          <p:nvPr>
            <p:ph type="body" idx="1"/>
          </p:nvPr>
        </p:nvSpPr>
        <p:spPr>
          <a:xfrm>
            <a:off x="304800" y="1219200"/>
            <a:ext cx="8378825" cy="5257800"/>
          </a:xfrm>
          <a:noFill/>
        </p:spPr>
        <p:txBody>
          <a:bodyPr lIns="92075" tIns="46038" rIns="92075" bIns="46038"/>
          <a:lstStyle/>
          <a:p>
            <a:pPr>
              <a:buNone/>
            </a:pPr>
            <a:r>
              <a:rPr lang="en-US" sz="1600" dirty="0">
                <a:solidFill>
                  <a:srgbClr val="FF0000"/>
                </a:solidFill>
              </a:rPr>
              <a:t>Classification and prediction methods can be compared and evaluated according to the following criteria:</a:t>
            </a:r>
          </a:p>
          <a:p>
            <a:pPr>
              <a:buNone/>
            </a:pPr>
            <a:endParaRPr lang="en-US" sz="1600" dirty="0">
              <a:solidFill>
                <a:srgbClr val="FF0000"/>
              </a:solidFill>
            </a:endParaRPr>
          </a:p>
          <a:p>
            <a:pPr eaLnBrk="1" hangingPunct="1">
              <a:lnSpc>
                <a:spcPct val="90000"/>
              </a:lnSpc>
            </a:pPr>
            <a:r>
              <a:rPr lang="en-US" sz="2000" dirty="0">
                <a:solidFill>
                  <a:srgbClr val="993300"/>
                </a:solidFill>
              </a:rPr>
              <a:t>Accuracy </a:t>
            </a:r>
            <a:r>
              <a:rPr lang="en-US" sz="2000" dirty="0"/>
              <a:t>: </a:t>
            </a:r>
            <a:r>
              <a:rPr lang="en-US" sz="1400" dirty="0"/>
              <a:t>The accuracy of a classifier refers to the ability of a given classifier to correctly predict the class label of new or previously unseen data (i.e., tuples without class label information)</a:t>
            </a:r>
          </a:p>
          <a:p>
            <a:pPr eaLnBrk="1" hangingPunct="1">
              <a:lnSpc>
                <a:spcPct val="90000"/>
              </a:lnSpc>
            </a:pPr>
            <a:r>
              <a:rPr lang="en-US" sz="2000" dirty="0">
                <a:solidFill>
                  <a:srgbClr val="993300"/>
                </a:solidFill>
              </a:rPr>
              <a:t>Speed</a:t>
            </a:r>
            <a:r>
              <a:rPr lang="en-US" sz="2000" dirty="0"/>
              <a:t> : </a:t>
            </a:r>
            <a:r>
              <a:rPr lang="en-US" sz="1400" dirty="0"/>
              <a:t>This refers to the computational costs involved in generating and using the given classifier or predictor (</a:t>
            </a:r>
            <a:r>
              <a:rPr lang="en-US" sz="1400" dirty="0" err="1"/>
              <a:t>i.e</a:t>
            </a:r>
            <a:r>
              <a:rPr lang="en-US" sz="1400" dirty="0"/>
              <a:t>  time to construct the model (training time) and time to use the model (classification/prediction time)</a:t>
            </a:r>
            <a:endParaRPr lang="en-US" sz="1200" dirty="0"/>
          </a:p>
          <a:p>
            <a:r>
              <a:rPr lang="en-US" sz="2000" dirty="0">
                <a:solidFill>
                  <a:srgbClr val="993300"/>
                </a:solidFill>
              </a:rPr>
              <a:t>Robustness</a:t>
            </a:r>
            <a:r>
              <a:rPr lang="en-US" sz="2000" dirty="0"/>
              <a:t>: </a:t>
            </a:r>
            <a:r>
              <a:rPr lang="en-US" sz="1400" dirty="0"/>
              <a:t>This is the ability of the classifier or predictor to make correct predictions given noisy data or data with missing values. </a:t>
            </a:r>
          </a:p>
          <a:p>
            <a:r>
              <a:rPr lang="en-US" sz="2000" dirty="0">
                <a:solidFill>
                  <a:srgbClr val="993300"/>
                </a:solidFill>
              </a:rPr>
              <a:t>Scalability</a:t>
            </a:r>
            <a:r>
              <a:rPr lang="en-US" sz="2000" dirty="0"/>
              <a:t>: </a:t>
            </a:r>
            <a:r>
              <a:rPr lang="en-US" sz="1400" dirty="0"/>
              <a:t>This refers to the ability to construct the classifier or predictor efficiently given large amounts of data (</a:t>
            </a:r>
            <a:r>
              <a:rPr lang="en-US" sz="1400" dirty="0" err="1"/>
              <a:t>i.e</a:t>
            </a:r>
            <a:r>
              <a:rPr lang="en-US" sz="1400" dirty="0"/>
              <a:t>, efficiency in disk-resident databases )</a:t>
            </a:r>
          </a:p>
          <a:p>
            <a:r>
              <a:rPr lang="en-US" sz="2000" dirty="0">
                <a:solidFill>
                  <a:srgbClr val="993300"/>
                </a:solidFill>
              </a:rPr>
              <a:t>Interpretability</a:t>
            </a:r>
            <a:r>
              <a:rPr lang="en-US" sz="2000" dirty="0"/>
              <a:t> : </a:t>
            </a:r>
            <a:r>
              <a:rPr lang="en-US" sz="1400" dirty="0"/>
              <a:t>This refers to the level of understanding and insight that is provided by the classifier or predictor. Interpretability is subjective and therefore more difficult to assess.</a:t>
            </a:r>
          </a:p>
          <a:p>
            <a:endParaRPr lang="en-US" sz="1400" dirty="0"/>
          </a:p>
          <a:p>
            <a:pPr eaLnBrk="1" hangingPunct="1">
              <a:lnSpc>
                <a:spcPct val="90000"/>
              </a:lnSpc>
            </a:pPr>
            <a:r>
              <a:rPr lang="en-US" sz="2000" dirty="0"/>
              <a:t>Other measures, e.g., goodness of rules, such as decision tree size or compactness of classification rules</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39F955F2-D2BD-4BAD-B97B-B51DD1D51A4F}" type="slidenum">
              <a:rPr lang="en-US" smtClean="0"/>
              <a:pPr/>
              <a:t>17</a:t>
            </a:fld>
            <a:endParaRPr lang="en-US"/>
          </a:p>
        </p:txBody>
      </p:sp>
      <p:sp>
        <p:nvSpPr>
          <p:cNvPr id="28675" name="Rectangle 2"/>
          <p:cNvSpPr>
            <a:spLocks noGrp="1" noChangeArrowheads="1"/>
          </p:cNvSpPr>
          <p:nvPr>
            <p:ph type="title"/>
          </p:nvPr>
        </p:nvSpPr>
        <p:spPr>
          <a:xfrm>
            <a:off x="0" y="2286000"/>
            <a:ext cx="9144000" cy="609600"/>
          </a:xfrm>
        </p:spPr>
        <p:txBody>
          <a:bodyPr/>
          <a:lstStyle/>
          <a:p>
            <a:pPr eaLnBrk="1" hangingPunct="1"/>
            <a:r>
              <a:rPr lang="en-US" sz="2800" dirty="0"/>
              <a:t>8.2 Classification by Decision Tree Induction</a:t>
            </a:r>
          </a:p>
        </p:txBody>
      </p:sp>
      <p:pic>
        <p:nvPicPr>
          <p:cNvPr id="28676" name="Picture 6" descr="http://www.cs.ualberta.ca/~aixplore/learning/DecisionTrees/InterArticle/graphics/inverted-tree.gif"/>
          <p:cNvPicPr>
            <a:picLocks noChangeAspect="1" noChangeArrowheads="1"/>
          </p:cNvPicPr>
          <p:nvPr/>
        </p:nvPicPr>
        <p:blipFill>
          <a:blip r:embed="rId2" r:link="rId3" cstate="print"/>
          <a:srcRect/>
          <a:stretch>
            <a:fillRect/>
          </a:stretch>
        </p:blipFill>
        <p:spPr bwMode="auto">
          <a:xfrm>
            <a:off x="3048000" y="3581400"/>
            <a:ext cx="2819400" cy="1976438"/>
          </a:xfrm>
          <a:prstGeom prst="rect">
            <a:avLst/>
          </a:prstGeom>
          <a:noFill/>
          <a:ln w="9525">
            <a:noFill/>
            <a:miter lim="800000"/>
            <a:headEnd/>
            <a:tailEnd/>
          </a:ln>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5"/>
          <p:cNvSpPr>
            <a:spLocks noGrp="1" noChangeArrowheads="1"/>
          </p:cNvSpPr>
          <p:nvPr>
            <p:ph type="title"/>
          </p:nvPr>
        </p:nvSpPr>
        <p:spPr/>
        <p:txBody>
          <a:bodyPr/>
          <a:lstStyle/>
          <a:p>
            <a:r>
              <a:rPr lang="en-US" altLang="zh-CN">
                <a:ea typeface="SimSun" pitchFamily="2" charset="-122"/>
              </a:rPr>
              <a:t>Why decision tree?</a:t>
            </a:r>
          </a:p>
        </p:txBody>
      </p:sp>
      <p:sp>
        <p:nvSpPr>
          <p:cNvPr id="29699" name="Rectangle 3"/>
          <p:cNvSpPr>
            <a:spLocks noGrp="1" noChangeArrowheads="1"/>
          </p:cNvSpPr>
          <p:nvPr>
            <p:ph type="body" sz="half" idx="1"/>
          </p:nvPr>
        </p:nvSpPr>
        <p:spPr>
          <a:xfrm>
            <a:off x="533400" y="1219200"/>
            <a:ext cx="7823200" cy="1371600"/>
          </a:xfrm>
        </p:spPr>
        <p:txBody>
          <a:bodyPr/>
          <a:lstStyle/>
          <a:p>
            <a:r>
              <a:rPr lang="en-US" altLang="zh-CN" sz="1800" dirty="0">
                <a:ea typeface="SimSun" pitchFamily="2" charset="-122"/>
              </a:rPr>
              <a:t>Decision trees are powerful and popular tools for classification and prediction.</a:t>
            </a:r>
          </a:p>
          <a:p>
            <a:r>
              <a:rPr lang="en-US" altLang="zh-CN" sz="1800" dirty="0">
                <a:ea typeface="SimSun" pitchFamily="2" charset="-122"/>
              </a:rPr>
              <a:t>Decision trees represent </a:t>
            </a:r>
            <a:r>
              <a:rPr lang="en-US" altLang="zh-CN" sz="1800" i="1" dirty="0">
                <a:ea typeface="SimSun" pitchFamily="2" charset="-122"/>
              </a:rPr>
              <a:t>rules</a:t>
            </a:r>
            <a:r>
              <a:rPr lang="en-US" altLang="zh-CN" sz="1800" dirty="0">
                <a:ea typeface="SimSun" pitchFamily="2" charset="-122"/>
              </a:rPr>
              <a:t>, which can be understood by humans and used in knowledge system such as database.  </a:t>
            </a:r>
          </a:p>
        </p:txBody>
      </p:sp>
      <p:pic>
        <p:nvPicPr>
          <p:cNvPr id="1914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7" y="3124200"/>
            <a:ext cx="785812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457200" y="1295400"/>
            <a:ext cx="8229600" cy="4568825"/>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pPr>
            <a:r>
              <a:rPr lang="en-US" altLang="zh-CN" sz="2000" dirty="0">
                <a:solidFill>
                  <a:srgbClr val="C00000"/>
                </a:solidFill>
                <a:ea typeface="SimSun" pitchFamily="2" charset="-122"/>
              </a:rPr>
              <a:t>Decision tree induction </a:t>
            </a:r>
            <a:r>
              <a:rPr lang="en-US" altLang="zh-CN" sz="2000" dirty="0">
                <a:ea typeface="SimSun" pitchFamily="2" charset="-122"/>
              </a:rPr>
              <a:t>is the learning of decision trees from class-labeled training tuples. </a:t>
            </a:r>
          </a:p>
          <a:p>
            <a:pPr marL="342900" indent="-342900">
              <a:spcBef>
                <a:spcPct val="20000"/>
              </a:spcBef>
              <a:buClr>
                <a:schemeClr val="tx1"/>
              </a:buClr>
              <a:buSzPct val="75000"/>
              <a:buFont typeface="Wingdings" pitchFamily="2" charset="2"/>
              <a:buChar char="l"/>
            </a:pPr>
            <a:r>
              <a:rPr lang="en-US" altLang="zh-CN" sz="2000" dirty="0">
                <a:solidFill>
                  <a:srgbClr val="C00000"/>
                </a:solidFill>
                <a:ea typeface="SimSun" pitchFamily="2" charset="-122"/>
              </a:rPr>
              <a:t>A decision tree</a:t>
            </a:r>
            <a:r>
              <a:rPr lang="en-US" altLang="zh-CN" sz="2000" dirty="0">
                <a:ea typeface="SimSun" pitchFamily="2" charset="-122"/>
              </a:rPr>
              <a:t> is a flowchart-like tree structure, where each internal node (non leaf node) denotes a test on an attribute, each branch represents an outcome of the test, and each </a:t>
            </a:r>
            <a:r>
              <a:rPr lang="en-US" altLang="zh-CN" sz="2000" dirty="0">
                <a:solidFill>
                  <a:srgbClr val="993300"/>
                </a:solidFill>
                <a:ea typeface="SimSun" pitchFamily="2" charset="-122"/>
              </a:rPr>
              <a:t>leaf node </a:t>
            </a:r>
            <a:r>
              <a:rPr lang="en-US" altLang="zh-CN" sz="2000" dirty="0">
                <a:ea typeface="SimSun" pitchFamily="2" charset="-122"/>
              </a:rPr>
              <a:t>(or terminal node) holds a class label. The topmost node in a tree is the </a:t>
            </a:r>
            <a:r>
              <a:rPr lang="en-US" altLang="zh-CN" sz="2000" dirty="0">
                <a:solidFill>
                  <a:srgbClr val="993300"/>
                </a:solidFill>
                <a:ea typeface="SimSun" pitchFamily="2" charset="-122"/>
              </a:rPr>
              <a:t>root</a:t>
            </a:r>
            <a:r>
              <a:rPr lang="en-US" altLang="zh-CN" sz="2000" dirty="0">
                <a:ea typeface="SimSun" pitchFamily="2" charset="-122"/>
              </a:rPr>
              <a:t> </a:t>
            </a:r>
            <a:r>
              <a:rPr lang="en-US" altLang="zh-CN" sz="2000" dirty="0">
                <a:solidFill>
                  <a:srgbClr val="993300"/>
                </a:solidFill>
                <a:ea typeface="SimSun" pitchFamily="2" charset="-122"/>
              </a:rPr>
              <a:t>node</a:t>
            </a:r>
            <a:r>
              <a:rPr lang="en-US" altLang="zh-CN" sz="2000" dirty="0">
                <a:ea typeface="SimSun" pitchFamily="2" charset="-122"/>
              </a:rPr>
              <a:t>.</a:t>
            </a:r>
          </a:p>
          <a:p>
            <a:pPr marL="342900" indent="-342900">
              <a:spcBef>
                <a:spcPct val="20000"/>
              </a:spcBef>
              <a:buClr>
                <a:schemeClr val="tx1"/>
              </a:buClr>
              <a:buSzPct val="75000"/>
              <a:buFont typeface="Wingdings" pitchFamily="2" charset="2"/>
              <a:buChar char="l"/>
            </a:pPr>
            <a:endParaRPr lang="en-US" altLang="zh-CN" sz="2000" dirty="0">
              <a:ea typeface="SimSun" pitchFamily="2" charset="-122"/>
            </a:endParaRPr>
          </a:p>
          <a:p>
            <a:pPr marL="342900" indent="-342900">
              <a:spcBef>
                <a:spcPct val="20000"/>
              </a:spcBef>
              <a:buClr>
                <a:schemeClr val="tx1"/>
              </a:buClr>
              <a:buSzPct val="75000"/>
              <a:buFont typeface="Wingdings" pitchFamily="2" charset="2"/>
              <a:buChar char="l"/>
            </a:pPr>
            <a:r>
              <a:rPr lang="en-US" sz="2000" i="1" dirty="0"/>
              <a:t>How are decision trees used for classification?:</a:t>
            </a:r>
          </a:p>
          <a:p>
            <a:pPr marL="800100" lvl="2" indent="-342900">
              <a:spcBef>
                <a:spcPct val="20000"/>
              </a:spcBef>
              <a:buClr>
                <a:schemeClr val="tx1"/>
              </a:buClr>
              <a:buSzPct val="75000"/>
              <a:buFont typeface="Wingdings" pitchFamily="2" charset="2"/>
              <a:buChar char="l"/>
            </a:pPr>
            <a:r>
              <a:rPr lang="en-US" altLang="zh-CN" dirty="0">
                <a:ea typeface="SimSun" pitchFamily="2" charset="-122"/>
              </a:rPr>
              <a:t>Given a tuple, X, for which the associated class label is unknown, the attribute values of the tuple are tested against the decision tree. A path is traced from the root to a leaf node, which holds the class prediction for that tuple.</a:t>
            </a:r>
          </a:p>
          <a:p>
            <a:pPr marL="800100" lvl="2" indent="-342900">
              <a:spcBef>
                <a:spcPct val="20000"/>
              </a:spcBef>
              <a:buClr>
                <a:schemeClr val="tx1"/>
              </a:buClr>
              <a:buSzPct val="75000"/>
              <a:buFont typeface="Wingdings" pitchFamily="2" charset="2"/>
              <a:buChar char="l"/>
            </a:pPr>
            <a:r>
              <a:rPr lang="en-US" dirty="0"/>
              <a:t>Decision trees can easily be converted to classification rules.</a:t>
            </a:r>
            <a:endParaRPr lang="en-US" altLang="zh-CN" dirty="0">
              <a:ea typeface="SimSun" pitchFamily="2" charset="-122"/>
            </a:endParaRPr>
          </a:p>
        </p:txBody>
      </p:sp>
      <p:sp>
        <p:nvSpPr>
          <p:cNvPr id="30723" name="AutoShape 6"/>
          <p:cNvSpPr>
            <a:spLocks noGrp="1" noChangeArrowheads="1"/>
          </p:cNvSpPr>
          <p:nvPr>
            <p:ph type="title"/>
          </p:nvPr>
        </p:nvSpPr>
        <p:spPr>
          <a:noFill/>
        </p:spPr>
        <p:txBody>
          <a:bodyPr/>
          <a:lstStyle/>
          <a:p>
            <a:r>
              <a:rPr lang="en-US" altLang="zh-CN">
                <a:ea typeface="SimSun" pitchFamily="2" charset="-122"/>
              </a:rPr>
              <a:t>Definitions</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p>
            <a:fld id="{3A6BD08B-2F44-445D-9E0A-6F1ED75EAA7A}" type="slidenum">
              <a:rPr lang="en-US" smtClean="0"/>
              <a:pPr/>
              <a:t>2</a:t>
            </a:fld>
            <a:endParaRPr lang="en-US" dirty="0"/>
          </a:p>
        </p:txBody>
      </p:sp>
      <p:sp>
        <p:nvSpPr>
          <p:cNvPr id="18435" name="Rectangle 2"/>
          <p:cNvSpPr>
            <a:spLocks noGrp="1" noChangeArrowheads="1"/>
          </p:cNvSpPr>
          <p:nvPr>
            <p:ph type="title"/>
          </p:nvPr>
        </p:nvSpPr>
        <p:spPr>
          <a:noFill/>
        </p:spPr>
        <p:txBody>
          <a:bodyPr lIns="92075" tIns="46038" rIns="92075" bIns="46038" anchor="ctr"/>
          <a:lstStyle/>
          <a:p>
            <a:pPr eaLnBrk="1" hangingPunct="1"/>
            <a:r>
              <a:rPr lang="en-US" sz="3200" dirty="0"/>
              <a:t>Outline</a:t>
            </a:r>
          </a:p>
        </p:txBody>
      </p:sp>
      <p:sp>
        <p:nvSpPr>
          <p:cNvPr id="18436" name="Rectangle 3"/>
          <p:cNvSpPr>
            <a:spLocks noGrp="1" noChangeArrowheads="1"/>
          </p:cNvSpPr>
          <p:nvPr>
            <p:ph type="body" sz="half" idx="1"/>
          </p:nvPr>
        </p:nvSpPr>
        <p:spPr>
          <a:xfrm>
            <a:off x="304800" y="1371600"/>
            <a:ext cx="7924800" cy="5105400"/>
          </a:xfrm>
          <a:noFill/>
        </p:spPr>
        <p:txBody>
          <a:bodyPr lIns="92075" tIns="46038" rIns="92075" bIns="46038"/>
          <a:lstStyle/>
          <a:p>
            <a:pPr lvl="0"/>
            <a:r>
              <a:rPr lang="en-US" sz="1800" dirty="0"/>
              <a:t>What Is Classification? </a:t>
            </a:r>
            <a:endParaRPr lang="en-US" sz="2000" dirty="0"/>
          </a:p>
          <a:p>
            <a:pPr lvl="0"/>
            <a:r>
              <a:rPr lang="en-US" sz="1800" dirty="0"/>
              <a:t>Issues Regarding Classification </a:t>
            </a:r>
            <a:endParaRPr lang="en-US" sz="2000" dirty="0"/>
          </a:p>
          <a:p>
            <a:pPr lvl="0"/>
            <a:r>
              <a:rPr lang="en-US" sz="1800" dirty="0"/>
              <a:t>Steps of Data Classification </a:t>
            </a:r>
            <a:endParaRPr lang="en-US" sz="2000" dirty="0"/>
          </a:p>
          <a:p>
            <a:pPr lvl="0"/>
            <a:r>
              <a:rPr lang="en-US" sz="1800" dirty="0"/>
              <a:t>Accuracy and Error Measures </a:t>
            </a:r>
            <a:endParaRPr lang="en-US" sz="2000" dirty="0"/>
          </a:p>
          <a:p>
            <a:pPr lvl="0"/>
            <a:r>
              <a:rPr lang="en-US" sz="1800" dirty="0"/>
              <a:t>Classification by Decision Tree Induction </a:t>
            </a:r>
            <a:endParaRPr lang="en-US" sz="2000" dirty="0"/>
          </a:p>
          <a:p>
            <a:pPr lvl="0"/>
            <a:r>
              <a:rPr lang="en-US" sz="1800" dirty="0"/>
              <a:t>Bayesian Classification </a:t>
            </a:r>
            <a:endParaRPr lang="en-US" sz="2000" dirty="0"/>
          </a:p>
          <a:p>
            <a:pPr lvl="0"/>
            <a:r>
              <a:rPr lang="en-US" sz="1800" dirty="0"/>
              <a:t>Lazy Classifiers (</a:t>
            </a:r>
            <a:r>
              <a:rPr lang="en-US" sz="1800" dirty="0" err="1"/>
              <a:t>kNN</a:t>
            </a:r>
            <a:r>
              <a:rPr lang="en-US" sz="1800" dirty="0"/>
              <a:t>)</a:t>
            </a:r>
            <a:endParaRPr lang="en-US" sz="2000" dirty="0"/>
          </a:p>
          <a:p>
            <a:pPr lvl="0"/>
            <a:r>
              <a:rPr lang="en-US" sz="1800" dirty="0"/>
              <a:t>Methods for Evaluating the Accuracy of a Classifier</a:t>
            </a:r>
            <a:endParaRPr lang="en-US" sz="2000" dirty="0"/>
          </a:p>
          <a:p>
            <a:pPr lvl="1"/>
            <a:r>
              <a:rPr lang="en-US" sz="1600" dirty="0"/>
              <a:t>Holdout method, </a:t>
            </a:r>
            <a:r>
              <a:rPr lang="en-US" sz="1600" i="1" dirty="0"/>
              <a:t>K</a:t>
            </a:r>
            <a:r>
              <a:rPr lang="en-US" sz="1600" dirty="0"/>
              <a:t>-Fold Cross Validation, and Confusion Matrix</a:t>
            </a:r>
            <a:endParaRPr lang="en-US" dirty="0"/>
          </a:p>
          <a:p>
            <a:pPr lvl="0"/>
            <a:r>
              <a:rPr lang="en-US" sz="1800" dirty="0"/>
              <a:t>Rule-Based Classification </a:t>
            </a:r>
            <a:endParaRPr lang="en-US" sz="2000" dirty="0"/>
          </a:p>
          <a:p>
            <a:pPr lvl="1"/>
            <a:r>
              <a:rPr lang="en-US" sz="1600" dirty="0"/>
              <a:t>Rule Extraction from a Decision Tree</a:t>
            </a:r>
            <a:endParaRPr lang="en-US" dirty="0"/>
          </a:p>
          <a:p>
            <a:pPr lvl="1"/>
            <a:r>
              <a:rPr lang="en-US" sz="1600" dirty="0"/>
              <a:t>Zero Rule Classifier</a:t>
            </a:r>
            <a:endParaRPr lang="en-US" dirty="0"/>
          </a:p>
          <a:p>
            <a:pPr lvl="1"/>
            <a:r>
              <a:rPr lang="en-US" sz="1600" dirty="0"/>
              <a:t>One Rule classifier </a:t>
            </a:r>
            <a:endParaRPr lang="en-US" dirty="0"/>
          </a:p>
          <a:p>
            <a:pPr lvl="0"/>
            <a:r>
              <a:rPr lang="en-US" sz="1800" dirty="0"/>
              <a:t>Using the data mining tool for data Classification</a:t>
            </a:r>
            <a:endParaRPr lang="en-US" sz="2000" dirty="0"/>
          </a:p>
          <a:p>
            <a:pPr eaLnBrk="1" hangingPunct="1">
              <a:lnSpc>
                <a:spcPct val="150000"/>
              </a:lnSpc>
            </a:pPr>
            <a:endParaRPr lang="en-US" sz="1400" dirty="0"/>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Decision Tree Example 1</a:t>
            </a:r>
          </a:p>
        </p:txBody>
      </p:sp>
      <p:sp>
        <p:nvSpPr>
          <p:cNvPr id="31747" name="Slide Number Placeholder 4"/>
          <p:cNvSpPr>
            <a:spLocks noGrp="1"/>
          </p:cNvSpPr>
          <p:nvPr>
            <p:ph type="sldNum" sz="quarter" idx="12"/>
          </p:nvPr>
        </p:nvSpPr>
        <p:spPr>
          <a:noFill/>
        </p:spPr>
        <p:txBody>
          <a:bodyPr/>
          <a:lstStyle/>
          <a:p>
            <a:fld id="{77BB0366-C2B8-4791-8576-CD00F7137B4A}" type="slidenum">
              <a:rPr lang="en-US" smtClean="0"/>
              <a:pPr/>
              <a:t>20</a:t>
            </a:fld>
            <a:endParaRPr lang="en-US"/>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323974"/>
            <a:ext cx="783907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xfrm>
            <a:off x="7239000" y="6324600"/>
            <a:ext cx="1905000" cy="381000"/>
          </a:xfrm>
          <a:noFill/>
        </p:spPr>
        <p:txBody>
          <a:bodyPr/>
          <a:lstStyle/>
          <a:p>
            <a:fld id="{5DDD5F51-6B12-40CA-9D3C-0F8985482599}" type="slidenum">
              <a:rPr lang="en-US">
                <a:latin typeface="Arial" pitchFamily="34" charset="0"/>
              </a:rPr>
              <a:pPr/>
              <a:t>21</a:t>
            </a:fld>
            <a:endParaRPr lang="en-US" dirty="0">
              <a:latin typeface="Arial" pitchFamily="34" charset="0"/>
            </a:endParaRPr>
          </a:p>
        </p:txBody>
      </p:sp>
      <p:sp>
        <p:nvSpPr>
          <p:cNvPr id="9219" name="Rectangle 102"/>
          <p:cNvSpPr>
            <a:spLocks noGrp="1" noChangeArrowheads="1"/>
          </p:cNvSpPr>
          <p:nvPr>
            <p:ph type="title"/>
          </p:nvPr>
        </p:nvSpPr>
        <p:spPr>
          <a:xfrm>
            <a:off x="152400" y="228600"/>
            <a:ext cx="4191000" cy="563563"/>
          </a:xfrm>
        </p:spPr>
        <p:txBody>
          <a:bodyPr/>
          <a:lstStyle/>
          <a:p>
            <a:pPr algn="l" eaLnBrk="1" hangingPunct="1"/>
            <a:r>
              <a:rPr lang="en-US" sz="3200" dirty="0"/>
              <a:t>Example 2:</a:t>
            </a:r>
          </a:p>
        </p:txBody>
      </p:sp>
      <p:graphicFrame>
        <p:nvGraphicFramePr>
          <p:cNvPr id="7373" name="Group 205"/>
          <p:cNvGraphicFramePr>
            <a:graphicFrameLocks noGrp="1"/>
          </p:cNvGraphicFramePr>
          <p:nvPr>
            <p:ph idx="1"/>
          </p:nvPr>
        </p:nvGraphicFramePr>
        <p:xfrm>
          <a:off x="457200" y="1219200"/>
          <a:ext cx="5334000" cy="4175760"/>
        </p:xfrm>
        <a:graphic>
          <a:graphicData uri="http://schemas.openxmlformats.org/drawingml/2006/table">
            <a:tbl>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181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hlink"/>
                          </a:solidFill>
                          <a:effectLst/>
                          <a:latin typeface="Arial"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Temp</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hlink"/>
                          </a:solidFill>
                          <a:effectLst/>
                          <a:latin typeface="Arial"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60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16" name="Down Arrow 15"/>
          <p:cNvSpPr/>
          <p:nvPr/>
        </p:nvSpPr>
        <p:spPr bwMode="auto">
          <a:xfrm>
            <a:off x="7696200" y="1371600"/>
            <a:ext cx="304800" cy="2743200"/>
          </a:xfrm>
          <a:prstGeom prst="downArrow">
            <a:avLst>
              <a:gd name="adj1" fmla="val 50000"/>
              <a:gd name="adj2" fmla="val 116667"/>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6" name="Rectangle 5"/>
          <p:cNvSpPr/>
          <p:nvPr/>
        </p:nvSpPr>
        <p:spPr>
          <a:xfrm>
            <a:off x="228600" y="5638800"/>
            <a:ext cx="8534400" cy="1169551"/>
          </a:xfrm>
          <a:prstGeom prst="rect">
            <a:avLst/>
          </a:prstGeom>
        </p:spPr>
        <p:txBody>
          <a:bodyPr wrap="square">
            <a:spAutoFit/>
          </a:bodyPr>
          <a:lstStyle/>
          <a:p>
            <a:r>
              <a:rPr lang="en-US" sz="1400" dirty="0"/>
              <a:t>- A fictitious example which has been used for illustration by many authors, notably Quinlan, is that of a golfer who decides whether or not to play each day on the basis of the weather.</a:t>
            </a:r>
          </a:p>
          <a:p>
            <a:endParaRPr lang="en-US" sz="1400" dirty="0"/>
          </a:p>
          <a:p>
            <a:r>
              <a:rPr lang="en-US" sz="1400" dirty="0"/>
              <a:t>- The Table shows the results of two weeks (14 days) of observations of weather conditions and the decision on whether or not to play.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
                                        </p:tgtEl>
                                        <p:attrNameLst>
                                          <p:attrName>style.visibility</p:attrName>
                                        </p:attrNameLst>
                                      </p:cBhvr>
                                      <p:to>
                                        <p:strVal val="visible"/>
                                      </p:to>
                                    </p:set>
                                    <p:animEffect transition="in" filter="blinds(horizontal)">
                                      <p:cBhvr>
                                        <p:cTn id="7" dur="500"/>
                                        <p:tgtEl>
                                          <p:spTgt spid="7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304800"/>
            <a:ext cx="8162925" cy="762000"/>
          </a:xfrm>
        </p:spPr>
        <p:txBody>
          <a:bodyPr/>
          <a:lstStyle/>
          <a:p>
            <a:r>
              <a:rPr lang="en-US"/>
              <a:t>Decision Tree Example 2</a:t>
            </a:r>
          </a:p>
        </p:txBody>
      </p:sp>
      <p:sp>
        <p:nvSpPr>
          <p:cNvPr id="32771" name="Rectangle 3"/>
          <p:cNvSpPr>
            <a:spLocks noChangeArrowheads="1"/>
          </p:cNvSpPr>
          <p:nvPr/>
        </p:nvSpPr>
        <p:spPr bwMode="auto">
          <a:xfrm>
            <a:off x="3452813" y="2868613"/>
            <a:ext cx="1198562" cy="457200"/>
          </a:xfrm>
          <a:prstGeom prst="rect">
            <a:avLst/>
          </a:prstGeom>
          <a:noFill/>
          <a:ln w="9525">
            <a:noFill/>
            <a:miter lim="800000"/>
            <a:headEnd/>
            <a:tailEnd/>
          </a:ln>
        </p:spPr>
        <p:txBody>
          <a:bodyPr wrap="none" lIns="92075" tIns="46038" rIns="92075" bIns="46038">
            <a:spAutoFit/>
          </a:bodyPr>
          <a:lstStyle/>
          <a:p>
            <a:pPr algn="ctr" eaLnBrk="0" hangingPunct="0"/>
            <a:r>
              <a:rPr lang="en-US" altLang="zh-TW">
                <a:latin typeface="Times New Roman" pitchFamily="18" charset="0"/>
                <a:ea typeface="PMingLiU" pitchFamily="18" charset="-120"/>
              </a:rPr>
              <a:t>overcast</a:t>
            </a:r>
          </a:p>
        </p:txBody>
      </p:sp>
      <p:sp>
        <p:nvSpPr>
          <p:cNvPr id="32772" name="Rectangle 4"/>
          <p:cNvSpPr>
            <a:spLocks noChangeArrowheads="1"/>
          </p:cNvSpPr>
          <p:nvPr/>
        </p:nvSpPr>
        <p:spPr bwMode="auto">
          <a:xfrm>
            <a:off x="1219200" y="4749800"/>
            <a:ext cx="725488" cy="457200"/>
          </a:xfrm>
          <a:prstGeom prst="rect">
            <a:avLst/>
          </a:prstGeom>
          <a:noFill/>
          <a:ln w="9525">
            <a:noFill/>
            <a:miter lim="800000"/>
            <a:headEnd/>
            <a:tailEnd/>
          </a:ln>
        </p:spPr>
        <p:txBody>
          <a:bodyPr wrap="none" lIns="92075" tIns="46038" rIns="92075" bIns="46038">
            <a:spAutoFit/>
          </a:bodyPr>
          <a:lstStyle/>
          <a:p>
            <a:pPr algn="ctr" eaLnBrk="0" hangingPunct="0"/>
            <a:r>
              <a:rPr lang="en-US" altLang="zh-TW">
                <a:latin typeface="Times New Roman" pitchFamily="18" charset="0"/>
                <a:ea typeface="PMingLiU" pitchFamily="18" charset="-120"/>
              </a:rPr>
              <a:t>high</a:t>
            </a:r>
          </a:p>
        </p:txBody>
      </p:sp>
      <p:sp>
        <p:nvSpPr>
          <p:cNvPr id="32773" name="Rectangle 5"/>
          <p:cNvSpPr>
            <a:spLocks noChangeArrowheads="1"/>
          </p:cNvSpPr>
          <p:nvPr/>
        </p:nvSpPr>
        <p:spPr bwMode="auto">
          <a:xfrm>
            <a:off x="2673350" y="4749800"/>
            <a:ext cx="1046163" cy="457200"/>
          </a:xfrm>
          <a:prstGeom prst="rect">
            <a:avLst/>
          </a:prstGeom>
          <a:noFill/>
          <a:ln w="9525">
            <a:noFill/>
            <a:miter lim="800000"/>
            <a:headEnd/>
            <a:tailEnd/>
          </a:ln>
        </p:spPr>
        <p:txBody>
          <a:bodyPr wrap="none" lIns="92075" tIns="46038" rIns="92075" bIns="46038">
            <a:spAutoFit/>
          </a:bodyPr>
          <a:lstStyle/>
          <a:p>
            <a:pPr algn="ctr" eaLnBrk="0" hangingPunct="0"/>
            <a:r>
              <a:rPr lang="en-US" altLang="zh-TW">
                <a:latin typeface="Times New Roman" pitchFamily="18" charset="0"/>
                <a:ea typeface="PMingLiU" pitchFamily="18" charset="-120"/>
              </a:rPr>
              <a:t>normal</a:t>
            </a:r>
          </a:p>
        </p:txBody>
      </p:sp>
      <p:sp>
        <p:nvSpPr>
          <p:cNvPr id="32774" name="Rectangle 6"/>
          <p:cNvSpPr>
            <a:spLocks noChangeArrowheads="1"/>
          </p:cNvSpPr>
          <p:nvPr/>
        </p:nvSpPr>
        <p:spPr bwMode="auto">
          <a:xfrm>
            <a:off x="6586538" y="4764088"/>
            <a:ext cx="758825" cy="457200"/>
          </a:xfrm>
          <a:prstGeom prst="rect">
            <a:avLst/>
          </a:prstGeom>
          <a:noFill/>
          <a:ln w="9525">
            <a:noFill/>
            <a:miter lim="800000"/>
            <a:headEnd/>
            <a:tailEnd/>
          </a:ln>
        </p:spPr>
        <p:txBody>
          <a:bodyPr wrap="none" lIns="92075" tIns="46038" rIns="92075" bIns="46038">
            <a:spAutoFit/>
          </a:bodyPr>
          <a:lstStyle/>
          <a:p>
            <a:pPr algn="ctr" eaLnBrk="0" hangingPunct="0"/>
            <a:r>
              <a:rPr lang="en-US" altLang="zh-TW">
                <a:latin typeface="Times New Roman" pitchFamily="18" charset="0"/>
                <a:ea typeface="PMingLiU" pitchFamily="18" charset="-120"/>
              </a:rPr>
              <a:t>false</a:t>
            </a:r>
          </a:p>
        </p:txBody>
      </p:sp>
      <p:sp>
        <p:nvSpPr>
          <p:cNvPr id="32775" name="Rectangle 7"/>
          <p:cNvSpPr>
            <a:spLocks noChangeArrowheads="1"/>
          </p:cNvSpPr>
          <p:nvPr/>
        </p:nvSpPr>
        <p:spPr bwMode="auto">
          <a:xfrm>
            <a:off x="5338763" y="4778375"/>
            <a:ext cx="657225" cy="457200"/>
          </a:xfrm>
          <a:prstGeom prst="rect">
            <a:avLst/>
          </a:prstGeom>
          <a:noFill/>
          <a:ln w="9525">
            <a:noFill/>
            <a:miter lim="800000"/>
            <a:headEnd/>
            <a:tailEnd/>
          </a:ln>
        </p:spPr>
        <p:txBody>
          <a:bodyPr wrap="none" lIns="92075" tIns="46038" rIns="92075" bIns="46038">
            <a:spAutoFit/>
          </a:bodyPr>
          <a:lstStyle/>
          <a:p>
            <a:pPr algn="ctr" eaLnBrk="0" hangingPunct="0"/>
            <a:r>
              <a:rPr lang="en-US" altLang="zh-TW">
                <a:latin typeface="Times New Roman" pitchFamily="18" charset="0"/>
                <a:ea typeface="PMingLiU" pitchFamily="18" charset="-120"/>
              </a:rPr>
              <a:t>true</a:t>
            </a:r>
          </a:p>
        </p:txBody>
      </p:sp>
      <p:sp>
        <p:nvSpPr>
          <p:cNvPr id="32776" name="Line 8"/>
          <p:cNvSpPr>
            <a:spLocks noChangeShapeType="1"/>
          </p:cNvSpPr>
          <p:nvPr/>
        </p:nvSpPr>
        <p:spPr bwMode="auto">
          <a:xfrm flipH="1">
            <a:off x="2589213" y="2278063"/>
            <a:ext cx="968375" cy="4572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77" name="Line 9"/>
          <p:cNvSpPr>
            <a:spLocks noChangeShapeType="1"/>
          </p:cNvSpPr>
          <p:nvPr/>
        </p:nvSpPr>
        <p:spPr bwMode="auto">
          <a:xfrm flipH="1">
            <a:off x="4113213" y="2430463"/>
            <a:ext cx="1587" cy="5461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78" name="Line 10"/>
          <p:cNvSpPr>
            <a:spLocks noChangeShapeType="1"/>
          </p:cNvSpPr>
          <p:nvPr/>
        </p:nvSpPr>
        <p:spPr bwMode="auto">
          <a:xfrm>
            <a:off x="4494213" y="2278063"/>
            <a:ext cx="1371600" cy="5334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79" name="Rectangle 11"/>
          <p:cNvSpPr>
            <a:spLocks noChangeArrowheads="1"/>
          </p:cNvSpPr>
          <p:nvPr/>
        </p:nvSpPr>
        <p:spPr bwMode="auto">
          <a:xfrm>
            <a:off x="2233613" y="2582863"/>
            <a:ext cx="925512" cy="469900"/>
          </a:xfrm>
          <a:prstGeom prst="rect">
            <a:avLst/>
          </a:prstGeom>
          <a:noFill/>
          <a:ln w="12700">
            <a:solidFill>
              <a:schemeClr val="bg1"/>
            </a:solidFill>
            <a:miter lim="800000"/>
            <a:headEnd/>
            <a:tailEnd/>
          </a:ln>
        </p:spPr>
        <p:txBody>
          <a:bodyPr wrap="none" lIns="92075" tIns="46038" rIns="92075" bIns="46038">
            <a:spAutoFit/>
          </a:bodyPr>
          <a:lstStyle/>
          <a:p>
            <a:pPr algn="ctr" eaLnBrk="0" hangingPunct="0"/>
            <a:r>
              <a:rPr lang="en-US" altLang="zh-TW">
                <a:latin typeface="Times New Roman" pitchFamily="18" charset="0"/>
                <a:ea typeface="PMingLiU" pitchFamily="18" charset="-120"/>
              </a:rPr>
              <a:t>sunny</a:t>
            </a:r>
          </a:p>
        </p:txBody>
      </p:sp>
      <p:sp>
        <p:nvSpPr>
          <p:cNvPr id="32780" name="Rectangle 12"/>
          <p:cNvSpPr>
            <a:spLocks noChangeArrowheads="1"/>
          </p:cNvSpPr>
          <p:nvPr/>
        </p:nvSpPr>
        <p:spPr bwMode="auto">
          <a:xfrm>
            <a:off x="5746750" y="2735263"/>
            <a:ext cx="657225" cy="457200"/>
          </a:xfrm>
          <a:prstGeom prst="rect">
            <a:avLst/>
          </a:prstGeom>
          <a:noFill/>
          <a:ln w="9525">
            <a:noFill/>
            <a:miter lim="800000"/>
            <a:headEnd/>
            <a:tailEnd/>
          </a:ln>
        </p:spPr>
        <p:txBody>
          <a:bodyPr wrap="none" lIns="92075" tIns="46038" rIns="92075" bIns="46038">
            <a:spAutoFit/>
          </a:bodyPr>
          <a:lstStyle/>
          <a:p>
            <a:pPr algn="ctr" eaLnBrk="0" hangingPunct="0"/>
            <a:r>
              <a:rPr lang="en-US" altLang="zh-TW">
                <a:latin typeface="Times New Roman" pitchFamily="18" charset="0"/>
                <a:ea typeface="PMingLiU" pitchFamily="18" charset="-120"/>
              </a:rPr>
              <a:t>rain</a:t>
            </a:r>
          </a:p>
        </p:txBody>
      </p:sp>
      <p:sp>
        <p:nvSpPr>
          <p:cNvPr id="32781" name="Line 13"/>
          <p:cNvSpPr>
            <a:spLocks noChangeShapeType="1"/>
          </p:cNvSpPr>
          <p:nvPr/>
        </p:nvSpPr>
        <p:spPr bwMode="auto">
          <a:xfrm flipH="1">
            <a:off x="1630363" y="4337050"/>
            <a:ext cx="493712" cy="5159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82" name="Line 14"/>
          <p:cNvSpPr>
            <a:spLocks noChangeShapeType="1"/>
          </p:cNvSpPr>
          <p:nvPr/>
        </p:nvSpPr>
        <p:spPr bwMode="auto">
          <a:xfrm>
            <a:off x="2759075" y="4383088"/>
            <a:ext cx="420688" cy="42386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83" name="Line 15"/>
          <p:cNvSpPr>
            <a:spLocks noChangeShapeType="1"/>
          </p:cNvSpPr>
          <p:nvPr/>
        </p:nvSpPr>
        <p:spPr bwMode="auto">
          <a:xfrm flipH="1">
            <a:off x="5561013" y="4487863"/>
            <a:ext cx="304800" cy="3794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84" name="Line 16"/>
          <p:cNvSpPr>
            <a:spLocks noChangeShapeType="1"/>
          </p:cNvSpPr>
          <p:nvPr/>
        </p:nvSpPr>
        <p:spPr bwMode="auto">
          <a:xfrm>
            <a:off x="6704013" y="4487863"/>
            <a:ext cx="209550" cy="3048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85" name="Line 17"/>
          <p:cNvSpPr>
            <a:spLocks noChangeShapeType="1"/>
          </p:cNvSpPr>
          <p:nvPr/>
        </p:nvSpPr>
        <p:spPr bwMode="auto">
          <a:xfrm>
            <a:off x="1581150" y="5221288"/>
            <a:ext cx="0" cy="4397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86" name="Line 18"/>
          <p:cNvSpPr>
            <a:spLocks noChangeShapeType="1"/>
          </p:cNvSpPr>
          <p:nvPr/>
        </p:nvSpPr>
        <p:spPr bwMode="auto">
          <a:xfrm>
            <a:off x="6965950" y="5175250"/>
            <a:ext cx="0" cy="4397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87" name="Line 19"/>
          <p:cNvSpPr>
            <a:spLocks noChangeShapeType="1"/>
          </p:cNvSpPr>
          <p:nvPr/>
        </p:nvSpPr>
        <p:spPr bwMode="auto">
          <a:xfrm>
            <a:off x="5667375" y="5191125"/>
            <a:ext cx="0" cy="4397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88" name="Line 20"/>
          <p:cNvSpPr>
            <a:spLocks noChangeShapeType="1"/>
          </p:cNvSpPr>
          <p:nvPr/>
        </p:nvSpPr>
        <p:spPr bwMode="auto">
          <a:xfrm>
            <a:off x="3195638" y="5191125"/>
            <a:ext cx="0" cy="4397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89" name="Line 21"/>
          <p:cNvSpPr>
            <a:spLocks noChangeShapeType="1"/>
          </p:cNvSpPr>
          <p:nvPr/>
        </p:nvSpPr>
        <p:spPr bwMode="auto">
          <a:xfrm>
            <a:off x="4052888" y="3286125"/>
            <a:ext cx="0" cy="4397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790" name="Rectangle 22"/>
          <p:cNvSpPr>
            <a:spLocks noChangeArrowheads="1"/>
          </p:cNvSpPr>
          <p:nvPr/>
        </p:nvSpPr>
        <p:spPr bwMode="auto">
          <a:xfrm>
            <a:off x="1303338" y="5626100"/>
            <a:ext cx="557212" cy="457200"/>
          </a:xfrm>
          <a:prstGeom prst="rect">
            <a:avLst/>
          </a:prstGeom>
          <a:solidFill>
            <a:srgbClr val="FF0000"/>
          </a:solidFill>
          <a:ln w="9525">
            <a:noFill/>
            <a:miter lim="800000"/>
            <a:headEnd/>
            <a:tailEnd/>
          </a:ln>
        </p:spPr>
        <p:txBody>
          <a:bodyPr wrap="none" lIns="92075" tIns="46038" rIns="92075" bIns="46038">
            <a:spAutoFit/>
          </a:bodyPr>
          <a:lstStyle/>
          <a:p>
            <a:pPr algn="ctr" eaLnBrk="0" hangingPunct="0"/>
            <a:r>
              <a:rPr lang="en-US" altLang="zh-TW" b="1">
                <a:latin typeface="Times New Roman" pitchFamily="18" charset="0"/>
                <a:ea typeface="PMingLiU" pitchFamily="18" charset="-120"/>
              </a:rPr>
              <a:t>No</a:t>
            </a:r>
          </a:p>
        </p:txBody>
      </p:sp>
      <p:sp>
        <p:nvSpPr>
          <p:cNvPr id="32791" name="Rectangle 23"/>
          <p:cNvSpPr>
            <a:spLocks noChangeArrowheads="1"/>
          </p:cNvSpPr>
          <p:nvPr/>
        </p:nvSpPr>
        <p:spPr bwMode="auto">
          <a:xfrm>
            <a:off x="5387975" y="5626100"/>
            <a:ext cx="557213" cy="457200"/>
          </a:xfrm>
          <a:prstGeom prst="rect">
            <a:avLst/>
          </a:prstGeom>
          <a:solidFill>
            <a:srgbClr val="FF0000"/>
          </a:solidFill>
          <a:ln w="9525" algn="ctr">
            <a:noFill/>
            <a:miter lim="800000"/>
            <a:headEnd/>
            <a:tailEnd/>
          </a:ln>
        </p:spPr>
        <p:txBody>
          <a:bodyPr wrap="none" lIns="92075" tIns="46038" rIns="92075" bIns="46038">
            <a:spAutoFit/>
          </a:bodyPr>
          <a:lstStyle/>
          <a:p>
            <a:pPr algn="ctr" eaLnBrk="0" hangingPunct="0"/>
            <a:r>
              <a:rPr lang="en-US" altLang="zh-TW" b="1">
                <a:latin typeface="Times New Roman" pitchFamily="18" charset="0"/>
                <a:ea typeface="PMingLiU" pitchFamily="18" charset="-120"/>
              </a:rPr>
              <a:t>No</a:t>
            </a:r>
          </a:p>
        </p:txBody>
      </p:sp>
      <p:sp>
        <p:nvSpPr>
          <p:cNvPr id="32792" name="Rectangle 24"/>
          <p:cNvSpPr>
            <a:spLocks noChangeArrowheads="1"/>
          </p:cNvSpPr>
          <p:nvPr/>
        </p:nvSpPr>
        <p:spPr bwMode="auto">
          <a:xfrm>
            <a:off x="2859088" y="5626100"/>
            <a:ext cx="671512" cy="469900"/>
          </a:xfrm>
          <a:prstGeom prst="rect">
            <a:avLst/>
          </a:prstGeom>
          <a:solidFill>
            <a:srgbClr val="00FF00"/>
          </a:solidFill>
          <a:ln w="12700" algn="ctr">
            <a:solidFill>
              <a:schemeClr val="tx1"/>
            </a:solidFill>
            <a:miter lim="800000"/>
            <a:headEnd/>
            <a:tailEnd/>
          </a:ln>
        </p:spPr>
        <p:txBody>
          <a:bodyPr wrap="none" lIns="92075" tIns="46038" rIns="92075" bIns="46038">
            <a:spAutoFit/>
          </a:bodyPr>
          <a:lstStyle/>
          <a:p>
            <a:pPr algn="ctr" eaLnBrk="0" hangingPunct="0"/>
            <a:r>
              <a:rPr lang="en-US" altLang="zh-TW" b="1">
                <a:latin typeface="Times New Roman" pitchFamily="18" charset="0"/>
                <a:ea typeface="PMingLiU" pitchFamily="18" charset="-120"/>
              </a:rPr>
              <a:t>Yes</a:t>
            </a:r>
          </a:p>
        </p:txBody>
      </p:sp>
      <p:sp>
        <p:nvSpPr>
          <p:cNvPr id="32793" name="Rectangle 25"/>
          <p:cNvSpPr>
            <a:spLocks noChangeArrowheads="1"/>
          </p:cNvSpPr>
          <p:nvPr/>
        </p:nvSpPr>
        <p:spPr bwMode="auto">
          <a:xfrm>
            <a:off x="6630988" y="5626100"/>
            <a:ext cx="671512" cy="469900"/>
          </a:xfrm>
          <a:prstGeom prst="rect">
            <a:avLst/>
          </a:prstGeom>
          <a:solidFill>
            <a:srgbClr val="00FF00"/>
          </a:solidFill>
          <a:ln w="12700" algn="ctr">
            <a:solidFill>
              <a:schemeClr val="tx1"/>
            </a:solidFill>
            <a:miter lim="800000"/>
            <a:headEnd/>
            <a:tailEnd/>
          </a:ln>
        </p:spPr>
        <p:txBody>
          <a:bodyPr wrap="none" lIns="92075" tIns="46038" rIns="92075" bIns="46038">
            <a:spAutoFit/>
          </a:bodyPr>
          <a:lstStyle/>
          <a:p>
            <a:pPr algn="ctr" eaLnBrk="0" hangingPunct="0"/>
            <a:r>
              <a:rPr lang="en-US" altLang="zh-TW" b="1">
                <a:latin typeface="Times New Roman" pitchFamily="18" charset="0"/>
                <a:ea typeface="PMingLiU" pitchFamily="18" charset="-120"/>
              </a:rPr>
              <a:t>Yes</a:t>
            </a:r>
          </a:p>
        </p:txBody>
      </p:sp>
      <p:sp>
        <p:nvSpPr>
          <p:cNvPr id="32794" name="Rectangle 26"/>
          <p:cNvSpPr>
            <a:spLocks noChangeArrowheads="1"/>
          </p:cNvSpPr>
          <p:nvPr/>
        </p:nvSpPr>
        <p:spPr bwMode="auto">
          <a:xfrm>
            <a:off x="3717925" y="3786188"/>
            <a:ext cx="671513" cy="469900"/>
          </a:xfrm>
          <a:prstGeom prst="rect">
            <a:avLst/>
          </a:prstGeom>
          <a:solidFill>
            <a:srgbClr val="00FF00"/>
          </a:solidFill>
          <a:ln w="12700">
            <a:solidFill>
              <a:schemeClr val="tx1"/>
            </a:solidFill>
            <a:miter lim="800000"/>
            <a:headEnd/>
            <a:tailEnd/>
          </a:ln>
        </p:spPr>
        <p:txBody>
          <a:bodyPr wrap="none" lIns="92075" tIns="46038" rIns="92075" bIns="46038">
            <a:spAutoFit/>
          </a:bodyPr>
          <a:lstStyle/>
          <a:p>
            <a:pPr algn="ctr" eaLnBrk="0" hangingPunct="0"/>
            <a:r>
              <a:rPr lang="en-US" altLang="zh-TW" b="1">
                <a:latin typeface="Times New Roman" pitchFamily="18" charset="0"/>
                <a:ea typeface="PMingLiU" pitchFamily="18" charset="-120"/>
              </a:rPr>
              <a:t>Yes</a:t>
            </a:r>
          </a:p>
        </p:txBody>
      </p:sp>
      <p:sp>
        <p:nvSpPr>
          <p:cNvPr id="32795" name="Text Box 27"/>
          <p:cNvSpPr txBox="1">
            <a:spLocks noChangeArrowheads="1"/>
          </p:cNvSpPr>
          <p:nvPr/>
        </p:nvSpPr>
        <p:spPr bwMode="auto">
          <a:xfrm>
            <a:off x="3503613" y="1820863"/>
            <a:ext cx="1250950" cy="457200"/>
          </a:xfrm>
          <a:prstGeom prst="rect">
            <a:avLst/>
          </a:prstGeom>
          <a:noFill/>
          <a:ln w="9525">
            <a:noFill/>
            <a:miter lim="800000"/>
            <a:headEnd type="none" w="sm" len="sm"/>
            <a:tailEnd type="none" w="sm" len="sm"/>
          </a:ln>
        </p:spPr>
        <p:txBody>
          <a:bodyPr wrap="none">
            <a:spAutoFit/>
          </a:bodyPr>
          <a:lstStyle/>
          <a:p>
            <a:pPr eaLnBrk="0" hangingPunct="0"/>
            <a:r>
              <a:rPr lang="en-US" b="1">
                <a:latin typeface="Times New Roman" pitchFamily="18" charset="0"/>
              </a:rPr>
              <a:t>Outlook</a:t>
            </a:r>
          </a:p>
        </p:txBody>
      </p:sp>
      <p:sp>
        <p:nvSpPr>
          <p:cNvPr id="32796" name="AutoShape 28"/>
          <p:cNvSpPr>
            <a:spLocks noChangeArrowheads="1"/>
          </p:cNvSpPr>
          <p:nvPr/>
        </p:nvSpPr>
        <p:spPr bwMode="auto">
          <a:xfrm>
            <a:off x="1598613" y="3649663"/>
            <a:ext cx="1752600" cy="838200"/>
          </a:xfrm>
          <a:prstGeom prst="diamond">
            <a:avLst/>
          </a:prstGeom>
          <a:noFill/>
          <a:ln w="9525">
            <a:solidFill>
              <a:schemeClr val="tx1"/>
            </a:solidFill>
            <a:miter lim="800000"/>
            <a:headEnd type="none" w="sm" len="sm"/>
            <a:tailEnd type="none" w="sm" len="sm"/>
          </a:ln>
        </p:spPr>
        <p:txBody>
          <a:bodyPr wrap="none" anchor="ctr"/>
          <a:lstStyle/>
          <a:p>
            <a:endParaRPr lang="en-US"/>
          </a:p>
        </p:txBody>
      </p:sp>
      <p:sp>
        <p:nvSpPr>
          <p:cNvPr id="32797" name="Text Box 29"/>
          <p:cNvSpPr txBox="1">
            <a:spLocks noChangeArrowheads="1"/>
          </p:cNvSpPr>
          <p:nvPr/>
        </p:nvSpPr>
        <p:spPr bwMode="auto">
          <a:xfrm>
            <a:off x="1827213" y="3802063"/>
            <a:ext cx="1350962" cy="457200"/>
          </a:xfrm>
          <a:prstGeom prst="rect">
            <a:avLst/>
          </a:prstGeom>
          <a:noFill/>
          <a:ln w="9525">
            <a:noFill/>
            <a:miter lim="800000"/>
            <a:headEnd type="none" w="sm" len="sm"/>
            <a:tailEnd type="none" w="sm" len="sm"/>
          </a:ln>
        </p:spPr>
        <p:txBody>
          <a:bodyPr wrap="none">
            <a:spAutoFit/>
          </a:bodyPr>
          <a:lstStyle/>
          <a:p>
            <a:pPr eaLnBrk="0" hangingPunct="0"/>
            <a:r>
              <a:rPr lang="en-US">
                <a:latin typeface="Times New Roman" pitchFamily="18" charset="0"/>
              </a:rPr>
              <a:t>Humidity</a:t>
            </a:r>
          </a:p>
        </p:txBody>
      </p:sp>
      <p:sp>
        <p:nvSpPr>
          <p:cNvPr id="32798" name="AutoShape 30"/>
          <p:cNvSpPr>
            <a:spLocks noChangeArrowheads="1"/>
          </p:cNvSpPr>
          <p:nvPr/>
        </p:nvSpPr>
        <p:spPr bwMode="auto">
          <a:xfrm>
            <a:off x="5332413" y="3802063"/>
            <a:ext cx="1752600" cy="838200"/>
          </a:xfrm>
          <a:prstGeom prst="diamond">
            <a:avLst/>
          </a:prstGeom>
          <a:noFill/>
          <a:ln w="9525">
            <a:solidFill>
              <a:schemeClr val="tx1"/>
            </a:solidFill>
            <a:miter lim="800000"/>
            <a:headEnd type="none" w="sm" len="sm"/>
            <a:tailEnd type="none" w="sm" len="sm"/>
          </a:ln>
        </p:spPr>
        <p:txBody>
          <a:bodyPr wrap="none" anchor="ctr"/>
          <a:lstStyle/>
          <a:p>
            <a:endParaRPr lang="en-US"/>
          </a:p>
        </p:txBody>
      </p:sp>
      <p:sp>
        <p:nvSpPr>
          <p:cNvPr id="32799" name="Text Box 31"/>
          <p:cNvSpPr txBox="1">
            <a:spLocks noChangeArrowheads="1"/>
          </p:cNvSpPr>
          <p:nvPr/>
        </p:nvSpPr>
        <p:spPr bwMode="auto">
          <a:xfrm>
            <a:off x="5637213" y="4030663"/>
            <a:ext cx="1012825" cy="457200"/>
          </a:xfrm>
          <a:prstGeom prst="rect">
            <a:avLst/>
          </a:prstGeom>
          <a:noFill/>
          <a:ln w="9525">
            <a:noFill/>
            <a:miter lim="800000"/>
            <a:headEnd type="none" w="sm" len="sm"/>
            <a:tailEnd type="none" w="sm" len="sm"/>
          </a:ln>
        </p:spPr>
        <p:txBody>
          <a:bodyPr wrap="none">
            <a:spAutoFit/>
          </a:bodyPr>
          <a:lstStyle/>
          <a:p>
            <a:pPr eaLnBrk="0" hangingPunct="0"/>
            <a:r>
              <a:rPr lang="en-US">
                <a:latin typeface="Times New Roman" pitchFamily="18" charset="0"/>
              </a:rPr>
              <a:t>Windy</a:t>
            </a:r>
          </a:p>
        </p:txBody>
      </p:sp>
      <p:sp>
        <p:nvSpPr>
          <p:cNvPr id="32800" name="Line 32"/>
          <p:cNvSpPr>
            <a:spLocks noChangeShapeType="1"/>
          </p:cNvSpPr>
          <p:nvPr/>
        </p:nvSpPr>
        <p:spPr bwMode="auto">
          <a:xfrm>
            <a:off x="2513013" y="2963863"/>
            <a:ext cx="0" cy="609600"/>
          </a:xfrm>
          <a:prstGeom prst="line">
            <a:avLst/>
          </a:prstGeom>
          <a:noFill/>
          <a:ln w="9525">
            <a:solidFill>
              <a:schemeClr val="tx1"/>
            </a:solidFill>
            <a:miter lim="800000"/>
            <a:headEnd type="none" w="sm" len="sm"/>
            <a:tailEnd type="none" w="sm" len="sm"/>
          </a:ln>
        </p:spPr>
        <p:txBody>
          <a:bodyPr wrap="none" anchor="ctr"/>
          <a:lstStyle/>
          <a:p>
            <a:endParaRPr lang="en-US"/>
          </a:p>
        </p:txBody>
      </p:sp>
      <p:sp>
        <p:nvSpPr>
          <p:cNvPr id="32801" name="Line 33"/>
          <p:cNvSpPr>
            <a:spLocks noChangeShapeType="1"/>
          </p:cNvSpPr>
          <p:nvPr/>
        </p:nvSpPr>
        <p:spPr bwMode="auto">
          <a:xfrm>
            <a:off x="6170613" y="3116263"/>
            <a:ext cx="0" cy="685800"/>
          </a:xfrm>
          <a:prstGeom prst="line">
            <a:avLst/>
          </a:prstGeom>
          <a:noFill/>
          <a:ln w="9525">
            <a:solidFill>
              <a:schemeClr val="tx1"/>
            </a:solidFill>
            <a:miter lim="800000"/>
            <a:headEnd type="none" w="sm" len="sm"/>
            <a:tailEnd type="none" w="sm" len="sm"/>
          </a:ln>
        </p:spPr>
        <p:txBody>
          <a:bodyPr wrap="none" anchor="ctr"/>
          <a:lstStyle/>
          <a:p>
            <a:endParaRPr lang="en-US"/>
          </a:p>
        </p:txBody>
      </p:sp>
      <p:pic>
        <p:nvPicPr>
          <p:cNvPr id="121890" name="Picture 34"/>
          <p:cNvPicPr>
            <a:picLocks noChangeAspect="1" noChangeArrowheads="1"/>
          </p:cNvPicPr>
          <p:nvPr/>
        </p:nvPicPr>
        <p:blipFill>
          <a:blip r:embed="rId2" cstate="print"/>
          <a:srcRect/>
          <a:stretch>
            <a:fillRect/>
          </a:stretch>
        </p:blipFill>
        <p:spPr bwMode="auto">
          <a:xfrm>
            <a:off x="990600" y="1676400"/>
            <a:ext cx="1095375" cy="1095375"/>
          </a:xfrm>
          <a:prstGeom prst="rect">
            <a:avLst/>
          </a:prstGeom>
          <a:noFill/>
          <a:ln w="9525">
            <a:noFill/>
            <a:miter lim="800000"/>
            <a:headEnd/>
            <a:tailEnd/>
          </a:ln>
        </p:spPr>
      </p:pic>
      <p:pic>
        <p:nvPicPr>
          <p:cNvPr id="121891" name="Picture 35"/>
          <p:cNvPicPr>
            <a:picLocks noChangeAspect="1" noChangeArrowheads="1"/>
          </p:cNvPicPr>
          <p:nvPr/>
        </p:nvPicPr>
        <p:blipFill>
          <a:blip r:embed="rId3" cstate="print"/>
          <a:srcRect/>
          <a:stretch>
            <a:fillRect/>
          </a:stretch>
        </p:blipFill>
        <p:spPr bwMode="auto">
          <a:xfrm>
            <a:off x="4724400" y="2809875"/>
            <a:ext cx="1009650" cy="754063"/>
          </a:xfrm>
          <a:prstGeom prst="rect">
            <a:avLst/>
          </a:prstGeom>
          <a:noFill/>
          <a:ln w="9525">
            <a:noFill/>
            <a:miter lim="800000"/>
            <a:headEnd/>
            <a:tailEnd/>
          </a:ln>
        </p:spPr>
      </p:pic>
      <p:pic>
        <p:nvPicPr>
          <p:cNvPr id="121892" name="Picture 36"/>
          <p:cNvPicPr>
            <a:picLocks noChangeAspect="1" noChangeArrowheads="1"/>
          </p:cNvPicPr>
          <p:nvPr/>
        </p:nvPicPr>
        <p:blipFill>
          <a:blip r:embed="rId4" cstate="print"/>
          <a:srcRect/>
          <a:stretch>
            <a:fillRect/>
          </a:stretch>
        </p:blipFill>
        <p:spPr bwMode="auto">
          <a:xfrm>
            <a:off x="6477000" y="2362200"/>
            <a:ext cx="1219200" cy="1042988"/>
          </a:xfrm>
          <a:prstGeom prst="rect">
            <a:avLst/>
          </a:prstGeom>
          <a:noFill/>
          <a:ln w="9525">
            <a:noFill/>
            <a:miter lim="800000"/>
            <a:headEnd/>
            <a:tailEnd/>
          </a:ln>
        </p:spPr>
      </p:pic>
      <p:sp>
        <p:nvSpPr>
          <p:cNvPr id="32805" name="Rectangle 38"/>
          <p:cNvSpPr>
            <a:spLocks noGrp="1" noChangeArrowheads="1"/>
          </p:cNvSpPr>
          <p:nvPr>
            <p:ph type="body" idx="4294967295"/>
          </p:nvPr>
        </p:nvSpPr>
        <p:spPr>
          <a:xfrm>
            <a:off x="457200" y="1143000"/>
            <a:ext cx="8458200" cy="5105400"/>
          </a:xfrm>
        </p:spPr>
        <p:txBody>
          <a:bodyPr/>
          <a:lstStyle/>
          <a:p>
            <a:pPr>
              <a:buFont typeface="Wingdings" pitchFamily="2" charset="2"/>
              <a:buNone/>
            </a:pPr>
            <a:endParaRPr lang="en-US" sz="2400">
              <a:latin typeface="Arial" pitchFamily="34" charset="0"/>
              <a:cs typeface="Times New Roman" pitchFamily="18" charset="0"/>
            </a:endParaRPr>
          </a:p>
          <a:p>
            <a:pPr>
              <a:buFont typeface="Wingdings" pitchFamily="2" charset="2"/>
              <a:buNone/>
            </a:pPr>
            <a:endParaRPr lang="en-US" sz="2400"/>
          </a:p>
        </p:txBody>
      </p:sp>
      <p:sp>
        <p:nvSpPr>
          <p:cNvPr id="38" name="Slide Number Placeholder 5"/>
          <p:cNvSpPr>
            <a:spLocks noGrp="1"/>
          </p:cNvSpPr>
          <p:nvPr>
            <p:ph type="sldNum" sz="quarter" idx="12"/>
          </p:nvPr>
        </p:nvSpPr>
        <p:spPr>
          <a:xfrm>
            <a:off x="7239000" y="6324600"/>
            <a:ext cx="1905000" cy="381000"/>
          </a:xfrm>
          <a:noFill/>
        </p:spPr>
        <p:txBody>
          <a:bodyPr/>
          <a:lstStyle/>
          <a:p>
            <a:fld id="{5DDD5F51-6B12-40CA-9D3C-0F8985482599}" type="slidenum">
              <a:rPr lang="en-US">
                <a:latin typeface="Arial" pitchFamily="34" charset="0"/>
              </a:rPr>
              <a:pPr/>
              <a:t>22</a:t>
            </a:fld>
            <a:endParaRPr lang="en-US" dirty="0">
              <a:latin typeface="Arial"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1890"/>
                                        </p:tgtEl>
                                        <p:attrNameLst>
                                          <p:attrName>style.visibility</p:attrName>
                                        </p:attrNameLst>
                                      </p:cBhvr>
                                      <p:to>
                                        <p:strVal val="visible"/>
                                      </p:to>
                                    </p:set>
                                    <p:animEffect transition="in" filter="checkerboard(across)">
                                      <p:cBhvr>
                                        <p:cTn id="7" dur="500"/>
                                        <p:tgtEl>
                                          <p:spTgt spid="121890"/>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21891"/>
                                        </p:tgtEl>
                                        <p:attrNameLst>
                                          <p:attrName>style.visibility</p:attrName>
                                        </p:attrNameLst>
                                      </p:cBhvr>
                                      <p:to>
                                        <p:strVal val="visible"/>
                                      </p:to>
                                    </p:set>
                                    <p:animEffect transition="in" filter="checkerboard(across)">
                                      <p:cBhvr>
                                        <p:cTn id="11" dur="500"/>
                                        <p:tgtEl>
                                          <p:spTgt spid="121891"/>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21892"/>
                                        </p:tgtEl>
                                        <p:attrNameLst>
                                          <p:attrName>style.visibility</p:attrName>
                                        </p:attrNameLst>
                                      </p:cBhvr>
                                      <p:to>
                                        <p:strVal val="visible"/>
                                      </p:to>
                                    </p:set>
                                    <p:animEffect transition="in" filter="checkerboard(across)">
                                      <p:cBhvr>
                                        <p:cTn id="15" dur="500"/>
                                        <p:tgtEl>
                                          <p:spTgt spid="1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r>
              <a:rPr lang="en-US" altLang="zh-CN">
                <a:ea typeface="SimSun" pitchFamily="2" charset="-122"/>
              </a:rPr>
              <a:t>key requirements</a:t>
            </a:r>
          </a:p>
        </p:txBody>
      </p:sp>
      <p:sp>
        <p:nvSpPr>
          <p:cNvPr id="33795" name="Rectangle 3"/>
          <p:cNvSpPr>
            <a:spLocks noGrp="1" noChangeArrowheads="1"/>
          </p:cNvSpPr>
          <p:nvPr>
            <p:ph type="body" idx="1"/>
          </p:nvPr>
        </p:nvSpPr>
        <p:spPr/>
        <p:txBody>
          <a:bodyPr/>
          <a:lstStyle/>
          <a:p>
            <a:r>
              <a:rPr lang="en-US" altLang="zh-CN" sz="2400" b="1">
                <a:ea typeface="SimSun" pitchFamily="2" charset="-122"/>
              </a:rPr>
              <a:t>Attribute-value description:</a:t>
            </a:r>
            <a:r>
              <a:rPr lang="en-US" altLang="zh-CN" sz="2400">
                <a:ea typeface="SimSun" pitchFamily="2" charset="-122"/>
              </a:rPr>
              <a:t> </a:t>
            </a:r>
            <a:r>
              <a:rPr lang="en-US" altLang="zh-CN" sz="2200">
                <a:ea typeface="SimSun" pitchFamily="2" charset="-122"/>
              </a:rPr>
              <a:t>object or case must be expressible in terms of a fixed collection of properties or attributes (e.g., hot, mild, cold).</a:t>
            </a:r>
            <a:r>
              <a:rPr lang="en-US" altLang="zh-CN" sz="2400">
                <a:ea typeface="SimSun" pitchFamily="2" charset="-122"/>
              </a:rPr>
              <a:t> </a:t>
            </a:r>
          </a:p>
          <a:p>
            <a:r>
              <a:rPr lang="en-US" altLang="zh-CN" sz="2400" b="1">
                <a:ea typeface="SimSun" pitchFamily="2" charset="-122"/>
              </a:rPr>
              <a:t>Predefined classes (target  values):</a:t>
            </a:r>
            <a:r>
              <a:rPr lang="en-US" altLang="zh-CN">
                <a:ea typeface="SimSun" pitchFamily="2" charset="-122"/>
              </a:rPr>
              <a:t> </a:t>
            </a:r>
            <a:r>
              <a:rPr lang="en-US" altLang="zh-CN" sz="2200">
                <a:ea typeface="SimSun" pitchFamily="2" charset="-122"/>
              </a:rPr>
              <a:t>the target function has </a:t>
            </a:r>
            <a:r>
              <a:rPr lang="en-US" altLang="zh-CN" sz="2200" b="1">
                <a:ea typeface="SimSun" pitchFamily="2" charset="-122"/>
              </a:rPr>
              <a:t>discrete output values </a:t>
            </a:r>
            <a:r>
              <a:rPr lang="en-US" altLang="zh-CN" sz="2200">
                <a:ea typeface="SimSun" pitchFamily="2" charset="-122"/>
              </a:rPr>
              <a:t>(bollean or multiclass)</a:t>
            </a:r>
          </a:p>
          <a:p>
            <a:r>
              <a:rPr lang="en-US" altLang="zh-CN" sz="2400" b="1">
                <a:ea typeface="SimSun" pitchFamily="2" charset="-122"/>
              </a:rPr>
              <a:t>Sufficient data:</a:t>
            </a:r>
            <a:r>
              <a:rPr lang="en-US" altLang="zh-CN" sz="2400">
                <a:ea typeface="SimSun" pitchFamily="2" charset="-122"/>
              </a:rPr>
              <a:t> </a:t>
            </a:r>
            <a:r>
              <a:rPr lang="en-US" altLang="zh-CN" sz="2200">
                <a:ea typeface="SimSun" pitchFamily="2" charset="-122"/>
              </a:rPr>
              <a:t>enough training cases should be provided to learn the model. </a:t>
            </a:r>
          </a:p>
          <a:p>
            <a:endParaRPr lang="en-US" altLang="zh-CN" sz="2200">
              <a:ea typeface="SimSun" pitchFamily="2" charset="-122"/>
            </a:endParaRPr>
          </a:p>
        </p:txBody>
      </p:sp>
      <p:sp>
        <p:nvSpPr>
          <p:cNvPr id="4" name="Slide Number Placeholder 5"/>
          <p:cNvSpPr>
            <a:spLocks noGrp="1"/>
          </p:cNvSpPr>
          <p:nvPr>
            <p:ph type="sldNum" sz="quarter" idx="12"/>
          </p:nvPr>
        </p:nvSpPr>
        <p:spPr>
          <a:xfrm>
            <a:off x="7239000" y="6324600"/>
            <a:ext cx="1905000" cy="381000"/>
          </a:xfrm>
          <a:noFill/>
        </p:spPr>
        <p:txBody>
          <a:bodyPr/>
          <a:lstStyle/>
          <a:p>
            <a:fld id="{5DDD5F51-6B12-40CA-9D3C-0F8985482599}" type="slidenum">
              <a:rPr lang="en-US">
                <a:latin typeface="Arial" pitchFamily="34" charset="0"/>
              </a:rPr>
              <a:pPr/>
              <a:t>23</a:t>
            </a:fld>
            <a:endParaRPr lang="en-US" dirty="0">
              <a:latin typeface="Arial" pitchFamily="34" charset="0"/>
            </a:endParaRP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p:txBody>
          <a:bodyPr/>
          <a:lstStyle/>
          <a:p>
            <a:r>
              <a:rPr lang="en-US" altLang="zh-CN">
                <a:ea typeface="SimSun" pitchFamily="2" charset="-122"/>
              </a:rPr>
              <a:t>Principled Criterion</a:t>
            </a:r>
          </a:p>
        </p:txBody>
      </p:sp>
      <p:sp>
        <p:nvSpPr>
          <p:cNvPr id="34819" name="Rectangle 3"/>
          <p:cNvSpPr>
            <a:spLocks noGrp="1" noChangeArrowheads="1"/>
          </p:cNvSpPr>
          <p:nvPr>
            <p:ph type="body" idx="1"/>
          </p:nvPr>
        </p:nvSpPr>
        <p:spPr/>
        <p:txBody>
          <a:bodyPr/>
          <a:lstStyle/>
          <a:p>
            <a:r>
              <a:rPr lang="en-US" altLang="zh-CN" sz="2400" dirty="0">
                <a:ea typeface="SimSun" pitchFamily="2" charset="-122"/>
              </a:rPr>
              <a:t>Selection of an attribute to test at each node - choosing the most useful attribute for classifying examples. </a:t>
            </a:r>
          </a:p>
          <a:p>
            <a:endParaRPr lang="en-US" altLang="zh-CN" sz="2400" dirty="0">
              <a:ea typeface="SimSun" pitchFamily="2" charset="-122"/>
            </a:endParaRPr>
          </a:p>
          <a:p>
            <a:r>
              <a:rPr lang="en-US" altLang="zh-CN" sz="2400" dirty="0">
                <a:solidFill>
                  <a:srgbClr val="C00000"/>
                </a:solidFill>
                <a:ea typeface="SimSun" pitchFamily="2" charset="-122"/>
              </a:rPr>
              <a:t>Information Gain</a:t>
            </a:r>
          </a:p>
          <a:p>
            <a:pPr lvl="1"/>
            <a:r>
              <a:rPr lang="en-US" altLang="zh-CN" sz="2200" dirty="0">
                <a:ea typeface="SimSun" pitchFamily="2" charset="-122"/>
              </a:rPr>
              <a:t>Measures how well a given attribute separates the training examples according to their target classification.</a:t>
            </a:r>
          </a:p>
          <a:p>
            <a:pPr lvl="1"/>
            <a:endParaRPr lang="en-US" altLang="zh-CN" sz="2200" dirty="0">
              <a:ea typeface="SimSun" pitchFamily="2" charset="-122"/>
            </a:endParaRPr>
          </a:p>
          <a:p>
            <a:pPr lvl="1"/>
            <a:r>
              <a:rPr lang="en-US" altLang="zh-CN" sz="2200" dirty="0">
                <a:ea typeface="SimSun" pitchFamily="2" charset="-122"/>
              </a:rPr>
              <a:t>This measure is used to select among the candidate attributes at each step while growing the tree</a:t>
            </a:r>
          </a:p>
        </p:txBody>
      </p:sp>
      <p:sp>
        <p:nvSpPr>
          <p:cNvPr id="4" name="Slide Number Placeholder 5"/>
          <p:cNvSpPr>
            <a:spLocks noGrp="1"/>
          </p:cNvSpPr>
          <p:nvPr>
            <p:ph type="sldNum" sz="quarter" idx="12"/>
          </p:nvPr>
        </p:nvSpPr>
        <p:spPr>
          <a:xfrm>
            <a:off x="7239000" y="6324600"/>
            <a:ext cx="1905000" cy="381000"/>
          </a:xfrm>
          <a:noFill/>
        </p:spPr>
        <p:txBody>
          <a:bodyPr/>
          <a:lstStyle/>
          <a:p>
            <a:fld id="{5DDD5F51-6B12-40CA-9D3C-0F8985482599}" type="slidenum">
              <a:rPr lang="en-US">
                <a:latin typeface="Arial" pitchFamily="34" charset="0"/>
              </a:rPr>
              <a:pPr/>
              <a:t>24</a:t>
            </a:fld>
            <a:endParaRPr lang="en-US" dirty="0">
              <a:latin typeface="Arial" pitchFamily="34" charset="0"/>
            </a:endParaRP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457200" y="1295400"/>
            <a:ext cx="8229600" cy="5000625"/>
          </a:xfrm>
          <a:prstGeom prst="rect">
            <a:avLst/>
          </a:prstGeom>
          <a:noFill/>
          <a:ln w="9525">
            <a:noFill/>
            <a:miter lim="800000"/>
            <a:headEnd/>
            <a:tailEnd/>
          </a:ln>
        </p:spPr>
      </p:pic>
      <p:sp>
        <p:nvSpPr>
          <p:cNvPr id="39939" name="Rectangle 2"/>
          <p:cNvSpPr>
            <a:spLocks noChangeArrowheads="1"/>
          </p:cNvSpPr>
          <p:nvPr/>
        </p:nvSpPr>
        <p:spPr bwMode="auto">
          <a:xfrm>
            <a:off x="228600" y="381000"/>
            <a:ext cx="8534400" cy="461963"/>
          </a:xfrm>
          <a:prstGeom prst="rect">
            <a:avLst/>
          </a:prstGeom>
          <a:noFill/>
          <a:ln w="9525">
            <a:noFill/>
            <a:miter lim="800000"/>
            <a:headEnd/>
            <a:tailEnd/>
          </a:ln>
        </p:spPr>
        <p:txBody>
          <a:bodyPr>
            <a:spAutoFit/>
          </a:bodyPr>
          <a:lstStyle/>
          <a:p>
            <a:pPr algn="ctr">
              <a:defRPr/>
            </a:pPr>
            <a:r>
              <a:rPr lang="en-US" sz="2400" b="1" dirty="0">
                <a:solidFill>
                  <a:schemeClr val="tx2"/>
                </a:solidFill>
                <a:latin typeface="+mj-lt"/>
                <a:ea typeface="+mj-ea"/>
                <a:cs typeface="+mj-cs"/>
              </a:rPr>
              <a:t>The Buys Computer Dataset (From Book)</a:t>
            </a:r>
          </a:p>
        </p:txBody>
      </p:sp>
      <p:sp>
        <p:nvSpPr>
          <p:cNvPr id="35844" name="Rectangle 3"/>
          <p:cNvSpPr>
            <a:spLocks noChangeArrowheads="1"/>
          </p:cNvSpPr>
          <p:nvPr/>
        </p:nvSpPr>
        <p:spPr bwMode="auto">
          <a:xfrm>
            <a:off x="685800" y="6324600"/>
            <a:ext cx="5788025" cy="369887"/>
          </a:xfrm>
          <a:prstGeom prst="rect">
            <a:avLst/>
          </a:prstGeom>
          <a:noFill/>
          <a:ln w="9525">
            <a:noFill/>
            <a:miter lim="800000"/>
            <a:headEnd/>
            <a:tailEnd/>
          </a:ln>
        </p:spPr>
        <p:txBody>
          <a:bodyPr>
            <a:spAutoFit/>
          </a:bodyPr>
          <a:lstStyle/>
          <a:p>
            <a:pPr algn="r"/>
            <a:r>
              <a:rPr lang="en-US" dirty="0">
                <a:solidFill>
                  <a:srgbClr val="C00000"/>
                </a:solidFill>
              </a:rPr>
              <a:t>Play around this example: see next slide</a:t>
            </a:r>
          </a:p>
        </p:txBody>
      </p:sp>
      <p:sp>
        <p:nvSpPr>
          <p:cNvPr id="35845" name="Rectangle 4"/>
          <p:cNvSpPr>
            <a:spLocks noChangeArrowheads="1"/>
          </p:cNvSpPr>
          <p:nvPr/>
        </p:nvSpPr>
        <p:spPr bwMode="auto">
          <a:xfrm>
            <a:off x="457200" y="990600"/>
            <a:ext cx="2541588" cy="369888"/>
          </a:xfrm>
          <a:prstGeom prst="rect">
            <a:avLst/>
          </a:prstGeom>
          <a:noFill/>
          <a:ln w="9525">
            <a:noFill/>
            <a:miter lim="800000"/>
            <a:headEnd/>
            <a:tailEnd/>
          </a:ln>
        </p:spPr>
        <p:txBody>
          <a:bodyPr wrap="none">
            <a:spAutoFit/>
          </a:bodyPr>
          <a:lstStyle/>
          <a:p>
            <a:r>
              <a:rPr lang="en-US">
                <a:solidFill>
                  <a:srgbClr val="C00000"/>
                </a:solidFill>
              </a:rPr>
              <a:t>Input: Training Dataset</a:t>
            </a:r>
            <a:endParaRPr lang="en-US"/>
          </a:p>
        </p:txBody>
      </p:sp>
      <p:sp>
        <p:nvSpPr>
          <p:cNvPr id="6" name="Slide Number Placeholder 5"/>
          <p:cNvSpPr>
            <a:spLocks noGrp="1"/>
          </p:cNvSpPr>
          <p:nvPr>
            <p:ph type="sldNum" sz="quarter" idx="12"/>
          </p:nvPr>
        </p:nvSpPr>
        <p:spPr>
          <a:xfrm>
            <a:off x="7239000" y="6324600"/>
            <a:ext cx="1905000" cy="381000"/>
          </a:xfrm>
          <a:noFill/>
        </p:spPr>
        <p:txBody>
          <a:bodyPr/>
          <a:lstStyle/>
          <a:p>
            <a:fld id="{5DDD5F51-6B12-40CA-9D3C-0F8985482599}" type="slidenum">
              <a:rPr lang="en-US">
                <a:latin typeface="Arial" pitchFamily="34" charset="0"/>
              </a:rPr>
              <a:pPr/>
              <a:t>25</a:t>
            </a:fld>
            <a:endParaRPr lang="en-US" dirty="0">
              <a:latin typeface="Arial" pitchFamily="34" charset="0"/>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800"/>
              <a:t>Some Preliminary Questions:</a:t>
            </a:r>
          </a:p>
        </p:txBody>
      </p:sp>
      <p:sp>
        <p:nvSpPr>
          <p:cNvPr id="36867" name="Rectangle 3"/>
          <p:cNvSpPr>
            <a:spLocks noGrp="1" noChangeArrowheads="1"/>
          </p:cNvSpPr>
          <p:nvPr>
            <p:ph type="body" idx="1"/>
          </p:nvPr>
        </p:nvSpPr>
        <p:spPr/>
        <p:txBody>
          <a:bodyPr/>
          <a:lstStyle/>
          <a:p>
            <a:r>
              <a:rPr lang="en-US" sz="2000"/>
              <a:t>How many instances are there?</a:t>
            </a:r>
          </a:p>
          <a:p>
            <a:r>
              <a:rPr lang="en-US" sz="2000"/>
              <a:t>How many classes are there?</a:t>
            </a:r>
          </a:p>
          <a:p>
            <a:r>
              <a:rPr lang="en-US" sz="2000"/>
              <a:t>How many values for each attribute?</a:t>
            </a:r>
          </a:p>
          <a:p>
            <a:r>
              <a:rPr lang="en-US" sz="2000"/>
              <a:t>What is the percentage of each class?</a:t>
            </a:r>
          </a:p>
          <a:p>
            <a:r>
              <a:rPr lang="en-US" sz="2000"/>
              <a:t>How many students are there?</a:t>
            </a:r>
          </a:p>
          <a:p>
            <a:r>
              <a:rPr lang="en-US" sz="2000"/>
              <a:t>How many students who bought computers?</a:t>
            </a:r>
          </a:p>
          <a:p>
            <a:r>
              <a:rPr lang="en-US" sz="2000"/>
              <a:t>How many youth students are there?</a:t>
            </a:r>
          </a:p>
          <a:p>
            <a:r>
              <a:rPr lang="en-US" sz="2000"/>
              <a:t>How many youth students bought computers?</a:t>
            </a:r>
          </a:p>
          <a:p>
            <a:r>
              <a:rPr lang="en-US" sz="2000"/>
              <a:t>……. </a:t>
            </a:r>
          </a:p>
          <a:p>
            <a:endParaRPr lang="en-US" sz="2000"/>
          </a:p>
          <a:p>
            <a:endParaRPr lang="en-US" sz="2000"/>
          </a:p>
        </p:txBody>
      </p:sp>
      <p:sp>
        <p:nvSpPr>
          <p:cNvPr id="4" name="Slide Number Placeholder 5"/>
          <p:cNvSpPr>
            <a:spLocks noGrp="1"/>
          </p:cNvSpPr>
          <p:nvPr>
            <p:ph type="sldNum" sz="quarter" idx="12"/>
          </p:nvPr>
        </p:nvSpPr>
        <p:spPr>
          <a:xfrm>
            <a:off x="7239000" y="6324600"/>
            <a:ext cx="1905000" cy="381000"/>
          </a:xfrm>
          <a:noFill/>
        </p:spPr>
        <p:txBody>
          <a:bodyPr/>
          <a:lstStyle/>
          <a:p>
            <a:fld id="{5DDD5F51-6B12-40CA-9D3C-0F8985482599}" type="slidenum">
              <a:rPr lang="en-US">
                <a:latin typeface="Arial" pitchFamily="34" charset="0"/>
              </a:rPr>
              <a:pPr/>
              <a:t>26</a:t>
            </a:fld>
            <a:endParaRPr lang="en-US" dirty="0">
              <a:latin typeface="Arial" pitchFamily="34" charset="0"/>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04800" y="304800"/>
            <a:ext cx="8402638" cy="533400"/>
          </a:xfrm>
        </p:spPr>
        <p:txBody>
          <a:bodyPr/>
          <a:lstStyle/>
          <a:p>
            <a:r>
              <a:rPr lang="en-US" sz="3200" dirty="0"/>
              <a:t>Decision Tree Induction</a:t>
            </a:r>
          </a:p>
        </p:txBody>
      </p:sp>
      <p:sp>
        <p:nvSpPr>
          <p:cNvPr id="37891" name="Content Placeholder 6"/>
          <p:cNvSpPr>
            <a:spLocks noGrp="1"/>
          </p:cNvSpPr>
          <p:nvPr>
            <p:ph idx="1"/>
          </p:nvPr>
        </p:nvSpPr>
        <p:spPr/>
        <p:txBody>
          <a:bodyPr/>
          <a:lstStyle/>
          <a:p>
            <a:r>
              <a:rPr lang="en-US" sz="2000" dirty="0"/>
              <a:t>During the late 1970s and early 1980s, J. Ross Quinlan, a researcher in machine learning, developed a decision tree algorithm known as ID3. </a:t>
            </a:r>
          </a:p>
          <a:p>
            <a:endParaRPr lang="en-US" sz="2000" dirty="0"/>
          </a:p>
          <a:p>
            <a:r>
              <a:rPr lang="en-US" sz="2000" dirty="0"/>
              <a:t>This work expanded on earlier work on </a:t>
            </a:r>
            <a:r>
              <a:rPr lang="en-US" sz="2000" i="1" dirty="0"/>
              <a:t>concept learning systems, described by E. B. Hunt, J. Marin, </a:t>
            </a:r>
            <a:r>
              <a:rPr lang="en-US" sz="2000" dirty="0"/>
              <a:t>and P. T. Stone. </a:t>
            </a:r>
          </a:p>
          <a:p>
            <a:endParaRPr lang="en-US" sz="2000" dirty="0"/>
          </a:p>
          <a:p>
            <a:r>
              <a:rPr lang="en-US" sz="2000" dirty="0"/>
              <a:t>Quinlan later presented C4.5 (a successor of ID3), which became a benchmark to which newer supervised learning algorithms are often compared.</a:t>
            </a:r>
          </a:p>
          <a:p>
            <a:endParaRPr lang="en-US" sz="2000" dirty="0"/>
          </a:p>
          <a:p>
            <a:r>
              <a:rPr lang="en-US" sz="2000" dirty="0"/>
              <a:t>The new version is called C5.0 (or See5.0).</a:t>
            </a:r>
          </a:p>
          <a:p>
            <a:endParaRPr lang="en-US" sz="2000" dirty="0"/>
          </a:p>
          <a:p>
            <a:endParaRPr lang="en-US" sz="2000" dirty="0"/>
          </a:p>
        </p:txBody>
      </p:sp>
      <p:sp>
        <p:nvSpPr>
          <p:cNvPr id="37892" name="Slide Number Placeholder 4"/>
          <p:cNvSpPr>
            <a:spLocks noGrp="1"/>
          </p:cNvSpPr>
          <p:nvPr>
            <p:ph type="sldNum" sz="quarter" idx="12"/>
          </p:nvPr>
        </p:nvSpPr>
        <p:spPr>
          <a:noFill/>
        </p:spPr>
        <p:txBody>
          <a:bodyPr/>
          <a:lstStyle/>
          <a:p>
            <a:fld id="{38B34DFD-3BC3-417E-A0D9-78BF55429878}" type="slidenum">
              <a:rPr lang="en-US" smtClean="0"/>
              <a:pPr/>
              <a:t>27</a:t>
            </a:fld>
            <a:endParaRPr lang="en-US"/>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17CEA920-11BC-491D-BA5C-A20749429581}" type="slidenum">
              <a:rPr lang="en-US" smtClean="0"/>
              <a:pPr/>
              <a:t>28</a:t>
            </a:fld>
            <a:endParaRPr lang="en-US"/>
          </a:p>
        </p:txBody>
      </p:sp>
      <p:sp>
        <p:nvSpPr>
          <p:cNvPr id="38915" name="Rectangle 1026"/>
          <p:cNvSpPr>
            <a:spLocks noGrp="1" noChangeArrowheads="1"/>
          </p:cNvSpPr>
          <p:nvPr>
            <p:ph type="title"/>
          </p:nvPr>
        </p:nvSpPr>
        <p:spPr>
          <a:xfrm>
            <a:off x="0" y="304800"/>
            <a:ext cx="9144000" cy="609600"/>
          </a:xfrm>
        </p:spPr>
        <p:txBody>
          <a:bodyPr/>
          <a:lstStyle/>
          <a:p>
            <a:pPr eaLnBrk="1" hangingPunct="1"/>
            <a:r>
              <a:rPr lang="en-US" sz="2400"/>
              <a:t>Algorithm for Decision Tree Induction: Basic Infromation</a:t>
            </a:r>
          </a:p>
        </p:txBody>
      </p:sp>
      <p:sp>
        <p:nvSpPr>
          <p:cNvPr id="38916" name="Rectangle 1027"/>
          <p:cNvSpPr>
            <a:spLocks noGrp="1" noChangeArrowheads="1"/>
          </p:cNvSpPr>
          <p:nvPr>
            <p:ph type="body" idx="1"/>
          </p:nvPr>
        </p:nvSpPr>
        <p:spPr>
          <a:xfrm>
            <a:off x="381000" y="1219200"/>
            <a:ext cx="8382000" cy="5334000"/>
          </a:xfrm>
        </p:spPr>
        <p:txBody>
          <a:bodyPr/>
          <a:lstStyle/>
          <a:p>
            <a:pPr eaLnBrk="1" hangingPunct="1">
              <a:lnSpc>
                <a:spcPct val="105000"/>
              </a:lnSpc>
            </a:pPr>
            <a:r>
              <a:rPr lang="en-US" sz="2000"/>
              <a:t>Basic algorithm (a greedy algorithm)</a:t>
            </a:r>
          </a:p>
          <a:p>
            <a:pPr lvl="1" eaLnBrk="1" hangingPunct="1">
              <a:lnSpc>
                <a:spcPct val="105000"/>
              </a:lnSpc>
            </a:pPr>
            <a:r>
              <a:rPr lang="en-US" sz="2000"/>
              <a:t>Tree is constructed in a </a:t>
            </a:r>
            <a:r>
              <a:rPr lang="en-US" sz="2000">
                <a:solidFill>
                  <a:schemeClr val="hlink"/>
                </a:solidFill>
              </a:rPr>
              <a:t>top-down recursive divide-and-conquer manner</a:t>
            </a:r>
          </a:p>
          <a:p>
            <a:pPr lvl="1" eaLnBrk="1" hangingPunct="1">
              <a:lnSpc>
                <a:spcPct val="105000"/>
              </a:lnSpc>
            </a:pPr>
            <a:r>
              <a:rPr lang="en-US" sz="2000"/>
              <a:t>At start, all the training examples are at the root</a:t>
            </a:r>
          </a:p>
          <a:p>
            <a:pPr lvl="1" eaLnBrk="1" hangingPunct="1">
              <a:lnSpc>
                <a:spcPct val="105000"/>
              </a:lnSpc>
            </a:pPr>
            <a:r>
              <a:rPr lang="en-US" sz="2000"/>
              <a:t>Attributes are categorical (if continuous-valued, they are discretized in advance)</a:t>
            </a:r>
          </a:p>
          <a:p>
            <a:pPr lvl="1" eaLnBrk="1" hangingPunct="1">
              <a:lnSpc>
                <a:spcPct val="105000"/>
              </a:lnSpc>
            </a:pPr>
            <a:r>
              <a:rPr lang="en-US" sz="2000"/>
              <a:t>Examples are partitioned recursively based on selected attributes</a:t>
            </a:r>
          </a:p>
          <a:p>
            <a:pPr lvl="1" eaLnBrk="1" hangingPunct="1">
              <a:lnSpc>
                <a:spcPct val="105000"/>
              </a:lnSpc>
            </a:pPr>
            <a:r>
              <a:rPr lang="en-US" sz="2000"/>
              <a:t>Test attributes are selected on the basis of a heuristic or statistical measure (e.g., </a:t>
            </a:r>
            <a:r>
              <a:rPr lang="en-US" sz="2000">
                <a:solidFill>
                  <a:schemeClr val="hlink"/>
                </a:solidFill>
              </a:rPr>
              <a:t>information gain</a:t>
            </a:r>
            <a:r>
              <a:rPr lang="en-US" sz="2000"/>
              <a:t>)</a:t>
            </a:r>
          </a:p>
          <a:p>
            <a:pPr eaLnBrk="1" hangingPunct="1">
              <a:lnSpc>
                <a:spcPct val="105000"/>
              </a:lnSpc>
            </a:pPr>
            <a:r>
              <a:rPr lang="en-US" sz="2000"/>
              <a:t>Conditions for stopping partitioning</a:t>
            </a:r>
          </a:p>
          <a:p>
            <a:pPr lvl="1" eaLnBrk="1" hangingPunct="1">
              <a:lnSpc>
                <a:spcPct val="105000"/>
              </a:lnSpc>
            </a:pPr>
            <a:r>
              <a:rPr lang="en-US" sz="2000"/>
              <a:t>All samples for a given node belong to the same class</a:t>
            </a:r>
          </a:p>
          <a:p>
            <a:pPr lvl="1" eaLnBrk="1" hangingPunct="1">
              <a:lnSpc>
                <a:spcPct val="105000"/>
              </a:lnSpc>
            </a:pPr>
            <a:r>
              <a:rPr lang="en-US" sz="2000"/>
              <a:t>There are no remaining attributes for further partitioning – </a:t>
            </a:r>
            <a:r>
              <a:rPr lang="en-US" sz="2000">
                <a:solidFill>
                  <a:schemeClr val="hlink"/>
                </a:solidFill>
              </a:rPr>
              <a:t>majority voting</a:t>
            </a:r>
            <a:r>
              <a:rPr lang="en-US" sz="2000"/>
              <a:t> is employed for classifying the leaf</a:t>
            </a:r>
          </a:p>
          <a:p>
            <a:pPr lvl="1" eaLnBrk="1" hangingPunct="1">
              <a:lnSpc>
                <a:spcPct val="105000"/>
              </a:lnSpc>
            </a:pPr>
            <a:r>
              <a:rPr lang="en-US" sz="2000"/>
              <a:t>There are no samples left</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8600" y="228600"/>
            <a:ext cx="8402638" cy="609600"/>
          </a:xfrm>
        </p:spPr>
        <p:txBody>
          <a:bodyPr/>
          <a:lstStyle/>
          <a:p>
            <a:r>
              <a:rPr lang="en-US" sz="2000"/>
              <a:t>Basic algorithm for inducing a decision tree from training tuples</a:t>
            </a:r>
          </a:p>
        </p:txBody>
      </p:sp>
      <p:sp>
        <p:nvSpPr>
          <p:cNvPr id="39939" name="Slide Number Placeholder 5"/>
          <p:cNvSpPr>
            <a:spLocks noGrp="1"/>
          </p:cNvSpPr>
          <p:nvPr>
            <p:ph type="sldNum" sz="quarter" idx="12"/>
          </p:nvPr>
        </p:nvSpPr>
        <p:spPr>
          <a:noFill/>
        </p:spPr>
        <p:txBody>
          <a:bodyPr/>
          <a:lstStyle/>
          <a:p>
            <a:fld id="{36E52CA7-D01A-4329-9AE1-7D11FE053B2C}" type="slidenum">
              <a:rPr lang="en-US" smtClean="0"/>
              <a:pPr/>
              <a:t>29</a:t>
            </a:fld>
            <a:endParaRPr lang="en-US"/>
          </a:p>
        </p:txBody>
      </p:sp>
      <p:pic>
        <p:nvPicPr>
          <p:cNvPr id="39940" name="Picture 2"/>
          <p:cNvPicPr>
            <a:picLocks noChangeAspect="1" noChangeArrowheads="1"/>
          </p:cNvPicPr>
          <p:nvPr/>
        </p:nvPicPr>
        <p:blipFill>
          <a:blip r:embed="rId2" cstate="print"/>
          <a:srcRect/>
          <a:stretch>
            <a:fillRect/>
          </a:stretch>
        </p:blipFill>
        <p:spPr bwMode="auto">
          <a:xfrm>
            <a:off x="609600" y="1066800"/>
            <a:ext cx="7543800" cy="5486400"/>
          </a:xfrm>
          <a:prstGeom prst="rect">
            <a:avLst/>
          </a:prstGeom>
          <a:noFill/>
          <a:ln w="9525">
            <a:noFill/>
            <a:miter lim="800000"/>
            <a:headEnd/>
            <a:tailEnd/>
          </a:ln>
        </p:spPr>
      </p:pic>
      <p:pic>
        <p:nvPicPr>
          <p:cNvPr id="192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6524625"/>
            <a:ext cx="68294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892E8D23-4423-4D54-BB49-D4B5F51889E8}" type="slidenum">
              <a:rPr lang="en-US" smtClean="0"/>
              <a:pPr/>
              <a:t>3</a:t>
            </a:fld>
            <a:endParaRPr lang="en-US" dirty="0"/>
          </a:p>
        </p:txBody>
      </p:sp>
      <p:sp>
        <p:nvSpPr>
          <p:cNvPr id="16387" name="Rectangle 2"/>
          <p:cNvSpPr>
            <a:spLocks noGrp="1" noChangeArrowheads="1"/>
          </p:cNvSpPr>
          <p:nvPr>
            <p:ph type="title"/>
          </p:nvPr>
        </p:nvSpPr>
        <p:spPr>
          <a:xfrm>
            <a:off x="0" y="1295400"/>
            <a:ext cx="9144000" cy="2362200"/>
          </a:xfrm>
        </p:spPr>
        <p:txBody>
          <a:bodyPr/>
          <a:lstStyle/>
          <a:p>
            <a:pPr eaLnBrk="1" hangingPunct="1"/>
            <a:br>
              <a:rPr lang="en-US" sz="4800" dirty="0"/>
            </a:br>
            <a:endParaRPr lang="en-US" sz="2400" dirty="0"/>
          </a:p>
        </p:txBody>
      </p:sp>
      <p:sp>
        <p:nvSpPr>
          <p:cNvPr id="8" name="Rectangle 7"/>
          <p:cNvSpPr/>
          <p:nvPr/>
        </p:nvSpPr>
        <p:spPr>
          <a:xfrm>
            <a:off x="1079500" y="1447800"/>
            <a:ext cx="7183438" cy="2308324"/>
          </a:xfrm>
          <a:prstGeom prst="rect">
            <a:avLst/>
          </a:prstGeom>
        </p:spPr>
        <p:txBody>
          <a:bodyPr>
            <a:spAutoFit/>
          </a:bodyPr>
          <a:lstStyle/>
          <a:p>
            <a:pPr algn="ctr">
              <a:defRPr/>
            </a:pPr>
            <a:r>
              <a:rPr lang="en-US" sz="4800" b="1" dirty="0">
                <a:solidFill>
                  <a:schemeClr val="tx2"/>
                </a:solidFill>
                <a:latin typeface="+mj-lt"/>
                <a:ea typeface="+mj-ea"/>
                <a:cs typeface="+mj-cs"/>
              </a:rPr>
              <a:t>Topic 4</a:t>
            </a:r>
          </a:p>
          <a:p>
            <a:pPr algn="ctr">
              <a:defRPr/>
            </a:pPr>
            <a:endParaRPr lang="en-US" sz="4800" b="1" dirty="0">
              <a:solidFill>
                <a:schemeClr val="tx2"/>
              </a:solidFill>
              <a:latin typeface="+mj-lt"/>
              <a:ea typeface="+mj-ea"/>
              <a:cs typeface="+mj-cs"/>
            </a:endParaRPr>
          </a:p>
          <a:p>
            <a:pPr algn="ctr">
              <a:defRPr/>
            </a:pPr>
            <a:r>
              <a:rPr lang="en-US" sz="4800" b="1" dirty="0">
                <a:solidFill>
                  <a:schemeClr val="tx2"/>
                </a:solidFill>
                <a:latin typeface="+mj-lt"/>
                <a:ea typeface="+mj-ea"/>
                <a:cs typeface="+mj-cs"/>
              </a:rPr>
              <a:t>Classification</a:t>
            </a:r>
          </a:p>
        </p:txBody>
      </p:sp>
      <p:sp>
        <p:nvSpPr>
          <p:cNvPr id="5" name="Rectangle 4"/>
          <p:cNvSpPr/>
          <p:nvPr/>
        </p:nvSpPr>
        <p:spPr>
          <a:xfrm>
            <a:off x="848519" y="4419600"/>
            <a:ext cx="7620000" cy="1077218"/>
          </a:xfrm>
          <a:prstGeom prst="rect">
            <a:avLst/>
          </a:prstGeom>
        </p:spPr>
        <p:txBody>
          <a:bodyPr wrap="square">
            <a:spAutoFit/>
          </a:bodyPr>
          <a:lstStyle/>
          <a:p>
            <a:pPr algn="ctr"/>
            <a:r>
              <a:rPr lang="en-US" sz="1600" b="1" dirty="0">
                <a:solidFill>
                  <a:srgbClr val="000099"/>
                </a:solidFill>
              </a:rPr>
              <a:t>Main Source: J. Han Book</a:t>
            </a:r>
          </a:p>
          <a:p>
            <a:pPr algn="ctr"/>
            <a:r>
              <a:rPr lang="en-US" sz="1600" dirty="0"/>
              <a:t>Data Mining: Concepts and Techniques (3</a:t>
            </a:r>
            <a:r>
              <a:rPr lang="en-US" sz="1600" baseline="30000" dirty="0"/>
              <a:t>nd</a:t>
            </a:r>
            <a:r>
              <a:rPr lang="en-US" sz="1600" dirty="0"/>
              <a:t> ed.)</a:t>
            </a:r>
          </a:p>
          <a:p>
            <a:pPr algn="ctr"/>
            <a:endParaRPr lang="en-US" sz="1600" b="1" dirty="0">
              <a:solidFill>
                <a:srgbClr val="C00000"/>
              </a:solidFill>
            </a:endParaRPr>
          </a:p>
          <a:p>
            <a:pPr algn="ctr"/>
            <a:r>
              <a:rPr lang="en-US" sz="1600" b="1" dirty="0">
                <a:solidFill>
                  <a:srgbClr val="C00000"/>
                </a:solidFill>
              </a:rPr>
              <a:t>(Chapter 8)</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3"/>
          <p:cNvSpPr>
            <a:spLocks noGrp="1"/>
          </p:cNvSpPr>
          <p:nvPr>
            <p:ph type="sldNum" sz="quarter" idx="12"/>
          </p:nvPr>
        </p:nvSpPr>
        <p:spPr>
          <a:noFill/>
        </p:spPr>
        <p:txBody>
          <a:bodyPr/>
          <a:lstStyle/>
          <a:p>
            <a:fld id="{AAE1EA68-3D17-45E1-BD2B-CF2F4B3A0CE3}" type="slidenum">
              <a:rPr lang="en-US" smtClean="0"/>
              <a:pPr/>
              <a:t>30</a:t>
            </a:fld>
            <a:endParaRPr lang="en-US"/>
          </a:p>
        </p:txBody>
      </p:sp>
      <p:sp>
        <p:nvSpPr>
          <p:cNvPr id="3078" name="Rectangle 2"/>
          <p:cNvSpPr>
            <a:spLocks noChangeArrowheads="1"/>
          </p:cNvSpPr>
          <p:nvPr/>
        </p:nvSpPr>
        <p:spPr bwMode="auto">
          <a:xfrm>
            <a:off x="304800" y="228600"/>
            <a:ext cx="8229600" cy="685800"/>
          </a:xfrm>
          <a:prstGeom prst="rect">
            <a:avLst/>
          </a:prstGeom>
          <a:noFill/>
          <a:ln w="9525">
            <a:noFill/>
            <a:miter lim="800000"/>
            <a:headEnd/>
            <a:tailEnd/>
          </a:ln>
        </p:spPr>
        <p:txBody>
          <a:bodyPr anchor="b"/>
          <a:lstStyle/>
          <a:p>
            <a:pPr algn="ctr"/>
            <a:r>
              <a:rPr lang="en-US" sz="2000" b="1" dirty="0">
                <a:solidFill>
                  <a:schemeClr val="tx2"/>
                </a:solidFill>
              </a:rPr>
              <a:t>Attribute Selection Measure: </a:t>
            </a:r>
          </a:p>
          <a:p>
            <a:pPr algn="ctr"/>
            <a:r>
              <a:rPr lang="en-US" sz="2000" b="1" dirty="0">
                <a:solidFill>
                  <a:schemeClr val="tx2"/>
                </a:solidFill>
              </a:rPr>
              <a:t>1) Information Gain (ID3/C4.5)</a:t>
            </a:r>
          </a:p>
        </p:txBody>
      </p:sp>
      <p:sp>
        <p:nvSpPr>
          <p:cNvPr id="3079" name="Rectangle 3"/>
          <p:cNvSpPr>
            <a:spLocks noChangeArrowheads="1"/>
          </p:cNvSpPr>
          <p:nvPr/>
        </p:nvSpPr>
        <p:spPr bwMode="auto">
          <a:xfrm>
            <a:off x="304800" y="1295400"/>
            <a:ext cx="8458200" cy="4953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Select the attribute with the highest information gain</a:t>
            </a:r>
          </a:p>
          <a:p>
            <a:pPr marL="342900" indent="-342900">
              <a:spcBef>
                <a:spcPct val="20000"/>
              </a:spcBef>
              <a:buClr>
                <a:schemeClr val="folHlink"/>
              </a:buClr>
              <a:buSzPct val="60000"/>
              <a:buFont typeface="Wingdings" pitchFamily="2" charset="2"/>
              <a:buChar char="n"/>
            </a:pPr>
            <a:r>
              <a:rPr lang="en-US" sz="2000"/>
              <a:t>Let </a:t>
            </a:r>
            <a:r>
              <a:rPr lang="en-US" sz="2000" i="1"/>
              <a:t>p</a:t>
            </a:r>
            <a:r>
              <a:rPr lang="en-US" sz="2000" i="1" baseline="-25000"/>
              <a:t>i</a:t>
            </a:r>
            <a:r>
              <a:rPr lang="en-US" sz="2000"/>
              <a:t> be the probability that an arbitrary tuple in D belongs to class C</a:t>
            </a:r>
            <a:r>
              <a:rPr lang="en-US" sz="2000" baseline="-25000"/>
              <a:t>i</a:t>
            </a:r>
            <a:r>
              <a:rPr lang="en-US" sz="2000"/>
              <a:t>, estimated by |C</a:t>
            </a:r>
            <a:r>
              <a:rPr lang="en-US" sz="2000" i="1" baseline="-25000"/>
              <a:t>i</a:t>
            </a:r>
            <a:r>
              <a:rPr lang="en-US" sz="2000" baseline="-25000"/>
              <a:t>, D</a:t>
            </a:r>
            <a:r>
              <a:rPr lang="en-US" sz="2000"/>
              <a:t>|/|D|</a:t>
            </a:r>
          </a:p>
          <a:p>
            <a:pPr marL="342900" indent="-342900">
              <a:spcBef>
                <a:spcPct val="20000"/>
              </a:spcBef>
              <a:buClr>
                <a:schemeClr val="folHlink"/>
              </a:buClr>
              <a:buSzPct val="60000"/>
              <a:buFont typeface="Wingdings" pitchFamily="2" charset="2"/>
              <a:buChar char="n"/>
            </a:pPr>
            <a:r>
              <a:rPr lang="en-US" sz="2000">
                <a:solidFill>
                  <a:schemeClr val="hlink"/>
                </a:solidFill>
              </a:rPr>
              <a:t>Expected information</a:t>
            </a:r>
            <a:r>
              <a:rPr lang="en-US" sz="2000"/>
              <a:t> (entropy) needed to classify a tuple in D:</a:t>
            </a:r>
          </a:p>
          <a:p>
            <a:pPr marL="342900" indent="-342900">
              <a:spcBef>
                <a:spcPct val="20000"/>
              </a:spcBef>
              <a:buClr>
                <a:schemeClr val="folHlink"/>
              </a:buClr>
              <a:buSzPct val="60000"/>
              <a:buFont typeface="Wingdings" pitchFamily="2" charset="2"/>
              <a:buChar char="n"/>
            </a:pPr>
            <a:endParaRPr lang="en-US" sz="2000"/>
          </a:p>
          <a:p>
            <a:pPr marL="342900" indent="-342900">
              <a:spcBef>
                <a:spcPct val="20000"/>
              </a:spcBef>
              <a:buClr>
                <a:schemeClr val="folHlink"/>
              </a:buClr>
              <a:buSzPct val="60000"/>
              <a:buFont typeface="Wingdings" pitchFamily="2" charset="2"/>
              <a:buChar char="n"/>
            </a:pPr>
            <a:endParaRPr lang="en-US" sz="2000"/>
          </a:p>
          <a:p>
            <a:pPr marL="342900" indent="-342900">
              <a:spcBef>
                <a:spcPct val="20000"/>
              </a:spcBef>
              <a:buClr>
                <a:schemeClr val="folHlink"/>
              </a:buClr>
              <a:buSzPct val="60000"/>
              <a:buFont typeface="Wingdings" pitchFamily="2" charset="2"/>
              <a:buChar char="n"/>
            </a:pPr>
            <a:r>
              <a:rPr lang="en-US" sz="2000">
                <a:solidFill>
                  <a:schemeClr val="hlink"/>
                </a:solidFill>
              </a:rPr>
              <a:t>Information</a:t>
            </a:r>
            <a:r>
              <a:rPr lang="en-US" sz="2000"/>
              <a:t> needed (after using A to split D into v partitions) to classify D:</a:t>
            </a:r>
          </a:p>
          <a:p>
            <a:pPr marL="342900" indent="-342900">
              <a:spcBef>
                <a:spcPct val="20000"/>
              </a:spcBef>
              <a:buClr>
                <a:schemeClr val="folHlink"/>
              </a:buClr>
              <a:buSzPct val="60000"/>
              <a:buFont typeface="Wingdings" pitchFamily="2" charset="2"/>
              <a:buChar char="n"/>
            </a:pPr>
            <a:endParaRPr lang="en-US" sz="2000"/>
          </a:p>
          <a:p>
            <a:pPr marL="342900" indent="-342900">
              <a:spcBef>
                <a:spcPct val="20000"/>
              </a:spcBef>
              <a:buClr>
                <a:schemeClr val="folHlink"/>
              </a:buClr>
              <a:buSzPct val="60000"/>
              <a:buFont typeface="Wingdings" pitchFamily="2" charset="2"/>
              <a:buChar char="n"/>
            </a:pPr>
            <a:endParaRPr lang="en-US" sz="2000"/>
          </a:p>
          <a:p>
            <a:pPr marL="342900" indent="-342900">
              <a:spcBef>
                <a:spcPct val="20000"/>
              </a:spcBef>
              <a:buClr>
                <a:schemeClr val="folHlink"/>
              </a:buClr>
              <a:buSzPct val="60000"/>
              <a:buFont typeface="Wingdings" pitchFamily="2" charset="2"/>
              <a:buChar char="n"/>
            </a:pPr>
            <a:r>
              <a:rPr lang="en-US" sz="2000">
                <a:solidFill>
                  <a:schemeClr val="hlink"/>
                </a:solidFill>
              </a:rPr>
              <a:t>Information gained</a:t>
            </a:r>
            <a:r>
              <a:rPr lang="en-US" sz="2000"/>
              <a:t> by branching on attribute A</a:t>
            </a:r>
          </a:p>
          <a:p>
            <a:pPr marL="342900" indent="-342900">
              <a:spcBef>
                <a:spcPct val="20000"/>
              </a:spcBef>
              <a:buClr>
                <a:schemeClr val="folHlink"/>
              </a:buClr>
              <a:buSzPct val="60000"/>
              <a:buFont typeface="Wingdings" pitchFamily="2" charset="2"/>
              <a:buChar char="n"/>
            </a:pPr>
            <a:endParaRPr lang="en-US" sz="2000"/>
          </a:p>
        </p:txBody>
      </p:sp>
      <p:graphicFrame>
        <p:nvGraphicFramePr>
          <p:cNvPr id="3074" name="Object 4"/>
          <p:cNvGraphicFramePr>
            <a:graphicFrameLocks noChangeAspect="1"/>
          </p:cNvGraphicFramePr>
          <p:nvPr/>
        </p:nvGraphicFramePr>
        <p:xfrm>
          <a:off x="2514600" y="2743200"/>
          <a:ext cx="3048000" cy="781050"/>
        </p:xfrm>
        <a:graphic>
          <a:graphicData uri="http://schemas.openxmlformats.org/presentationml/2006/ole">
            <mc:AlternateContent xmlns:mc="http://schemas.openxmlformats.org/markup-compatibility/2006">
              <mc:Choice xmlns:v="urn:schemas-microsoft-com:vml" Requires="v">
                <p:oleObj spid="_x0000_s3073" name="Equation" r:id="rId4" imgW="1612900" imgH="431800" progId="Equation.3">
                  <p:embed/>
                </p:oleObj>
              </mc:Choice>
              <mc:Fallback>
                <p:oleObj name="Equation" r:id="rId4" imgW="1612900" imgH="431800" progId="Equation.3">
                  <p:embed/>
                  <p:pic>
                    <p:nvPicPr>
                      <p:cNvPr id="30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743200"/>
                        <a:ext cx="30480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ChangeAspect="1"/>
          </p:cNvGraphicFramePr>
          <p:nvPr/>
        </p:nvGraphicFramePr>
        <p:xfrm>
          <a:off x="1905000" y="3886200"/>
          <a:ext cx="3182938" cy="873125"/>
        </p:xfrm>
        <a:graphic>
          <a:graphicData uri="http://schemas.openxmlformats.org/presentationml/2006/ole">
            <mc:AlternateContent xmlns:mc="http://schemas.openxmlformats.org/markup-compatibility/2006">
              <mc:Choice xmlns:v="urn:schemas-microsoft-com:vml" Requires="v">
                <p:oleObj spid="_x0000_s3074" name="Equation" r:id="rId6" imgW="1663700" imgH="457200" progId="Equation.3">
                  <p:embed/>
                </p:oleObj>
              </mc:Choice>
              <mc:Fallback>
                <p:oleObj name="Equation" r:id="rId6" imgW="1663700" imgH="457200" progId="Equation.3">
                  <p:embed/>
                  <p:pic>
                    <p:nvPicPr>
                      <p:cNvPr id="307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886200"/>
                        <a:ext cx="3182938"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6"/>
          <p:cNvGraphicFramePr>
            <a:graphicFrameLocks noChangeAspect="1"/>
          </p:cNvGraphicFramePr>
          <p:nvPr/>
        </p:nvGraphicFramePr>
        <p:xfrm>
          <a:off x="1981200" y="5486400"/>
          <a:ext cx="3200400" cy="414338"/>
        </p:xfrm>
        <a:graphic>
          <a:graphicData uri="http://schemas.openxmlformats.org/presentationml/2006/ole">
            <mc:AlternateContent xmlns:mc="http://schemas.openxmlformats.org/markup-compatibility/2006">
              <mc:Choice xmlns:v="urn:schemas-microsoft-com:vml" Requires="v">
                <p:oleObj spid="_x0000_s3075" name="Equation" r:id="rId8" imgW="1790700" imgH="215900" progId="Equation.3">
                  <p:embed/>
                </p:oleObj>
              </mc:Choice>
              <mc:Fallback>
                <p:oleObj name="Equation" r:id="rId8" imgW="1790700" imgH="215900" progId="Equation.3">
                  <p:embed/>
                  <p:pic>
                    <p:nvPicPr>
                      <p:cNvPr id="307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5486400"/>
                        <a:ext cx="32004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80" name="Elbow Connector 14"/>
          <p:cNvCxnSpPr>
            <a:cxnSpLocks noChangeShapeType="1"/>
          </p:cNvCxnSpPr>
          <p:nvPr/>
        </p:nvCxnSpPr>
        <p:spPr bwMode="auto">
          <a:xfrm flipV="1">
            <a:off x="5181600" y="3124200"/>
            <a:ext cx="1524000" cy="1143000"/>
          </a:xfrm>
          <a:prstGeom prst="bentConnector3">
            <a:avLst>
              <a:gd name="adj1" fmla="val 204167"/>
            </a:avLst>
          </a:prstGeom>
          <a:noFill/>
          <a:ln w="9525" algn="ctr">
            <a:solidFill>
              <a:schemeClr val="tx1"/>
            </a:solidFill>
            <a:miter lim="800000"/>
            <a:headEnd/>
            <a:tailEnd type="arrow" w="med" len="med"/>
          </a:ln>
        </p:spPr>
      </p:cxn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457200" y="1295400"/>
            <a:ext cx="8229600" cy="5000625"/>
          </a:xfrm>
          <a:prstGeom prst="rect">
            <a:avLst/>
          </a:prstGeom>
          <a:noFill/>
          <a:ln w="9525">
            <a:noFill/>
            <a:miter lim="800000"/>
            <a:headEnd/>
            <a:tailEnd/>
          </a:ln>
        </p:spPr>
      </p:pic>
      <p:sp>
        <p:nvSpPr>
          <p:cNvPr id="39939" name="Rectangle 2"/>
          <p:cNvSpPr>
            <a:spLocks noChangeArrowheads="1"/>
          </p:cNvSpPr>
          <p:nvPr/>
        </p:nvSpPr>
        <p:spPr bwMode="auto">
          <a:xfrm>
            <a:off x="228600" y="381000"/>
            <a:ext cx="8534400" cy="461963"/>
          </a:xfrm>
          <a:prstGeom prst="rect">
            <a:avLst/>
          </a:prstGeom>
          <a:noFill/>
          <a:ln w="9525">
            <a:noFill/>
            <a:miter lim="800000"/>
            <a:headEnd/>
            <a:tailEnd/>
          </a:ln>
        </p:spPr>
        <p:txBody>
          <a:bodyPr>
            <a:spAutoFit/>
          </a:bodyPr>
          <a:lstStyle/>
          <a:p>
            <a:pPr algn="ctr">
              <a:defRPr/>
            </a:pPr>
            <a:r>
              <a:rPr lang="en-US" sz="2400" b="1" dirty="0">
                <a:solidFill>
                  <a:schemeClr val="tx2"/>
                </a:solidFill>
                <a:latin typeface="+mj-lt"/>
                <a:ea typeface="+mj-ea"/>
                <a:cs typeface="+mj-cs"/>
              </a:rPr>
              <a:t>The Buys Computer Dataset (</a:t>
            </a:r>
            <a:r>
              <a:rPr lang="en-US" sz="2400" b="1" i="1" dirty="0" err="1">
                <a:solidFill>
                  <a:schemeClr val="tx2"/>
                </a:solidFill>
                <a:latin typeface="+mj-lt"/>
                <a:ea typeface="+mj-ea"/>
                <a:cs typeface="+mj-cs"/>
              </a:rPr>
              <a:t>AllElectronics</a:t>
            </a:r>
            <a:r>
              <a:rPr lang="en-US" sz="2400" b="1" dirty="0">
                <a:solidFill>
                  <a:schemeClr val="tx2"/>
                </a:solidFill>
                <a:latin typeface="+mj-lt"/>
                <a:ea typeface="+mj-ea"/>
                <a:cs typeface="+mj-cs"/>
              </a:rPr>
              <a:t>)</a:t>
            </a:r>
          </a:p>
        </p:txBody>
      </p:sp>
      <p:sp>
        <p:nvSpPr>
          <p:cNvPr id="40964" name="Rectangle 4"/>
          <p:cNvSpPr>
            <a:spLocks noChangeArrowheads="1"/>
          </p:cNvSpPr>
          <p:nvPr/>
        </p:nvSpPr>
        <p:spPr bwMode="auto">
          <a:xfrm>
            <a:off x="457200" y="990600"/>
            <a:ext cx="4781550" cy="369888"/>
          </a:xfrm>
          <a:prstGeom prst="rect">
            <a:avLst/>
          </a:prstGeom>
          <a:noFill/>
          <a:ln w="9525">
            <a:noFill/>
            <a:miter lim="800000"/>
            <a:headEnd/>
            <a:tailEnd/>
          </a:ln>
        </p:spPr>
        <p:txBody>
          <a:bodyPr wrap="none">
            <a:spAutoFit/>
          </a:bodyPr>
          <a:lstStyle/>
          <a:p>
            <a:r>
              <a:rPr lang="en-US">
                <a:solidFill>
                  <a:srgbClr val="C00000"/>
                </a:solidFill>
              </a:rPr>
              <a:t>Reminder: This is the Input Training Dataset</a:t>
            </a:r>
            <a:endParaRPr lang="en-US"/>
          </a:p>
        </p:txBody>
      </p:sp>
      <p:pic>
        <p:nvPicPr>
          <p:cNvPr id="40965" name="Picture 5"/>
          <p:cNvPicPr>
            <a:picLocks noChangeAspect="1" noChangeArrowheads="1"/>
          </p:cNvPicPr>
          <p:nvPr/>
        </p:nvPicPr>
        <p:blipFill>
          <a:blip r:embed="rId3" cstate="print"/>
          <a:srcRect/>
          <a:stretch>
            <a:fillRect/>
          </a:stretch>
        </p:blipFill>
        <p:spPr bwMode="auto">
          <a:xfrm>
            <a:off x="1295400" y="6324600"/>
            <a:ext cx="6400800" cy="323850"/>
          </a:xfrm>
          <a:prstGeom prst="rect">
            <a:avLst/>
          </a:prstGeom>
          <a:noFill/>
          <a:ln w="9525">
            <a:noFill/>
            <a:miter lim="800000"/>
            <a:headEnd/>
            <a:tailEnd/>
          </a:ln>
        </p:spPr>
      </p:pic>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0"/>
            <a:ext cx="8402638" cy="914400"/>
          </a:xfrm>
        </p:spPr>
        <p:txBody>
          <a:bodyPr/>
          <a:lstStyle/>
          <a:p>
            <a:r>
              <a:rPr lang="en-US" sz="2400" dirty="0"/>
              <a:t>Example : Induction of a decision tree using information gain</a:t>
            </a:r>
          </a:p>
        </p:txBody>
      </p:sp>
      <p:sp>
        <p:nvSpPr>
          <p:cNvPr id="41987" name="Content Placeholder 2"/>
          <p:cNvSpPr>
            <a:spLocks noGrp="1"/>
          </p:cNvSpPr>
          <p:nvPr>
            <p:ph idx="1"/>
          </p:nvPr>
        </p:nvSpPr>
        <p:spPr>
          <a:xfrm>
            <a:off x="304800" y="1143000"/>
            <a:ext cx="8458200" cy="3124200"/>
          </a:xfrm>
        </p:spPr>
        <p:txBody>
          <a:bodyPr/>
          <a:lstStyle/>
          <a:p>
            <a:r>
              <a:rPr lang="en-US" sz="1600"/>
              <a:t>Table 6.1 presents a training set, D, of class-labeled tuples randomly selected from the </a:t>
            </a:r>
            <a:r>
              <a:rPr lang="en-US" sz="1600" i="1"/>
              <a:t>AllElectronics</a:t>
            </a:r>
            <a:r>
              <a:rPr lang="en-US" sz="1600"/>
              <a:t> customer database. </a:t>
            </a:r>
          </a:p>
          <a:p>
            <a:r>
              <a:rPr lang="en-US" sz="1600"/>
              <a:t>In this example, each attribute is discrete-valued.</a:t>
            </a:r>
          </a:p>
          <a:p>
            <a:r>
              <a:rPr lang="en-US" sz="1600"/>
              <a:t>The class label attribute, buys computer, has </a:t>
            </a:r>
            <a:r>
              <a:rPr lang="en-US" sz="1600" b="1"/>
              <a:t>two</a:t>
            </a:r>
            <a:r>
              <a:rPr lang="en-US" sz="1600"/>
              <a:t> distinct values (namely, {yes, no}); therefore, there are two distinct classes (that is, m = 2). </a:t>
            </a:r>
          </a:p>
          <a:p>
            <a:r>
              <a:rPr lang="en-US" sz="1600"/>
              <a:t>Let class </a:t>
            </a:r>
            <a:r>
              <a:rPr lang="en-US" sz="1600">
                <a:solidFill>
                  <a:srgbClr val="FF0000"/>
                </a:solidFill>
              </a:rPr>
              <a:t>C1</a:t>
            </a:r>
            <a:r>
              <a:rPr lang="en-US" sz="1600"/>
              <a:t> correspond to </a:t>
            </a:r>
            <a:r>
              <a:rPr lang="en-US" sz="1600" b="1"/>
              <a:t>yes</a:t>
            </a:r>
            <a:r>
              <a:rPr lang="en-US" sz="1600"/>
              <a:t> and class </a:t>
            </a:r>
            <a:r>
              <a:rPr lang="en-US" sz="1600">
                <a:solidFill>
                  <a:srgbClr val="FF0000"/>
                </a:solidFill>
              </a:rPr>
              <a:t>C2</a:t>
            </a:r>
            <a:r>
              <a:rPr lang="en-US" sz="1600"/>
              <a:t> correspond to </a:t>
            </a:r>
            <a:r>
              <a:rPr lang="en-US" sz="1600" b="1"/>
              <a:t>no</a:t>
            </a:r>
            <a:r>
              <a:rPr lang="en-US" sz="1600"/>
              <a:t>.</a:t>
            </a:r>
          </a:p>
          <a:p>
            <a:r>
              <a:rPr lang="en-US" sz="1600"/>
              <a:t>There are </a:t>
            </a:r>
            <a:r>
              <a:rPr lang="en-US" sz="1600">
                <a:solidFill>
                  <a:srgbClr val="FF0000"/>
                </a:solidFill>
              </a:rPr>
              <a:t>nine</a:t>
            </a:r>
            <a:r>
              <a:rPr lang="en-US" sz="1600"/>
              <a:t> tuples of class </a:t>
            </a:r>
            <a:r>
              <a:rPr lang="en-US" sz="1600" b="1"/>
              <a:t>yes</a:t>
            </a:r>
            <a:r>
              <a:rPr lang="en-US" sz="1600"/>
              <a:t> and </a:t>
            </a:r>
            <a:r>
              <a:rPr lang="en-US" sz="1600">
                <a:solidFill>
                  <a:srgbClr val="FF0000"/>
                </a:solidFill>
              </a:rPr>
              <a:t>five</a:t>
            </a:r>
            <a:r>
              <a:rPr lang="en-US" sz="1600"/>
              <a:t> tuples of class </a:t>
            </a:r>
            <a:r>
              <a:rPr lang="en-US" sz="1600" b="1"/>
              <a:t>no</a:t>
            </a:r>
            <a:r>
              <a:rPr lang="en-US" sz="1600"/>
              <a:t>. </a:t>
            </a:r>
          </a:p>
          <a:p>
            <a:r>
              <a:rPr lang="en-US" sz="1600"/>
              <a:t>A (root) node N is created for the tuples in D. To find the splitting criterion for these tuples, we must compute the information gain of each attribute.</a:t>
            </a:r>
          </a:p>
          <a:p>
            <a:r>
              <a:rPr lang="en-US" sz="1600"/>
              <a:t>We first use Equation (6.1) to compute the expected information needed to classify a tuple in D:</a:t>
            </a:r>
          </a:p>
          <a:p>
            <a:endParaRPr lang="en-US" sz="1600"/>
          </a:p>
          <a:p>
            <a:endParaRPr lang="en-US" sz="1600"/>
          </a:p>
          <a:p>
            <a:endParaRPr lang="en-US" sz="1600"/>
          </a:p>
          <a:p>
            <a:endParaRPr lang="en-US" sz="1600"/>
          </a:p>
          <a:p>
            <a:endParaRPr lang="en-US" sz="1600"/>
          </a:p>
          <a:p>
            <a:r>
              <a:rPr lang="en-US" sz="1600"/>
              <a:t>Next, we need to compute the expected information requirement for each attribute.</a:t>
            </a:r>
          </a:p>
        </p:txBody>
      </p:sp>
      <p:sp>
        <p:nvSpPr>
          <p:cNvPr id="41988" name="Slide Number Placeholder 5"/>
          <p:cNvSpPr>
            <a:spLocks noGrp="1"/>
          </p:cNvSpPr>
          <p:nvPr>
            <p:ph type="sldNum" sz="quarter" idx="12"/>
          </p:nvPr>
        </p:nvSpPr>
        <p:spPr>
          <a:noFill/>
        </p:spPr>
        <p:txBody>
          <a:bodyPr/>
          <a:lstStyle/>
          <a:p>
            <a:fld id="{9E56D29B-3CA4-4474-923A-70B7A3D23CB3}" type="slidenum">
              <a:rPr lang="en-US" smtClean="0"/>
              <a:pPr/>
              <a:t>32</a:t>
            </a:fld>
            <a:endParaRPr lang="en-US"/>
          </a:p>
        </p:txBody>
      </p:sp>
      <p:pic>
        <p:nvPicPr>
          <p:cNvPr id="41989" name="Picture 2"/>
          <p:cNvPicPr>
            <a:picLocks noChangeAspect="1" noChangeArrowheads="1"/>
          </p:cNvPicPr>
          <p:nvPr/>
        </p:nvPicPr>
        <p:blipFill>
          <a:blip r:embed="rId2" cstate="print"/>
          <a:srcRect/>
          <a:stretch>
            <a:fillRect/>
          </a:stretch>
        </p:blipFill>
        <p:spPr bwMode="auto">
          <a:xfrm>
            <a:off x="1752600" y="4572000"/>
            <a:ext cx="5410200" cy="685800"/>
          </a:xfrm>
          <a:prstGeom prst="rect">
            <a:avLst/>
          </a:prstGeom>
          <a:noFill/>
          <a:ln w="9525">
            <a:noFill/>
            <a:miter lim="800000"/>
            <a:headEnd/>
            <a:tailEnd/>
          </a:ln>
        </p:spPr>
      </p:pic>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2400" dirty="0"/>
              <a:t>Example : Induction of a decision tree using information gain (</a:t>
            </a:r>
            <a:r>
              <a:rPr lang="en-US" sz="1600" b="0" dirty="0"/>
              <a:t>Continue</a:t>
            </a:r>
            <a:r>
              <a:rPr lang="en-US" sz="2400" dirty="0"/>
              <a:t>)</a:t>
            </a:r>
          </a:p>
        </p:txBody>
      </p:sp>
      <p:sp>
        <p:nvSpPr>
          <p:cNvPr id="3" name="Content Placeholder 2"/>
          <p:cNvSpPr>
            <a:spLocks noGrp="1"/>
          </p:cNvSpPr>
          <p:nvPr>
            <p:ph idx="1"/>
          </p:nvPr>
        </p:nvSpPr>
        <p:spPr/>
        <p:txBody>
          <a:bodyPr/>
          <a:lstStyle/>
          <a:p>
            <a:pPr>
              <a:defRPr/>
            </a:pPr>
            <a:r>
              <a:rPr lang="en-US" sz="1600" dirty="0"/>
              <a:t>Let’s start with the attribute </a:t>
            </a:r>
            <a:r>
              <a:rPr lang="en-US" sz="1600" b="1" dirty="0"/>
              <a:t>age</a:t>
            </a:r>
            <a:r>
              <a:rPr lang="en-US" sz="1600" dirty="0"/>
              <a:t>. We need to look at the distribution of yes and no tuples for each category of age. </a:t>
            </a:r>
          </a:p>
          <a:p>
            <a:pPr lvl="1">
              <a:defRPr/>
            </a:pPr>
            <a:r>
              <a:rPr lang="en-US" sz="1600" dirty="0">
                <a:ea typeface="+mn-ea"/>
                <a:cs typeface="+mn-cs"/>
              </a:rPr>
              <a:t>For the age category youth, there are two yes tuples and three no tuples. </a:t>
            </a:r>
          </a:p>
          <a:p>
            <a:pPr lvl="1">
              <a:defRPr/>
            </a:pPr>
            <a:r>
              <a:rPr lang="en-US" sz="1600" dirty="0">
                <a:ea typeface="+mn-ea"/>
                <a:cs typeface="+mn-cs"/>
              </a:rPr>
              <a:t>For the category middle aged, there are four yes tuples and zero no tuples.</a:t>
            </a:r>
          </a:p>
          <a:p>
            <a:pPr lvl="1">
              <a:defRPr/>
            </a:pPr>
            <a:r>
              <a:rPr lang="en-US" sz="1600" dirty="0">
                <a:ea typeface="+mn-ea"/>
                <a:cs typeface="+mn-cs"/>
              </a:rPr>
              <a:t>For the category senior, there are three yes tuples and two no tuples.</a:t>
            </a:r>
          </a:p>
          <a:p>
            <a:pPr>
              <a:defRPr/>
            </a:pPr>
            <a:r>
              <a:rPr lang="en-US" sz="1600" dirty="0"/>
              <a:t> Using Equation (6.2), the expected information needed to classify a tuple in D if the tuples are partitioned  according to age is :</a:t>
            </a:r>
          </a:p>
          <a:p>
            <a:pPr>
              <a:defRPr/>
            </a:pPr>
            <a:endParaRPr lang="en-US" sz="1600" dirty="0"/>
          </a:p>
          <a:p>
            <a:pPr>
              <a:defRPr/>
            </a:pPr>
            <a:endParaRPr lang="en-US" sz="1600" dirty="0"/>
          </a:p>
          <a:p>
            <a:pPr>
              <a:defRPr/>
            </a:pPr>
            <a:endParaRPr lang="en-US" sz="1600" dirty="0"/>
          </a:p>
          <a:p>
            <a:pPr>
              <a:defRPr/>
            </a:pPr>
            <a:endParaRPr lang="en-US" sz="1600" dirty="0"/>
          </a:p>
          <a:p>
            <a:pPr>
              <a:defRPr/>
            </a:pPr>
            <a:endParaRPr lang="en-US" sz="1600" dirty="0"/>
          </a:p>
          <a:p>
            <a:pPr>
              <a:defRPr/>
            </a:pPr>
            <a:endParaRPr lang="en-US" sz="1600" dirty="0"/>
          </a:p>
          <a:p>
            <a:pPr>
              <a:defRPr/>
            </a:pPr>
            <a:r>
              <a:rPr lang="en-US" sz="1600" dirty="0"/>
              <a:t>Hence, the gain in information from such a partitioning would be: </a:t>
            </a:r>
          </a:p>
          <a:p>
            <a:pPr>
              <a:defRPr/>
            </a:pPr>
            <a:endParaRPr lang="en-US" sz="1600" dirty="0"/>
          </a:p>
          <a:p>
            <a:pPr>
              <a:defRPr/>
            </a:pPr>
            <a:endParaRPr lang="en-US" sz="1600" dirty="0"/>
          </a:p>
        </p:txBody>
      </p:sp>
      <p:sp>
        <p:nvSpPr>
          <p:cNvPr id="43012" name="Slide Number Placeholder 5"/>
          <p:cNvSpPr>
            <a:spLocks noGrp="1"/>
          </p:cNvSpPr>
          <p:nvPr>
            <p:ph type="sldNum" sz="quarter" idx="12"/>
          </p:nvPr>
        </p:nvSpPr>
        <p:spPr>
          <a:noFill/>
        </p:spPr>
        <p:txBody>
          <a:bodyPr/>
          <a:lstStyle/>
          <a:p>
            <a:fld id="{0ABED6C6-3CA2-4CD3-8FE0-2B40495157BA}" type="slidenum">
              <a:rPr lang="en-US" smtClean="0"/>
              <a:pPr/>
              <a:t>33</a:t>
            </a:fld>
            <a:endParaRPr lang="en-US"/>
          </a:p>
        </p:txBody>
      </p:sp>
      <p:pic>
        <p:nvPicPr>
          <p:cNvPr id="43013" name="Picture 3"/>
          <p:cNvPicPr>
            <a:picLocks noChangeAspect="1" noChangeArrowheads="1"/>
          </p:cNvPicPr>
          <p:nvPr/>
        </p:nvPicPr>
        <p:blipFill>
          <a:blip r:embed="rId2" cstate="print"/>
          <a:srcRect/>
          <a:stretch>
            <a:fillRect/>
          </a:stretch>
        </p:blipFill>
        <p:spPr bwMode="auto">
          <a:xfrm>
            <a:off x="1447800" y="3200400"/>
            <a:ext cx="5486400" cy="1676400"/>
          </a:xfrm>
          <a:prstGeom prst="rect">
            <a:avLst/>
          </a:prstGeom>
          <a:noFill/>
          <a:ln w="9525">
            <a:noFill/>
            <a:miter lim="800000"/>
            <a:headEnd/>
            <a:tailEnd/>
          </a:ln>
        </p:spPr>
      </p:pic>
      <p:pic>
        <p:nvPicPr>
          <p:cNvPr id="43014" name="Picture 6"/>
          <p:cNvPicPr>
            <a:picLocks noChangeAspect="1" noChangeArrowheads="1"/>
          </p:cNvPicPr>
          <p:nvPr/>
        </p:nvPicPr>
        <p:blipFill>
          <a:blip r:embed="rId3" cstate="print"/>
          <a:srcRect/>
          <a:stretch>
            <a:fillRect/>
          </a:stretch>
        </p:blipFill>
        <p:spPr bwMode="auto">
          <a:xfrm>
            <a:off x="685800" y="5410200"/>
            <a:ext cx="8016875" cy="533400"/>
          </a:xfrm>
          <a:prstGeom prst="rect">
            <a:avLst/>
          </a:prstGeom>
          <a:noFill/>
          <a:ln w="9525">
            <a:noFill/>
            <a:miter lim="800000"/>
            <a:headEnd/>
            <a:tailEnd/>
          </a:ln>
        </p:spPr>
      </p:pic>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2400" dirty="0"/>
              <a:t>Example : Induction of a decision tree using information gain (</a:t>
            </a:r>
            <a:r>
              <a:rPr lang="en-US" sz="1600" b="0" dirty="0"/>
              <a:t>Continue</a:t>
            </a:r>
            <a:r>
              <a:rPr lang="en-US" sz="2400" dirty="0"/>
              <a:t>)</a:t>
            </a:r>
          </a:p>
        </p:txBody>
      </p:sp>
      <p:sp>
        <p:nvSpPr>
          <p:cNvPr id="44035" name="Slide Number Placeholder 5"/>
          <p:cNvSpPr>
            <a:spLocks noGrp="1"/>
          </p:cNvSpPr>
          <p:nvPr>
            <p:ph type="sldNum" sz="quarter" idx="12"/>
          </p:nvPr>
        </p:nvSpPr>
        <p:spPr>
          <a:noFill/>
        </p:spPr>
        <p:txBody>
          <a:bodyPr/>
          <a:lstStyle/>
          <a:p>
            <a:fld id="{9686EEC6-A2D0-4437-A4C3-5EDAE5C5D9A4}" type="slidenum">
              <a:rPr lang="en-US" smtClean="0"/>
              <a:pPr/>
              <a:t>34</a:t>
            </a:fld>
            <a:endParaRPr lang="en-US"/>
          </a:p>
        </p:txBody>
      </p:sp>
      <p:sp>
        <p:nvSpPr>
          <p:cNvPr id="7" name="Content Placeholder 6"/>
          <p:cNvSpPr>
            <a:spLocks noGrp="1"/>
          </p:cNvSpPr>
          <p:nvPr>
            <p:ph idx="1"/>
          </p:nvPr>
        </p:nvSpPr>
        <p:spPr>
          <a:xfrm>
            <a:off x="304800" y="1143000"/>
            <a:ext cx="8458200" cy="4953000"/>
          </a:xfrm>
        </p:spPr>
        <p:txBody>
          <a:bodyPr/>
          <a:lstStyle/>
          <a:p>
            <a:pPr>
              <a:defRPr/>
            </a:pPr>
            <a:r>
              <a:rPr lang="en-US" sz="1800" dirty="0"/>
              <a:t>Similarly, we can compute </a:t>
            </a:r>
          </a:p>
          <a:p>
            <a:pPr lvl="1">
              <a:defRPr/>
            </a:pPr>
            <a:r>
              <a:rPr lang="en-US" sz="1600" dirty="0">
                <a:ea typeface="+mn-ea"/>
                <a:cs typeface="+mn-cs"/>
              </a:rPr>
              <a:t>Gain (income) = 0.029 bits, </a:t>
            </a:r>
          </a:p>
          <a:p>
            <a:pPr lvl="1">
              <a:defRPr/>
            </a:pPr>
            <a:r>
              <a:rPr lang="en-US" sz="1600" dirty="0">
                <a:ea typeface="+mn-ea"/>
                <a:cs typeface="+mn-cs"/>
              </a:rPr>
              <a:t>Gain (student) = 0.151 bits, and </a:t>
            </a:r>
          </a:p>
          <a:p>
            <a:pPr lvl="1">
              <a:defRPr/>
            </a:pPr>
            <a:r>
              <a:rPr lang="en-US" sz="1600" dirty="0">
                <a:ea typeface="+mn-ea"/>
                <a:cs typeface="+mn-cs"/>
              </a:rPr>
              <a:t>Gain (credit rating) = 0.048 bits. </a:t>
            </a:r>
          </a:p>
          <a:p>
            <a:pPr>
              <a:defRPr/>
            </a:pPr>
            <a:r>
              <a:rPr lang="en-US" sz="1800" dirty="0"/>
              <a:t>Because age has the highest information gain among the attributes, it is selected as the splitting attribute. </a:t>
            </a:r>
          </a:p>
          <a:p>
            <a:pPr>
              <a:defRPr/>
            </a:pPr>
            <a:endParaRPr lang="en-US" sz="1800" dirty="0"/>
          </a:p>
          <a:p>
            <a:pPr>
              <a:defRPr/>
            </a:pPr>
            <a:r>
              <a:rPr lang="en-US" sz="1800" dirty="0"/>
              <a:t>Node N is labeled with age, and branches are grown for each of the attribute’s values.</a:t>
            </a:r>
          </a:p>
          <a:p>
            <a:pPr>
              <a:defRPr/>
            </a:pPr>
            <a:r>
              <a:rPr lang="en-US" sz="1800" dirty="0"/>
              <a:t> </a:t>
            </a:r>
          </a:p>
          <a:p>
            <a:pPr>
              <a:defRPr/>
            </a:pPr>
            <a:r>
              <a:rPr lang="en-US" sz="1800" dirty="0"/>
              <a:t>The tuples are then partitioned accordingly, as shown in next </a:t>
            </a:r>
            <a:r>
              <a:rPr lang="en-US" sz="1800" dirty="0">
                <a:solidFill>
                  <a:srgbClr val="FF0000"/>
                </a:solidFill>
              </a:rPr>
              <a:t>Figure</a:t>
            </a:r>
            <a:r>
              <a:rPr lang="en-US" sz="1800" dirty="0"/>
              <a:t>. Notice that the tuples falling into the partition for age = middle aged all belong to the same class. Because they all belong to class “yes,” a leaf should therefore be created at the end of this branch and labeled with “yes.” </a:t>
            </a:r>
          </a:p>
          <a:p>
            <a:pPr>
              <a:defRPr/>
            </a:pPr>
            <a:endParaRPr lang="en-US" sz="1800" dirty="0"/>
          </a:p>
          <a:p>
            <a:pPr>
              <a:defRPr/>
            </a:pPr>
            <a:r>
              <a:rPr lang="en-US" sz="1800" dirty="0"/>
              <a:t>The final decision tree returned by the algorithm is shown in </a:t>
            </a:r>
            <a:r>
              <a:rPr lang="en-US" sz="1800" dirty="0">
                <a:solidFill>
                  <a:srgbClr val="FF0000"/>
                </a:solidFill>
              </a:rPr>
              <a:t>Figure 8.2</a:t>
            </a:r>
            <a:r>
              <a:rPr lang="en-US" sz="1800" dirty="0"/>
              <a:t>.</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p:cNvPicPr>
            <a:picLocks noChangeAspect="1" noChangeArrowheads="1"/>
          </p:cNvPicPr>
          <p:nvPr/>
        </p:nvPicPr>
        <p:blipFill>
          <a:blip r:embed="rId2" cstate="print"/>
          <a:srcRect/>
          <a:stretch>
            <a:fillRect/>
          </a:stretch>
        </p:blipFill>
        <p:spPr bwMode="auto">
          <a:xfrm>
            <a:off x="457200" y="1125538"/>
            <a:ext cx="8229600" cy="4208462"/>
          </a:xfrm>
          <a:prstGeom prst="rect">
            <a:avLst/>
          </a:prstGeom>
          <a:noFill/>
          <a:ln w="9525">
            <a:noFill/>
            <a:miter lim="800000"/>
            <a:headEnd/>
            <a:tailEnd/>
          </a:ln>
        </p:spPr>
      </p:pic>
      <p:sp>
        <p:nvSpPr>
          <p:cNvPr id="45059" name="Text Box 6"/>
          <p:cNvSpPr txBox="1">
            <a:spLocks noChangeArrowheads="1"/>
          </p:cNvSpPr>
          <p:nvPr/>
        </p:nvSpPr>
        <p:spPr bwMode="auto">
          <a:xfrm>
            <a:off x="250825" y="333375"/>
            <a:ext cx="8569325" cy="457200"/>
          </a:xfrm>
          <a:prstGeom prst="rect">
            <a:avLst/>
          </a:prstGeom>
          <a:noFill/>
          <a:ln w="9525">
            <a:noFill/>
            <a:miter lim="800000"/>
            <a:headEnd/>
            <a:tailEnd/>
          </a:ln>
        </p:spPr>
        <p:txBody>
          <a:bodyPr>
            <a:spAutoFit/>
          </a:bodyPr>
          <a:lstStyle/>
          <a:p>
            <a:pPr>
              <a:spcBef>
                <a:spcPct val="50000"/>
              </a:spcBef>
            </a:pPr>
            <a:r>
              <a:rPr lang="en-US" sz="2400" b="1">
                <a:solidFill>
                  <a:srgbClr val="2A03B9"/>
                </a:solidFill>
              </a:rPr>
              <a:t>The decision tree produced from Step 1</a:t>
            </a:r>
          </a:p>
        </p:txBody>
      </p:sp>
      <p:sp>
        <p:nvSpPr>
          <p:cNvPr id="45060" name="Oval 7"/>
          <p:cNvSpPr>
            <a:spLocks noChangeArrowheads="1"/>
          </p:cNvSpPr>
          <p:nvPr/>
        </p:nvSpPr>
        <p:spPr bwMode="auto">
          <a:xfrm>
            <a:off x="5715000" y="3962400"/>
            <a:ext cx="936625" cy="1728788"/>
          </a:xfrm>
          <a:prstGeom prst="ellipse">
            <a:avLst/>
          </a:prstGeom>
          <a:noFill/>
          <a:ln w="9525">
            <a:solidFill>
              <a:srgbClr val="FF3300"/>
            </a:solidFill>
            <a:round/>
            <a:headEnd/>
            <a:tailEnd/>
          </a:ln>
        </p:spPr>
        <p:txBody>
          <a:bodyPr wrap="none" anchor="ctr"/>
          <a:lstStyle/>
          <a:p>
            <a:endParaRPr lang="en-US"/>
          </a:p>
        </p:txBody>
      </p:sp>
      <p:sp>
        <p:nvSpPr>
          <p:cNvPr id="45061" name="Line 8"/>
          <p:cNvSpPr>
            <a:spLocks noChangeShapeType="1"/>
          </p:cNvSpPr>
          <p:nvPr/>
        </p:nvSpPr>
        <p:spPr bwMode="auto">
          <a:xfrm flipH="1" flipV="1">
            <a:off x="6705600" y="4635500"/>
            <a:ext cx="838200" cy="165100"/>
          </a:xfrm>
          <a:prstGeom prst="line">
            <a:avLst/>
          </a:prstGeom>
          <a:noFill/>
          <a:ln w="9525">
            <a:solidFill>
              <a:srgbClr val="3604EE"/>
            </a:solidFill>
            <a:round/>
            <a:headEnd/>
            <a:tailEnd type="triangle" w="med" len="med"/>
          </a:ln>
        </p:spPr>
        <p:txBody>
          <a:bodyPr/>
          <a:lstStyle/>
          <a:p>
            <a:endParaRPr lang="en-US"/>
          </a:p>
        </p:txBody>
      </p:sp>
      <p:sp>
        <p:nvSpPr>
          <p:cNvPr id="7" name="TextBox 6"/>
          <p:cNvSpPr txBox="1"/>
          <p:nvPr/>
        </p:nvSpPr>
        <p:spPr>
          <a:xfrm>
            <a:off x="7543800" y="4648200"/>
            <a:ext cx="838200" cy="369332"/>
          </a:xfrm>
          <a:prstGeom prst="rect">
            <a:avLst/>
          </a:prstGeom>
          <a:noFill/>
        </p:spPr>
        <p:txBody>
          <a:bodyPr wrap="square" rtlCol="0">
            <a:spAutoFit/>
          </a:bodyPr>
          <a:lstStyle/>
          <a:p>
            <a:pPr algn="ctr"/>
            <a:r>
              <a:rPr lang="en-US" dirty="0">
                <a:solidFill>
                  <a:srgbClr val="FF0000"/>
                </a:solidFill>
              </a:rPr>
              <a:t>Stop</a:t>
            </a:r>
          </a:p>
        </p:txBody>
      </p:sp>
      <p:pic>
        <p:nvPicPr>
          <p:cNvPr id="193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06" y="5867400"/>
            <a:ext cx="8866188"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cstate="print"/>
          <a:srcRect/>
          <a:stretch>
            <a:fillRect/>
          </a:stretch>
        </p:blipFill>
        <p:spPr bwMode="auto">
          <a:xfrm>
            <a:off x="152400" y="1066800"/>
            <a:ext cx="8763000" cy="5638800"/>
          </a:xfrm>
          <a:prstGeom prst="rect">
            <a:avLst/>
          </a:prstGeom>
          <a:noFill/>
          <a:ln w="9525">
            <a:noFill/>
            <a:miter lim="800000"/>
            <a:headEnd/>
            <a:tailEnd/>
          </a:ln>
        </p:spPr>
      </p:pic>
      <p:sp>
        <p:nvSpPr>
          <p:cNvPr id="45059" name="Text Box 6"/>
          <p:cNvSpPr txBox="1">
            <a:spLocks noChangeArrowheads="1"/>
          </p:cNvSpPr>
          <p:nvPr/>
        </p:nvSpPr>
        <p:spPr bwMode="auto">
          <a:xfrm>
            <a:off x="250825" y="333375"/>
            <a:ext cx="8569325" cy="457200"/>
          </a:xfrm>
          <a:prstGeom prst="rect">
            <a:avLst/>
          </a:prstGeom>
          <a:noFill/>
          <a:ln w="9525">
            <a:noFill/>
            <a:miter lim="800000"/>
            <a:headEnd/>
            <a:tailEnd/>
          </a:ln>
        </p:spPr>
        <p:txBody>
          <a:bodyPr>
            <a:spAutoFit/>
          </a:bodyPr>
          <a:lstStyle/>
          <a:p>
            <a:pPr>
              <a:spcBef>
                <a:spcPct val="50000"/>
              </a:spcBef>
            </a:pPr>
            <a:r>
              <a:rPr lang="en-US" sz="2400" b="1" dirty="0">
                <a:solidFill>
                  <a:srgbClr val="2A03B9"/>
                </a:solidFill>
              </a:rPr>
              <a:t>The decision tree produced from Step 2</a:t>
            </a:r>
          </a:p>
        </p:txBody>
      </p:sp>
      <p:sp>
        <p:nvSpPr>
          <p:cNvPr id="45060" name="Oval 7"/>
          <p:cNvSpPr>
            <a:spLocks noChangeArrowheads="1"/>
          </p:cNvSpPr>
          <p:nvPr/>
        </p:nvSpPr>
        <p:spPr bwMode="auto">
          <a:xfrm>
            <a:off x="5334000" y="5715000"/>
            <a:ext cx="609600" cy="914400"/>
          </a:xfrm>
          <a:prstGeom prst="ellipse">
            <a:avLst/>
          </a:prstGeom>
          <a:noFill/>
          <a:ln w="9525">
            <a:solidFill>
              <a:srgbClr val="FF3300"/>
            </a:solidFill>
            <a:round/>
            <a:headEnd/>
            <a:tailEnd/>
          </a:ln>
        </p:spPr>
        <p:txBody>
          <a:bodyPr wrap="none" anchor="ctr"/>
          <a:lstStyle/>
          <a:p>
            <a:endParaRPr lang="en-US"/>
          </a:p>
        </p:txBody>
      </p:sp>
      <p:sp>
        <p:nvSpPr>
          <p:cNvPr id="9" name="Oval 7"/>
          <p:cNvSpPr>
            <a:spLocks noChangeArrowheads="1"/>
          </p:cNvSpPr>
          <p:nvPr/>
        </p:nvSpPr>
        <p:spPr bwMode="auto">
          <a:xfrm>
            <a:off x="6477000" y="4953000"/>
            <a:ext cx="609600" cy="762000"/>
          </a:xfrm>
          <a:prstGeom prst="ellipse">
            <a:avLst/>
          </a:prstGeom>
          <a:noFill/>
          <a:ln w="9525">
            <a:solidFill>
              <a:srgbClr val="FF3300"/>
            </a:solidFill>
            <a:round/>
            <a:headEnd/>
            <a:tailEnd/>
          </a:ln>
        </p:spPr>
        <p:txBody>
          <a:bodyPr wrap="none" anchor="ctr"/>
          <a:lstStyle/>
          <a:p>
            <a:endParaRPr lang="en-US"/>
          </a:p>
        </p:txBody>
      </p:sp>
      <p:sp>
        <p:nvSpPr>
          <p:cNvPr id="10" name="Oval 7"/>
          <p:cNvSpPr>
            <a:spLocks noChangeArrowheads="1"/>
          </p:cNvSpPr>
          <p:nvPr/>
        </p:nvSpPr>
        <p:spPr bwMode="auto">
          <a:xfrm>
            <a:off x="1752600" y="4876800"/>
            <a:ext cx="609600" cy="762000"/>
          </a:xfrm>
          <a:prstGeom prst="ellipse">
            <a:avLst/>
          </a:prstGeom>
          <a:noFill/>
          <a:ln w="9525">
            <a:solidFill>
              <a:srgbClr val="FF3300"/>
            </a:solidFill>
            <a:round/>
            <a:headEnd/>
            <a:tailEnd/>
          </a:ln>
        </p:spPr>
        <p:txBody>
          <a:bodyPr wrap="none" anchor="ctr"/>
          <a:lstStyle/>
          <a:p>
            <a:endParaRPr lang="en-US"/>
          </a:p>
        </p:txBody>
      </p:sp>
      <p:sp>
        <p:nvSpPr>
          <p:cNvPr id="11" name="Oval 7"/>
          <p:cNvSpPr>
            <a:spLocks noChangeArrowheads="1"/>
          </p:cNvSpPr>
          <p:nvPr/>
        </p:nvSpPr>
        <p:spPr bwMode="auto">
          <a:xfrm>
            <a:off x="3810000" y="4953000"/>
            <a:ext cx="609600" cy="685800"/>
          </a:xfrm>
          <a:prstGeom prst="ellipse">
            <a:avLst/>
          </a:prstGeom>
          <a:noFill/>
          <a:ln w="9525">
            <a:solidFill>
              <a:srgbClr val="FF3300"/>
            </a:solidFill>
            <a:round/>
            <a:headEnd/>
            <a:tailEnd/>
          </a:ln>
        </p:spPr>
        <p:txBody>
          <a:bodyPr wrap="none" anchor="ctr"/>
          <a:lstStyle/>
          <a:p>
            <a:endParaRPr lang="en-US"/>
          </a:p>
        </p:txBody>
      </p:sp>
      <p:sp>
        <p:nvSpPr>
          <p:cNvPr id="12" name="Oval 7"/>
          <p:cNvSpPr>
            <a:spLocks noChangeArrowheads="1"/>
          </p:cNvSpPr>
          <p:nvPr/>
        </p:nvSpPr>
        <p:spPr bwMode="auto">
          <a:xfrm>
            <a:off x="8305800" y="4876800"/>
            <a:ext cx="609600" cy="838200"/>
          </a:xfrm>
          <a:prstGeom prst="ellipse">
            <a:avLst/>
          </a:prstGeom>
          <a:noFill/>
          <a:ln w="9525">
            <a:solidFill>
              <a:srgbClr val="FF3300"/>
            </a:solidFill>
            <a:round/>
            <a:headEnd/>
            <a:tailEnd/>
          </a:ln>
        </p:spPr>
        <p:txBody>
          <a:bodyPr wrap="none" anchor="ctr"/>
          <a:lstStyle/>
          <a:p>
            <a:endParaRPr lang="en-US"/>
          </a:p>
        </p:txBody>
      </p:sp>
      <p:sp>
        <p:nvSpPr>
          <p:cNvPr id="13" name="Oval 7"/>
          <p:cNvSpPr>
            <a:spLocks noChangeArrowheads="1"/>
          </p:cNvSpPr>
          <p:nvPr/>
        </p:nvSpPr>
        <p:spPr bwMode="auto">
          <a:xfrm>
            <a:off x="3505200" y="2362200"/>
            <a:ext cx="609600" cy="1066800"/>
          </a:xfrm>
          <a:prstGeom prst="ellipse">
            <a:avLst/>
          </a:prstGeom>
          <a:noFill/>
          <a:ln w="9525">
            <a:solidFill>
              <a:srgbClr val="170981"/>
            </a:solidFill>
            <a:round/>
            <a:headEnd/>
            <a:tailEnd/>
          </a:ln>
        </p:spPr>
        <p:txBody>
          <a:bodyPr wrap="none" anchor="ctr"/>
          <a:lstStyle/>
          <a:p>
            <a:endParaRPr lang="en-US"/>
          </a:p>
        </p:txBody>
      </p:sp>
      <p:sp>
        <p:nvSpPr>
          <p:cNvPr id="14" name="Oval 7"/>
          <p:cNvSpPr>
            <a:spLocks noChangeArrowheads="1"/>
          </p:cNvSpPr>
          <p:nvPr/>
        </p:nvSpPr>
        <p:spPr bwMode="auto">
          <a:xfrm>
            <a:off x="7315200" y="2362200"/>
            <a:ext cx="609600" cy="1066800"/>
          </a:xfrm>
          <a:prstGeom prst="ellipse">
            <a:avLst/>
          </a:prstGeom>
          <a:noFill/>
          <a:ln w="9525">
            <a:solidFill>
              <a:srgbClr val="170981"/>
            </a:solidFill>
            <a:round/>
            <a:headEnd/>
            <a:tailEnd/>
          </a:ln>
        </p:spPr>
        <p:txBody>
          <a:bodyPr wrap="none" anchor="ctr"/>
          <a:lstStyle/>
          <a:p>
            <a:endParaRPr lang="en-US"/>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5288" y="188913"/>
            <a:ext cx="7793037" cy="609600"/>
          </a:xfrm>
          <a:noFill/>
        </p:spPr>
        <p:txBody>
          <a:bodyPr lIns="92075" tIns="46038" rIns="92075" bIns="46038"/>
          <a:lstStyle/>
          <a:p>
            <a:r>
              <a:rPr lang="en-US" sz="2400">
                <a:solidFill>
                  <a:srgbClr val="2A03B9"/>
                </a:solidFill>
                <a:cs typeface="Tahoma" pitchFamily="34" charset="0"/>
              </a:rPr>
              <a:t>Output: A Decision Tree for “</a:t>
            </a:r>
            <a:r>
              <a:rPr lang="en-US" sz="2400" i="1">
                <a:solidFill>
                  <a:srgbClr val="2A03B9"/>
                </a:solidFill>
                <a:cs typeface="Tahoma" pitchFamily="34" charset="0"/>
              </a:rPr>
              <a:t>buys_computer”</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323974"/>
            <a:ext cx="8074396" cy="5229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E972286E-2E38-4223-A1BC-68A4232E0A14}" type="slidenum">
              <a:rPr lang="en-US" smtClean="0"/>
              <a:pPr/>
              <a:t>38</a:t>
            </a:fld>
            <a:endParaRPr lang="en-US"/>
          </a:p>
        </p:txBody>
      </p:sp>
      <p:sp>
        <p:nvSpPr>
          <p:cNvPr id="47107" name="Rectangle 3"/>
          <p:cNvSpPr>
            <a:spLocks noGrp="1" noChangeArrowheads="1"/>
          </p:cNvSpPr>
          <p:nvPr>
            <p:ph type="body" idx="1"/>
          </p:nvPr>
        </p:nvSpPr>
        <p:spPr>
          <a:xfrm>
            <a:off x="228600" y="3962400"/>
            <a:ext cx="8763000" cy="533400"/>
          </a:xfrm>
        </p:spPr>
        <p:txBody>
          <a:bodyPr/>
          <a:lstStyle/>
          <a:p>
            <a:pPr eaLnBrk="1" hangingPunct="1">
              <a:lnSpc>
                <a:spcPct val="120000"/>
              </a:lnSpc>
            </a:pPr>
            <a:r>
              <a:rPr lang="en-US" sz="1600"/>
              <a:t>Example: Rule extraction from our </a:t>
            </a:r>
            <a:r>
              <a:rPr lang="en-US" sz="1600" i="1"/>
              <a:t>buys_computer</a:t>
            </a:r>
            <a:r>
              <a:rPr lang="en-US" sz="1600"/>
              <a:t> decision-tree</a:t>
            </a:r>
          </a:p>
        </p:txBody>
      </p:sp>
      <p:sp>
        <p:nvSpPr>
          <p:cNvPr id="47108" name="Rectangle 2"/>
          <p:cNvSpPr>
            <a:spLocks noGrp="1" noChangeArrowheads="1"/>
          </p:cNvSpPr>
          <p:nvPr>
            <p:ph type="title"/>
          </p:nvPr>
        </p:nvSpPr>
        <p:spPr>
          <a:xfrm>
            <a:off x="152400" y="304800"/>
            <a:ext cx="8783638" cy="609600"/>
          </a:xfrm>
        </p:spPr>
        <p:txBody>
          <a:bodyPr/>
          <a:lstStyle/>
          <a:p>
            <a:pPr eaLnBrk="1" hangingPunct="1"/>
            <a:r>
              <a:rPr lang="en-US" sz="2400" dirty="0"/>
              <a:t>Rule Extraction from a Decision Tree</a:t>
            </a:r>
          </a:p>
        </p:txBody>
      </p:sp>
      <p:sp>
        <p:nvSpPr>
          <p:cNvPr id="47109" name="Rectangle 60"/>
          <p:cNvSpPr>
            <a:spLocks noChangeArrowheads="1"/>
          </p:cNvSpPr>
          <p:nvPr/>
        </p:nvSpPr>
        <p:spPr bwMode="auto">
          <a:xfrm>
            <a:off x="228600" y="1447800"/>
            <a:ext cx="5486400" cy="2667000"/>
          </a:xfrm>
          <a:prstGeom prst="rect">
            <a:avLst/>
          </a:prstGeom>
          <a:noFill/>
          <a:ln w="9525">
            <a:noFill/>
            <a:miter lim="800000"/>
            <a:headEnd/>
            <a:tailEnd/>
          </a:ln>
        </p:spPr>
        <p:txBody>
          <a:bodyPr/>
          <a:lstStyle/>
          <a:p>
            <a:pPr marL="342900" indent="-342900">
              <a:lnSpc>
                <a:spcPct val="120000"/>
              </a:lnSpc>
              <a:spcBef>
                <a:spcPct val="20000"/>
              </a:spcBef>
              <a:buClr>
                <a:schemeClr val="folHlink"/>
              </a:buClr>
              <a:buSzPct val="60000"/>
              <a:buFont typeface="Wingdings" pitchFamily="2" charset="2"/>
              <a:buChar char="n"/>
            </a:pPr>
            <a:r>
              <a:rPr lang="en-US"/>
              <a:t>Rules are easier to understand than large trees</a:t>
            </a:r>
          </a:p>
          <a:p>
            <a:pPr marL="342900" indent="-342900">
              <a:lnSpc>
                <a:spcPct val="120000"/>
              </a:lnSpc>
              <a:spcBef>
                <a:spcPct val="20000"/>
              </a:spcBef>
              <a:buClr>
                <a:schemeClr val="folHlink"/>
              </a:buClr>
              <a:buSzPct val="60000"/>
              <a:buFont typeface="Wingdings" pitchFamily="2" charset="2"/>
              <a:buChar char="n"/>
            </a:pPr>
            <a:r>
              <a:rPr lang="en-US"/>
              <a:t>One rule is created for each path from the </a:t>
            </a:r>
          </a:p>
          <a:p>
            <a:pPr marL="342900" indent="-342900">
              <a:lnSpc>
                <a:spcPct val="120000"/>
              </a:lnSpc>
              <a:spcBef>
                <a:spcPct val="20000"/>
              </a:spcBef>
              <a:buClr>
                <a:schemeClr val="folHlink"/>
              </a:buClr>
              <a:buSzPct val="60000"/>
            </a:pPr>
            <a:r>
              <a:rPr lang="en-US"/>
              <a:t>      root to a leaf.</a:t>
            </a:r>
          </a:p>
          <a:p>
            <a:pPr marL="342900" indent="-342900">
              <a:lnSpc>
                <a:spcPct val="120000"/>
              </a:lnSpc>
              <a:spcBef>
                <a:spcPct val="20000"/>
              </a:spcBef>
              <a:buClr>
                <a:schemeClr val="folHlink"/>
              </a:buClr>
              <a:buSzPct val="60000"/>
              <a:buFont typeface="Wingdings" pitchFamily="2" charset="2"/>
              <a:buChar char="n"/>
            </a:pPr>
            <a:r>
              <a:rPr lang="en-US"/>
              <a:t>Each attribute-value pair along a path forms a conjunction: the leaf holds the class prediction </a:t>
            </a:r>
          </a:p>
          <a:p>
            <a:pPr marL="342900" indent="-342900">
              <a:lnSpc>
                <a:spcPct val="120000"/>
              </a:lnSpc>
              <a:spcBef>
                <a:spcPct val="20000"/>
              </a:spcBef>
              <a:buClr>
                <a:schemeClr val="folHlink"/>
              </a:buClr>
              <a:buSzPct val="60000"/>
              <a:buFont typeface="Wingdings" pitchFamily="2" charset="2"/>
              <a:buChar char="n"/>
            </a:pPr>
            <a:r>
              <a:rPr lang="en-US"/>
              <a:t>Rules are mutually exclusive and exhaustive</a:t>
            </a:r>
          </a:p>
        </p:txBody>
      </p:sp>
      <p:pic>
        <p:nvPicPr>
          <p:cNvPr id="47110" name="Picture 8"/>
          <p:cNvPicPr>
            <a:picLocks noChangeAspect="1" noChangeArrowheads="1"/>
          </p:cNvPicPr>
          <p:nvPr/>
        </p:nvPicPr>
        <p:blipFill>
          <a:blip r:embed="rId2" cstate="print"/>
          <a:srcRect/>
          <a:stretch>
            <a:fillRect/>
          </a:stretch>
        </p:blipFill>
        <p:spPr bwMode="auto">
          <a:xfrm>
            <a:off x="5473700" y="1066800"/>
            <a:ext cx="3670300" cy="2514600"/>
          </a:xfrm>
          <a:prstGeom prst="rect">
            <a:avLst/>
          </a:prstGeom>
          <a:noFill/>
          <a:ln w="9525">
            <a:noFill/>
            <a:miter lim="800000"/>
            <a:headEnd/>
            <a:tailEnd/>
          </a:ln>
        </p:spPr>
      </p:pic>
      <p:pic>
        <p:nvPicPr>
          <p:cNvPr id="47111" name="Picture 10"/>
          <p:cNvPicPr>
            <a:picLocks noChangeAspect="1" noChangeArrowheads="1"/>
          </p:cNvPicPr>
          <p:nvPr/>
        </p:nvPicPr>
        <p:blipFill>
          <a:blip r:embed="rId3" cstate="print"/>
          <a:srcRect/>
          <a:stretch>
            <a:fillRect/>
          </a:stretch>
        </p:blipFill>
        <p:spPr bwMode="auto">
          <a:xfrm>
            <a:off x="457200" y="4495800"/>
            <a:ext cx="8229600" cy="1828800"/>
          </a:xfrm>
          <a:prstGeom prst="rect">
            <a:avLst/>
          </a:prstGeom>
          <a:noFill/>
          <a:ln w="9525">
            <a:noFill/>
            <a:miter lim="800000"/>
            <a:headEnd/>
            <a:tailEnd/>
          </a:ln>
        </p:spPr>
      </p:pic>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04800" y="228600"/>
            <a:ext cx="8402638" cy="609600"/>
          </a:xfrm>
        </p:spPr>
        <p:txBody>
          <a:bodyPr/>
          <a:lstStyle/>
          <a:p>
            <a:r>
              <a:rPr lang="en-US" sz="2800"/>
              <a:t>Step 2: Model Evaluation</a:t>
            </a:r>
          </a:p>
        </p:txBody>
      </p:sp>
      <p:sp>
        <p:nvSpPr>
          <p:cNvPr id="48131" name="Slide Number Placeholder 4"/>
          <p:cNvSpPr>
            <a:spLocks noGrp="1"/>
          </p:cNvSpPr>
          <p:nvPr>
            <p:ph type="sldNum" sz="quarter" idx="12"/>
          </p:nvPr>
        </p:nvSpPr>
        <p:spPr>
          <a:noFill/>
        </p:spPr>
        <p:txBody>
          <a:bodyPr/>
          <a:lstStyle/>
          <a:p>
            <a:fld id="{7D3C8AF8-B24B-434F-854F-02875419E093}" type="slidenum">
              <a:rPr lang="en-US" smtClean="0"/>
              <a:pPr/>
              <a:t>39</a:t>
            </a:fld>
            <a:endParaRPr lang="en-US"/>
          </a:p>
        </p:txBody>
      </p:sp>
      <p:graphicFrame>
        <p:nvGraphicFramePr>
          <p:cNvPr id="7" name="Table 6"/>
          <p:cNvGraphicFramePr>
            <a:graphicFrameLocks noGrp="1"/>
          </p:cNvGraphicFramePr>
          <p:nvPr/>
        </p:nvGraphicFramePr>
        <p:xfrm>
          <a:off x="228600" y="3124200"/>
          <a:ext cx="6324600" cy="24333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3767">
                  <a:extLst>
                    <a:ext uri="{9D8B030D-6E8A-4147-A177-3AD203B41FA5}">
                      <a16:colId xmlns:a16="http://schemas.microsoft.com/office/drawing/2014/main" val="20003"/>
                    </a:ext>
                  </a:extLst>
                </a:gridCol>
                <a:gridCol w="1065797">
                  <a:extLst>
                    <a:ext uri="{9D8B030D-6E8A-4147-A177-3AD203B41FA5}">
                      <a16:colId xmlns:a16="http://schemas.microsoft.com/office/drawing/2014/main" val="20004"/>
                    </a:ext>
                  </a:extLst>
                </a:gridCol>
                <a:gridCol w="1299436">
                  <a:extLst>
                    <a:ext uri="{9D8B030D-6E8A-4147-A177-3AD203B41FA5}">
                      <a16:colId xmlns:a16="http://schemas.microsoft.com/office/drawing/2014/main" val="20005"/>
                    </a:ext>
                  </a:extLst>
                </a:gridCol>
              </a:tblGrid>
              <a:tr h="370840">
                <a:tc>
                  <a:txBody>
                    <a:bodyPr/>
                    <a:lstStyle/>
                    <a:p>
                      <a:pPr algn="ctr"/>
                      <a:r>
                        <a:rPr lang="en-US" sz="1600" dirty="0"/>
                        <a:t>No</a:t>
                      </a:r>
                    </a:p>
                  </a:txBody>
                  <a:tcPr/>
                </a:tc>
                <a:tc>
                  <a:txBody>
                    <a:bodyPr/>
                    <a:lstStyle/>
                    <a:p>
                      <a:pPr algn="ctr"/>
                      <a:r>
                        <a:rPr lang="en-US" sz="1600" dirty="0"/>
                        <a:t>Age</a:t>
                      </a:r>
                    </a:p>
                  </a:txBody>
                  <a:tcPr/>
                </a:tc>
                <a:tc>
                  <a:txBody>
                    <a:bodyPr/>
                    <a:lstStyle/>
                    <a:p>
                      <a:pPr algn="ctr"/>
                      <a:r>
                        <a:rPr lang="en-US" sz="1600" dirty="0"/>
                        <a:t>Income</a:t>
                      </a:r>
                    </a:p>
                  </a:txBody>
                  <a:tcPr/>
                </a:tc>
                <a:tc>
                  <a:txBody>
                    <a:bodyPr/>
                    <a:lstStyle/>
                    <a:p>
                      <a:pPr algn="ctr"/>
                      <a:r>
                        <a:rPr lang="en-US" sz="1600" dirty="0"/>
                        <a:t>Student</a:t>
                      </a:r>
                    </a:p>
                  </a:txBody>
                  <a:tcPr/>
                </a:tc>
                <a:tc>
                  <a:txBody>
                    <a:bodyPr/>
                    <a:lstStyle/>
                    <a:p>
                      <a:pPr algn="ctr"/>
                      <a:r>
                        <a:rPr lang="en-US" sz="1600" dirty="0"/>
                        <a:t>Credit</a:t>
                      </a:r>
                    </a:p>
                    <a:p>
                      <a:pPr algn="ctr"/>
                      <a:r>
                        <a:rPr lang="en-US" sz="1600" dirty="0"/>
                        <a:t>Rating</a:t>
                      </a:r>
                    </a:p>
                  </a:txBody>
                  <a:tcPr/>
                </a:tc>
                <a:tc>
                  <a:txBody>
                    <a:bodyPr/>
                    <a:lstStyle/>
                    <a:p>
                      <a:pPr algn="ctr"/>
                      <a:r>
                        <a:rPr lang="en-US" sz="1600" dirty="0"/>
                        <a:t>Buys</a:t>
                      </a:r>
                    </a:p>
                    <a:p>
                      <a:pPr algn="ctr"/>
                      <a:r>
                        <a:rPr lang="en-US" sz="1600" dirty="0"/>
                        <a:t>computer</a:t>
                      </a:r>
                    </a:p>
                  </a:txBody>
                  <a:tcPr/>
                </a:tc>
                <a:extLst>
                  <a:ext uri="{0D108BD9-81ED-4DB2-BD59-A6C34878D82A}">
                    <a16:rowId xmlns:a16="http://schemas.microsoft.com/office/drawing/2014/main" val="10000"/>
                  </a:ext>
                </a:extLst>
              </a:tr>
              <a:tr h="370840">
                <a:tc>
                  <a:txBody>
                    <a:bodyPr/>
                    <a:lstStyle/>
                    <a:p>
                      <a:pPr algn="ctr"/>
                      <a:r>
                        <a:rPr lang="en-US" sz="1600" dirty="0"/>
                        <a:t>1</a:t>
                      </a:r>
                    </a:p>
                  </a:txBody>
                  <a:tcPr/>
                </a:tc>
                <a:tc>
                  <a:txBody>
                    <a:bodyPr/>
                    <a:lstStyle/>
                    <a:p>
                      <a:pPr algn="ctr"/>
                      <a:r>
                        <a:rPr lang="en-US" sz="1600" dirty="0"/>
                        <a:t>Youth</a:t>
                      </a:r>
                    </a:p>
                  </a:txBody>
                  <a:tcPr/>
                </a:tc>
                <a:tc>
                  <a:txBody>
                    <a:bodyPr/>
                    <a:lstStyle/>
                    <a:p>
                      <a:pPr algn="ctr"/>
                      <a:r>
                        <a:rPr lang="en-US" sz="1600" dirty="0"/>
                        <a:t>High</a:t>
                      </a:r>
                    </a:p>
                  </a:txBody>
                  <a:tcPr/>
                </a:tc>
                <a:tc>
                  <a:txBody>
                    <a:bodyPr/>
                    <a:lstStyle/>
                    <a:p>
                      <a:pPr algn="ctr"/>
                      <a:r>
                        <a:rPr lang="en-US" sz="1600" dirty="0"/>
                        <a:t>No</a:t>
                      </a:r>
                    </a:p>
                  </a:txBody>
                  <a:tcPr/>
                </a:tc>
                <a:tc>
                  <a:txBody>
                    <a:bodyPr/>
                    <a:lstStyle/>
                    <a:p>
                      <a:pPr algn="ctr"/>
                      <a:r>
                        <a:rPr lang="en-US" sz="1600" dirty="0"/>
                        <a:t>Fair</a:t>
                      </a:r>
                    </a:p>
                  </a:txBody>
                  <a:tcPr/>
                </a:tc>
                <a:tc>
                  <a:txBody>
                    <a:bodyPr/>
                    <a:lstStyle/>
                    <a:p>
                      <a:pPr algn="ctr"/>
                      <a:r>
                        <a:rPr lang="en-US" sz="1600" dirty="0"/>
                        <a:t>No</a:t>
                      </a:r>
                    </a:p>
                  </a:txBody>
                  <a:tcPr/>
                </a:tc>
                <a:extLst>
                  <a:ext uri="{0D108BD9-81ED-4DB2-BD59-A6C34878D82A}">
                    <a16:rowId xmlns:a16="http://schemas.microsoft.com/office/drawing/2014/main" val="10001"/>
                  </a:ext>
                </a:extLst>
              </a:tr>
              <a:tr h="370840">
                <a:tc>
                  <a:txBody>
                    <a:bodyPr/>
                    <a:lstStyle/>
                    <a:p>
                      <a:pPr algn="ctr"/>
                      <a:r>
                        <a:rPr lang="en-US" sz="1600" dirty="0"/>
                        <a:t>2</a:t>
                      </a:r>
                    </a:p>
                  </a:txBody>
                  <a:tcPr/>
                </a:tc>
                <a:tc>
                  <a:txBody>
                    <a:bodyPr/>
                    <a:lstStyle/>
                    <a:p>
                      <a:pPr algn="ctr"/>
                      <a:r>
                        <a:rPr lang="en-US" sz="1600" dirty="0"/>
                        <a:t>Senior</a:t>
                      </a:r>
                    </a:p>
                  </a:txBody>
                  <a:tcPr/>
                </a:tc>
                <a:tc>
                  <a:txBody>
                    <a:bodyPr/>
                    <a:lstStyle/>
                    <a:p>
                      <a:pPr algn="ctr"/>
                      <a:r>
                        <a:rPr lang="en-US" sz="1600" dirty="0"/>
                        <a:t>Low</a:t>
                      </a:r>
                    </a:p>
                  </a:txBody>
                  <a:tcPr/>
                </a:tc>
                <a:tc>
                  <a:txBody>
                    <a:bodyPr/>
                    <a:lstStyle/>
                    <a:p>
                      <a:pPr algn="ctr"/>
                      <a:r>
                        <a:rPr lang="en-US" sz="1600" dirty="0"/>
                        <a:t>Yes</a:t>
                      </a:r>
                    </a:p>
                  </a:txBody>
                  <a:tcPr/>
                </a:tc>
                <a:tc>
                  <a:txBody>
                    <a:bodyPr/>
                    <a:lstStyle/>
                    <a:p>
                      <a:pPr algn="ctr"/>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02"/>
                  </a:ext>
                </a:extLst>
              </a:tr>
              <a:tr h="370840">
                <a:tc>
                  <a:txBody>
                    <a:bodyPr/>
                    <a:lstStyle/>
                    <a:p>
                      <a:pPr algn="ctr"/>
                      <a:r>
                        <a:rPr lang="en-US" sz="1600" dirty="0"/>
                        <a:t>3</a:t>
                      </a:r>
                    </a:p>
                  </a:txBody>
                  <a:tcPr/>
                </a:tc>
                <a:tc>
                  <a:txBody>
                    <a:bodyPr/>
                    <a:lstStyle/>
                    <a:p>
                      <a:pPr algn="ctr"/>
                      <a:r>
                        <a:rPr lang="en-US" sz="1600" dirty="0"/>
                        <a:t>Middle-Age</a:t>
                      </a:r>
                    </a:p>
                  </a:txBody>
                  <a:tcPr/>
                </a:tc>
                <a:tc>
                  <a:txBody>
                    <a:bodyPr/>
                    <a:lstStyle/>
                    <a:p>
                      <a:pPr algn="ctr"/>
                      <a:r>
                        <a:rPr lang="en-US" sz="1600" dirty="0"/>
                        <a:t>High</a:t>
                      </a:r>
                    </a:p>
                  </a:txBody>
                  <a:tcPr/>
                </a:tc>
                <a:tc>
                  <a:txBody>
                    <a:bodyPr/>
                    <a:lstStyle/>
                    <a:p>
                      <a:pPr algn="ctr"/>
                      <a:r>
                        <a:rPr lang="en-US" sz="1600" dirty="0"/>
                        <a:t>No</a:t>
                      </a:r>
                    </a:p>
                  </a:txBody>
                  <a:tcPr/>
                </a:tc>
                <a:tc>
                  <a:txBody>
                    <a:bodyPr/>
                    <a:lstStyle/>
                    <a:p>
                      <a:pPr algn="ctr"/>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3"/>
                  </a:ext>
                </a:extLst>
              </a:tr>
              <a:tr h="370840">
                <a:tc>
                  <a:txBody>
                    <a:bodyPr/>
                    <a:lstStyle/>
                    <a:p>
                      <a:pPr algn="ctr"/>
                      <a:r>
                        <a:rPr lang="en-US" sz="1600" dirty="0"/>
                        <a:t>4</a:t>
                      </a:r>
                    </a:p>
                  </a:txBody>
                  <a:tcPr/>
                </a:tc>
                <a:tc>
                  <a:txBody>
                    <a:bodyPr/>
                    <a:lstStyle/>
                    <a:p>
                      <a:pPr algn="ctr"/>
                      <a:r>
                        <a:rPr lang="en-US" sz="1600" dirty="0"/>
                        <a:t>Youth</a:t>
                      </a:r>
                    </a:p>
                  </a:txBody>
                  <a:tcPr/>
                </a:tc>
                <a:tc>
                  <a:txBody>
                    <a:bodyPr/>
                    <a:lstStyle/>
                    <a:p>
                      <a:pPr algn="ctr"/>
                      <a:r>
                        <a:rPr lang="en-US" sz="1600" dirty="0"/>
                        <a:t>Medium</a:t>
                      </a:r>
                    </a:p>
                  </a:txBody>
                  <a:tcPr/>
                </a:tc>
                <a:tc>
                  <a:txBody>
                    <a:bodyPr/>
                    <a:lstStyle/>
                    <a:p>
                      <a:pPr algn="ctr"/>
                      <a:r>
                        <a:rPr lang="en-US" sz="1600" dirty="0"/>
                        <a:t>No</a:t>
                      </a:r>
                    </a:p>
                  </a:txBody>
                  <a:tcPr/>
                </a:tc>
                <a:tc>
                  <a:txBody>
                    <a:bodyPr/>
                    <a:lstStyle/>
                    <a:p>
                      <a:pPr algn="ctr"/>
                      <a:r>
                        <a:rPr lang="en-US" sz="1600" dirty="0"/>
                        <a:t>Excellent</a:t>
                      </a:r>
                    </a:p>
                  </a:txBody>
                  <a:tcPr/>
                </a:tc>
                <a:tc>
                  <a:txBody>
                    <a:bodyPr/>
                    <a:lstStyle/>
                    <a:p>
                      <a:pPr algn="ctr"/>
                      <a:r>
                        <a:rPr lang="en-US" sz="1600" dirty="0"/>
                        <a:t>No</a:t>
                      </a:r>
                    </a:p>
                  </a:txBody>
                  <a:tcPr/>
                </a:tc>
                <a:extLst>
                  <a:ext uri="{0D108BD9-81ED-4DB2-BD59-A6C34878D82A}">
                    <a16:rowId xmlns:a16="http://schemas.microsoft.com/office/drawing/2014/main" val="10004"/>
                  </a:ext>
                </a:extLst>
              </a:tr>
              <a:tr h="370840">
                <a:tc>
                  <a:txBody>
                    <a:bodyPr/>
                    <a:lstStyle/>
                    <a:p>
                      <a:pPr algn="ctr"/>
                      <a:r>
                        <a:rPr lang="en-US" sz="1600" dirty="0"/>
                        <a:t>5</a:t>
                      </a:r>
                    </a:p>
                  </a:txBody>
                  <a:tcPr/>
                </a:tc>
                <a:tc>
                  <a:txBody>
                    <a:bodyPr/>
                    <a:lstStyle/>
                    <a:p>
                      <a:pPr algn="ctr"/>
                      <a:r>
                        <a:rPr lang="en-US" sz="1600" dirty="0"/>
                        <a:t>Senior</a:t>
                      </a:r>
                    </a:p>
                  </a:txBody>
                  <a:tcPr/>
                </a:tc>
                <a:tc>
                  <a:txBody>
                    <a:bodyPr/>
                    <a:lstStyle/>
                    <a:p>
                      <a:pPr algn="ctr"/>
                      <a:r>
                        <a:rPr lang="en-US" sz="1600" dirty="0"/>
                        <a:t>Low</a:t>
                      </a:r>
                    </a:p>
                  </a:txBody>
                  <a:tcPr/>
                </a:tc>
                <a:tc>
                  <a:txBody>
                    <a:bodyPr/>
                    <a:lstStyle/>
                    <a:p>
                      <a:pPr algn="ctr"/>
                      <a:r>
                        <a:rPr lang="en-US" sz="1600" dirty="0"/>
                        <a:t>Yes</a:t>
                      </a:r>
                    </a:p>
                  </a:txBody>
                  <a:tcPr/>
                </a:tc>
                <a:tc>
                  <a:txBody>
                    <a:bodyPr/>
                    <a:lstStyle/>
                    <a:p>
                      <a:pPr algn="ctr"/>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5"/>
                  </a:ext>
                </a:extLst>
              </a:tr>
            </a:tbl>
          </a:graphicData>
        </a:graphic>
      </p:graphicFrame>
      <p:sp>
        <p:nvSpPr>
          <p:cNvPr id="48183" name="TextBox 7"/>
          <p:cNvSpPr txBox="1">
            <a:spLocks noChangeArrowheads="1"/>
          </p:cNvSpPr>
          <p:nvPr/>
        </p:nvSpPr>
        <p:spPr bwMode="auto">
          <a:xfrm>
            <a:off x="457200" y="1143000"/>
            <a:ext cx="5334000" cy="1200150"/>
          </a:xfrm>
          <a:prstGeom prst="rect">
            <a:avLst/>
          </a:prstGeom>
          <a:noFill/>
          <a:ln w="9525">
            <a:noFill/>
            <a:miter lim="800000"/>
            <a:headEnd/>
            <a:tailEnd/>
          </a:ln>
        </p:spPr>
        <p:txBody>
          <a:bodyPr>
            <a:spAutoFit/>
          </a:bodyPr>
          <a:lstStyle/>
          <a:p>
            <a:r>
              <a:rPr lang="en-US" u="sng">
                <a:solidFill>
                  <a:srgbClr val="FF0000"/>
                </a:solidFill>
              </a:rPr>
              <a:t>In Class Exercise</a:t>
            </a:r>
            <a:r>
              <a:rPr lang="en-US"/>
              <a:t>: </a:t>
            </a:r>
          </a:p>
          <a:p>
            <a:endParaRPr lang="en-US"/>
          </a:p>
          <a:p>
            <a:r>
              <a:rPr lang="en-US"/>
              <a:t>Given the following Test Dataset, find the classification Accuracy for the Model.</a:t>
            </a:r>
          </a:p>
        </p:txBody>
      </p:sp>
      <p:graphicFrame>
        <p:nvGraphicFramePr>
          <p:cNvPr id="9" name="Table 8"/>
          <p:cNvGraphicFramePr>
            <a:graphicFrameLocks noGrp="1"/>
          </p:cNvGraphicFramePr>
          <p:nvPr/>
        </p:nvGraphicFramePr>
        <p:xfrm>
          <a:off x="6858000" y="3124200"/>
          <a:ext cx="1752600" cy="251460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549227">
                <a:tc>
                  <a:txBody>
                    <a:bodyPr/>
                    <a:lstStyle/>
                    <a:p>
                      <a:r>
                        <a:rPr lang="en-US" sz="1400" dirty="0">
                          <a:solidFill>
                            <a:srgbClr val="FF0000"/>
                          </a:solidFill>
                        </a:rPr>
                        <a:t>Classifier Output</a:t>
                      </a:r>
                    </a:p>
                  </a:txBody>
                  <a:tcPr/>
                </a:tc>
                <a:tc>
                  <a:txBody>
                    <a:bodyPr/>
                    <a:lstStyle/>
                    <a:p>
                      <a:endParaRPr lang="en-US" sz="1400" dirty="0">
                        <a:solidFill>
                          <a:srgbClr val="FF0000"/>
                        </a:solidFill>
                      </a:endParaRPr>
                    </a:p>
                  </a:txBody>
                  <a:tcPr/>
                </a:tc>
                <a:extLst>
                  <a:ext uri="{0D108BD9-81ED-4DB2-BD59-A6C34878D82A}">
                    <a16:rowId xmlns:a16="http://schemas.microsoft.com/office/drawing/2014/main" val="10000"/>
                  </a:ext>
                </a:extLst>
              </a:tr>
              <a:tr h="393075">
                <a:tc>
                  <a:txBody>
                    <a:bodyPr/>
                    <a:lstStyle/>
                    <a:p>
                      <a:pPr algn="ctr"/>
                      <a:r>
                        <a:rPr lang="en-US" sz="1600" dirty="0">
                          <a:solidFill>
                            <a:srgbClr val="170981"/>
                          </a:solidFill>
                        </a:rPr>
                        <a:t>No</a:t>
                      </a:r>
                    </a:p>
                  </a:txBody>
                  <a:tcPr/>
                </a:tc>
                <a:tc>
                  <a:txBody>
                    <a:bodyPr/>
                    <a:lstStyle/>
                    <a:p>
                      <a:pPr algn="ctr"/>
                      <a:r>
                        <a:rPr lang="en-US" sz="1600" dirty="0">
                          <a:solidFill>
                            <a:srgbClr val="170981"/>
                          </a:solidFill>
                          <a:sym typeface="Wingdings"/>
                        </a:rPr>
                        <a:t></a:t>
                      </a:r>
                      <a:endParaRPr lang="en-US" sz="1600" dirty="0">
                        <a:solidFill>
                          <a:srgbClr val="170981"/>
                        </a:solidFill>
                      </a:endParaRPr>
                    </a:p>
                  </a:txBody>
                  <a:tcPr/>
                </a:tc>
                <a:extLst>
                  <a:ext uri="{0D108BD9-81ED-4DB2-BD59-A6C34878D82A}">
                    <a16:rowId xmlns:a16="http://schemas.microsoft.com/office/drawing/2014/main" val="10001"/>
                  </a:ext>
                </a:extLst>
              </a:tr>
              <a:tr h="393075">
                <a:tc>
                  <a:txBody>
                    <a:bodyPr/>
                    <a:lstStyle/>
                    <a:p>
                      <a:pPr algn="ctr"/>
                      <a:r>
                        <a:rPr lang="en-US" sz="1600" dirty="0">
                          <a:solidFill>
                            <a:srgbClr val="170981"/>
                          </a:solidFill>
                        </a:rPr>
                        <a:t>No</a:t>
                      </a:r>
                    </a:p>
                  </a:txBody>
                  <a:tcPr/>
                </a:tc>
                <a:tc>
                  <a:txBody>
                    <a:bodyPr/>
                    <a:lstStyle/>
                    <a:p>
                      <a:pPr algn="ctr"/>
                      <a:r>
                        <a:rPr lang="en-US" sz="1600" dirty="0">
                          <a:solidFill>
                            <a:srgbClr val="170981"/>
                          </a:solidFill>
                          <a:sym typeface="Wingdings"/>
                        </a:rPr>
                        <a:t>X</a:t>
                      </a:r>
                      <a:endParaRPr lang="en-US" sz="1600" dirty="0">
                        <a:solidFill>
                          <a:srgbClr val="170981"/>
                        </a:solidFill>
                      </a:endParaRPr>
                    </a:p>
                  </a:txBody>
                  <a:tcPr/>
                </a:tc>
                <a:extLst>
                  <a:ext uri="{0D108BD9-81ED-4DB2-BD59-A6C34878D82A}">
                    <a16:rowId xmlns:a16="http://schemas.microsoft.com/office/drawing/2014/main" val="10002"/>
                  </a:ext>
                </a:extLst>
              </a:tr>
              <a:tr h="393075">
                <a:tc>
                  <a:txBody>
                    <a:bodyPr/>
                    <a:lstStyle/>
                    <a:p>
                      <a:pPr algn="ctr"/>
                      <a:r>
                        <a:rPr lang="en-US" sz="1600" dirty="0">
                          <a:solidFill>
                            <a:srgbClr val="170981"/>
                          </a:solidFill>
                        </a:rPr>
                        <a:t>Yes</a:t>
                      </a:r>
                    </a:p>
                  </a:txBody>
                  <a:tcPr/>
                </a:tc>
                <a:tc>
                  <a:txBody>
                    <a:bodyPr/>
                    <a:lstStyle/>
                    <a:p>
                      <a:pPr algn="ctr"/>
                      <a:r>
                        <a:rPr lang="en-US" sz="1600" dirty="0">
                          <a:solidFill>
                            <a:srgbClr val="170981"/>
                          </a:solidFill>
                          <a:sym typeface="Wingdings"/>
                        </a:rPr>
                        <a:t></a:t>
                      </a:r>
                      <a:endParaRPr lang="en-US" sz="1600" dirty="0">
                        <a:solidFill>
                          <a:srgbClr val="170981"/>
                        </a:solidFill>
                      </a:endParaRPr>
                    </a:p>
                  </a:txBody>
                  <a:tcPr/>
                </a:tc>
                <a:extLst>
                  <a:ext uri="{0D108BD9-81ED-4DB2-BD59-A6C34878D82A}">
                    <a16:rowId xmlns:a16="http://schemas.microsoft.com/office/drawing/2014/main" val="10003"/>
                  </a:ext>
                </a:extLst>
              </a:tr>
              <a:tr h="393075">
                <a:tc>
                  <a:txBody>
                    <a:bodyPr/>
                    <a:lstStyle/>
                    <a:p>
                      <a:pPr algn="ctr"/>
                      <a:r>
                        <a:rPr lang="en-US" sz="1600" dirty="0">
                          <a:solidFill>
                            <a:srgbClr val="170981"/>
                          </a:solidFill>
                        </a:rPr>
                        <a:t>No</a:t>
                      </a:r>
                    </a:p>
                  </a:txBody>
                  <a:tcPr/>
                </a:tc>
                <a:tc>
                  <a:txBody>
                    <a:bodyPr/>
                    <a:lstStyle/>
                    <a:p>
                      <a:pPr algn="ctr"/>
                      <a:r>
                        <a:rPr lang="en-US" sz="1600" dirty="0">
                          <a:solidFill>
                            <a:srgbClr val="170981"/>
                          </a:solidFill>
                          <a:sym typeface="Wingdings"/>
                        </a:rPr>
                        <a:t></a:t>
                      </a:r>
                      <a:endParaRPr lang="en-US" sz="1600" dirty="0">
                        <a:solidFill>
                          <a:srgbClr val="170981"/>
                        </a:solidFill>
                      </a:endParaRPr>
                    </a:p>
                  </a:txBody>
                  <a:tcPr/>
                </a:tc>
                <a:extLst>
                  <a:ext uri="{0D108BD9-81ED-4DB2-BD59-A6C34878D82A}">
                    <a16:rowId xmlns:a16="http://schemas.microsoft.com/office/drawing/2014/main" val="10004"/>
                  </a:ext>
                </a:extLst>
              </a:tr>
              <a:tr h="393075">
                <a:tc>
                  <a:txBody>
                    <a:bodyPr/>
                    <a:lstStyle/>
                    <a:p>
                      <a:pPr algn="ctr"/>
                      <a:r>
                        <a:rPr lang="en-US" sz="1600" dirty="0">
                          <a:solidFill>
                            <a:srgbClr val="170981"/>
                          </a:solidFill>
                        </a:rPr>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170981"/>
                          </a:solidFill>
                          <a:sym typeface="Wingdings"/>
                        </a:rPr>
                        <a:t></a:t>
                      </a:r>
                      <a:endParaRPr lang="en-US" sz="1600" dirty="0">
                        <a:solidFill>
                          <a:srgbClr val="170981"/>
                        </a:solidFill>
                      </a:endParaRPr>
                    </a:p>
                  </a:txBody>
                  <a:tcPr/>
                </a:tc>
                <a:extLst>
                  <a:ext uri="{0D108BD9-81ED-4DB2-BD59-A6C34878D82A}">
                    <a16:rowId xmlns:a16="http://schemas.microsoft.com/office/drawing/2014/main" val="10005"/>
                  </a:ext>
                </a:extLst>
              </a:tr>
            </a:tbl>
          </a:graphicData>
        </a:graphic>
      </p:graphicFrame>
      <p:sp>
        <p:nvSpPr>
          <p:cNvPr id="35" name="TextBox 34"/>
          <p:cNvSpPr txBox="1">
            <a:spLocks noChangeArrowheads="1"/>
          </p:cNvSpPr>
          <p:nvPr/>
        </p:nvSpPr>
        <p:spPr bwMode="auto">
          <a:xfrm>
            <a:off x="990600" y="5791200"/>
            <a:ext cx="3733800" cy="646113"/>
          </a:xfrm>
          <a:prstGeom prst="rect">
            <a:avLst/>
          </a:prstGeom>
          <a:noFill/>
          <a:ln w="9525">
            <a:noFill/>
            <a:miter lim="800000"/>
            <a:headEnd/>
            <a:tailEnd/>
          </a:ln>
        </p:spPr>
        <p:txBody>
          <a:bodyPr>
            <a:spAutoFit/>
          </a:bodyPr>
          <a:lstStyle/>
          <a:p>
            <a:r>
              <a:rPr lang="en-US">
                <a:solidFill>
                  <a:srgbClr val="C00000"/>
                </a:solidFill>
              </a:rPr>
              <a:t>Estimated Accuracy = 4/5 </a:t>
            </a:r>
          </a:p>
          <a:p>
            <a:r>
              <a:rPr lang="en-US">
                <a:solidFill>
                  <a:srgbClr val="C00000"/>
                </a:solidFill>
              </a:rPr>
              <a:t>                            = 80%</a:t>
            </a:r>
          </a:p>
        </p:txBody>
      </p:sp>
      <p:sp>
        <p:nvSpPr>
          <p:cNvPr id="21" name="Rectangular Callout 20"/>
          <p:cNvSpPr/>
          <p:nvPr/>
        </p:nvSpPr>
        <p:spPr bwMode="auto">
          <a:xfrm>
            <a:off x="2667000" y="2590800"/>
            <a:ext cx="1905000" cy="228600"/>
          </a:xfrm>
          <a:prstGeom prst="wedgeRectCallout">
            <a:avLst>
              <a:gd name="adj1" fmla="val 97773"/>
              <a:gd name="adj2" fmla="val 188691"/>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r>
              <a:rPr lang="en-US" sz="1100" dirty="0"/>
              <a:t>This is the actual class label</a:t>
            </a:r>
          </a:p>
          <a:p>
            <a:pPr>
              <a:defRPr/>
            </a:pPr>
            <a:endParaRPr lang="en-US" sz="1100" dirty="0"/>
          </a:p>
        </p:txBody>
      </p:sp>
      <p:pic>
        <p:nvPicPr>
          <p:cNvPr id="48209" name="Picture 8"/>
          <p:cNvPicPr>
            <a:picLocks noChangeAspect="1" noChangeArrowheads="1"/>
          </p:cNvPicPr>
          <p:nvPr/>
        </p:nvPicPr>
        <p:blipFill>
          <a:blip r:embed="rId2" cstate="print"/>
          <a:srcRect/>
          <a:stretch>
            <a:fillRect/>
          </a:stretch>
        </p:blipFill>
        <p:spPr bwMode="auto">
          <a:xfrm>
            <a:off x="5473700" y="990600"/>
            <a:ext cx="3670300" cy="2133600"/>
          </a:xfrm>
          <a:prstGeom prst="rect">
            <a:avLst/>
          </a:prstGeom>
          <a:noFill/>
          <a:ln w="9525">
            <a:noFill/>
            <a:miter lim="800000"/>
            <a:headEnd/>
            <a:tailEnd/>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Introduction</a:t>
            </a:r>
          </a:p>
        </p:txBody>
      </p:sp>
      <p:sp>
        <p:nvSpPr>
          <p:cNvPr id="19459" name="Content Placeholder 2"/>
          <p:cNvSpPr>
            <a:spLocks noGrp="1"/>
          </p:cNvSpPr>
          <p:nvPr>
            <p:ph idx="1"/>
          </p:nvPr>
        </p:nvSpPr>
        <p:spPr/>
        <p:txBody>
          <a:bodyPr/>
          <a:lstStyle/>
          <a:p>
            <a:r>
              <a:rPr lang="en-US" sz="1600" b="1" dirty="0"/>
              <a:t>Databases are rich with hidden information that can be used for intelligent decision making. </a:t>
            </a:r>
          </a:p>
          <a:p>
            <a:endParaRPr lang="en-US" sz="1600" b="1" dirty="0"/>
          </a:p>
          <a:p>
            <a:r>
              <a:rPr lang="en-US" sz="1600" dirty="0">
                <a:solidFill>
                  <a:srgbClr val="FF0000"/>
                </a:solidFill>
              </a:rPr>
              <a:t>Classification</a:t>
            </a:r>
            <a:r>
              <a:rPr lang="en-US" sz="1600" dirty="0"/>
              <a:t> and </a:t>
            </a:r>
            <a:r>
              <a:rPr lang="en-US" sz="1600" dirty="0">
                <a:solidFill>
                  <a:srgbClr val="FF0000"/>
                </a:solidFill>
              </a:rPr>
              <a:t>prediction</a:t>
            </a:r>
            <a:r>
              <a:rPr lang="en-US" sz="1600" dirty="0"/>
              <a:t> are two forms of data analysis that can be used to extract models describing important data classes or to predict future data trends. Such analysis can help provide us with a better understanding of the data at large.</a:t>
            </a:r>
          </a:p>
          <a:p>
            <a:endParaRPr lang="en-US" sz="1600" dirty="0"/>
          </a:p>
          <a:p>
            <a:r>
              <a:rPr lang="en-US" sz="1600" u="sng" dirty="0">
                <a:solidFill>
                  <a:srgbClr val="FF0000"/>
                </a:solidFill>
              </a:rPr>
              <a:t>For example</a:t>
            </a:r>
            <a:r>
              <a:rPr lang="en-US" sz="1600" dirty="0"/>
              <a:t>, we can build a classification model to categorize bank loan applications as either safe or risky, or a prediction model to predict the expenditures in dollars of potential customers on computer equipment given their income and occupation.</a:t>
            </a:r>
          </a:p>
          <a:p>
            <a:endParaRPr lang="en-US" sz="1600" dirty="0"/>
          </a:p>
          <a:p>
            <a:r>
              <a:rPr lang="en-US" sz="1600" dirty="0"/>
              <a:t>In this chapter, you will learn basic techniques for data classification, such as how to build decision tree classifiers, Bayesian classifiers,</a:t>
            </a:r>
            <a:r>
              <a:rPr lang="en-US" sz="1600" i="1" dirty="0"/>
              <a:t> k-nearest-neighbor classifiers</a:t>
            </a:r>
            <a:r>
              <a:rPr lang="en-US" sz="1600" dirty="0"/>
              <a:t>, and rule based classifiers.</a:t>
            </a:r>
          </a:p>
          <a:p>
            <a:endParaRPr lang="en-US" sz="1600" dirty="0"/>
          </a:p>
        </p:txBody>
      </p:sp>
      <p:sp>
        <p:nvSpPr>
          <p:cNvPr id="19460" name="Slide Number Placeholder 5"/>
          <p:cNvSpPr>
            <a:spLocks noGrp="1"/>
          </p:cNvSpPr>
          <p:nvPr>
            <p:ph type="sldNum" sz="quarter" idx="12"/>
          </p:nvPr>
        </p:nvSpPr>
        <p:spPr>
          <a:noFill/>
        </p:spPr>
        <p:txBody>
          <a:bodyPr/>
          <a:lstStyle/>
          <a:p>
            <a:fld id="{71C6EEE8-DEF2-4702-8FA8-12A0290FFCEE}" type="slidenum">
              <a:rPr lang="en-US" smtClean="0"/>
              <a:pPr/>
              <a:t>4</a:t>
            </a:fld>
            <a:endParaRPr lang="en-US"/>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6"/>
          <p:cNvSpPr>
            <a:spLocks noGrp="1"/>
          </p:cNvSpPr>
          <p:nvPr>
            <p:ph type="ftr" sz="quarter" idx="11"/>
          </p:nvPr>
        </p:nvSpPr>
        <p:spPr>
          <a:xfrm>
            <a:off x="304800" y="6019800"/>
            <a:ext cx="6096000" cy="381000"/>
          </a:xfrm>
          <a:noFill/>
        </p:spPr>
        <p:txBody>
          <a:bodyPr/>
          <a:lstStyle/>
          <a:p>
            <a:pPr algn="l"/>
            <a:r>
              <a:rPr lang="en-US" b="1" u="sng" dirty="0">
                <a:solidFill>
                  <a:srgbClr val="FF0000"/>
                </a:solidFill>
              </a:rPr>
              <a:t>Note</a:t>
            </a:r>
            <a:r>
              <a:rPr lang="en-US" dirty="0">
                <a:solidFill>
                  <a:srgbClr val="FF0000"/>
                </a:solidFill>
              </a:rPr>
              <a:t>: Wait for more details at the end of this topic</a:t>
            </a:r>
          </a:p>
        </p:txBody>
      </p:sp>
      <p:sp>
        <p:nvSpPr>
          <p:cNvPr id="49155" name="Slide Number Placeholder 7"/>
          <p:cNvSpPr>
            <a:spLocks noGrp="1"/>
          </p:cNvSpPr>
          <p:nvPr>
            <p:ph type="sldNum" sz="quarter" idx="12"/>
          </p:nvPr>
        </p:nvSpPr>
        <p:spPr>
          <a:noFill/>
        </p:spPr>
        <p:txBody>
          <a:bodyPr/>
          <a:lstStyle/>
          <a:p>
            <a:fld id="{42940076-B9C3-49D3-9409-F649CB2CBF2E}" type="slidenum">
              <a:rPr lang="en-US" smtClean="0"/>
              <a:pPr/>
              <a:t>40</a:t>
            </a:fld>
            <a:endParaRPr lang="en-US"/>
          </a:p>
        </p:txBody>
      </p:sp>
      <p:sp>
        <p:nvSpPr>
          <p:cNvPr id="49156" name="Rectangle 2"/>
          <p:cNvSpPr>
            <a:spLocks noGrp="1" noChangeArrowheads="1"/>
          </p:cNvSpPr>
          <p:nvPr>
            <p:ph type="title"/>
          </p:nvPr>
        </p:nvSpPr>
        <p:spPr>
          <a:xfrm>
            <a:off x="0" y="381000"/>
            <a:ext cx="8763000" cy="533400"/>
          </a:xfrm>
          <a:noFill/>
        </p:spPr>
        <p:txBody>
          <a:bodyPr lIns="92075" tIns="46038" rIns="92075" bIns="46038"/>
          <a:lstStyle/>
          <a:p>
            <a:pPr eaLnBrk="1" hangingPunct="1"/>
            <a:r>
              <a:rPr lang="en-US" sz="1800"/>
              <a:t>Putting the Classifier output in the Confusion Matrix</a:t>
            </a:r>
          </a:p>
        </p:txBody>
      </p:sp>
      <p:graphicFrame>
        <p:nvGraphicFramePr>
          <p:cNvPr id="1398993" name="Group 209"/>
          <p:cNvGraphicFramePr>
            <a:graphicFrameLocks noGrp="1"/>
          </p:cNvGraphicFramePr>
          <p:nvPr>
            <p:ph sz="quarter" idx="3"/>
            <p:extLst>
              <p:ext uri="{D42A27DB-BD31-4B8C-83A1-F6EECF244321}">
                <p14:modId xmlns:p14="http://schemas.microsoft.com/office/powerpoint/2010/main" val="1495134778"/>
              </p:ext>
            </p:extLst>
          </p:nvPr>
        </p:nvGraphicFramePr>
        <p:xfrm>
          <a:off x="762000" y="2438400"/>
          <a:ext cx="7827964" cy="2832978"/>
        </p:xfrm>
        <a:graphic>
          <a:graphicData uri="http://schemas.openxmlformats.org/drawingml/2006/table">
            <a:tbl>
              <a:tblPr/>
              <a:tblGrid>
                <a:gridCol w="990600">
                  <a:extLst>
                    <a:ext uri="{9D8B030D-6E8A-4147-A177-3AD203B41FA5}">
                      <a16:colId xmlns:a16="http://schemas.microsoft.com/office/drawing/2014/main" val="20000"/>
                    </a:ext>
                  </a:extLst>
                </a:gridCol>
                <a:gridCol w="2386120">
                  <a:extLst>
                    <a:ext uri="{9D8B030D-6E8A-4147-A177-3AD203B41FA5}">
                      <a16:colId xmlns:a16="http://schemas.microsoft.com/office/drawing/2014/main" val="20001"/>
                    </a:ext>
                  </a:extLst>
                </a:gridCol>
                <a:gridCol w="1628595">
                  <a:extLst>
                    <a:ext uri="{9D8B030D-6E8A-4147-A177-3AD203B41FA5}">
                      <a16:colId xmlns:a16="http://schemas.microsoft.com/office/drawing/2014/main" val="20002"/>
                    </a:ext>
                  </a:extLst>
                </a:gridCol>
                <a:gridCol w="1567585">
                  <a:extLst>
                    <a:ext uri="{9D8B030D-6E8A-4147-A177-3AD203B41FA5}">
                      <a16:colId xmlns:a16="http://schemas.microsoft.com/office/drawing/2014/main" val="20003"/>
                    </a:ext>
                  </a:extLst>
                </a:gridCol>
                <a:gridCol w="1255064">
                  <a:extLst>
                    <a:ext uri="{9D8B030D-6E8A-4147-A177-3AD203B41FA5}">
                      <a16:colId xmlns:a16="http://schemas.microsoft.com/office/drawing/2014/main" val="20004"/>
                    </a:ext>
                  </a:extLst>
                </a:gridCol>
              </a:tblGrid>
              <a:tr h="6039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Predicted Class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classes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err="1">
                          <a:ln>
                            <a:noFill/>
                          </a:ln>
                          <a:solidFill>
                            <a:schemeClr val="tx1"/>
                          </a:solidFill>
                          <a:effectLst/>
                          <a:latin typeface="Tahoma" pitchFamily="34" charset="0"/>
                        </a:rPr>
                        <a:t>buy_computer</a:t>
                      </a:r>
                      <a:r>
                        <a:rPr kumimoji="0" lang="en-US" sz="1400" b="1" i="0" u="none" strike="noStrike" cap="none" normalizeH="0" baseline="0" dirty="0">
                          <a:ln>
                            <a:noFill/>
                          </a:ln>
                          <a:solidFill>
                            <a:schemeClr val="tx1"/>
                          </a:solidFill>
                          <a:effectLst/>
                          <a:latin typeface="Tahoma" pitchFamily="34" charset="0"/>
                        </a:rPr>
                        <a:t> = 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err="1">
                          <a:ln>
                            <a:noFill/>
                          </a:ln>
                          <a:solidFill>
                            <a:schemeClr val="tx1"/>
                          </a:solidFill>
                          <a:effectLst/>
                          <a:latin typeface="Tahoma" pitchFamily="34" charset="0"/>
                        </a:rPr>
                        <a:t>buy_computer</a:t>
                      </a:r>
                      <a:r>
                        <a:rPr kumimoji="0" lang="en-US" sz="1400" b="1" i="0" u="none" strike="noStrike" cap="none" normalizeH="0" baseline="0" dirty="0">
                          <a:ln>
                            <a:noFill/>
                          </a:ln>
                          <a:solidFill>
                            <a:schemeClr val="tx1"/>
                          </a:solidFill>
                          <a:effectLst/>
                          <a:latin typeface="Tahoma" pitchFamily="34" charset="0"/>
                        </a:rPr>
                        <a:t> = 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Accuracy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592">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Actual</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err="1">
                          <a:ln>
                            <a:noFill/>
                          </a:ln>
                          <a:solidFill>
                            <a:schemeClr val="tx1"/>
                          </a:solidFill>
                          <a:effectLst/>
                          <a:latin typeface="Tahoma" pitchFamily="34" charset="0"/>
                        </a:rPr>
                        <a:t>buy_computer</a:t>
                      </a:r>
                      <a:r>
                        <a:rPr kumimoji="0" lang="en-US" sz="1400" b="1" i="0" u="none" strike="noStrike" cap="none" normalizeH="0" baseline="0" dirty="0">
                          <a:ln>
                            <a:noFill/>
                          </a:ln>
                          <a:solidFill>
                            <a:schemeClr val="tx1"/>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Tahoma" pitchFamily="34" charset="0"/>
                        </a:rPr>
                        <a:t>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67.0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15">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err="1">
                          <a:ln>
                            <a:noFill/>
                          </a:ln>
                          <a:solidFill>
                            <a:schemeClr val="tx1"/>
                          </a:solidFill>
                          <a:effectLst/>
                          <a:latin typeface="Tahoma" pitchFamily="34" charset="0"/>
                        </a:rPr>
                        <a:t>buy_computer</a:t>
                      </a:r>
                      <a:r>
                        <a:rPr kumimoji="0" lang="en-US" sz="1400" b="1" i="0" u="none" strike="noStrike" cap="none" normalizeH="0" baseline="0" dirty="0">
                          <a:ln>
                            <a:noFill/>
                          </a:ln>
                          <a:solidFill>
                            <a:schemeClr val="tx1"/>
                          </a:solidFill>
                          <a:effectLst/>
                          <a:latin typeface="Tahoma" pitchFamily="34" charset="0"/>
                        </a:rPr>
                        <a:t> =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Tahoma" pitchFamily="34"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15">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Accuracy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defRPr/>
                      </a:pPr>
                      <a:r>
                        <a:rPr kumimoji="0" lang="en-US" sz="1600" b="0" i="0" u="none" strike="noStrike" cap="none" normalizeH="0" baseline="0" dirty="0">
                          <a:ln>
                            <a:noFill/>
                          </a:ln>
                          <a:solidFill>
                            <a:schemeClr val="tx1"/>
                          </a:solidFill>
                          <a:effectLst/>
                          <a:latin typeface="Tahoma" pitchFamily="34" charset="0"/>
                        </a:rPr>
                        <a:t>67.0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FF0000"/>
                          </a:solidFill>
                          <a:effectLst/>
                          <a:latin typeface="Tahoma" pitchFamily="34" charset="0"/>
                        </a:rPr>
                        <a:t>80.0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49191" name="Rectangle 6"/>
          <p:cNvSpPr>
            <a:spLocks noChangeArrowheads="1"/>
          </p:cNvSpPr>
          <p:nvPr/>
        </p:nvSpPr>
        <p:spPr bwMode="auto">
          <a:xfrm>
            <a:off x="457200" y="1371600"/>
            <a:ext cx="7620000" cy="646113"/>
          </a:xfrm>
          <a:prstGeom prst="rect">
            <a:avLst/>
          </a:prstGeom>
          <a:noFill/>
          <a:ln w="9525">
            <a:noFill/>
            <a:miter lim="800000"/>
            <a:headEnd/>
            <a:tailEnd/>
          </a:ln>
        </p:spPr>
        <p:txBody>
          <a:bodyPr>
            <a:spAutoFit/>
          </a:bodyPr>
          <a:lstStyle/>
          <a:p>
            <a:pPr>
              <a:buFontTx/>
              <a:buChar char="•"/>
            </a:pPr>
            <a:r>
              <a:rPr lang="en-US">
                <a:cs typeface="Times New Roman" pitchFamily="18" charset="0"/>
              </a:rPr>
              <a:t> A confusion matrix contains information about </a:t>
            </a:r>
            <a:r>
              <a:rPr lang="en-US" b="1">
                <a:cs typeface="Times New Roman" pitchFamily="18" charset="0"/>
              </a:rPr>
              <a:t>actual</a:t>
            </a:r>
            <a:r>
              <a:rPr lang="en-US">
                <a:cs typeface="Times New Roman" pitchFamily="18" charset="0"/>
              </a:rPr>
              <a:t> and </a:t>
            </a:r>
            <a:r>
              <a:rPr lang="en-US" b="1">
                <a:cs typeface="Times New Roman" pitchFamily="18" charset="0"/>
              </a:rPr>
              <a:t>predicted</a:t>
            </a:r>
            <a:r>
              <a:rPr lang="en-US">
                <a:cs typeface="Times New Roman" pitchFamily="18" charset="0"/>
              </a:rPr>
              <a:t>  </a:t>
            </a:r>
          </a:p>
          <a:p>
            <a:r>
              <a:rPr lang="en-US">
                <a:cs typeface="Times New Roman" pitchFamily="18" charset="0"/>
              </a:rPr>
              <a:t>   classifications done by a classification system.</a:t>
            </a:r>
            <a:endParaRPr lang="en-US"/>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Exercise / Home Work</a:t>
            </a:r>
          </a:p>
        </p:txBody>
      </p:sp>
      <p:sp>
        <p:nvSpPr>
          <p:cNvPr id="50179" name="Slide Number Placeholder 7"/>
          <p:cNvSpPr>
            <a:spLocks noGrp="1"/>
          </p:cNvSpPr>
          <p:nvPr>
            <p:ph type="sldNum" sz="quarter" idx="12"/>
          </p:nvPr>
        </p:nvSpPr>
        <p:spPr>
          <a:noFill/>
        </p:spPr>
        <p:txBody>
          <a:bodyPr/>
          <a:lstStyle/>
          <a:p>
            <a:fld id="{CD97F193-60BF-4331-8500-007DC74117C9}" type="slidenum">
              <a:rPr lang="en-US" smtClean="0"/>
              <a:pPr/>
              <a:t>41</a:t>
            </a:fld>
            <a:endParaRPr lang="en-US"/>
          </a:p>
        </p:txBody>
      </p:sp>
      <p:sp>
        <p:nvSpPr>
          <p:cNvPr id="50180" name="TextBox 7"/>
          <p:cNvSpPr txBox="1">
            <a:spLocks noChangeArrowheads="1"/>
          </p:cNvSpPr>
          <p:nvPr/>
        </p:nvSpPr>
        <p:spPr bwMode="auto">
          <a:xfrm>
            <a:off x="457200" y="1143000"/>
            <a:ext cx="8229600" cy="923925"/>
          </a:xfrm>
          <a:prstGeom prst="rect">
            <a:avLst/>
          </a:prstGeom>
          <a:noFill/>
          <a:ln w="9525">
            <a:noFill/>
            <a:miter lim="800000"/>
            <a:headEnd/>
            <a:tailEnd/>
          </a:ln>
        </p:spPr>
        <p:txBody>
          <a:bodyPr>
            <a:spAutoFit/>
          </a:bodyPr>
          <a:lstStyle/>
          <a:p>
            <a:r>
              <a:rPr lang="en-US" dirty="0"/>
              <a:t>Q) Given the following </a:t>
            </a:r>
            <a:r>
              <a:rPr lang="en-US" dirty="0">
                <a:solidFill>
                  <a:srgbClr val="FF0000"/>
                </a:solidFill>
              </a:rPr>
              <a:t>Test Dataset </a:t>
            </a:r>
            <a:r>
              <a:rPr lang="en-US" dirty="0"/>
              <a:t>and the previous </a:t>
            </a:r>
            <a:r>
              <a:rPr lang="en-US" dirty="0">
                <a:solidFill>
                  <a:srgbClr val="FF0000"/>
                </a:solidFill>
              </a:rPr>
              <a:t>Decision Tree</a:t>
            </a:r>
            <a:r>
              <a:rPr lang="en-US" dirty="0"/>
              <a:t>, </a:t>
            </a:r>
          </a:p>
          <a:p>
            <a:r>
              <a:rPr lang="en-US" dirty="0"/>
              <a:t>1) Build The Confusion Matrix.</a:t>
            </a:r>
          </a:p>
          <a:p>
            <a:r>
              <a:rPr lang="en-US" dirty="0"/>
              <a:t>2) Find the classification Accuracy for the Model.</a:t>
            </a:r>
          </a:p>
        </p:txBody>
      </p:sp>
      <p:pic>
        <p:nvPicPr>
          <p:cNvPr id="50181" name="Picture 2"/>
          <p:cNvPicPr>
            <a:picLocks noChangeAspect="1" noChangeArrowheads="1"/>
          </p:cNvPicPr>
          <p:nvPr/>
        </p:nvPicPr>
        <p:blipFill>
          <a:blip r:embed="rId2" cstate="print"/>
          <a:srcRect/>
          <a:stretch>
            <a:fillRect/>
          </a:stretch>
        </p:blipFill>
        <p:spPr bwMode="auto">
          <a:xfrm>
            <a:off x="457200" y="2362200"/>
            <a:ext cx="8248650" cy="3829050"/>
          </a:xfrm>
          <a:prstGeom prst="rect">
            <a:avLst/>
          </a:prstGeom>
          <a:noFill/>
          <a:ln w="9525">
            <a:noFill/>
            <a:miter lim="800000"/>
            <a:headEnd/>
            <a:tailEnd/>
          </a:ln>
        </p:spPr>
      </p:pic>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Exercise / Home Work</a:t>
            </a:r>
          </a:p>
        </p:txBody>
      </p:sp>
      <p:sp>
        <p:nvSpPr>
          <p:cNvPr id="50179" name="Slide Number Placeholder 7"/>
          <p:cNvSpPr>
            <a:spLocks noGrp="1"/>
          </p:cNvSpPr>
          <p:nvPr>
            <p:ph type="sldNum" sz="quarter" idx="12"/>
          </p:nvPr>
        </p:nvSpPr>
        <p:spPr>
          <a:noFill/>
        </p:spPr>
        <p:txBody>
          <a:bodyPr/>
          <a:lstStyle/>
          <a:p>
            <a:fld id="{CD97F193-60BF-4331-8500-007DC74117C9}" type="slidenum">
              <a:rPr lang="en-US" smtClean="0"/>
              <a:pPr/>
              <a:t>42</a:t>
            </a:fld>
            <a:endParaRPr lang="en-US"/>
          </a:p>
        </p:txBody>
      </p:sp>
      <p:sp>
        <p:nvSpPr>
          <p:cNvPr id="50180" name="TextBox 7"/>
          <p:cNvSpPr txBox="1">
            <a:spLocks noChangeArrowheads="1"/>
          </p:cNvSpPr>
          <p:nvPr/>
        </p:nvSpPr>
        <p:spPr bwMode="auto">
          <a:xfrm>
            <a:off x="457200" y="1143000"/>
            <a:ext cx="8229600" cy="1200329"/>
          </a:xfrm>
          <a:prstGeom prst="rect">
            <a:avLst/>
          </a:prstGeom>
          <a:noFill/>
          <a:ln w="9525">
            <a:noFill/>
            <a:miter lim="800000"/>
            <a:headEnd/>
            <a:tailEnd/>
          </a:ln>
        </p:spPr>
        <p:txBody>
          <a:bodyPr>
            <a:spAutoFit/>
          </a:bodyPr>
          <a:lstStyle/>
          <a:p>
            <a:r>
              <a:rPr lang="en-US" dirty="0"/>
              <a:t>Q) Given the following </a:t>
            </a:r>
            <a:r>
              <a:rPr lang="en-US" dirty="0">
                <a:solidFill>
                  <a:srgbClr val="FF0000"/>
                </a:solidFill>
              </a:rPr>
              <a:t>Dataset:</a:t>
            </a:r>
            <a:r>
              <a:rPr lang="en-US" dirty="0"/>
              <a:t> </a:t>
            </a:r>
          </a:p>
          <a:p>
            <a:r>
              <a:rPr lang="en-US" dirty="0"/>
              <a:t>1) Build The Decision Tree.</a:t>
            </a:r>
          </a:p>
          <a:p>
            <a:r>
              <a:rPr lang="en-US" dirty="0"/>
              <a:t>2) Use the same Dataset to build the confusion matrix and find the classification Accuracy for the Model.</a:t>
            </a:r>
          </a:p>
        </p:txBody>
      </p:sp>
      <p:pic>
        <p:nvPicPr>
          <p:cNvPr id="174082" name="Picture 2"/>
          <p:cNvPicPr>
            <a:picLocks noChangeAspect="1" noChangeArrowheads="1"/>
          </p:cNvPicPr>
          <p:nvPr/>
        </p:nvPicPr>
        <p:blipFill>
          <a:blip r:embed="rId2" cstate="print"/>
          <a:srcRect/>
          <a:stretch>
            <a:fillRect/>
          </a:stretch>
        </p:blipFill>
        <p:spPr bwMode="auto">
          <a:xfrm>
            <a:off x="990600" y="2743200"/>
            <a:ext cx="7162800" cy="3581400"/>
          </a:xfrm>
          <a:prstGeom prst="rect">
            <a:avLst/>
          </a:prstGeom>
          <a:noFill/>
          <a:ln w="9525">
            <a:noFill/>
            <a:miter lim="800000"/>
            <a:headEnd/>
            <a:tailEnd/>
          </a:ln>
        </p:spPr>
      </p:pic>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7"/>
          <p:cNvSpPr>
            <a:spLocks noGrp="1"/>
          </p:cNvSpPr>
          <p:nvPr>
            <p:ph type="sldNum" sz="quarter" idx="12"/>
          </p:nvPr>
        </p:nvSpPr>
        <p:spPr>
          <a:noFill/>
        </p:spPr>
        <p:txBody>
          <a:bodyPr/>
          <a:lstStyle/>
          <a:p>
            <a:fld id="{65484729-54CF-4AAD-81EA-F01E6E245BB9}" type="slidenum">
              <a:rPr lang="en-US" smtClean="0"/>
              <a:pPr/>
              <a:t>43</a:t>
            </a:fld>
            <a:endParaRPr lang="en-US"/>
          </a:p>
        </p:txBody>
      </p:sp>
      <p:sp>
        <p:nvSpPr>
          <p:cNvPr id="4101" name="Rectangle 2050"/>
          <p:cNvSpPr>
            <a:spLocks noGrp="1" noChangeArrowheads="1"/>
          </p:cNvSpPr>
          <p:nvPr>
            <p:ph type="title"/>
          </p:nvPr>
        </p:nvSpPr>
        <p:spPr>
          <a:xfrm>
            <a:off x="304800" y="304800"/>
            <a:ext cx="8534400" cy="685800"/>
          </a:xfrm>
        </p:spPr>
        <p:txBody>
          <a:bodyPr/>
          <a:lstStyle/>
          <a:p>
            <a:pPr eaLnBrk="1" hangingPunct="1"/>
            <a:br>
              <a:rPr lang="en-US" sz="2000"/>
            </a:br>
            <a:r>
              <a:rPr lang="en-US" sz="2000"/>
              <a:t>Attribute Selection Measure: </a:t>
            </a:r>
            <a:br>
              <a:rPr lang="en-US" sz="2000"/>
            </a:br>
            <a:r>
              <a:rPr lang="en-US" sz="2000"/>
              <a:t>2) Gain Ratio for Attribute Selection (C4.5)</a:t>
            </a:r>
            <a:endParaRPr lang="en-US" sz="2000" i="1">
              <a:solidFill>
                <a:srgbClr val="CC0000"/>
              </a:solidFill>
            </a:endParaRPr>
          </a:p>
        </p:txBody>
      </p:sp>
      <p:sp>
        <p:nvSpPr>
          <p:cNvPr id="4102" name="Rectangle 2051"/>
          <p:cNvSpPr>
            <a:spLocks noGrp="1" noChangeArrowheads="1"/>
          </p:cNvSpPr>
          <p:nvPr>
            <p:ph type="body" sz="half" idx="1"/>
          </p:nvPr>
        </p:nvSpPr>
        <p:spPr>
          <a:xfrm>
            <a:off x="304800" y="1371600"/>
            <a:ext cx="8458200" cy="5105400"/>
          </a:xfrm>
        </p:spPr>
        <p:txBody>
          <a:bodyPr/>
          <a:lstStyle/>
          <a:p>
            <a:pPr eaLnBrk="1" hangingPunct="1">
              <a:lnSpc>
                <a:spcPct val="110000"/>
              </a:lnSpc>
            </a:pPr>
            <a:r>
              <a:rPr lang="en-US" sz="2000"/>
              <a:t>Information gain measure is biased towards attributes with a large number of values</a:t>
            </a:r>
          </a:p>
          <a:p>
            <a:pPr eaLnBrk="1" hangingPunct="1">
              <a:lnSpc>
                <a:spcPct val="110000"/>
              </a:lnSpc>
            </a:pPr>
            <a:r>
              <a:rPr lang="en-US" sz="2000"/>
              <a:t>C4.5 (a successor of ID3) uses gain ratio to overcome the problem (normalization to information gain)</a:t>
            </a:r>
          </a:p>
          <a:p>
            <a:pPr eaLnBrk="1" hangingPunct="1">
              <a:lnSpc>
                <a:spcPct val="110000"/>
              </a:lnSpc>
            </a:pPr>
            <a:endParaRPr lang="en-US" sz="2000"/>
          </a:p>
          <a:p>
            <a:pPr eaLnBrk="1" hangingPunct="1">
              <a:lnSpc>
                <a:spcPct val="110000"/>
              </a:lnSpc>
            </a:pPr>
            <a:endParaRPr lang="en-US" sz="2000"/>
          </a:p>
          <a:p>
            <a:pPr lvl="1" eaLnBrk="1" hangingPunct="1">
              <a:lnSpc>
                <a:spcPct val="110000"/>
              </a:lnSpc>
            </a:pPr>
            <a:r>
              <a:rPr lang="en-US" sz="2000"/>
              <a:t>GainRatio(A) = Gain(A)/SplitInfo(A)</a:t>
            </a:r>
          </a:p>
          <a:p>
            <a:pPr eaLnBrk="1" hangingPunct="1">
              <a:lnSpc>
                <a:spcPct val="110000"/>
              </a:lnSpc>
            </a:pPr>
            <a:r>
              <a:rPr lang="en-US" sz="2000"/>
              <a:t>Ex.</a:t>
            </a:r>
          </a:p>
          <a:p>
            <a:pPr eaLnBrk="1" hangingPunct="1">
              <a:lnSpc>
                <a:spcPct val="110000"/>
              </a:lnSpc>
            </a:pPr>
            <a:endParaRPr lang="en-US" sz="2000"/>
          </a:p>
          <a:p>
            <a:pPr lvl="1" eaLnBrk="1" hangingPunct="1">
              <a:lnSpc>
                <a:spcPct val="110000"/>
              </a:lnSpc>
            </a:pPr>
            <a:r>
              <a:rPr lang="en-US" sz="2000"/>
              <a:t>gain_ratio(income) = 0.029/0.926 = 0.031</a:t>
            </a:r>
          </a:p>
          <a:p>
            <a:pPr eaLnBrk="1" hangingPunct="1">
              <a:lnSpc>
                <a:spcPct val="110000"/>
              </a:lnSpc>
            </a:pPr>
            <a:r>
              <a:rPr lang="en-US" sz="2000"/>
              <a:t>The attribute with the maximum gain ratio is selected as the splitting attribute</a:t>
            </a:r>
          </a:p>
        </p:txBody>
      </p:sp>
      <p:graphicFrame>
        <p:nvGraphicFramePr>
          <p:cNvPr id="4098" name="Object 2048"/>
          <p:cNvGraphicFramePr>
            <a:graphicFrameLocks noGrp="1" noChangeAspect="1"/>
          </p:cNvGraphicFramePr>
          <p:nvPr>
            <p:ph sz="quarter" idx="2"/>
          </p:nvPr>
        </p:nvGraphicFramePr>
        <p:xfrm>
          <a:off x="3962400" y="2819400"/>
          <a:ext cx="3581400" cy="685800"/>
        </p:xfrm>
        <a:graphic>
          <a:graphicData uri="http://schemas.openxmlformats.org/presentationml/2006/ole">
            <mc:AlternateContent xmlns:mc="http://schemas.openxmlformats.org/markup-compatibility/2006">
              <mc:Choice xmlns:v="urn:schemas-microsoft-com:vml" Requires="v">
                <p:oleObj spid="_x0000_s4097" name="Equation" r:id="rId3" imgW="2387600" imgH="457200" progId="Equation.3">
                  <p:embed/>
                </p:oleObj>
              </mc:Choice>
              <mc:Fallback>
                <p:oleObj name="Equation" r:id="rId3" imgW="2387600" imgH="457200" progId="Equation.3">
                  <p:embed/>
                  <p:pic>
                    <p:nvPicPr>
                      <p:cNvPr id="4098" name="Object 204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19400"/>
                        <a:ext cx="3581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2049"/>
          <p:cNvGraphicFramePr>
            <a:graphicFrameLocks noGrp="1" noChangeAspect="1"/>
          </p:cNvGraphicFramePr>
          <p:nvPr>
            <p:ph sz="quarter" idx="3"/>
          </p:nvPr>
        </p:nvGraphicFramePr>
        <p:xfrm>
          <a:off x="1219200" y="3962400"/>
          <a:ext cx="6781800" cy="573088"/>
        </p:xfrm>
        <a:graphic>
          <a:graphicData uri="http://schemas.openxmlformats.org/presentationml/2006/ole">
            <mc:AlternateContent xmlns:mc="http://schemas.openxmlformats.org/markup-compatibility/2006">
              <mc:Choice xmlns:v="urn:schemas-microsoft-com:vml" Requires="v">
                <p:oleObj spid="_x0000_s4098" name="Equation" r:id="rId5" imgW="4330700" imgH="393700" progId="Equation.3">
                  <p:embed/>
                </p:oleObj>
              </mc:Choice>
              <mc:Fallback>
                <p:oleObj name="Equation" r:id="rId5" imgW="4330700" imgH="393700" progId="Equation.3">
                  <p:embed/>
                  <p:pic>
                    <p:nvPicPr>
                      <p:cNvPr id="4099" name="Object 204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962400"/>
                        <a:ext cx="67818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2"/>
          <p:cNvSpPr txBox="1">
            <a:spLocks/>
          </p:cNvSpPr>
          <p:nvPr/>
        </p:nvSpPr>
        <p:spPr bwMode="auto">
          <a:xfrm>
            <a:off x="1600200" y="6477000"/>
            <a:ext cx="6400800" cy="381000"/>
          </a:xfrm>
          <a:prstGeom prst="rect">
            <a:avLst/>
          </a:prstGeom>
          <a:noFill/>
          <a:ln w="9525">
            <a:noFill/>
            <a:miter lim="800000"/>
            <a:headEnd/>
            <a:tailEnd/>
          </a:ln>
        </p:spPr>
        <p:txBody>
          <a:bodyPr/>
          <a:lstStyle/>
          <a:p>
            <a:pPr marL="342900" indent="-342900" algn="r" eaLnBrk="0" hangingPunct="0">
              <a:spcBef>
                <a:spcPct val="20000"/>
              </a:spcBef>
              <a:buClr>
                <a:schemeClr val="folHlink"/>
              </a:buClr>
              <a:buSzPct val="60000"/>
              <a:defRPr/>
            </a:pPr>
            <a:r>
              <a:rPr lang="en-US" sz="1200" b="1" kern="0" dirty="0">
                <a:solidFill>
                  <a:srgbClr val="C00000"/>
                </a:solidFill>
                <a:latin typeface="+mn-lt"/>
              </a:rPr>
              <a:t>Note: To be presented by one of the good students with full example.</a:t>
            </a: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0"/>
            <a:ext cx="8382000" cy="679450"/>
          </a:xfrm>
        </p:spPr>
        <p:txBody>
          <a:bodyPr/>
          <a:lstStyle/>
          <a:p>
            <a:r>
              <a:rPr lang="en-GB" sz="2800">
                <a:solidFill>
                  <a:srgbClr val="2A03B9"/>
                </a:solidFill>
              </a:rPr>
              <a:t>The Weaknesses of Decision Tree Methods</a:t>
            </a:r>
          </a:p>
        </p:txBody>
      </p:sp>
      <p:sp>
        <p:nvSpPr>
          <p:cNvPr id="51203" name="Text Box 4"/>
          <p:cNvSpPr txBox="1">
            <a:spLocks noChangeArrowheads="1"/>
          </p:cNvSpPr>
          <p:nvPr/>
        </p:nvSpPr>
        <p:spPr bwMode="auto">
          <a:xfrm>
            <a:off x="468313" y="1196975"/>
            <a:ext cx="8207375" cy="3170238"/>
          </a:xfrm>
          <a:prstGeom prst="rect">
            <a:avLst/>
          </a:prstGeom>
          <a:noFill/>
          <a:ln w="9525">
            <a:noFill/>
            <a:miter lim="800000"/>
            <a:headEnd/>
            <a:tailEnd/>
          </a:ln>
        </p:spPr>
        <p:txBody>
          <a:bodyPr>
            <a:spAutoFit/>
          </a:bodyPr>
          <a:lstStyle/>
          <a:p>
            <a:pPr>
              <a:buClr>
                <a:srgbClr val="CC6600"/>
              </a:buClr>
              <a:buFont typeface="Wingdings" pitchFamily="2" charset="2"/>
              <a:buChar char="ü"/>
            </a:pPr>
            <a:r>
              <a:rPr lang="en-GB" sz="2000"/>
              <a:t> Decision trees are less appropriate for estimation tasks where the goal is to predict the value of a continuous variable such as income, blood pressure, or interest rate.</a:t>
            </a:r>
          </a:p>
          <a:p>
            <a:pPr>
              <a:buClr>
                <a:srgbClr val="CC6600"/>
              </a:buClr>
              <a:buFont typeface="Wingdings" pitchFamily="2" charset="2"/>
              <a:buChar char="ü"/>
            </a:pPr>
            <a:endParaRPr lang="en-GB" sz="2000"/>
          </a:p>
          <a:p>
            <a:pPr>
              <a:buClr>
                <a:srgbClr val="CC6600"/>
              </a:buClr>
              <a:buFont typeface="Wingdings" pitchFamily="2" charset="2"/>
              <a:buChar char="ü"/>
            </a:pPr>
            <a:r>
              <a:rPr lang="en-GB" sz="2000"/>
              <a:t> Most decision tree algorithms examine a single field at a time.</a:t>
            </a:r>
          </a:p>
          <a:p>
            <a:pPr>
              <a:buClr>
                <a:srgbClr val="CC6600"/>
              </a:buClr>
              <a:buFont typeface="Wingdings" pitchFamily="2" charset="2"/>
              <a:buChar char="ü"/>
            </a:pPr>
            <a:endParaRPr lang="en-GB" sz="2000"/>
          </a:p>
          <a:p>
            <a:pPr>
              <a:buClr>
                <a:srgbClr val="CC6600"/>
              </a:buClr>
              <a:buFont typeface="Wingdings" pitchFamily="2" charset="2"/>
              <a:buChar char="ü"/>
            </a:pPr>
            <a:r>
              <a:rPr lang="en-GB" sz="2000"/>
              <a:t> Decision trees are prone to errors in classification problems with many classes and relatively small number of training examples. </a:t>
            </a:r>
          </a:p>
          <a:p>
            <a:pPr>
              <a:buClr>
                <a:srgbClr val="CC6600"/>
              </a:buClr>
              <a:buFont typeface="Wingdings" pitchFamily="2" charset="2"/>
              <a:buChar char="ü"/>
            </a:pPr>
            <a:endParaRPr lang="en-GB" sz="2000"/>
          </a:p>
          <a:p>
            <a:pPr>
              <a:buClr>
                <a:srgbClr val="CC6600"/>
              </a:buClr>
              <a:buFont typeface="Wingdings" pitchFamily="2" charset="2"/>
              <a:buChar char="ü"/>
            </a:pPr>
            <a:r>
              <a:rPr lang="en-GB" sz="2000">
                <a:solidFill>
                  <a:srgbClr val="3333CC"/>
                </a:solidFill>
              </a:rPr>
              <a:t> Decision trees are computationally expensive to train.</a:t>
            </a:r>
            <a:endParaRPr lang="en-GB" sz="2000"/>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B354EF27-32C9-4002-9E83-FE8AF5D5889F}" type="slidenum">
              <a:rPr lang="en-US" smtClean="0"/>
              <a:pPr/>
              <a:t>45</a:t>
            </a:fld>
            <a:endParaRPr lang="en-US"/>
          </a:p>
        </p:txBody>
      </p:sp>
      <p:sp>
        <p:nvSpPr>
          <p:cNvPr id="52227" name="Rectangle 2"/>
          <p:cNvSpPr>
            <a:spLocks noGrp="1" noChangeArrowheads="1"/>
          </p:cNvSpPr>
          <p:nvPr>
            <p:ph type="title"/>
          </p:nvPr>
        </p:nvSpPr>
        <p:spPr>
          <a:xfrm>
            <a:off x="381000" y="304800"/>
            <a:ext cx="8305800" cy="685800"/>
          </a:xfrm>
          <a:noFill/>
        </p:spPr>
        <p:txBody>
          <a:bodyPr lIns="92075" tIns="46038" rIns="92075" bIns="46038" anchor="ctr"/>
          <a:lstStyle/>
          <a:p>
            <a:pPr eaLnBrk="1" hangingPunct="1"/>
            <a:r>
              <a:rPr lang="en-US" sz="2800" dirty="0"/>
              <a:t>Tree Pruning and Overfitting </a:t>
            </a:r>
          </a:p>
        </p:txBody>
      </p:sp>
      <p:sp>
        <p:nvSpPr>
          <p:cNvPr id="52228" name="Rectangle 3"/>
          <p:cNvSpPr>
            <a:spLocks noGrp="1" noChangeArrowheads="1"/>
          </p:cNvSpPr>
          <p:nvPr>
            <p:ph type="body" idx="1"/>
          </p:nvPr>
        </p:nvSpPr>
        <p:spPr>
          <a:xfrm>
            <a:off x="228600" y="1066800"/>
            <a:ext cx="8458200" cy="4267200"/>
          </a:xfrm>
          <a:noFill/>
        </p:spPr>
        <p:txBody>
          <a:bodyPr lIns="92075" tIns="46038" rIns="92075" bIns="46038"/>
          <a:lstStyle/>
          <a:p>
            <a:r>
              <a:rPr lang="en-US" sz="1800"/>
              <a:t>When a decision tree is built, many of the branches will reflect anomalies in the training data due to noise or outliers. Tree pruning methods address this problem of </a:t>
            </a:r>
            <a:r>
              <a:rPr lang="en-US" sz="1800" i="1"/>
              <a:t>overfitting  </a:t>
            </a:r>
            <a:r>
              <a:rPr lang="en-US" sz="1800"/>
              <a:t>the data.</a:t>
            </a:r>
          </a:p>
          <a:p>
            <a:pPr eaLnBrk="1" hangingPunct="1">
              <a:lnSpc>
                <a:spcPct val="120000"/>
              </a:lnSpc>
            </a:pPr>
            <a:r>
              <a:rPr lang="en-US" sz="1800"/>
              <a:t>Overfitting:  An induced tree may overfit the training data </a:t>
            </a:r>
          </a:p>
          <a:p>
            <a:pPr lvl="1" eaLnBrk="1" hangingPunct="1">
              <a:lnSpc>
                <a:spcPct val="120000"/>
              </a:lnSpc>
            </a:pPr>
            <a:r>
              <a:rPr lang="en-US" sz="1600"/>
              <a:t>Too many branches, some may reflect anomalies due to noise or outliers</a:t>
            </a:r>
          </a:p>
          <a:p>
            <a:pPr lvl="1" eaLnBrk="1" hangingPunct="1">
              <a:lnSpc>
                <a:spcPct val="120000"/>
              </a:lnSpc>
            </a:pPr>
            <a:r>
              <a:rPr lang="en-US" sz="1600"/>
              <a:t>Poor accuracy for unseen samples</a:t>
            </a:r>
          </a:p>
          <a:p>
            <a:pPr eaLnBrk="1" hangingPunct="1">
              <a:lnSpc>
                <a:spcPct val="120000"/>
              </a:lnSpc>
            </a:pPr>
            <a:r>
              <a:rPr lang="en-US" sz="1800"/>
              <a:t>Two approaches to avoid overfitting </a:t>
            </a:r>
          </a:p>
          <a:p>
            <a:pPr lvl="1" eaLnBrk="1" hangingPunct="1">
              <a:lnSpc>
                <a:spcPct val="120000"/>
              </a:lnSpc>
            </a:pPr>
            <a:r>
              <a:rPr lang="en-US" sz="1600"/>
              <a:t>Prepruning: Halt tree construction early—do not split a node if this would result in the goodness measure falling below a threshold</a:t>
            </a:r>
          </a:p>
          <a:p>
            <a:pPr lvl="2" eaLnBrk="1" hangingPunct="1">
              <a:lnSpc>
                <a:spcPct val="120000"/>
              </a:lnSpc>
            </a:pPr>
            <a:r>
              <a:rPr lang="en-US" sz="1600"/>
              <a:t>Difficult to choose an appropriate threshold</a:t>
            </a:r>
          </a:p>
          <a:p>
            <a:pPr lvl="1" eaLnBrk="1" hangingPunct="1">
              <a:lnSpc>
                <a:spcPct val="120000"/>
              </a:lnSpc>
            </a:pPr>
            <a:r>
              <a:rPr lang="en-US" sz="1600"/>
              <a:t>Postpruning: Remove branches from a “fully grown” tree—get a sequence of progressively pruned trees</a:t>
            </a:r>
          </a:p>
          <a:p>
            <a:pPr lvl="2" eaLnBrk="1" hangingPunct="1">
              <a:lnSpc>
                <a:spcPct val="120000"/>
              </a:lnSpc>
            </a:pPr>
            <a:r>
              <a:rPr lang="en-US" sz="1600"/>
              <a:t>Use a set of data different from the training data to decide which is the “best pruned tree”</a:t>
            </a:r>
          </a:p>
        </p:txBody>
      </p:sp>
      <p:sp>
        <p:nvSpPr>
          <p:cNvPr id="7" name="Content Placeholder 2"/>
          <p:cNvSpPr txBox="1">
            <a:spLocks/>
          </p:cNvSpPr>
          <p:nvPr/>
        </p:nvSpPr>
        <p:spPr bwMode="auto">
          <a:xfrm>
            <a:off x="1219200" y="5867400"/>
            <a:ext cx="6400800" cy="381000"/>
          </a:xfrm>
          <a:prstGeom prst="rect">
            <a:avLst/>
          </a:prstGeom>
          <a:noFill/>
          <a:ln w="9525">
            <a:noFill/>
            <a:miter lim="800000"/>
            <a:headEnd/>
            <a:tailEnd/>
          </a:ln>
        </p:spPr>
        <p:txBody>
          <a:bodyPr/>
          <a:lstStyle/>
          <a:p>
            <a:pPr marL="342900" indent="-342900" algn="r" eaLnBrk="0" hangingPunct="0">
              <a:spcBef>
                <a:spcPct val="20000"/>
              </a:spcBef>
              <a:buClr>
                <a:schemeClr val="folHlink"/>
              </a:buClr>
              <a:buSzPct val="60000"/>
              <a:defRPr/>
            </a:pPr>
            <a:r>
              <a:rPr lang="en-US" sz="1200" b="1" kern="0" dirty="0">
                <a:solidFill>
                  <a:srgbClr val="C00000"/>
                </a:solidFill>
                <a:latin typeface="+mn-lt"/>
              </a:rPr>
              <a:t>Note: To be presented by one of the good students with full example.</a:t>
            </a:r>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t>Example</a:t>
            </a:r>
          </a:p>
        </p:txBody>
      </p:sp>
      <p:sp>
        <p:nvSpPr>
          <p:cNvPr id="53251" name="Slide Number Placeholder 5"/>
          <p:cNvSpPr>
            <a:spLocks noGrp="1"/>
          </p:cNvSpPr>
          <p:nvPr>
            <p:ph type="sldNum" sz="quarter" idx="12"/>
          </p:nvPr>
        </p:nvSpPr>
        <p:spPr>
          <a:noFill/>
        </p:spPr>
        <p:txBody>
          <a:bodyPr/>
          <a:lstStyle/>
          <a:p>
            <a:fld id="{51BC09EB-8C6B-4E18-B237-1BE12C701D4A}" type="slidenum">
              <a:rPr lang="en-US" smtClean="0"/>
              <a:pPr/>
              <a:t>46</a:t>
            </a:fld>
            <a:endParaRPr lang="en-US"/>
          </a:p>
        </p:txBody>
      </p:sp>
      <p:pic>
        <p:nvPicPr>
          <p:cNvPr id="53252" name="Picture 2"/>
          <p:cNvPicPr>
            <a:picLocks noChangeAspect="1" noChangeArrowheads="1"/>
          </p:cNvPicPr>
          <p:nvPr/>
        </p:nvPicPr>
        <p:blipFill>
          <a:blip r:embed="rId2" cstate="print"/>
          <a:srcRect/>
          <a:stretch>
            <a:fillRect/>
          </a:stretch>
        </p:blipFill>
        <p:spPr bwMode="auto">
          <a:xfrm>
            <a:off x="457200" y="1447800"/>
            <a:ext cx="8229600" cy="3581400"/>
          </a:xfrm>
          <a:prstGeom prst="rect">
            <a:avLst/>
          </a:prstGeom>
          <a:noFill/>
          <a:ln w="9525">
            <a:solidFill>
              <a:schemeClr val="accent1"/>
            </a:solidFill>
            <a:miter lim="800000"/>
            <a:headEnd/>
            <a:tailEnd/>
          </a:ln>
        </p:spPr>
      </p:pic>
      <p:pic>
        <p:nvPicPr>
          <p:cNvPr id="53253" name="Picture 3"/>
          <p:cNvPicPr>
            <a:picLocks noChangeAspect="1" noChangeArrowheads="1"/>
          </p:cNvPicPr>
          <p:nvPr/>
        </p:nvPicPr>
        <p:blipFill>
          <a:blip r:embed="rId3" cstate="print"/>
          <a:srcRect/>
          <a:stretch>
            <a:fillRect/>
          </a:stretch>
        </p:blipFill>
        <p:spPr bwMode="auto">
          <a:xfrm>
            <a:off x="1905000" y="5334000"/>
            <a:ext cx="4886325" cy="352425"/>
          </a:xfrm>
          <a:prstGeom prst="rect">
            <a:avLst/>
          </a:prstGeom>
          <a:noFill/>
          <a:ln w="9525">
            <a:noFill/>
            <a:miter lim="800000"/>
            <a:headEnd/>
            <a:tailEnd/>
          </a:ln>
        </p:spPr>
      </p:pic>
      <p:cxnSp>
        <p:nvCxnSpPr>
          <p:cNvPr id="53254" name="Straight Connector 9"/>
          <p:cNvCxnSpPr>
            <a:cxnSpLocks noChangeShapeType="1"/>
          </p:cNvCxnSpPr>
          <p:nvPr/>
        </p:nvCxnSpPr>
        <p:spPr bwMode="auto">
          <a:xfrm flipH="1">
            <a:off x="4876800" y="1447800"/>
            <a:ext cx="990600" cy="3581400"/>
          </a:xfrm>
          <a:prstGeom prst="line">
            <a:avLst/>
          </a:prstGeom>
          <a:noFill/>
          <a:ln w="9525" algn="ctr">
            <a:solidFill>
              <a:srgbClr val="FF0000"/>
            </a:solidFill>
            <a:miter lim="800000"/>
            <a:headEnd/>
            <a:tailEnd/>
          </a:ln>
        </p:spPr>
      </p:cxn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z="2000"/>
              <a:t>The Implementation of Decision Tree Algorithm</a:t>
            </a:r>
          </a:p>
        </p:txBody>
      </p:sp>
      <p:sp>
        <p:nvSpPr>
          <p:cNvPr id="54275" name="Content Placeholder 2"/>
          <p:cNvSpPr>
            <a:spLocks noGrp="1"/>
          </p:cNvSpPr>
          <p:nvPr>
            <p:ph idx="1"/>
          </p:nvPr>
        </p:nvSpPr>
        <p:spPr>
          <a:xfrm>
            <a:off x="304800" y="1600200"/>
            <a:ext cx="8458200" cy="762000"/>
          </a:xfrm>
        </p:spPr>
        <p:txBody>
          <a:bodyPr/>
          <a:lstStyle/>
          <a:p>
            <a:r>
              <a:rPr lang="en-US" sz="2400"/>
              <a:t>There are several implementations for the decision tree algorithm. </a:t>
            </a:r>
          </a:p>
          <a:p>
            <a:endParaRPr lang="en-US" sz="2400"/>
          </a:p>
          <a:p>
            <a:r>
              <a:rPr lang="en-US" sz="2400"/>
              <a:t>The first version is called</a:t>
            </a:r>
            <a:r>
              <a:rPr lang="en-US" sz="2400" b="1"/>
              <a:t> ID3</a:t>
            </a:r>
          </a:p>
          <a:p>
            <a:r>
              <a:rPr lang="en-US" sz="2400"/>
              <a:t>The second version is called</a:t>
            </a:r>
            <a:r>
              <a:rPr lang="en-US" sz="2400" b="1"/>
              <a:t> C4.5. </a:t>
            </a:r>
          </a:p>
          <a:p>
            <a:pPr lvl="1"/>
            <a:r>
              <a:rPr lang="en-US" sz="2000" b="1"/>
              <a:t>J48</a:t>
            </a:r>
            <a:r>
              <a:rPr lang="en-US" sz="2000"/>
              <a:t> is an </a:t>
            </a:r>
            <a:r>
              <a:rPr lang="en-US" sz="2000">
                <a:hlinkClick r:id="rId2" action="ppaction://hlinkfile" tooltip="Open source"/>
              </a:rPr>
              <a:t>open source</a:t>
            </a:r>
            <a:r>
              <a:rPr lang="en-US" sz="2000"/>
              <a:t> </a:t>
            </a:r>
            <a:r>
              <a:rPr lang="en-US" sz="2000">
                <a:hlinkClick r:id="rId3" action="ppaction://hlinkfile" tooltip="Java (programming language)"/>
              </a:rPr>
              <a:t>Java</a:t>
            </a:r>
            <a:r>
              <a:rPr lang="en-US" sz="2000"/>
              <a:t> implementation of the C4.5 algorithm in the </a:t>
            </a:r>
            <a:r>
              <a:rPr lang="en-US" sz="2000">
                <a:hlinkClick r:id="rId4" action="ppaction://hlinkfile" tooltip="Weka (machine learning)"/>
              </a:rPr>
              <a:t>weka</a:t>
            </a:r>
            <a:r>
              <a:rPr lang="en-US" sz="2000"/>
              <a:t> </a:t>
            </a:r>
            <a:r>
              <a:rPr lang="en-US" sz="2000">
                <a:hlinkClick r:id="rId5" action="ppaction://hlinkfile" tooltip="Data mining"/>
              </a:rPr>
              <a:t>data mining</a:t>
            </a:r>
            <a:r>
              <a:rPr lang="en-US" sz="2000"/>
              <a:t> tool.</a:t>
            </a:r>
          </a:p>
          <a:p>
            <a:r>
              <a:rPr lang="en-US" sz="2400"/>
              <a:t>The new version is called C5.0 (See5.0) </a:t>
            </a:r>
          </a:p>
          <a:p>
            <a:endParaRPr lang="en-US" sz="2400"/>
          </a:p>
        </p:txBody>
      </p:sp>
      <p:sp>
        <p:nvSpPr>
          <p:cNvPr id="54276" name="Slide Number Placeholder 5"/>
          <p:cNvSpPr>
            <a:spLocks noGrp="1"/>
          </p:cNvSpPr>
          <p:nvPr>
            <p:ph type="sldNum" sz="quarter" idx="12"/>
          </p:nvPr>
        </p:nvSpPr>
        <p:spPr>
          <a:noFill/>
        </p:spPr>
        <p:txBody>
          <a:bodyPr/>
          <a:lstStyle/>
          <a:p>
            <a:fld id="{CD89BD7E-EAC8-41F1-9E16-1138BFCD93C9}" type="slidenum">
              <a:rPr lang="en-US" smtClean="0"/>
              <a:pPr/>
              <a:t>47</a:t>
            </a:fld>
            <a:endParaRPr lang="en-US"/>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z="3200"/>
              <a:t>The ID3 Pseudocode</a:t>
            </a:r>
          </a:p>
        </p:txBody>
      </p:sp>
      <p:sp>
        <p:nvSpPr>
          <p:cNvPr id="3" name="Content Placeholder 2"/>
          <p:cNvSpPr>
            <a:spLocks noGrp="1"/>
          </p:cNvSpPr>
          <p:nvPr>
            <p:ph idx="1"/>
          </p:nvPr>
        </p:nvSpPr>
        <p:spPr>
          <a:xfrm>
            <a:off x="228600" y="1143000"/>
            <a:ext cx="8458200" cy="5105400"/>
          </a:xfrm>
        </p:spPr>
        <p:txBody>
          <a:bodyPr/>
          <a:lstStyle/>
          <a:p>
            <a:pPr>
              <a:defRPr/>
            </a:pPr>
            <a:r>
              <a:rPr lang="en-US" sz="1050" b="1" dirty="0">
                <a:latin typeface="Courier New"/>
              </a:rPr>
              <a:t>id3(examples, attributes) </a:t>
            </a:r>
          </a:p>
          <a:p>
            <a:pPr>
              <a:defRPr/>
            </a:pPr>
            <a:r>
              <a:rPr lang="en-US" sz="1050" dirty="0">
                <a:latin typeface="Courier New"/>
              </a:rPr>
              <a:t>   ''' </a:t>
            </a:r>
          </a:p>
          <a:p>
            <a:pPr>
              <a:defRPr/>
            </a:pPr>
            <a:r>
              <a:rPr lang="en-US" sz="1050" dirty="0">
                <a:latin typeface="Courier New"/>
              </a:rPr>
              <a:t>   examples are the training examples.  attributes is a list of</a:t>
            </a:r>
          </a:p>
          <a:p>
            <a:pPr>
              <a:defRPr/>
            </a:pPr>
            <a:r>
              <a:rPr lang="en-US" sz="1050" dirty="0">
                <a:latin typeface="Courier New"/>
              </a:rPr>
              <a:t>   attributes that may be tested by the learned </a:t>
            </a:r>
            <a:r>
              <a:rPr lang="en-US" sz="1050" dirty="0" err="1">
                <a:latin typeface="Courier New"/>
              </a:rPr>
              <a:t>decison</a:t>
            </a:r>
            <a:r>
              <a:rPr lang="en-US" sz="1050" dirty="0">
                <a:latin typeface="Courier New"/>
              </a:rPr>
              <a:t> tree.  Returns</a:t>
            </a:r>
          </a:p>
          <a:p>
            <a:pPr>
              <a:defRPr/>
            </a:pPr>
            <a:r>
              <a:rPr lang="en-US" sz="1050" dirty="0">
                <a:latin typeface="Courier New"/>
              </a:rPr>
              <a:t>   a tree that correctly classifies the given examples. Assume that</a:t>
            </a:r>
          </a:p>
          <a:p>
            <a:pPr>
              <a:defRPr/>
            </a:pPr>
            <a:r>
              <a:rPr lang="en-US" sz="1050" dirty="0">
                <a:latin typeface="Courier New"/>
              </a:rPr>
              <a:t>   the </a:t>
            </a:r>
            <a:r>
              <a:rPr lang="en-US" sz="1050" dirty="0" err="1">
                <a:latin typeface="Courier New"/>
              </a:rPr>
              <a:t>targetAttribute</a:t>
            </a:r>
            <a:r>
              <a:rPr lang="en-US" sz="1050" dirty="0">
                <a:latin typeface="Courier New"/>
              </a:rPr>
              <a:t>, which is the attribute whose value is to be</a:t>
            </a:r>
          </a:p>
          <a:p>
            <a:pPr>
              <a:defRPr/>
            </a:pPr>
            <a:r>
              <a:rPr lang="en-US" sz="1050" dirty="0">
                <a:latin typeface="Courier New"/>
              </a:rPr>
              <a:t>   predicted by the tree, is a class variable.</a:t>
            </a:r>
          </a:p>
          <a:p>
            <a:pPr>
              <a:defRPr/>
            </a:pPr>
            <a:r>
              <a:rPr lang="en-US" sz="1050" dirty="0">
                <a:latin typeface="Courier New"/>
              </a:rPr>
              <a:t>   '''</a:t>
            </a:r>
          </a:p>
          <a:p>
            <a:pPr>
              <a:defRPr/>
            </a:pPr>
            <a:r>
              <a:rPr lang="en-US" sz="1050" dirty="0">
                <a:latin typeface="Courier New"/>
              </a:rPr>
              <a:t>   node = </a:t>
            </a:r>
            <a:r>
              <a:rPr lang="en-US" sz="1050" dirty="0" err="1">
                <a:latin typeface="Courier New"/>
              </a:rPr>
              <a:t>DecisionTreeNode</a:t>
            </a:r>
            <a:r>
              <a:rPr lang="en-US" sz="1050" dirty="0">
                <a:latin typeface="Courier New"/>
              </a:rPr>
              <a:t>(examples)</a:t>
            </a:r>
          </a:p>
          <a:p>
            <a:pPr>
              <a:defRPr/>
            </a:pPr>
            <a:r>
              <a:rPr lang="en-US" sz="1050" dirty="0">
                <a:latin typeface="Courier New"/>
              </a:rPr>
              <a:t>   # handle target attributes with arbitrary labels</a:t>
            </a:r>
          </a:p>
          <a:p>
            <a:pPr>
              <a:defRPr/>
            </a:pPr>
            <a:r>
              <a:rPr lang="en-US" sz="1050" dirty="0">
                <a:latin typeface="Courier New"/>
              </a:rPr>
              <a:t>   dictionary = </a:t>
            </a:r>
            <a:r>
              <a:rPr lang="en-US" sz="1050" dirty="0" err="1">
                <a:latin typeface="Courier New"/>
              </a:rPr>
              <a:t>summarizeExamples</a:t>
            </a:r>
            <a:r>
              <a:rPr lang="en-US" sz="1050" dirty="0">
                <a:latin typeface="Courier New"/>
              </a:rPr>
              <a:t>(examples, </a:t>
            </a:r>
            <a:r>
              <a:rPr lang="en-US" sz="1050" dirty="0" err="1">
                <a:latin typeface="Courier New"/>
              </a:rPr>
              <a:t>targetAttribute</a:t>
            </a:r>
            <a:r>
              <a:rPr lang="en-US" sz="1050" dirty="0">
                <a:latin typeface="Courier New"/>
              </a:rPr>
              <a:t>)</a:t>
            </a:r>
          </a:p>
          <a:p>
            <a:pPr>
              <a:defRPr/>
            </a:pPr>
            <a:r>
              <a:rPr lang="en-US" sz="1050" dirty="0">
                <a:latin typeface="Courier New"/>
              </a:rPr>
              <a:t>   for key in dictionary:</a:t>
            </a:r>
          </a:p>
          <a:p>
            <a:pPr>
              <a:defRPr/>
            </a:pPr>
            <a:r>
              <a:rPr lang="en-US" sz="1050" dirty="0">
                <a:latin typeface="Courier New"/>
              </a:rPr>
              <a:t>       if dictionary[key] == total number of examples</a:t>
            </a:r>
          </a:p>
          <a:p>
            <a:pPr>
              <a:defRPr/>
            </a:pPr>
            <a:r>
              <a:rPr lang="en-US" sz="1050" dirty="0">
                <a:latin typeface="Courier New"/>
              </a:rPr>
              <a:t>          </a:t>
            </a:r>
            <a:r>
              <a:rPr lang="en-US" sz="1050" dirty="0" err="1">
                <a:latin typeface="Courier New"/>
              </a:rPr>
              <a:t>node.label</a:t>
            </a:r>
            <a:r>
              <a:rPr lang="en-US" sz="1050" dirty="0">
                <a:latin typeface="Courier New"/>
              </a:rPr>
              <a:t> = key</a:t>
            </a:r>
          </a:p>
          <a:p>
            <a:pPr>
              <a:defRPr/>
            </a:pPr>
            <a:r>
              <a:rPr lang="en-US" sz="1050" dirty="0">
                <a:latin typeface="Courier New"/>
              </a:rPr>
              <a:t>          return node</a:t>
            </a:r>
          </a:p>
          <a:p>
            <a:pPr>
              <a:defRPr/>
            </a:pPr>
            <a:r>
              <a:rPr lang="en-US" sz="1050" dirty="0">
                <a:latin typeface="Courier New"/>
              </a:rPr>
              <a:t>   # test for number of examples to avoid </a:t>
            </a:r>
            <a:r>
              <a:rPr lang="en-US" sz="1050" dirty="0" err="1">
                <a:latin typeface="Courier New"/>
              </a:rPr>
              <a:t>overfitting</a:t>
            </a:r>
            <a:endParaRPr lang="en-US" sz="1050" dirty="0">
              <a:latin typeface="Courier New"/>
            </a:endParaRPr>
          </a:p>
          <a:p>
            <a:pPr>
              <a:defRPr/>
            </a:pPr>
            <a:r>
              <a:rPr lang="en-US" sz="1050" dirty="0">
                <a:latin typeface="Courier New"/>
              </a:rPr>
              <a:t>   if attributes is empty or number of examples &lt; minimum allowed per branch:</a:t>
            </a:r>
          </a:p>
          <a:p>
            <a:pPr>
              <a:defRPr/>
            </a:pPr>
            <a:r>
              <a:rPr lang="en-US" sz="1050" dirty="0">
                <a:latin typeface="Courier New"/>
              </a:rPr>
              <a:t>      </a:t>
            </a:r>
            <a:r>
              <a:rPr lang="en-US" sz="1050" dirty="0" err="1">
                <a:latin typeface="Courier New"/>
              </a:rPr>
              <a:t>node.label</a:t>
            </a:r>
            <a:r>
              <a:rPr lang="en-US" sz="1050" dirty="0">
                <a:latin typeface="Courier New"/>
              </a:rPr>
              <a:t> = most common value in examples</a:t>
            </a:r>
          </a:p>
          <a:p>
            <a:pPr>
              <a:defRPr/>
            </a:pPr>
            <a:r>
              <a:rPr lang="en-US" sz="1050" dirty="0">
                <a:latin typeface="Courier New"/>
              </a:rPr>
              <a:t>      return node</a:t>
            </a:r>
          </a:p>
          <a:p>
            <a:pPr>
              <a:defRPr/>
            </a:pPr>
            <a:r>
              <a:rPr lang="en-US" sz="1050" dirty="0">
                <a:latin typeface="Courier New"/>
              </a:rPr>
              <a:t>   </a:t>
            </a:r>
            <a:r>
              <a:rPr lang="en-US" sz="1050" dirty="0" err="1">
                <a:latin typeface="Courier New"/>
              </a:rPr>
              <a:t>bestA</a:t>
            </a:r>
            <a:r>
              <a:rPr lang="en-US" sz="1050" dirty="0">
                <a:latin typeface="Courier New"/>
              </a:rPr>
              <a:t> = the attribute with the most information gain</a:t>
            </a:r>
          </a:p>
          <a:p>
            <a:pPr>
              <a:defRPr/>
            </a:pPr>
            <a:r>
              <a:rPr lang="en-US" sz="1050" dirty="0">
                <a:latin typeface="Courier New"/>
              </a:rPr>
              <a:t>   </a:t>
            </a:r>
            <a:r>
              <a:rPr lang="en-US" sz="1050" dirty="0" err="1">
                <a:latin typeface="Courier New"/>
              </a:rPr>
              <a:t>node.decision</a:t>
            </a:r>
            <a:r>
              <a:rPr lang="en-US" sz="1050" dirty="0">
                <a:latin typeface="Courier New"/>
              </a:rPr>
              <a:t> = </a:t>
            </a:r>
            <a:r>
              <a:rPr lang="en-US" sz="1050" dirty="0" err="1">
                <a:latin typeface="Courier New"/>
              </a:rPr>
              <a:t>bestA</a:t>
            </a:r>
            <a:endParaRPr lang="en-US" sz="1050" dirty="0">
              <a:latin typeface="Courier New"/>
            </a:endParaRPr>
          </a:p>
          <a:p>
            <a:pPr>
              <a:defRPr/>
            </a:pPr>
            <a:r>
              <a:rPr lang="en-US" sz="1050" dirty="0">
                <a:latin typeface="Courier New"/>
              </a:rPr>
              <a:t>   for each possible value v of </a:t>
            </a:r>
            <a:r>
              <a:rPr lang="en-US" sz="1050" dirty="0" err="1">
                <a:latin typeface="Courier New"/>
              </a:rPr>
              <a:t>bestA</a:t>
            </a:r>
            <a:r>
              <a:rPr lang="en-US" sz="1050" dirty="0">
                <a:latin typeface="Courier New"/>
              </a:rPr>
              <a:t>:</a:t>
            </a:r>
          </a:p>
          <a:p>
            <a:pPr>
              <a:defRPr/>
            </a:pPr>
            <a:r>
              <a:rPr lang="en-US" sz="1050" dirty="0">
                <a:latin typeface="Courier New"/>
              </a:rPr>
              <a:t>      subset = the subset of examples that have value v for </a:t>
            </a:r>
            <a:r>
              <a:rPr lang="en-US" sz="1050" dirty="0" err="1">
                <a:latin typeface="Courier New"/>
              </a:rPr>
              <a:t>bestA</a:t>
            </a:r>
            <a:endParaRPr lang="en-US" sz="1050" dirty="0">
              <a:latin typeface="Courier New"/>
            </a:endParaRPr>
          </a:p>
          <a:p>
            <a:pPr>
              <a:defRPr/>
            </a:pPr>
            <a:r>
              <a:rPr lang="en-US" sz="1050" dirty="0">
                <a:latin typeface="Courier New"/>
              </a:rPr>
              <a:t>      if subset is not empty:</a:t>
            </a:r>
          </a:p>
          <a:p>
            <a:pPr>
              <a:defRPr/>
            </a:pPr>
            <a:r>
              <a:rPr lang="en-US" sz="1050" dirty="0">
                <a:latin typeface="Courier New"/>
              </a:rPr>
              <a:t>         </a:t>
            </a:r>
            <a:r>
              <a:rPr lang="en-US" sz="1050" dirty="0" err="1">
                <a:latin typeface="Courier New"/>
              </a:rPr>
              <a:t>node.addBranch</a:t>
            </a:r>
            <a:r>
              <a:rPr lang="en-US" sz="1050" dirty="0">
                <a:latin typeface="Courier New"/>
              </a:rPr>
              <a:t>(id3(subset, </a:t>
            </a:r>
            <a:r>
              <a:rPr lang="en-US" sz="1050" dirty="0" err="1">
                <a:latin typeface="Courier New"/>
              </a:rPr>
              <a:t>targetAttribute</a:t>
            </a:r>
            <a:r>
              <a:rPr lang="en-US" sz="1050" dirty="0">
                <a:latin typeface="Courier New"/>
              </a:rPr>
              <a:t>, attributes-</a:t>
            </a:r>
            <a:r>
              <a:rPr lang="en-US" sz="1050" dirty="0" err="1">
                <a:latin typeface="Courier New"/>
              </a:rPr>
              <a:t>bestA</a:t>
            </a:r>
            <a:r>
              <a:rPr lang="en-US" sz="1050" dirty="0">
                <a:latin typeface="Courier New"/>
              </a:rPr>
              <a:t>))</a:t>
            </a:r>
          </a:p>
          <a:p>
            <a:pPr>
              <a:defRPr/>
            </a:pPr>
            <a:r>
              <a:rPr lang="en-US" sz="1050" dirty="0">
                <a:latin typeface="Courier New"/>
              </a:rPr>
              <a:t>   </a:t>
            </a:r>
            <a:r>
              <a:rPr lang="en-US" sz="1050" b="1" dirty="0">
                <a:latin typeface="Courier New"/>
              </a:rPr>
              <a:t>return node</a:t>
            </a:r>
          </a:p>
          <a:p>
            <a:pPr>
              <a:defRPr/>
            </a:pPr>
            <a:endParaRPr lang="en-US" sz="1050" dirty="0"/>
          </a:p>
        </p:txBody>
      </p:sp>
      <p:sp>
        <p:nvSpPr>
          <p:cNvPr id="55300" name="Slide Number Placeholder 5"/>
          <p:cNvSpPr>
            <a:spLocks noGrp="1"/>
          </p:cNvSpPr>
          <p:nvPr>
            <p:ph type="sldNum" sz="quarter" idx="12"/>
          </p:nvPr>
        </p:nvSpPr>
        <p:spPr>
          <a:noFill/>
        </p:spPr>
        <p:txBody>
          <a:bodyPr/>
          <a:lstStyle/>
          <a:p>
            <a:fld id="{928ED14F-B4B6-4CC9-8CE8-CC64C041660C}" type="slidenum">
              <a:rPr lang="en-US" smtClean="0"/>
              <a:pPr/>
              <a:t>48</a:t>
            </a:fld>
            <a:endParaRPr lang="en-US"/>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z="2800"/>
              <a:t>Information Gain Pseudocode</a:t>
            </a:r>
          </a:p>
        </p:txBody>
      </p:sp>
      <p:sp>
        <p:nvSpPr>
          <p:cNvPr id="56323" name="Content Placeholder 2"/>
          <p:cNvSpPr>
            <a:spLocks noGrp="1"/>
          </p:cNvSpPr>
          <p:nvPr>
            <p:ph idx="1"/>
          </p:nvPr>
        </p:nvSpPr>
        <p:spPr/>
        <p:txBody>
          <a:bodyPr/>
          <a:lstStyle/>
          <a:p>
            <a:r>
              <a:rPr lang="en-US" sz="1800" b="1">
                <a:latin typeface="Courier New" pitchFamily="49" charset="0"/>
              </a:rPr>
              <a:t>infoGain(examples, attribute, entropyOfSet)</a:t>
            </a:r>
          </a:p>
          <a:p>
            <a:r>
              <a:rPr lang="en-US" sz="1800">
                <a:latin typeface="Courier New" pitchFamily="49" charset="0"/>
              </a:rPr>
              <a:t>   gain = entropyOfSet</a:t>
            </a:r>
          </a:p>
          <a:p>
            <a:r>
              <a:rPr lang="en-US" sz="1800">
                <a:latin typeface="Courier New" pitchFamily="49" charset="0"/>
              </a:rPr>
              <a:t>   for value in attributeValues(examples, attribute):</a:t>
            </a:r>
          </a:p>
          <a:p>
            <a:r>
              <a:rPr lang="en-US" sz="1800">
                <a:latin typeface="Courier New" pitchFamily="49" charset="0"/>
              </a:rPr>
              <a:t>       sub = subset(examples, attribute, value)</a:t>
            </a:r>
          </a:p>
          <a:p>
            <a:r>
              <a:rPr lang="en-US" sz="1800">
                <a:latin typeface="Courier New" pitchFamily="49" charset="0"/>
              </a:rPr>
              <a:t>       gain -=  (number in sub)/(total number of examples) * entropy(sub)</a:t>
            </a:r>
          </a:p>
          <a:p>
            <a:r>
              <a:rPr lang="en-US" sz="1800" b="1">
                <a:latin typeface="Courier New" pitchFamily="49" charset="0"/>
              </a:rPr>
              <a:t>   return gain</a:t>
            </a:r>
          </a:p>
          <a:p>
            <a:endParaRPr lang="en-US" sz="1800"/>
          </a:p>
        </p:txBody>
      </p:sp>
      <p:sp>
        <p:nvSpPr>
          <p:cNvPr id="56324" name="Slide Number Placeholder 5"/>
          <p:cNvSpPr>
            <a:spLocks noGrp="1"/>
          </p:cNvSpPr>
          <p:nvPr>
            <p:ph type="sldNum" sz="quarter" idx="12"/>
          </p:nvPr>
        </p:nvSpPr>
        <p:spPr>
          <a:noFill/>
        </p:spPr>
        <p:txBody>
          <a:bodyPr/>
          <a:lstStyle/>
          <a:p>
            <a:fld id="{BE4E930D-DCB8-473E-9C00-BCC8E311587E}" type="slidenum">
              <a:rPr lang="en-US" smtClean="0"/>
              <a:pPr/>
              <a:t>49</a:t>
            </a:fld>
            <a:endParaRPr lang="en-US"/>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A900FE8A-9E3A-4D48-AE98-37AFF5B67151}" type="slidenum">
              <a:rPr lang="en-US" smtClean="0"/>
              <a:pPr/>
              <a:t>5</a:t>
            </a:fld>
            <a:endParaRPr lang="en-US"/>
          </a:p>
        </p:txBody>
      </p:sp>
      <p:sp>
        <p:nvSpPr>
          <p:cNvPr id="20483" name="Rectangle 2"/>
          <p:cNvSpPr>
            <a:spLocks noGrp="1" noChangeArrowheads="1"/>
          </p:cNvSpPr>
          <p:nvPr>
            <p:ph type="body" idx="1"/>
          </p:nvPr>
        </p:nvSpPr>
        <p:spPr>
          <a:xfrm>
            <a:off x="381000" y="1219200"/>
            <a:ext cx="8305800" cy="5029200"/>
          </a:xfrm>
          <a:noFill/>
        </p:spPr>
        <p:txBody>
          <a:bodyPr lIns="92075" tIns="46038" rIns="92075" bIns="46038"/>
          <a:lstStyle/>
          <a:p>
            <a:pPr eaLnBrk="1" hangingPunct="1">
              <a:lnSpc>
                <a:spcPct val="90000"/>
              </a:lnSpc>
            </a:pPr>
            <a:r>
              <a:rPr lang="en-US" sz="2000" dirty="0">
                <a:solidFill>
                  <a:schemeClr val="hlink"/>
                </a:solidFill>
              </a:rPr>
              <a:t>Classification</a:t>
            </a:r>
            <a:r>
              <a:rPr lang="en-US" sz="1800" dirty="0"/>
              <a:t>  </a:t>
            </a:r>
          </a:p>
          <a:p>
            <a:pPr lvl="1" eaLnBrk="1" hangingPunct="1">
              <a:lnSpc>
                <a:spcPct val="90000"/>
              </a:lnSpc>
            </a:pPr>
            <a:r>
              <a:rPr lang="en-US" sz="2000" dirty="0"/>
              <a:t>Predicts categorical class labels (discrete or nominal)</a:t>
            </a:r>
          </a:p>
          <a:p>
            <a:pPr lvl="1" eaLnBrk="1" hangingPunct="1">
              <a:lnSpc>
                <a:spcPct val="90000"/>
              </a:lnSpc>
            </a:pPr>
            <a:r>
              <a:rPr lang="en-US" sz="2000" dirty="0"/>
              <a:t>Classifies data (constructs a model) based on the training set and the values (</a:t>
            </a:r>
            <a:r>
              <a:rPr lang="en-US" sz="2000" dirty="0">
                <a:solidFill>
                  <a:schemeClr val="hlink"/>
                </a:solidFill>
              </a:rPr>
              <a:t>class labels</a:t>
            </a:r>
            <a:r>
              <a:rPr lang="en-US" sz="2000" dirty="0"/>
              <a:t>) in a classifying attribute and uses it in classifying new data.</a:t>
            </a:r>
          </a:p>
          <a:p>
            <a:pPr lvl="1" eaLnBrk="1" hangingPunct="1">
              <a:lnSpc>
                <a:spcPct val="90000"/>
              </a:lnSpc>
            </a:pPr>
            <a:endParaRPr lang="en-US" sz="2000" dirty="0"/>
          </a:p>
          <a:p>
            <a:pPr eaLnBrk="1" hangingPunct="1">
              <a:lnSpc>
                <a:spcPct val="90000"/>
              </a:lnSpc>
            </a:pPr>
            <a:r>
              <a:rPr lang="en-US" sz="2000" dirty="0">
                <a:solidFill>
                  <a:schemeClr val="hlink"/>
                </a:solidFill>
              </a:rPr>
              <a:t>Prediction  </a:t>
            </a:r>
          </a:p>
          <a:p>
            <a:pPr lvl="1" eaLnBrk="1" hangingPunct="1">
              <a:lnSpc>
                <a:spcPct val="90000"/>
              </a:lnSpc>
            </a:pPr>
            <a:r>
              <a:rPr lang="en-US" sz="2000" dirty="0"/>
              <a:t>Models continuous-valued functions, i.e., predicts unknown or missing values </a:t>
            </a:r>
          </a:p>
          <a:p>
            <a:pPr lvl="1" eaLnBrk="1" hangingPunct="1">
              <a:lnSpc>
                <a:spcPct val="90000"/>
              </a:lnSpc>
              <a:buNone/>
            </a:pPr>
            <a:endParaRPr lang="en-US" sz="2000" dirty="0"/>
          </a:p>
          <a:p>
            <a:pPr eaLnBrk="1" hangingPunct="1">
              <a:lnSpc>
                <a:spcPct val="90000"/>
              </a:lnSpc>
            </a:pPr>
            <a:r>
              <a:rPr lang="en-US" sz="2000" dirty="0"/>
              <a:t>Typical applications</a:t>
            </a:r>
          </a:p>
          <a:p>
            <a:pPr lvl="1" eaLnBrk="1" hangingPunct="1">
              <a:lnSpc>
                <a:spcPct val="90000"/>
              </a:lnSpc>
              <a:buClr>
                <a:srgbClr val="0000CC"/>
              </a:buClr>
            </a:pPr>
            <a:r>
              <a:rPr lang="en-US" sz="2000" dirty="0"/>
              <a:t>Credit approval</a:t>
            </a:r>
          </a:p>
          <a:p>
            <a:pPr lvl="1" eaLnBrk="1" hangingPunct="1">
              <a:lnSpc>
                <a:spcPct val="90000"/>
              </a:lnSpc>
              <a:buClr>
                <a:srgbClr val="0000CC"/>
              </a:buClr>
            </a:pPr>
            <a:r>
              <a:rPr lang="en-US" sz="2000" dirty="0"/>
              <a:t>Target marketing</a:t>
            </a:r>
          </a:p>
          <a:p>
            <a:pPr lvl="1" eaLnBrk="1" hangingPunct="1">
              <a:lnSpc>
                <a:spcPct val="90000"/>
              </a:lnSpc>
              <a:buClr>
                <a:srgbClr val="0000CC"/>
              </a:buClr>
            </a:pPr>
            <a:r>
              <a:rPr lang="en-US" sz="2000" dirty="0"/>
              <a:t>Medical diagnosis</a:t>
            </a:r>
          </a:p>
          <a:p>
            <a:pPr lvl="1" eaLnBrk="1" hangingPunct="1">
              <a:lnSpc>
                <a:spcPct val="90000"/>
              </a:lnSpc>
              <a:buClr>
                <a:srgbClr val="0000CC"/>
              </a:buClr>
            </a:pPr>
            <a:r>
              <a:rPr lang="en-US" sz="2000" dirty="0"/>
              <a:t>Fraud detection</a:t>
            </a:r>
          </a:p>
        </p:txBody>
      </p:sp>
      <p:sp>
        <p:nvSpPr>
          <p:cNvPr id="20484" name="Rectangle 3"/>
          <p:cNvSpPr>
            <a:spLocks noGrp="1" noChangeArrowheads="1"/>
          </p:cNvSpPr>
          <p:nvPr>
            <p:ph type="title"/>
          </p:nvPr>
        </p:nvSpPr>
        <p:spPr>
          <a:xfrm>
            <a:off x="457200" y="228600"/>
            <a:ext cx="8305800" cy="819150"/>
          </a:xfrm>
          <a:noFill/>
        </p:spPr>
        <p:txBody>
          <a:bodyPr lIns="92075" tIns="46038" rIns="92075" bIns="46038" anchor="ctr"/>
          <a:lstStyle/>
          <a:p>
            <a:pPr eaLnBrk="1" hangingPunct="1"/>
            <a:r>
              <a:rPr lang="en-US" sz="3200" dirty="0"/>
              <a:t>Classification vs. Prediction</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z="3200"/>
              <a:t>Entropy Pseudocode </a:t>
            </a:r>
          </a:p>
        </p:txBody>
      </p:sp>
      <p:sp>
        <p:nvSpPr>
          <p:cNvPr id="57347" name="Content Placeholder 2"/>
          <p:cNvSpPr>
            <a:spLocks noGrp="1"/>
          </p:cNvSpPr>
          <p:nvPr>
            <p:ph idx="1"/>
          </p:nvPr>
        </p:nvSpPr>
        <p:spPr/>
        <p:txBody>
          <a:bodyPr/>
          <a:lstStyle/>
          <a:p>
            <a:r>
              <a:rPr lang="en-US" sz="1600" b="1" dirty="0">
                <a:latin typeface="Courier New" pitchFamily="49" charset="0"/>
              </a:rPr>
              <a:t>entropy(examples)</a:t>
            </a:r>
          </a:p>
          <a:p>
            <a:r>
              <a:rPr lang="en-US" sz="1600" dirty="0">
                <a:latin typeface="Courier New" pitchFamily="49" charset="0"/>
              </a:rPr>
              <a:t>   '''</a:t>
            </a:r>
          </a:p>
          <a:p>
            <a:r>
              <a:rPr lang="en-US" sz="1600" dirty="0">
                <a:latin typeface="Courier New" pitchFamily="49" charset="0"/>
              </a:rPr>
              <a:t>   </a:t>
            </a:r>
            <a:r>
              <a:rPr lang="en-US" sz="1600" b="1" dirty="0">
                <a:solidFill>
                  <a:srgbClr val="C00000"/>
                </a:solidFill>
                <a:latin typeface="Courier New" pitchFamily="49" charset="0"/>
              </a:rPr>
              <a:t>log2(x) = log(x)/log(2)</a:t>
            </a:r>
          </a:p>
          <a:p>
            <a:r>
              <a:rPr lang="en-US" sz="1600" dirty="0">
                <a:latin typeface="Courier New" pitchFamily="49" charset="0"/>
              </a:rPr>
              <a:t>   '''</a:t>
            </a:r>
          </a:p>
          <a:p>
            <a:r>
              <a:rPr lang="en-US" sz="1600" dirty="0">
                <a:latin typeface="Courier New" pitchFamily="49" charset="0"/>
              </a:rPr>
              <a:t>   result = 0</a:t>
            </a:r>
          </a:p>
          <a:p>
            <a:r>
              <a:rPr lang="en-US" sz="1600" dirty="0">
                <a:latin typeface="Courier New" pitchFamily="49" charset="0"/>
              </a:rPr>
              <a:t>   # handle target attributes with arbitrary labels</a:t>
            </a:r>
          </a:p>
          <a:p>
            <a:r>
              <a:rPr lang="en-US" sz="1600" dirty="0">
                <a:latin typeface="Courier New" pitchFamily="49" charset="0"/>
              </a:rPr>
              <a:t>   dictionary = </a:t>
            </a:r>
            <a:r>
              <a:rPr lang="en-US" sz="1600" dirty="0" err="1">
                <a:latin typeface="Courier New" pitchFamily="49" charset="0"/>
              </a:rPr>
              <a:t>summarizeExamples</a:t>
            </a:r>
            <a:r>
              <a:rPr lang="en-US" sz="1600" dirty="0">
                <a:latin typeface="Courier New" pitchFamily="49" charset="0"/>
              </a:rPr>
              <a:t>(examples, </a:t>
            </a:r>
            <a:r>
              <a:rPr lang="en-US" sz="1600" dirty="0" err="1">
                <a:latin typeface="Courier New" pitchFamily="49" charset="0"/>
              </a:rPr>
              <a:t>targetAttribute</a:t>
            </a:r>
            <a:r>
              <a:rPr lang="en-US" sz="1600" dirty="0">
                <a:latin typeface="Courier New" pitchFamily="49" charset="0"/>
              </a:rPr>
              <a:t>)</a:t>
            </a:r>
          </a:p>
          <a:p>
            <a:r>
              <a:rPr lang="en-US" sz="1600" dirty="0">
                <a:latin typeface="Courier New" pitchFamily="49" charset="0"/>
              </a:rPr>
              <a:t>   for key in dictionary:</a:t>
            </a:r>
          </a:p>
          <a:p>
            <a:r>
              <a:rPr lang="en-US" sz="1600" dirty="0">
                <a:latin typeface="Courier New" pitchFamily="49" charset="0"/>
              </a:rPr>
              <a:t>       proportion = dictionary[key]/total number of examples</a:t>
            </a:r>
          </a:p>
          <a:p>
            <a:r>
              <a:rPr lang="en-US" sz="1600" dirty="0">
                <a:latin typeface="Courier New" pitchFamily="49" charset="0"/>
              </a:rPr>
              <a:t>       result -= proportion * log2(proportion)</a:t>
            </a:r>
          </a:p>
          <a:p>
            <a:r>
              <a:rPr lang="en-US" sz="1600" b="1" dirty="0">
                <a:latin typeface="Courier New" pitchFamily="49" charset="0"/>
              </a:rPr>
              <a:t>   return result</a:t>
            </a:r>
          </a:p>
          <a:p>
            <a:endParaRPr lang="en-US" dirty="0"/>
          </a:p>
        </p:txBody>
      </p:sp>
      <p:sp>
        <p:nvSpPr>
          <p:cNvPr id="57348" name="Slide Number Placeholder 5"/>
          <p:cNvSpPr>
            <a:spLocks noGrp="1"/>
          </p:cNvSpPr>
          <p:nvPr>
            <p:ph type="sldNum" sz="quarter" idx="12"/>
          </p:nvPr>
        </p:nvSpPr>
        <p:spPr>
          <a:noFill/>
        </p:spPr>
        <p:txBody>
          <a:bodyPr/>
          <a:lstStyle/>
          <a:p>
            <a:fld id="{4D4B72D9-117E-484F-8C82-D83647E9F0B8}" type="slidenum">
              <a:rPr lang="en-US" smtClean="0"/>
              <a:pPr/>
              <a:t>50</a:t>
            </a:fld>
            <a:endParaRPr lang="en-US"/>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z="2800" dirty="0"/>
              <a:t>For More Examples in the Net You can Visit:</a:t>
            </a:r>
          </a:p>
        </p:txBody>
      </p:sp>
      <p:sp>
        <p:nvSpPr>
          <p:cNvPr id="58371" name="Content Placeholder 2"/>
          <p:cNvSpPr>
            <a:spLocks noGrp="1"/>
          </p:cNvSpPr>
          <p:nvPr>
            <p:ph idx="1"/>
          </p:nvPr>
        </p:nvSpPr>
        <p:spPr>
          <a:xfrm>
            <a:off x="304800" y="1371600"/>
            <a:ext cx="8458200" cy="4114800"/>
          </a:xfrm>
        </p:spPr>
        <p:txBody>
          <a:bodyPr/>
          <a:lstStyle/>
          <a:p>
            <a:r>
              <a:rPr lang="en-US" sz="2000">
                <a:hlinkClick r:id="rId2"/>
              </a:rPr>
              <a:t>http://www.codeproject.com/Articles/259241/ID3-Decision-Tree-Algorithm-Part-1</a:t>
            </a:r>
            <a:endParaRPr lang="en-US" sz="2000"/>
          </a:p>
          <a:p>
            <a:r>
              <a:rPr lang="en-US" sz="2000">
                <a:hlinkClick r:id="rId3"/>
              </a:rPr>
              <a:t>http://webdocs.cs.ualberta.ca/~aixplore/learning/DecisionTrees/InterArticle/1-DecisionTree.html</a:t>
            </a:r>
            <a:endParaRPr lang="en-US" sz="2000"/>
          </a:p>
          <a:p>
            <a:r>
              <a:rPr lang="en-US" sz="2000">
                <a:hlinkClick r:id="rId4"/>
              </a:rPr>
              <a:t>http://en.wikipedia.org/wiki/C4.5_algorithm#Pseudocode</a:t>
            </a:r>
            <a:endParaRPr lang="en-US" sz="2000"/>
          </a:p>
          <a:p>
            <a:r>
              <a:rPr lang="en-US" sz="2000">
                <a:hlinkClick r:id="rId5"/>
              </a:rPr>
              <a:t>http://en.wikipedia.org/wiki/Decision_tree</a:t>
            </a:r>
            <a:endParaRPr lang="en-US" sz="2000"/>
          </a:p>
          <a:p>
            <a:r>
              <a:rPr lang="en-US" sz="2000">
                <a:hlinkClick r:id="rId6"/>
              </a:rPr>
              <a:t>http://www.hiraeth.com/books/ai96/QBB/id3.html</a:t>
            </a:r>
            <a:endParaRPr lang="en-US" sz="2000"/>
          </a:p>
          <a:p>
            <a:r>
              <a:rPr lang="en-US" sz="2000">
                <a:hlinkClick r:id="rId7"/>
              </a:rPr>
              <a:t>http://web.arch.usyd.edu.au/~wpeng/DecisionTree2.pdf</a:t>
            </a:r>
            <a:endParaRPr lang="en-US" sz="2000"/>
          </a:p>
          <a:p>
            <a:r>
              <a:rPr lang="en-US" sz="2000">
                <a:hlinkClick r:id="rId8"/>
              </a:rPr>
              <a:t>http://www.cse.unsw.edu.au/~billw/cs9414/notes/ml/06prop/id3/id3.html</a:t>
            </a:r>
            <a:endParaRPr lang="en-US" sz="2000"/>
          </a:p>
          <a:p>
            <a:endParaRPr lang="en-US" sz="2000"/>
          </a:p>
          <a:p>
            <a:r>
              <a:rPr lang="en-US" sz="2000"/>
              <a:t>…</a:t>
            </a:r>
          </a:p>
          <a:p>
            <a:r>
              <a:rPr lang="en-US" sz="2000"/>
              <a:t>And More ……….</a:t>
            </a:r>
          </a:p>
          <a:p>
            <a:endParaRPr lang="en-US" sz="2000"/>
          </a:p>
          <a:p>
            <a:endParaRPr lang="en-US" sz="2000"/>
          </a:p>
          <a:p>
            <a:endParaRPr lang="en-US" sz="2000"/>
          </a:p>
          <a:p>
            <a:endParaRPr lang="en-US" sz="2000"/>
          </a:p>
        </p:txBody>
      </p:sp>
      <p:sp>
        <p:nvSpPr>
          <p:cNvPr id="58372" name="Slide Number Placeholder 5"/>
          <p:cNvSpPr>
            <a:spLocks noGrp="1"/>
          </p:cNvSpPr>
          <p:nvPr>
            <p:ph type="sldNum" sz="quarter" idx="12"/>
          </p:nvPr>
        </p:nvSpPr>
        <p:spPr>
          <a:noFill/>
        </p:spPr>
        <p:txBody>
          <a:bodyPr/>
          <a:lstStyle/>
          <a:p>
            <a:fld id="{A8FB2F3D-5F3A-4454-AADC-F05D29DAE8D5}" type="slidenum">
              <a:rPr lang="en-US" smtClean="0"/>
              <a:pPr/>
              <a:t>51</a:t>
            </a:fld>
            <a:endParaRPr lang="en-US"/>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1AE140B-5593-4858-B1AC-919349670A39}" type="slidenum">
              <a:rPr lang="en-US" smtClean="0"/>
              <a:pPr>
                <a:defRPr/>
              </a:pPr>
              <a:t>52</a:t>
            </a:fld>
            <a:endParaRPr lang="en-US"/>
          </a:p>
        </p:txBody>
      </p:sp>
      <p:pic>
        <p:nvPicPr>
          <p:cNvPr id="191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543800" cy="5184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304800" y="381000"/>
            <a:ext cx="8402638" cy="533400"/>
          </a:xfrm>
          <a:prstGeom prst="rect">
            <a:avLst/>
          </a:prstGeom>
        </p:spPr>
        <p:txBody>
          <a:bodyP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a:lstStyle>
          <a:p>
            <a:r>
              <a:rPr lang="en-US" kern="0" dirty="0"/>
              <a:t>Break</a:t>
            </a:r>
          </a:p>
        </p:txBody>
      </p:sp>
    </p:spTree>
    <p:extLst>
      <p:ext uri="{BB962C8B-B14F-4D97-AF65-F5344CB8AC3E}">
        <p14:creationId xmlns:p14="http://schemas.microsoft.com/office/powerpoint/2010/main" val="3960650411"/>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057400"/>
            <a:ext cx="8402638" cy="2057400"/>
          </a:xfrm>
        </p:spPr>
        <p:txBody>
          <a:bodyPr/>
          <a:lstStyle/>
          <a:p>
            <a:r>
              <a:rPr lang="en-US" dirty="0"/>
              <a:t>In Class Practical Session for Data Classification Using </a:t>
            </a:r>
            <a:br>
              <a:rPr lang="en-US" dirty="0"/>
            </a:br>
            <a:br>
              <a:rPr lang="en-US" dirty="0"/>
            </a:br>
            <a:r>
              <a:rPr lang="en-US" dirty="0"/>
              <a:t>Decision Tree</a:t>
            </a:r>
          </a:p>
        </p:txBody>
      </p:sp>
      <p:sp>
        <p:nvSpPr>
          <p:cNvPr id="59395" name="Slide Number Placeholder 4"/>
          <p:cNvSpPr>
            <a:spLocks noGrp="1"/>
          </p:cNvSpPr>
          <p:nvPr>
            <p:ph type="sldNum" sz="quarter" idx="12"/>
          </p:nvPr>
        </p:nvSpPr>
        <p:spPr>
          <a:noFill/>
        </p:spPr>
        <p:txBody>
          <a:bodyPr/>
          <a:lstStyle/>
          <a:p>
            <a:fld id="{22272E35-2C85-4058-9F86-A5AB4184FAF7}" type="slidenum">
              <a:rPr lang="en-US" smtClean="0"/>
              <a:pPr/>
              <a:t>53</a:t>
            </a:fld>
            <a:endParaRPr lang="en-US"/>
          </a:p>
        </p:txBody>
      </p:sp>
      <p:pic>
        <p:nvPicPr>
          <p:cNvPr id="59396" name="Picture 4"/>
          <p:cNvPicPr>
            <a:picLocks noChangeAspect="1" noChangeArrowheads="1"/>
          </p:cNvPicPr>
          <p:nvPr/>
        </p:nvPicPr>
        <p:blipFill>
          <a:blip r:embed="rId2" cstate="print"/>
          <a:srcRect/>
          <a:stretch>
            <a:fillRect/>
          </a:stretch>
        </p:blipFill>
        <p:spPr bwMode="auto">
          <a:xfrm>
            <a:off x="3124200" y="4343400"/>
            <a:ext cx="2941638" cy="2009775"/>
          </a:xfrm>
          <a:prstGeom prst="rect">
            <a:avLst/>
          </a:prstGeom>
          <a:noFill/>
          <a:ln w="9525">
            <a:noFill/>
            <a:miter lim="800000"/>
            <a:headEnd/>
            <a:tailEnd/>
          </a:ln>
        </p:spPr>
      </p:pic>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D8EADB18-5FF3-41AE-A871-7F8161AFD3F1}" type="slidenum">
              <a:rPr lang="en-US" smtClean="0"/>
              <a:pPr/>
              <a:t>54</a:t>
            </a:fld>
            <a:endParaRPr lang="en-US"/>
          </a:p>
        </p:txBody>
      </p:sp>
      <p:sp>
        <p:nvSpPr>
          <p:cNvPr id="60419" name="Rectangle 2"/>
          <p:cNvSpPr>
            <a:spLocks noGrp="1" noChangeArrowheads="1"/>
          </p:cNvSpPr>
          <p:nvPr>
            <p:ph type="title"/>
          </p:nvPr>
        </p:nvSpPr>
        <p:spPr>
          <a:xfrm>
            <a:off x="609600" y="2133600"/>
            <a:ext cx="7696200" cy="3048000"/>
          </a:xfrm>
          <a:noFill/>
        </p:spPr>
        <p:txBody>
          <a:bodyPr lIns="92075" tIns="46038" rIns="92075" bIns="46038" anchor="ctr"/>
          <a:lstStyle/>
          <a:p>
            <a:pPr eaLnBrk="1" hangingPunct="1"/>
            <a:r>
              <a:rPr lang="en-US"/>
              <a:t>6. 4 Bayesian Classification</a:t>
            </a:r>
            <a:br>
              <a:rPr lang="en-US"/>
            </a:br>
            <a:br>
              <a:rPr lang="en-US"/>
            </a:br>
            <a:br>
              <a:rPr lang="en-US"/>
            </a:br>
            <a:br>
              <a:rPr lang="en-US"/>
            </a:br>
            <a:r>
              <a:rPr lang="en-US" sz="2800">
                <a:solidFill>
                  <a:srgbClr val="FF0000"/>
                </a:solidFill>
              </a:rPr>
              <a:t>(Naïve Bays Classifier)</a:t>
            </a:r>
            <a:endParaRPr lang="en-US" sz="2400">
              <a:solidFill>
                <a:srgbClr val="FF0000"/>
              </a:solidFill>
            </a:endParaRPr>
          </a:p>
        </p:txBody>
      </p:sp>
    </p:spTree>
  </p:cSld>
  <p:clrMapOvr>
    <a:masterClrMapping/>
  </p:clrMapOvr>
  <p:transition advTm="12110">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z="2800" dirty="0"/>
              <a:t>Bayesian classifiers: </a:t>
            </a:r>
            <a:r>
              <a:rPr lang="en-US" sz="2000" dirty="0"/>
              <a:t>Basic Information</a:t>
            </a:r>
            <a:endParaRPr lang="en-US" sz="2800" dirty="0"/>
          </a:p>
        </p:txBody>
      </p:sp>
      <p:sp>
        <p:nvSpPr>
          <p:cNvPr id="61443" name="Content Placeholder 2"/>
          <p:cNvSpPr>
            <a:spLocks noGrp="1"/>
          </p:cNvSpPr>
          <p:nvPr>
            <p:ph idx="1"/>
          </p:nvPr>
        </p:nvSpPr>
        <p:spPr/>
        <p:txBody>
          <a:bodyPr/>
          <a:lstStyle/>
          <a:p>
            <a:r>
              <a:rPr lang="en-US" sz="2000"/>
              <a:t>Bayesian classifiers are statistical classifiers. They can predict class membership probabilities, such as the probability that a given tuple belongs to a particular class.</a:t>
            </a:r>
          </a:p>
          <a:p>
            <a:endParaRPr lang="en-US" sz="2000"/>
          </a:p>
          <a:p>
            <a:r>
              <a:rPr lang="en-US" sz="2000"/>
              <a:t>Bayesian classifier known as the </a:t>
            </a:r>
            <a:r>
              <a:rPr lang="en-US" sz="2000" i="1"/>
              <a:t>naïve Bayesian classifier to be comparable in performance with decision tree and selected neural </a:t>
            </a:r>
            <a:r>
              <a:rPr lang="en-US" sz="2000"/>
              <a:t>network classifiers. </a:t>
            </a:r>
          </a:p>
          <a:p>
            <a:endParaRPr lang="en-US" sz="2000"/>
          </a:p>
          <a:p>
            <a:r>
              <a:rPr lang="en-US" sz="2000"/>
              <a:t>Bayesian classifiers have also exhibited high accuracy and speed when applied to large databases.</a:t>
            </a:r>
          </a:p>
          <a:p>
            <a:endParaRPr lang="en-US" sz="2000"/>
          </a:p>
          <a:p>
            <a:r>
              <a:rPr lang="en-US" sz="2000"/>
              <a:t>Naïve Bayesian classifiers assume that the effect of an attribute value on a given class is independent of the values of the other attributes. This assumption is called </a:t>
            </a:r>
            <a:r>
              <a:rPr lang="en-US" sz="2000" i="1"/>
              <a:t>class conditional independence.</a:t>
            </a:r>
            <a:endParaRPr lang="en-US" sz="2000"/>
          </a:p>
        </p:txBody>
      </p:sp>
      <p:sp>
        <p:nvSpPr>
          <p:cNvPr id="61444" name="Slide Number Placeholder 5"/>
          <p:cNvSpPr>
            <a:spLocks noGrp="1"/>
          </p:cNvSpPr>
          <p:nvPr>
            <p:ph type="sldNum" sz="quarter" idx="12"/>
          </p:nvPr>
        </p:nvSpPr>
        <p:spPr>
          <a:noFill/>
        </p:spPr>
        <p:txBody>
          <a:bodyPr/>
          <a:lstStyle/>
          <a:p>
            <a:fld id="{E9FC9D54-C8CD-4E14-AB44-81D1CC38FA6E}" type="slidenum">
              <a:rPr lang="en-US" smtClean="0"/>
              <a:pPr/>
              <a:t>55</a:t>
            </a:fld>
            <a:endParaRPr lang="en-US"/>
          </a:p>
        </p:txBody>
      </p:sp>
    </p:spTree>
  </p:cSld>
  <p:clrMapOvr>
    <a:masterClrMapping/>
  </p:clrMapOvr>
  <p:transition advTm="4154">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4B44A5D1-A4F2-4E43-8190-6250DEF8EC8C}" type="slidenum">
              <a:rPr lang="en-US" smtClean="0"/>
              <a:pPr/>
              <a:t>56</a:t>
            </a:fld>
            <a:endParaRPr lang="en-US"/>
          </a:p>
        </p:txBody>
      </p:sp>
      <p:sp>
        <p:nvSpPr>
          <p:cNvPr id="62467" name="Rectangle 2"/>
          <p:cNvSpPr>
            <a:spLocks noGrp="1" noChangeArrowheads="1"/>
          </p:cNvSpPr>
          <p:nvPr>
            <p:ph type="title"/>
          </p:nvPr>
        </p:nvSpPr>
        <p:spPr>
          <a:xfrm>
            <a:off x="609600" y="228600"/>
            <a:ext cx="7620000" cy="762000"/>
          </a:xfrm>
        </p:spPr>
        <p:txBody>
          <a:bodyPr/>
          <a:lstStyle/>
          <a:p>
            <a:pPr eaLnBrk="1" hangingPunct="1"/>
            <a:r>
              <a:rPr lang="en-US" sz="3200" dirty="0"/>
              <a:t>Bayesian Theorem: Basics</a:t>
            </a:r>
          </a:p>
        </p:txBody>
      </p:sp>
      <p:sp>
        <p:nvSpPr>
          <p:cNvPr id="62468" name="Rectangle 3"/>
          <p:cNvSpPr>
            <a:spLocks noGrp="1" noChangeArrowheads="1"/>
          </p:cNvSpPr>
          <p:nvPr>
            <p:ph type="body" idx="1"/>
          </p:nvPr>
        </p:nvSpPr>
        <p:spPr>
          <a:xfrm>
            <a:off x="304800" y="1447800"/>
            <a:ext cx="8610600" cy="4419600"/>
          </a:xfrm>
        </p:spPr>
        <p:txBody>
          <a:bodyPr/>
          <a:lstStyle/>
          <a:p>
            <a:pPr eaLnBrk="1" hangingPunct="1">
              <a:lnSpc>
                <a:spcPct val="110000"/>
              </a:lnSpc>
            </a:pPr>
            <a:r>
              <a:rPr lang="en-US" sz="1800"/>
              <a:t>Bayes’ theorem is named after Thomas Bayes.</a:t>
            </a:r>
          </a:p>
          <a:p>
            <a:pPr eaLnBrk="1" hangingPunct="1">
              <a:lnSpc>
                <a:spcPct val="110000"/>
              </a:lnSpc>
            </a:pPr>
            <a:endParaRPr lang="en-US" sz="1800"/>
          </a:p>
          <a:p>
            <a:pPr eaLnBrk="1" hangingPunct="1">
              <a:lnSpc>
                <a:spcPct val="110000"/>
              </a:lnSpc>
            </a:pPr>
            <a:r>
              <a:rPr lang="en-US" sz="1800"/>
              <a:t>Let </a:t>
            </a:r>
            <a:r>
              <a:rPr lang="en-US" sz="1800" b="1"/>
              <a:t>X</a:t>
            </a:r>
            <a:r>
              <a:rPr lang="en-US" sz="1800"/>
              <a:t> be a data sample (“</a:t>
            </a:r>
            <a:r>
              <a:rPr lang="en-US" sz="1800" i="1"/>
              <a:t>evidence</a:t>
            </a:r>
            <a:r>
              <a:rPr lang="en-US" sz="1800"/>
              <a:t>”): class label is unknown</a:t>
            </a:r>
          </a:p>
          <a:p>
            <a:pPr eaLnBrk="1" hangingPunct="1">
              <a:lnSpc>
                <a:spcPct val="110000"/>
              </a:lnSpc>
            </a:pPr>
            <a:r>
              <a:rPr lang="en-US" sz="1800"/>
              <a:t>Let H be a </a:t>
            </a:r>
            <a:r>
              <a:rPr lang="en-US" sz="1800" i="1"/>
              <a:t>hypothesis</a:t>
            </a:r>
            <a:r>
              <a:rPr lang="en-US" sz="1800"/>
              <a:t> that X belongs to class C </a:t>
            </a:r>
          </a:p>
          <a:p>
            <a:pPr eaLnBrk="1" hangingPunct="1">
              <a:lnSpc>
                <a:spcPct val="110000"/>
              </a:lnSpc>
            </a:pPr>
            <a:r>
              <a:rPr lang="en-US" sz="1800"/>
              <a:t>Classification is to determine P(H|</a:t>
            </a:r>
            <a:r>
              <a:rPr lang="en-US" sz="1800" b="1"/>
              <a:t>X</a:t>
            </a:r>
            <a:r>
              <a:rPr lang="en-US" sz="1800"/>
              <a:t>), the probability that the hypothesis holds given the observed data sample </a:t>
            </a:r>
            <a:r>
              <a:rPr lang="en-US" sz="1800" b="1"/>
              <a:t>X</a:t>
            </a:r>
          </a:p>
          <a:p>
            <a:pPr eaLnBrk="1" hangingPunct="1">
              <a:lnSpc>
                <a:spcPct val="110000"/>
              </a:lnSpc>
            </a:pPr>
            <a:r>
              <a:rPr lang="en-US" sz="1800"/>
              <a:t>P(H) (</a:t>
            </a:r>
            <a:r>
              <a:rPr lang="en-US" sz="1800" i="1"/>
              <a:t>prior probability</a:t>
            </a:r>
            <a:r>
              <a:rPr lang="en-US" sz="1800"/>
              <a:t>), the initial probability</a:t>
            </a:r>
          </a:p>
          <a:p>
            <a:pPr lvl="1" eaLnBrk="1" hangingPunct="1">
              <a:lnSpc>
                <a:spcPct val="110000"/>
              </a:lnSpc>
            </a:pPr>
            <a:r>
              <a:rPr lang="en-US" sz="1800"/>
              <a:t>E.g.,</a:t>
            </a:r>
            <a:r>
              <a:rPr lang="en-US" sz="1800" b="1"/>
              <a:t> X</a:t>
            </a:r>
            <a:r>
              <a:rPr lang="en-US" sz="1800"/>
              <a:t> will buy computer, regardless of age, income, …</a:t>
            </a:r>
          </a:p>
          <a:p>
            <a:pPr eaLnBrk="1" hangingPunct="1">
              <a:lnSpc>
                <a:spcPct val="110000"/>
              </a:lnSpc>
            </a:pPr>
            <a:r>
              <a:rPr lang="en-US" sz="1800"/>
              <a:t>P(</a:t>
            </a:r>
            <a:r>
              <a:rPr lang="en-US" sz="1800" b="1"/>
              <a:t>X</a:t>
            </a:r>
            <a:r>
              <a:rPr lang="en-US" sz="1800"/>
              <a:t>): probability that sample data is observed</a:t>
            </a:r>
          </a:p>
          <a:p>
            <a:pPr eaLnBrk="1" hangingPunct="1">
              <a:lnSpc>
                <a:spcPct val="110000"/>
              </a:lnSpc>
            </a:pPr>
            <a:r>
              <a:rPr lang="en-US" sz="1800"/>
              <a:t>P(</a:t>
            </a:r>
            <a:r>
              <a:rPr lang="en-US" sz="1800" b="1"/>
              <a:t>X</a:t>
            </a:r>
            <a:r>
              <a:rPr lang="en-US" sz="1800"/>
              <a:t>|H) (</a:t>
            </a:r>
            <a:r>
              <a:rPr lang="en-US" sz="1800" i="1"/>
              <a:t>posteriori probability</a:t>
            </a:r>
            <a:r>
              <a:rPr lang="en-US" sz="1800"/>
              <a:t>), the probability of observing the sample </a:t>
            </a:r>
            <a:r>
              <a:rPr lang="en-US" sz="1800" b="1"/>
              <a:t>X</a:t>
            </a:r>
            <a:r>
              <a:rPr lang="en-US" sz="1800"/>
              <a:t>, given that the hypothesis holds</a:t>
            </a:r>
          </a:p>
          <a:p>
            <a:pPr lvl="1" eaLnBrk="1" hangingPunct="1">
              <a:lnSpc>
                <a:spcPct val="110000"/>
              </a:lnSpc>
            </a:pPr>
            <a:r>
              <a:rPr lang="en-US" sz="1800"/>
              <a:t>E.g.,</a:t>
            </a:r>
            <a:r>
              <a:rPr lang="en-US" sz="1800" b="1"/>
              <a:t> </a:t>
            </a:r>
            <a:r>
              <a:rPr lang="en-US" sz="1800"/>
              <a:t>Given that</a:t>
            </a:r>
            <a:r>
              <a:rPr lang="en-US" sz="1800" b="1"/>
              <a:t> X</a:t>
            </a:r>
            <a:r>
              <a:rPr lang="en-US" sz="1800"/>
              <a:t> will buy computer, the prob. that X is 31..40, medium income</a:t>
            </a:r>
          </a:p>
        </p:txBody>
      </p:sp>
    </p:spTree>
  </p:cSld>
  <p:clrMapOvr>
    <a:masterClrMapping/>
  </p:clrMapOvr>
  <p:transition advTm="16914">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19B0406E-7246-42F6-A41F-C287DB168F29}" type="slidenum">
              <a:rPr lang="en-US" smtClean="0"/>
              <a:pPr/>
              <a:t>57</a:t>
            </a:fld>
            <a:endParaRPr lang="en-US"/>
          </a:p>
        </p:txBody>
      </p:sp>
      <p:sp>
        <p:nvSpPr>
          <p:cNvPr id="5124" name="Rectangle 2"/>
          <p:cNvSpPr>
            <a:spLocks noGrp="1" noChangeArrowheads="1"/>
          </p:cNvSpPr>
          <p:nvPr>
            <p:ph type="title"/>
          </p:nvPr>
        </p:nvSpPr>
        <p:spPr>
          <a:xfrm>
            <a:off x="1524000" y="228600"/>
            <a:ext cx="5867400" cy="609600"/>
          </a:xfrm>
        </p:spPr>
        <p:txBody>
          <a:bodyPr/>
          <a:lstStyle/>
          <a:p>
            <a:pPr eaLnBrk="1" hangingPunct="1"/>
            <a:r>
              <a:rPr lang="en-US" sz="2800" dirty="0"/>
              <a:t>Bayesian Theorem: Basics</a:t>
            </a:r>
          </a:p>
        </p:txBody>
      </p:sp>
      <p:sp>
        <p:nvSpPr>
          <p:cNvPr id="5125" name="Rectangle 3"/>
          <p:cNvSpPr>
            <a:spLocks noGrp="1" noChangeArrowheads="1"/>
          </p:cNvSpPr>
          <p:nvPr>
            <p:ph type="body" idx="1"/>
          </p:nvPr>
        </p:nvSpPr>
        <p:spPr>
          <a:xfrm>
            <a:off x="304800" y="1447800"/>
            <a:ext cx="8458200" cy="5029200"/>
          </a:xfrm>
        </p:spPr>
        <p:txBody>
          <a:bodyPr/>
          <a:lstStyle/>
          <a:p>
            <a:pPr eaLnBrk="1" hangingPunct="1">
              <a:lnSpc>
                <a:spcPct val="120000"/>
              </a:lnSpc>
            </a:pPr>
            <a:r>
              <a:rPr lang="en-US" sz="1800"/>
              <a:t>Given training data</a:t>
            </a:r>
            <a:r>
              <a:rPr lang="en-US" sz="1800" i="1"/>
              <a:t> </a:t>
            </a:r>
            <a:r>
              <a:rPr lang="en-US" sz="1800" b="1"/>
              <a:t>X</a:t>
            </a:r>
            <a:r>
              <a:rPr lang="en-US" sz="1800" i="1"/>
              <a:t>, posteriori probability of a hypothesis </a:t>
            </a:r>
            <a:r>
              <a:rPr lang="en-US" sz="1800"/>
              <a:t>H</a:t>
            </a:r>
            <a:r>
              <a:rPr lang="en-US" sz="1800" i="1"/>
              <a:t>, </a:t>
            </a:r>
            <a:r>
              <a:rPr lang="en-US" sz="1800"/>
              <a:t>P(H|</a:t>
            </a:r>
            <a:r>
              <a:rPr lang="en-US" sz="1800" b="1"/>
              <a:t>X</a:t>
            </a:r>
            <a:r>
              <a:rPr lang="en-US" sz="1800"/>
              <a:t>)</a:t>
            </a:r>
            <a:r>
              <a:rPr lang="en-US" sz="1800" i="1"/>
              <a:t>, </a:t>
            </a:r>
            <a:r>
              <a:rPr lang="en-US" sz="1800"/>
              <a:t>follows the Bayes theorem</a:t>
            </a:r>
          </a:p>
          <a:p>
            <a:pPr eaLnBrk="1" hangingPunct="1">
              <a:lnSpc>
                <a:spcPct val="120000"/>
              </a:lnSpc>
              <a:buFont typeface="Wingdings" pitchFamily="2" charset="2"/>
              <a:buNone/>
            </a:pPr>
            <a:r>
              <a:rPr lang="en-US" sz="1800"/>
              <a:t>			</a:t>
            </a:r>
          </a:p>
          <a:p>
            <a:pPr eaLnBrk="1" hangingPunct="1">
              <a:lnSpc>
                <a:spcPct val="120000"/>
              </a:lnSpc>
            </a:pPr>
            <a:endParaRPr lang="en-US" sz="1800"/>
          </a:p>
          <a:p>
            <a:pPr eaLnBrk="1" hangingPunct="1">
              <a:lnSpc>
                <a:spcPct val="120000"/>
              </a:lnSpc>
            </a:pPr>
            <a:r>
              <a:rPr lang="en-US" sz="1800"/>
              <a:t>Informally, this can be written as </a:t>
            </a:r>
          </a:p>
          <a:p>
            <a:pPr lvl="1" eaLnBrk="1" hangingPunct="1">
              <a:lnSpc>
                <a:spcPct val="120000"/>
              </a:lnSpc>
              <a:buFont typeface="Wingdings" pitchFamily="2" charset="2"/>
              <a:buNone/>
            </a:pPr>
            <a:r>
              <a:rPr lang="en-US" sz="1800"/>
              <a:t>		posteriori = likelihood x prior/evidence</a:t>
            </a:r>
          </a:p>
          <a:p>
            <a:pPr eaLnBrk="1" hangingPunct="1">
              <a:lnSpc>
                <a:spcPct val="120000"/>
              </a:lnSpc>
            </a:pPr>
            <a:r>
              <a:rPr lang="en-US" sz="1800"/>
              <a:t>Predicts </a:t>
            </a:r>
            <a:r>
              <a:rPr lang="en-US" sz="1800" b="1"/>
              <a:t>X</a:t>
            </a:r>
            <a:r>
              <a:rPr lang="en-US" sz="1800"/>
              <a:t> belongs to C</a:t>
            </a:r>
            <a:r>
              <a:rPr lang="en-US" sz="1800" baseline="-25000"/>
              <a:t>2</a:t>
            </a:r>
            <a:r>
              <a:rPr lang="en-US" sz="1800"/>
              <a:t> iff the probability P(C</a:t>
            </a:r>
            <a:r>
              <a:rPr lang="en-US" sz="1800" baseline="-25000"/>
              <a:t>i</a:t>
            </a:r>
            <a:r>
              <a:rPr lang="en-US" sz="1800"/>
              <a:t>|</a:t>
            </a:r>
            <a:r>
              <a:rPr lang="en-US" sz="1800" b="1"/>
              <a:t>X</a:t>
            </a:r>
            <a:r>
              <a:rPr lang="en-US" sz="1800"/>
              <a:t>) is the highest among all the P(C</a:t>
            </a:r>
            <a:r>
              <a:rPr lang="en-US" sz="1800" baseline="-25000"/>
              <a:t>k</a:t>
            </a:r>
            <a:r>
              <a:rPr lang="en-US" sz="1800"/>
              <a:t>|X) for all the </a:t>
            </a:r>
            <a:r>
              <a:rPr lang="en-US" sz="1800" i="1"/>
              <a:t>k</a:t>
            </a:r>
            <a:r>
              <a:rPr lang="en-US" sz="1800"/>
              <a:t> classes</a:t>
            </a:r>
          </a:p>
          <a:p>
            <a:pPr eaLnBrk="1" hangingPunct="1">
              <a:lnSpc>
                <a:spcPct val="120000"/>
              </a:lnSpc>
            </a:pPr>
            <a:r>
              <a:rPr lang="en-US" sz="1800"/>
              <a:t>Practical difficulty: require initial knowledge of many probabilities, significant computational cost</a:t>
            </a:r>
          </a:p>
        </p:txBody>
      </p:sp>
      <p:graphicFrame>
        <p:nvGraphicFramePr>
          <p:cNvPr id="5122" name="Object 4"/>
          <p:cNvGraphicFramePr>
            <a:graphicFrameLocks noChangeAspect="1"/>
          </p:cNvGraphicFramePr>
          <p:nvPr/>
        </p:nvGraphicFramePr>
        <p:xfrm>
          <a:off x="2971800" y="2133600"/>
          <a:ext cx="2895600" cy="573088"/>
        </p:xfrm>
        <a:graphic>
          <a:graphicData uri="http://schemas.openxmlformats.org/presentationml/2006/ole">
            <mc:AlternateContent xmlns:mc="http://schemas.openxmlformats.org/markup-compatibility/2006">
              <mc:Choice xmlns:v="urn:schemas-microsoft-com:vml" Requires="v">
                <p:oleObj spid="_x0000_s5121" name="Equation" r:id="rId3" imgW="2463800" imgH="558800" progId="Equation.3">
                  <p:embed/>
                </p:oleObj>
              </mc:Choice>
              <mc:Fallback>
                <p:oleObj name="Equation" r:id="rId3" imgW="2463800" imgH="558800" progId="Equation.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133600"/>
                        <a:ext cx="28956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508">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7"/>
          <p:cNvSpPr>
            <a:spLocks noGrp="1"/>
          </p:cNvSpPr>
          <p:nvPr>
            <p:ph type="sldNum" sz="quarter" idx="12"/>
          </p:nvPr>
        </p:nvSpPr>
        <p:spPr>
          <a:noFill/>
        </p:spPr>
        <p:txBody>
          <a:bodyPr/>
          <a:lstStyle/>
          <a:p>
            <a:fld id="{4DD1E1F6-24F1-4A14-9DAD-97A066952787}" type="slidenum">
              <a:rPr lang="en-US" smtClean="0"/>
              <a:pPr/>
              <a:t>58</a:t>
            </a:fld>
            <a:endParaRPr lang="en-US"/>
          </a:p>
        </p:txBody>
      </p:sp>
      <p:sp>
        <p:nvSpPr>
          <p:cNvPr id="63491" name="Rectangle 2"/>
          <p:cNvSpPr>
            <a:spLocks noGrp="1" noChangeArrowheads="1"/>
          </p:cNvSpPr>
          <p:nvPr>
            <p:ph type="title"/>
          </p:nvPr>
        </p:nvSpPr>
        <p:spPr>
          <a:xfrm>
            <a:off x="457200" y="381000"/>
            <a:ext cx="8229600" cy="609600"/>
          </a:xfrm>
        </p:spPr>
        <p:txBody>
          <a:bodyPr/>
          <a:lstStyle/>
          <a:p>
            <a:pPr eaLnBrk="1" hangingPunct="1"/>
            <a:r>
              <a:rPr lang="en-US" sz="2800" dirty="0"/>
              <a:t>Naïve Bayesian Classification</a:t>
            </a:r>
          </a:p>
        </p:txBody>
      </p:sp>
      <p:pic>
        <p:nvPicPr>
          <p:cNvPr id="63492" name="Picture 4"/>
          <p:cNvPicPr>
            <a:picLocks noChangeAspect="1" noChangeArrowheads="1"/>
          </p:cNvPicPr>
          <p:nvPr/>
        </p:nvPicPr>
        <p:blipFill>
          <a:blip r:embed="rId2" cstate="print"/>
          <a:srcRect/>
          <a:stretch>
            <a:fillRect/>
          </a:stretch>
        </p:blipFill>
        <p:spPr bwMode="auto">
          <a:xfrm>
            <a:off x="533400" y="1219200"/>
            <a:ext cx="5905500" cy="266700"/>
          </a:xfrm>
          <a:prstGeom prst="rect">
            <a:avLst/>
          </a:prstGeom>
          <a:noFill/>
          <a:ln w="9525">
            <a:noFill/>
            <a:miter lim="800000"/>
            <a:headEnd/>
            <a:tailEnd/>
          </a:ln>
        </p:spPr>
      </p:pic>
      <p:pic>
        <p:nvPicPr>
          <p:cNvPr id="63493" name="Picture 6"/>
          <p:cNvPicPr>
            <a:picLocks noChangeAspect="1" noChangeArrowheads="1"/>
          </p:cNvPicPr>
          <p:nvPr/>
        </p:nvPicPr>
        <p:blipFill>
          <a:blip r:embed="rId3" cstate="print"/>
          <a:srcRect/>
          <a:stretch>
            <a:fillRect/>
          </a:stretch>
        </p:blipFill>
        <p:spPr bwMode="auto">
          <a:xfrm>
            <a:off x="609600" y="1600200"/>
            <a:ext cx="7705725" cy="2419350"/>
          </a:xfrm>
          <a:prstGeom prst="rect">
            <a:avLst/>
          </a:prstGeom>
          <a:noFill/>
          <a:ln w="9525">
            <a:noFill/>
            <a:miter lim="800000"/>
            <a:headEnd/>
            <a:tailEnd/>
          </a:ln>
        </p:spPr>
      </p:pic>
      <p:pic>
        <p:nvPicPr>
          <p:cNvPr id="63494" name="Picture 7"/>
          <p:cNvPicPr>
            <a:picLocks noChangeAspect="1" noChangeArrowheads="1"/>
          </p:cNvPicPr>
          <p:nvPr/>
        </p:nvPicPr>
        <p:blipFill>
          <a:blip r:embed="rId4" cstate="print"/>
          <a:srcRect/>
          <a:stretch>
            <a:fillRect/>
          </a:stretch>
        </p:blipFill>
        <p:spPr bwMode="auto">
          <a:xfrm>
            <a:off x="533400" y="4114800"/>
            <a:ext cx="7705725" cy="1257300"/>
          </a:xfrm>
          <a:prstGeom prst="rect">
            <a:avLst/>
          </a:prstGeom>
          <a:noFill/>
          <a:ln w="9525">
            <a:noFill/>
            <a:miter lim="800000"/>
            <a:headEnd/>
            <a:tailEnd/>
          </a:ln>
        </p:spPr>
      </p:pic>
      <p:pic>
        <p:nvPicPr>
          <p:cNvPr id="63495" name="Picture 8"/>
          <p:cNvPicPr>
            <a:picLocks noChangeAspect="1" noChangeArrowheads="1"/>
          </p:cNvPicPr>
          <p:nvPr/>
        </p:nvPicPr>
        <p:blipFill>
          <a:blip r:embed="rId5" cstate="print"/>
          <a:srcRect/>
          <a:stretch>
            <a:fillRect/>
          </a:stretch>
        </p:blipFill>
        <p:spPr bwMode="auto">
          <a:xfrm>
            <a:off x="685800" y="5486400"/>
            <a:ext cx="7867650" cy="771525"/>
          </a:xfrm>
          <a:prstGeom prst="rect">
            <a:avLst/>
          </a:prstGeom>
          <a:noFill/>
          <a:ln w="9525">
            <a:noFill/>
            <a:miter lim="800000"/>
            <a:headEnd/>
            <a:tailEnd/>
          </a:ln>
        </p:spPr>
      </p:pic>
    </p:spTree>
  </p:cSld>
  <p:clrMapOvr>
    <a:masterClrMapping/>
  </p:clrMapOvr>
  <p:transition advTm="2511">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7"/>
          <p:cNvSpPr>
            <a:spLocks noGrp="1"/>
          </p:cNvSpPr>
          <p:nvPr>
            <p:ph type="sldNum" sz="quarter" idx="12"/>
          </p:nvPr>
        </p:nvSpPr>
        <p:spPr>
          <a:noFill/>
        </p:spPr>
        <p:txBody>
          <a:bodyPr/>
          <a:lstStyle/>
          <a:p>
            <a:fld id="{B0C486DE-3463-48EE-ACA5-E0ECB5047865}" type="slidenum">
              <a:rPr lang="en-US" smtClean="0"/>
              <a:pPr/>
              <a:t>59</a:t>
            </a:fld>
            <a:endParaRPr lang="en-US"/>
          </a:p>
        </p:txBody>
      </p:sp>
      <p:sp>
        <p:nvSpPr>
          <p:cNvPr id="64515" name="Rectangle 2"/>
          <p:cNvSpPr>
            <a:spLocks noGrp="1" noChangeArrowheads="1"/>
          </p:cNvSpPr>
          <p:nvPr>
            <p:ph type="title"/>
          </p:nvPr>
        </p:nvSpPr>
        <p:spPr>
          <a:xfrm>
            <a:off x="457200" y="381000"/>
            <a:ext cx="8229600" cy="609600"/>
          </a:xfrm>
        </p:spPr>
        <p:txBody>
          <a:bodyPr/>
          <a:lstStyle/>
          <a:p>
            <a:pPr eaLnBrk="1" hangingPunct="1"/>
            <a:r>
              <a:rPr lang="en-US" sz="2800" dirty="0"/>
              <a:t>Naïve Bayesian Classification</a:t>
            </a:r>
          </a:p>
        </p:txBody>
      </p:sp>
      <p:pic>
        <p:nvPicPr>
          <p:cNvPr id="64516" name="Picture 2"/>
          <p:cNvPicPr>
            <a:picLocks noChangeAspect="1" noChangeArrowheads="1"/>
          </p:cNvPicPr>
          <p:nvPr/>
        </p:nvPicPr>
        <p:blipFill>
          <a:blip r:embed="rId2" cstate="print"/>
          <a:srcRect/>
          <a:stretch>
            <a:fillRect/>
          </a:stretch>
        </p:blipFill>
        <p:spPr bwMode="auto">
          <a:xfrm>
            <a:off x="533400" y="1295400"/>
            <a:ext cx="8229600" cy="2676525"/>
          </a:xfrm>
          <a:prstGeom prst="rect">
            <a:avLst/>
          </a:prstGeom>
          <a:noFill/>
          <a:ln w="9525">
            <a:noFill/>
            <a:miter lim="800000"/>
            <a:headEnd/>
            <a:tailEnd/>
          </a:ln>
        </p:spPr>
      </p:pic>
      <p:pic>
        <p:nvPicPr>
          <p:cNvPr id="64517" name="Picture 3"/>
          <p:cNvPicPr>
            <a:picLocks noChangeAspect="1" noChangeArrowheads="1"/>
          </p:cNvPicPr>
          <p:nvPr/>
        </p:nvPicPr>
        <p:blipFill>
          <a:blip r:embed="rId3" cstate="print"/>
          <a:srcRect/>
          <a:stretch>
            <a:fillRect/>
          </a:stretch>
        </p:blipFill>
        <p:spPr bwMode="auto">
          <a:xfrm>
            <a:off x="533400" y="4191000"/>
            <a:ext cx="7800975" cy="1724025"/>
          </a:xfrm>
          <a:prstGeom prst="rect">
            <a:avLst/>
          </a:prstGeom>
          <a:noFill/>
          <a:ln w="9525">
            <a:noFill/>
            <a:miter lim="800000"/>
            <a:headEnd/>
            <a:tailEnd/>
          </a:ln>
        </p:spPr>
      </p:pic>
    </p:spTree>
  </p:cSld>
  <p:clrMapOvr>
    <a:masterClrMapping/>
  </p:clrMapOvr>
  <p:transition advTm="12992">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2800" dirty="0"/>
              <a:t>Examples for Classification Problems?</a:t>
            </a:r>
          </a:p>
        </p:txBody>
      </p:sp>
      <p:sp>
        <p:nvSpPr>
          <p:cNvPr id="19459" name="Content Placeholder 2"/>
          <p:cNvSpPr>
            <a:spLocks noGrp="1"/>
          </p:cNvSpPr>
          <p:nvPr>
            <p:ph idx="1"/>
          </p:nvPr>
        </p:nvSpPr>
        <p:spPr/>
        <p:txBody>
          <a:bodyPr/>
          <a:lstStyle/>
          <a:p>
            <a:r>
              <a:rPr lang="en-US" sz="1800" b="1" u="sng" dirty="0">
                <a:solidFill>
                  <a:srgbClr val="993300"/>
                </a:solidFill>
              </a:rPr>
              <a:t>Example 1</a:t>
            </a:r>
            <a:r>
              <a:rPr lang="en-US" sz="1800" dirty="0"/>
              <a:t>: A bank loans officer needs analysis of her data to learn which loan applicants are “safe” and which are “risky” for the bank. </a:t>
            </a:r>
          </a:p>
          <a:p>
            <a:endParaRPr lang="en-US" sz="1800" b="1" u="sng" dirty="0">
              <a:solidFill>
                <a:srgbClr val="993300"/>
              </a:solidFill>
            </a:endParaRPr>
          </a:p>
          <a:p>
            <a:r>
              <a:rPr lang="en-US" sz="1800" b="1" u="sng" dirty="0">
                <a:solidFill>
                  <a:srgbClr val="993300"/>
                </a:solidFill>
              </a:rPr>
              <a:t>Example 2</a:t>
            </a:r>
            <a:r>
              <a:rPr lang="en-US" sz="1800" dirty="0"/>
              <a:t>: A marketing manager at </a:t>
            </a:r>
            <a:r>
              <a:rPr lang="en-US" sz="1800" i="1" dirty="0" err="1"/>
              <a:t>AllElectronics</a:t>
            </a:r>
            <a:r>
              <a:rPr lang="en-US" sz="1800" i="1" dirty="0"/>
              <a:t> </a:t>
            </a:r>
            <a:r>
              <a:rPr lang="en-US" sz="1800" dirty="0"/>
              <a:t>needs data analysis to help guess whether a customer with a given profile will buy a new computer.</a:t>
            </a:r>
          </a:p>
          <a:p>
            <a:endParaRPr lang="en-US" sz="1800" b="1" u="sng" dirty="0">
              <a:solidFill>
                <a:srgbClr val="993300"/>
              </a:solidFill>
            </a:endParaRPr>
          </a:p>
          <a:p>
            <a:r>
              <a:rPr lang="en-US" sz="1800" b="1" u="sng" dirty="0">
                <a:solidFill>
                  <a:srgbClr val="993300"/>
                </a:solidFill>
              </a:rPr>
              <a:t>Example 3 </a:t>
            </a:r>
            <a:r>
              <a:rPr lang="en-US" sz="1800" dirty="0"/>
              <a:t>: A medical researcher wants to analyze breast cancer data to predict which one of three specific treatments a patient should receive. </a:t>
            </a:r>
          </a:p>
          <a:p>
            <a:endParaRPr lang="en-US" sz="1800" dirty="0"/>
          </a:p>
          <a:p>
            <a:r>
              <a:rPr lang="en-US" sz="1800" dirty="0"/>
              <a:t>In each of these examples, the data analysis task is classification, where a model or classifier is constructed to predict class (categorical) labels, such as “safe” or “risky” for the loan application data; “yes” or “no” for the marketing data; or “treatment A,” “treatment B,” or “treatment C” for the medical data.</a:t>
            </a:r>
          </a:p>
          <a:p>
            <a:endParaRPr lang="en-US" sz="1800" dirty="0"/>
          </a:p>
        </p:txBody>
      </p:sp>
      <p:sp>
        <p:nvSpPr>
          <p:cNvPr id="19460" name="Slide Number Placeholder 5"/>
          <p:cNvSpPr>
            <a:spLocks noGrp="1"/>
          </p:cNvSpPr>
          <p:nvPr>
            <p:ph type="sldNum" sz="quarter" idx="12"/>
          </p:nvPr>
        </p:nvSpPr>
        <p:spPr>
          <a:noFill/>
        </p:spPr>
        <p:txBody>
          <a:bodyPr/>
          <a:lstStyle/>
          <a:p>
            <a:fld id="{71C6EEE8-DEF2-4702-8FA8-12A0290FFCEE}" type="slidenum">
              <a:rPr lang="en-US" smtClean="0"/>
              <a:pPr/>
              <a:t>6</a:t>
            </a:fld>
            <a:endParaRPr lang="en-US"/>
          </a:p>
        </p:txBody>
      </p:sp>
    </p:spTree>
    <p:extLst>
      <p:ext uri="{BB962C8B-B14F-4D97-AF65-F5344CB8AC3E}">
        <p14:creationId xmlns:p14="http://schemas.microsoft.com/office/powerpoint/2010/main" val="2146468763"/>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a:t>Example</a:t>
            </a:r>
          </a:p>
        </p:txBody>
      </p:sp>
      <p:sp>
        <p:nvSpPr>
          <p:cNvPr id="65539" name="Slide Number Placeholder 5"/>
          <p:cNvSpPr>
            <a:spLocks noGrp="1"/>
          </p:cNvSpPr>
          <p:nvPr>
            <p:ph type="sldNum" sz="quarter" idx="12"/>
          </p:nvPr>
        </p:nvSpPr>
        <p:spPr>
          <a:noFill/>
        </p:spPr>
        <p:txBody>
          <a:bodyPr/>
          <a:lstStyle/>
          <a:p>
            <a:fld id="{566DE6C7-2082-4B0D-BEC0-881DC8917562}" type="slidenum">
              <a:rPr lang="en-US" smtClean="0"/>
              <a:pPr/>
              <a:t>60</a:t>
            </a:fld>
            <a:endParaRPr lang="en-US"/>
          </a:p>
        </p:txBody>
      </p:sp>
      <p:pic>
        <p:nvPicPr>
          <p:cNvPr id="65540" name="Picture 2"/>
          <p:cNvPicPr>
            <a:picLocks noChangeAspect="1" noChangeArrowheads="1"/>
          </p:cNvPicPr>
          <p:nvPr/>
        </p:nvPicPr>
        <p:blipFill>
          <a:blip r:embed="rId2" cstate="print"/>
          <a:srcRect/>
          <a:stretch>
            <a:fillRect/>
          </a:stretch>
        </p:blipFill>
        <p:spPr bwMode="auto">
          <a:xfrm>
            <a:off x="306388" y="1219200"/>
            <a:ext cx="8228012" cy="2681288"/>
          </a:xfrm>
          <a:prstGeom prst="rect">
            <a:avLst/>
          </a:prstGeom>
          <a:noFill/>
          <a:ln w="9525">
            <a:noFill/>
            <a:miter lim="800000"/>
            <a:headEnd/>
            <a:tailEnd/>
          </a:ln>
        </p:spPr>
      </p:pic>
    </p:spTree>
  </p:cSld>
  <p:clrMapOvr>
    <a:masterClrMapping/>
  </p:clrMapOvr>
  <p:transition advTm="7889">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p>
            <a:fld id="{1F4A9888-9366-4D2C-A7C1-008845F68E9F}" type="slidenum">
              <a:rPr lang="en-US" smtClean="0"/>
              <a:pPr/>
              <a:t>61</a:t>
            </a:fld>
            <a:endParaRPr lang="en-US"/>
          </a:p>
        </p:txBody>
      </p:sp>
      <p:sp>
        <p:nvSpPr>
          <p:cNvPr id="66563" name="Rectangle 2"/>
          <p:cNvSpPr>
            <a:spLocks noGrp="1" noChangeArrowheads="1"/>
          </p:cNvSpPr>
          <p:nvPr>
            <p:ph type="title"/>
          </p:nvPr>
        </p:nvSpPr>
        <p:spPr>
          <a:xfrm>
            <a:off x="0" y="304800"/>
            <a:ext cx="9144000" cy="609600"/>
          </a:xfrm>
        </p:spPr>
        <p:txBody>
          <a:bodyPr/>
          <a:lstStyle/>
          <a:p>
            <a:pPr eaLnBrk="1" hangingPunct="1"/>
            <a:r>
              <a:rPr lang="en-US" sz="2000"/>
              <a:t>Naïve Bayesian Classifier: Training Dataset</a:t>
            </a:r>
          </a:p>
        </p:txBody>
      </p:sp>
      <p:sp>
        <p:nvSpPr>
          <p:cNvPr id="66564" name="Text Box 4"/>
          <p:cNvSpPr txBox="1">
            <a:spLocks noChangeArrowheads="1"/>
          </p:cNvSpPr>
          <p:nvPr/>
        </p:nvSpPr>
        <p:spPr bwMode="auto">
          <a:xfrm>
            <a:off x="1371600" y="6172200"/>
            <a:ext cx="5867400" cy="306388"/>
          </a:xfrm>
          <a:prstGeom prst="rect">
            <a:avLst/>
          </a:prstGeom>
          <a:noFill/>
          <a:ln w="9525">
            <a:noFill/>
            <a:miter lim="800000"/>
            <a:headEnd/>
            <a:tailEnd/>
          </a:ln>
        </p:spPr>
        <p:txBody>
          <a:bodyPr>
            <a:spAutoFit/>
          </a:bodyPr>
          <a:lstStyle/>
          <a:p>
            <a:pPr>
              <a:lnSpc>
                <a:spcPct val="110000"/>
              </a:lnSpc>
            </a:pPr>
            <a:r>
              <a:rPr lang="en-US" sz="1400"/>
              <a:t>Class: </a:t>
            </a:r>
            <a:r>
              <a:rPr lang="en-US" sz="1400" b="1">
                <a:solidFill>
                  <a:srgbClr val="C00000"/>
                </a:solidFill>
              </a:rPr>
              <a:t>C1</a:t>
            </a:r>
            <a:r>
              <a:rPr lang="en-US" sz="1400"/>
              <a:t>:buys_computer = ‘yes’  </a:t>
            </a:r>
            <a:r>
              <a:rPr lang="en-US" sz="1400" b="1"/>
              <a:t>and</a:t>
            </a:r>
            <a:r>
              <a:rPr lang="en-US" sz="1400"/>
              <a:t>    </a:t>
            </a:r>
            <a:r>
              <a:rPr lang="en-US" sz="1400" b="1">
                <a:solidFill>
                  <a:srgbClr val="C00000"/>
                </a:solidFill>
              </a:rPr>
              <a:t>C2</a:t>
            </a:r>
            <a:r>
              <a:rPr lang="en-US" sz="1400"/>
              <a:t>:buys_computer = ‘no’</a:t>
            </a:r>
          </a:p>
        </p:txBody>
      </p:sp>
      <p:pic>
        <p:nvPicPr>
          <p:cNvPr id="66565" name="Picture 2"/>
          <p:cNvPicPr>
            <a:picLocks noChangeAspect="1" noChangeArrowheads="1"/>
          </p:cNvPicPr>
          <p:nvPr/>
        </p:nvPicPr>
        <p:blipFill>
          <a:blip r:embed="rId2" cstate="print"/>
          <a:srcRect/>
          <a:stretch>
            <a:fillRect/>
          </a:stretch>
        </p:blipFill>
        <p:spPr bwMode="auto">
          <a:xfrm>
            <a:off x="304800" y="1295400"/>
            <a:ext cx="8610600" cy="4800600"/>
          </a:xfrm>
          <a:prstGeom prst="rect">
            <a:avLst/>
          </a:prstGeom>
          <a:noFill/>
          <a:ln w="9525">
            <a:noFill/>
            <a:miter lim="800000"/>
            <a:headEnd/>
            <a:tailEnd/>
          </a:ln>
        </p:spPr>
      </p:pic>
    </p:spTree>
  </p:cSld>
  <p:clrMapOvr>
    <a:masterClrMapping/>
  </p:clrMapOvr>
  <p:transition advTm="366">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p:spPr>
        <p:txBody>
          <a:bodyPr/>
          <a:lstStyle/>
          <a:p>
            <a:fld id="{D60EDEB9-91ED-48A2-9D2F-902F282F52B2}" type="slidenum">
              <a:rPr lang="en-US" smtClean="0"/>
              <a:pPr/>
              <a:t>62</a:t>
            </a:fld>
            <a:endParaRPr lang="en-US"/>
          </a:p>
        </p:txBody>
      </p:sp>
      <p:sp>
        <p:nvSpPr>
          <p:cNvPr id="67587" name="Rectangle 2"/>
          <p:cNvSpPr>
            <a:spLocks noGrp="1" noChangeArrowheads="1"/>
          </p:cNvSpPr>
          <p:nvPr>
            <p:ph type="title"/>
          </p:nvPr>
        </p:nvSpPr>
        <p:spPr>
          <a:xfrm>
            <a:off x="0" y="304800"/>
            <a:ext cx="9067800" cy="609600"/>
          </a:xfrm>
        </p:spPr>
        <p:txBody>
          <a:bodyPr/>
          <a:lstStyle/>
          <a:p>
            <a:pPr eaLnBrk="1" hangingPunct="1"/>
            <a:r>
              <a:rPr lang="en-US" sz="2400"/>
              <a:t>Naïve Bayesian Classifier:  Solution</a:t>
            </a:r>
          </a:p>
        </p:txBody>
      </p:sp>
      <p:sp>
        <p:nvSpPr>
          <p:cNvPr id="67588" name="Rectangle 3"/>
          <p:cNvSpPr>
            <a:spLocks noGrp="1" noChangeArrowheads="1"/>
          </p:cNvSpPr>
          <p:nvPr>
            <p:ph type="body" idx="1"/>
          </p:nvPr>
        </p:nvSpPr>
        <p:spPr>
          <a:xfrm>
            <a:off x="304800" y="1219200"/>
            <a:ext cx="8610600" cy="5105400"/>
          </a:xfrm>
        </p:spPr>
        <p:txBody>
          <a:bodyPr/>
          <a:lstStyle/>
          <a:p>
            <a:pPr eaLnBrk="1" hangingPunct="1">
              <a:lnSpc>
                <a:spcPct val="80000"/>
              </a:lnSpc>
            </a:pPr>
            <a:r>
              <a:rPr lang="en-US" sz="1800" b="1"/>
              <a:t>Step 1</a:t>
            </a:r>
            <a:r>
              <a:rPr lang="en-US" sz="1800"/>
              <a:t>: </a:t>
            </a:r>
          </a:p>
          <a:p>
            <a:pPr eaLnBrk="1" hangingPunct="1">
              <a:lnSpc>
                <a:spcPct val="80000"/>
              </a:lnSpc>
            </a:pPr>
            <a:endParaRPr lang="en-US" sz="1800"/>
          </a:p>
          <a:p>
            <a:pPr eaLnBrk="1" hangingPunct="1">
              <a:lnSpc>
                <a:spcPct val="80000"/>
              </a:lnSpc>
              <a:buFont typeface="Wingdings" pitchFamily="2" charset="2"/>
              <a:buNone/>
            </a:pPr>
            <a:endParaRPr lang="en-US" sz="1400"/>
          </a:p>
          <a:p>
            <a:pPr eaLnBrk="1" hangingPunct="1">
              <a:lnSpc>
                <a:spcPct val="80000"/>
              </a:lnSpc>
            </a:pPr>
            <a:endParaRPr lang="en-US" sz="1600"/>
          </a:p>
          <a:p>
            <a:pPr eaLnBrk="1" hangingPunct="1">
              <a:lnSpc>
                <a:spcPct val="80000"/>
              </a:lnSpc>
            </a:pPr>
            <a:endParaRPr lang="en-US" sz="1600"/>
          </a:p>
          <a:p>
            <a:pPr eaLnBrk="1" hangingPunct="1">
              <a:lnSpc>
                <a:spcPct val="80000"/>
              </a:lnSpc>
            </a:pPr>
            <a:endParaRPr lang="en-US" sz="1600"/>
          </a:p>
          <a:p>
            <a:pPr eaLnBrk="1" hangingPunct="1">
              <a:lnSpc>
                <a:spcPct val="80000"/>
              </a:lnSpc>
            </a:pPr>
            <a:endParaRPr lang="en-US" sz="1600"/>
          </a:p>
          <a:p>
            <a:pPr eaLnBrk="1" hangingPunct="1">
              <a:lnSpc>
                <a:spcPct val="80000"/>
              </a:lnSpc>
            </a:pPr>
            <a:r>
              <a:rPr lang="en-US" sz="1600" b="1"/>
              <a:t>Step 2</a:t>
            </a:r>
            <a:r>
              <a:rPr lang="en-US" sz="1600"/>
              <a:t> : Compute P(X|C</a:t>
            </a:r>
            <a:r>
              <a:rPr lang="en-US" sz="1600" baseline="-25000"/>
              <a:t>i</a:t>
            </a:r>
            <a:r>
              <a:rPr lang="en-US" sz="1600"/>
              <a:t>) for each class:</a:t>
            </a:r>
          </a:p>
          <a:p>
            <a:pPr eaLnBrk="1" hangingPunct="1">
              <a:lnSpc>
                <a:spcPct val="80000"/>
              </a:lnSpc>
            </a:pPr>
            <a:endParaRPr lang="en-US" sz="1600"/>
          </a:p>
          <a:p>
            <a:pPr eaLnBrk="1" hangingPunct="1">
              <a:lnSpc>
                <a:spcPct val="80000"/>
              </a:lnSpc>
            </a:pPr>
            <a:endParaRPr lang="en-US" sz="1800"/>
          </a:p>
          <a:p>
            <a:pPr eaLnBrk="1" hangingPunct="1">
              <a:lnSpc>
                <a:spcPct val="80000"/>
              </a:lnSpc>
              <a:buFont typeface="Wingdings" pitchFamily="2" charset="2"/>
              <a:buNone/>
            </a:pPr>
            <a:r>
              <a:rPr lang="en-US" sz="1400"/>
              <a:t>     </a:t>
            </a:r>
          </a:p>
          <a:p>
            <a:pPr eaLnBrk="1" hangingPunct="1">
              <a:lnSpc>
                <a:spcPct val="80000"/>
              </a:lnSpc>
              <a:buFont typeface="Wingdings" pitchFamily="2" charset="2"/>
              <a:buNone/>
            </a:pPr>
            <a:endParaRPr lang="en-US" sz="1400"/>
          </a:p>
          <a:p>
            <a:pPr eaLnBrk="1" hangingPunct="1">
              <a:lnSpc>
                <a:spcPct val="80000"/>
              </a:lnSpc>
            </a:pPr>
            <a:r>
              <a:rPr lang="en-US" sz="1200" b="1"/>
              <a:t>		</a:t>
            </a:r>
          </a:p>
        </p:txBody>
      </p:sp>
      <p:pic>
        <p:nvPicPr>
          <p:cNvPr id="67589" name="Picture 7"/>
          <p:cNvPicPr>
            <a:picLocks noChangeAspect="1" noChangeArrowheads="1"/>
          </p:cNvPicPr>
          <p:nvPr/>
        </p:nvPicPr>
        <p:blipFill>
          <a:blip r:embed="rId2" cstate="print"/>
          <a:srcRect/>
          <a:stretch>
            <a:fillRect/>
          </a:stretch>
        </p:blipFill>
        <p:spPr bwMode="auto">
          <a:xfrm>
            <a:off x="609600" y="1600200"/>
            <a:ext cx="7648575" cy="1257300"/>
          </a:xfrm>
          <a:prstGeom prst="rect">
            <a:avLst/>
          </a:prstGeom>
          <a:noFill/>
          <a:ln w="9525">
            <a:noFill/>
            <a:miter lim="800000"/>
            <a:headEnd/>
            <a:tailEnd/>
          </a:ln>
        </p:spPr>
      </p:pic>
      <p:pic>
        <p:nvPicPr>
          <p:cNvPr id="67590" name="Picture 8"/>
          <p:cNvPicPr>
            <a:picLocks noChangeAspect="1" noChangeArrowheads="1"/>
          </p:cNvPicPr>
          <p:nvPr/>
        </p:nvPicPr>
        <p:blipFill>
          <a:blip r:embed="rId3" cstate="print">
            <a:lum bright="-10000"/>
          </a:blip>
          <a:srcRect/>
          <a:stretch>
            <a:fillRect/>
          </a:stretch>
        </p:blipFill>
        <p:spPr bwMode="auto">
          <a:xfrm>
            <a:off x="1143000" y="3352800"/>
            <a:ext cx="6553200" cy="2743200"/>
          </a:xfrm>
          <a:prstGeom prst="rect">
            <a:avLst/>
          </a:prstGeom>
          <a:noFill/>
          <a:ln w="9525">
            <a:noFill/>
            <a:miter lim="800000"/>
            <a:headEnd/>
            <a:tailEnd/>
          </a:ln>
        </p:spPr>
      </p:pic>
    </p:spTree>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p>
            <a:fld id="{CC0EE5CD-28A3-40C8-8AE4-0105A352788A}" type="slidenum">
              <a:rPr lang="en-US" smtClean="0"/>
              <a:pPr/>
              <a:t>63</a:t>
            </a:fld>
            <a:endParaRPr lang="en-US"/>
          </a:p>
        </p:txBody>
      </p:sp>
      <p:sp>
        <p:nvSpPr>
          <p:cNvPr id="68611" name="Rectangle 2"/>
          <p:cNvSpPr>
            <a:spLocks noGrp="1" noChangeArrowheads="1"/>
          </p:cNvSpPr>
          <p:nvPr>
            <p:ph type="title"/>
          </p:nvPr>
        </p:nvSpPr>
        <p:spPr>
          <a:xfrm>
            <a:off x="0" y="304800"/>
            <a:ext cx="9067800" cy="609600"/>
          </a:xfrm>
        </p:spPr>
        <p:txBody>
          <a:bodyPr/>
          <a:lstStyle/>
          <a:p>
            <a:pPr eaLnBrk="1" hangingPunct="1"/>
            <a:r>
              <a:rPr lang="en-US" sz="2400"/>
              <a:t>Naïve Bayesian Classifier:  Solution</a:t>
            </a:r>
          </a:p>
        </p:txBody>
      </p:sp>
      <p:sp>
        <p:nvSpPr>
          <p:cNvPr id="68612" name="Rectangle 3"/>
          <p:cNvSpPr>
            <a:spLocks noGrp="1" noChangeArrowheads="1"/>
          </p:cNvSpPr>
          <p:nvPr>
            <p:ph type="body" idx="1"/>
          </p:nvPr>
        </p:nvSpPr>
        <p:spPr>
          <a:xfrm>
            <a:off x="304800" y="1219200"/>
            <a:ext cx="8610600" cy="5105400"/>
          </a:xfrm>
        </p:spPr>
        <p:txBody>
          <a:bodyPr/>
          <a:lstStyle/>
          <a:p>
            <a:pPr eaLnBrk="1" hangingPunct="1">
              <a:lnSpc>
                <a:spcPct val="80000"/>
              </a:lnSpc>
            </a:pPr>
            <a:r>
              <a:rPr lang="en-US" sz="1800"/>
              <a:t>Step 3: Using probabilities in step 2 we obtain: </a:t>
            </a:r>
          </a:p>
          <a:p>
            <a:pPr eaLnBrk="1" hangingPunct="1">
              <a:lnSpc>
                <a:spcPct val="80000"/>
              </a:lnSpc>
            </a:pPr>
            <a:endParaRPr lang="en-US" sz="1800"/>
          </a:p>
          <a:p>
            <a:pPr eaLnBrk="1" hangingPunct="1">
              <a:lnSpc>
                <a:spcPct val="80000"/>
              </a:lnSpc>
            </a:pPr>
            <a:endParaRPr lang="en-US" sz="1800"/>
          </a:p>
          <a:p>
            <a:pPr eaLnBrk="1" hangingPunct="1">
              <a:lnSpc>
                <a:spcPct val="80000"/>
              </a:lnSpc>
            </a:pPr>
            <a:endParaRPr lang="en-US" sz="1800"/>
          </a:p>
          <a:p>
            <a:pPr eaLnBrk="1" hangingPunct="1">
              <a:lnSpc>
                <a:spcPct val="80000"/>
              </a:lnSpc>
            </a:pPr>
            <a:endParaRPr lang="en-US" sz="1800"/>
          </a:p>
          <a:p>
            <a:pPr eaLnBrk="1" hangingPunct="1">
              <a:lnSpc>
                <a:spcPct val="80000"/>
              </a:lnSpc>
            </a:pPr>
            <a:endParaRPr lang="en-US" sz="1800"/>
          </a:p>
          <a:p>
            <a:pPr eaLnBrk="1" hangingPunct="1">
              <a:lnSpc>
                <a:spcPct val="80000"/>
              </a:lnSpc>
            </a:pPr>
            <a:endParaRPr lang="en-US" sz="1800"/>
          </a:p>
          <a:p>
            <a:pPr eaLnBrk="1" hangingPunct="1">
              <a:lnSpc>
                <a:spcPct val="80000"/>
              </a:lnSpc>
            </a:pPr>
            <a:endParaRPr lang="en-US" sz="1800"/>
          </a:p>
          <a:p>
            <a:pPr eaLnBrk="1" hangingPunct="1">
              <a:lnSpc>
                <a:spcPct val="80000"/>
              </a:lnSpc>
            </a:pPr>
            <a:endParaRPr lang="en-US" sz="1800"/>
          </a:p>
          <a:p>
            <a:pPr eaLnBrk="1" hangingPunct="1">
              <a:lnSpc>
                <a:spcPct val="80000"/>
              </a:lnSpc>
            </a:pPr>
            <a:endParaRPr lang="en-US" sz="1800"/>
          </a:p>
          <a:p>
            <a:pPr eaLnBrk="1" hangingPunct="1">
              <a:lnSpc>
                <a:spcPct val="80000"/>
              </a:lnSpc>
            </a:pPr>
            <a:endParaRPr lang="en-US" sz="1800"/>
          </a:p>
          <a:p>
            <a:pPr eaLnBrk="1" hangingPunct="1">
              <a:lnSpc>
                <a:spcPct val="80000"/>
              </a:lnSpc>
            </a:pPr>
            <a:r>
              <a:rPr lang="en-US" sz="1800"/>
              <a:t>Step 4: To find the class, </a:t>
            </a:r>
            <a:r>
              <a:rPr lang="en-US" sz="1800" i="1"/>
              <a:t>Ci, that </a:t>
            </a:r>
            <a:r>
              <a:rPr lang="en-US" sz="1600" i="1"/>
              <a:t>maximizes P(</a:t>
            </a:r>
            <a:r>
              <a:rPr lang="en-US" sz="1600" b="1" i="1"/>
              <a:t>XjCi) P(Ci), </a:t>
            </a:r>
            <a:r>
              <a:rPr lang="en-US" sz="1800" b="1" i="1"/>
              <a:t>we compute:</a:t>
            </a:r>
          </a:p>
          <a:p>
            <a:pPr eaLnBrk="1" hangingPunct="1">
              <a:lnSpc>
                <a:spcPct val="80000"/>
              </a:lnSpc>
            </a:pPr>
            <a:endParaRPr lang="en-US" sz="1800" b="1" i="1"/>
          </a:p>
          <a:p>
            <a:pPr eaLnBrk="1" hangingPunct="1">
              <a:lnSpc>
                <a:spcPct val="80000"/>
              </a:lnSpc>
            </a:pPr>
            <a:endParaRPr lang="en-US" sz="1800"/>
          </a:p>
          <a:p>
            <a:pPr eaLnBrk="1" hangingPunct="1">
              <a:lnSpc>
                <a:spcPct val="80000"/>
              </a:lnSpc>
              <a:buFont typeface="Wingdings" pitchFamily="2" charset="2"/>
              <a:buNone/>
            </a:pPr>
            <a:endParaRPr lang="en-US" sz="1400" b="1">
              <a:solidFill>
                <a:srgbClr val="FF0000"/>
              </a:solidFill>
            </a:endParaRPr>
          </a:p>
          <a:p>
            <a:pPr eaLnBrk="1" hangingPunct="1">
              <a:lnSpc>
                <a:spcPct val="80000"/>
              </a:lnSpc>
              <a:buFont typeface="Wingdings" pitchFamily="2" charset="2"/>
              <a:buNone/>
            </a:pPr>
            <a:endParaRPr lang="en-US" sz="1400" b="1">
              <a:solidFill>
                <a:srgbClr val="FF0000"/>
              </a:solidFill>
            </a:endParaRPr>
          </a:p>
          <a:p>
            <a:pPr eaLnBrk="1" hangingPunct="1">
              <a:lnSpc>
                <a:spcPct val="80000"/>
              </a:lnSpc>
              <a:buFont typeface="Wingdings" pitchFamily="2" charset="2"/>
              <a:buNone/>
            </a:pPr>
            <a:endParaRPr lang="en-US" sz="1400" b="1">
              <a:solidFill>
                <a:srgbClr val="FF0000"/>
              </a:solidFill>
            </a:endParaRPr>
          </a:p>
          <a:p>
            <a:pPr algn="ctr" eaLnBrk="1" hangingPunct="1">
              <a:lnSpc>
                <a:spcPct val="80000"/>
              </a:lnSpc>
              <a:buFont typeface="Wingdings" pitchFamily="2" charset="2"/>
              <a:buNone/>
            </a:pPr>
            <a:r>
              <a:rPr lang="en-US" sz="1400" b="1">
                <a:solidFill>
                  <a:srgbClr val="FF0000"/>
                </a:solidFill>
              </a:rPr>
              <a:t>Therefore</a:t>
            </a:r>
            <a:r>
              <a:rPr lang="en-US" sz="1400"/>
              <a:t>, the naïve Bayesian classifier predicts </a:t>
            </a:r>
            <a:r>
              <a:rPr lang="en-US" sz="1400" i="1" u="sng">
                <a:solidFill>
                  <a:srgbClr val="FF0000"/>
                </a:solidFill>
              </a:rPr>
              <a:t>buys computer = yes </a:t>
            </a:r>
            <a:r>
              <a:rPr lang="en-US" sz="1400" i="1"/>
              <a:t>for tuple </a:t>
            </a:r>
            <a:r>
              <a:rPr lang="en-US" sz="1400" b="1" i="1"/>
              <a:t>X</a:t>
            </a:r>
            <a:r>
              <a:rPr lang="en-US" sz="1200" b="1"/>
              <a:t>	</a:t>
            </a:r>
          </a:p>
        </p:txBody>
      </p:sp>
      <p:pic>
        <p:nvPicPr>
          <p:cNvPr id="68613" name="Picture 2"/>
          <p:cNvPicPr>
            <a:picLocks noChangeAspect="1" noChangeArrowheads="1"/>
          </p:cNvPicPr>
          <p:nvPr/>
        </p:nvPicPr>
        <p:blipFill>
          <a:blip r:embed="rId2" cstate="print"/>
          <a:srcRect/>
          <a:stretch>
            <a:fillRect/>
          </a:stretch>
        </p:blipFill>
        <p:spPr bwMode="auto">
          <a:xfrm>
            <a:off x="838200" y="1676400"/>
            <a:ext cx="7620000" cy="1562100"/>
          </a:xfrm>
          <a:prstGeom prst="rect">
            <a:avLst/>
          </a:prstGeom>
          <a:noFill/>
          <a:ln w="9525">
            <a:noFill/>
            <a:miter lim="800000"/>
            <a:headEnd/>
            <a:tailEnd/>
          </a:ln>
        </p:spPr>
      </p:pic>
      <p:pic>
        <p:nvPicPr>
          <p:cNvPr id="68614" name="Picture 3"/>
          <p:cNvPicPr>
            <a:picLocks noChangeAspect="1" noChangeArrowheads="1"/>
          </p:cNvPicPr>
          <p:nvPr/>
        </p:nvPicPr>
        <p:blipFill>
          <a:blip r:embed="rId3" cstate="print"/>
          <a:srcRect/>
          <a:stretch>
            <a:fillRect/>
          </a:stretch>
        </p:blipFill>
        <p:spPr bwMode="auto">
          <a:xfrm>
            <a:off x="914400" y="3429000"/>
            <a:ext cx="6096000" cy="609600"/>
          </a:xfrm>
          <a:prstGeom prst="rect">
            <a:avLst/>
          </a:prstGeom>
          <a:noFill/>
          <a:ln w="9525">
            <a:noFill/>
            <a:miter lim="800000"/>
            <a:headEnd/>
            <a:tailEnd/>
          </a:ln>
        </p:spPr>
      </p:pic>
      <p:pic>
        <p:nvPicPr>
          <p:cNvPr id="68615" name="Picture 4"/>
          <p:cNvPicPr>
            <a:picLocks noChangeAspect="1" noChangeArrowheads="1"/>
          </p:cNvPicPr>
          <p:nvPr/>
        </p:nvPicPr>
        <p:blipFill>
          <a:blip r:embed="rId4" cstate="print"/>
          <a:srcRect/>
          <a:stretch>
            <a:fillRect/>
          </a:stretch>
        </p:blipFill>
        <p:spPr bwMode="auto">
          <a:xfrm>
            <a:off x="914400" y="4724400"/>
            <a:ext cx="6657975" cy="628650"/>
          </a:xfrm>
          <a:prstGeom prst="rect">
            <a:avLst/>
          </a:prstGeom>
          <a:noFill/>
          <a:ln w="9525">
            <a:noFill/>
            <a:miter lim="800000"/>
            <a:headEnd/>
            <a:tailEnd/>
          </a:ln>
        </p:spPr>
      </p:pic>
      <p:sp>
        <p:nvSpPr>
          <p:cNvPr id="68616" name="Oval Callout 10"/>
          <p:cNvSpPr>
            <a:spLocks noChangeArrowheads="1"/>
          </p:cNvSpPr>
          <p:nvPr/>
        </p:nvSpPr>
        <p:spPr bwMode="auto">
          <a:xfrm>
            <a:off x="7772400" y="4419600"/>
            <a:ext cx="1143000" cy="609600"/>
          </a:xfrm>
          <a:prstGeom prst="wedgeEllipseCallout">
            <a:avLst>
              <a:gd name="adj1" fmla="val -81944"/>
              <a:gd name="adj2" fmla="val 13611"/>
            </a:avLst>
          </a:prstGeom>
          <a:solidFill>
            <a:schemeClr val="accent1"/>
          </a:solidFill>
          <a:ln w="9525" algn="ctr">
            <a:solidFill>
              <a:schemeClr val="tx1"/>
            </a:solidFill>
            <a:miter lim="800000"/>
            <a:headEnd/>
            <a:tailEnd/>
          </a:ln>
        </p:spPr>
        <p:txBody>
          <a:bodyPr wrap="none"/>
          <a:lstStyle/>
          <a:p>
            <a:r>
              <a:rPr lang="en-US" sz="1400">
                <a:solidFill>
                  <a:srgbClr val="FF0000"/>
                </a:solidFill>
              </a:rPr>
              <a:t>Greater</a:t>
            </a:r>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2800">
                <a:solidFill>
                  <a:srgbClr val="0000CC"/>
                </a:solidFill>
              </a:rPr>
              <a:t>Avoiding the 0-Probability Problem</a:t>
            </a:r>
          </a:p>
        </p:txBody>
      </p:sp>
      <p:sp>
        <p:nvSpPr>
          <p:cNvPr id="69635" name="Rectangle 3"/>
          <p:cNvSpPr>
            <a:spLocks noGrp="1" noChangeArrowheads="1"/>
          </p:cNvSpPr>
          <p:nvPr>
            <p:ph type="body" idx="1"/>
          </p:nvPr>
        </p:nvSpPr>
        <p:spPr>
          <a:xfrm>
            <a:off x="381000" y="1447800"/>
            <a:ext cx="8229600" cy="4343400"/>
          </a:xfrm>
        </p:spPr>
        <p:txBody>
          <a:bodyPr/>
          <a:lstStyle/>
          <a:p>
            <a:r>
              <a:rPr lang="en-US" sz="1600" dirty="0"/>
              <a:t>This problem about if one of the probability  of one feature = 0</a:t>
            </a:r>
          </a:p>
          <a:p>
            <a:r>
              <a:rPr lang="en-US" sz="1600" dirty="0"/>
              <a:t>   </a:t>
            </a:r>
            <a:r>
              <a:rPr lang="en-US" sz="1600" b="1" dirty="0">
                <a:solidFill>
                  <a:srgbClr val="FF3300"/>
                </a:solidFill>
              </a:rPr>
              <a:t>EX</a:t>
            </a:r>
            <a:r>
              <a:rPr lang="en-US" sz="1600" b="1" dirty="0"/>
              <a:t> :</a:t>
            </a:r>
            <a:r>
              <a:rPr lang="en-US" sz="1600" dirty="0"/>
              <a:t>  P( student =yes / </a:t>
            </a:r>
            <a:r>
              <a:rPr lang="en-US" sz="1600" dirty="0" err="1"/>
              <a:t>Buy_computer</a:t>
            </a:r>
            <a:r>
              <a:rPr lang="en-US" sz="1600" dirty="0"/>
              <a:t> = no )  =  0</a:t>
            </a:r>
            <a:endParaRPr lang="ar-JO" sz="1600" dirty="0"/>
          </a:p>
          <a:p>
            <a:pPr>
              <a:buFont typeface="Monotype Sorts"/>
              <a:buNone/>
            </a:pPr>
            <a:r>
              <a:rPr lang="en-US" sz="1600" dirty="0"/>
              <a:t>                   what we do </a:t>
            </a:r>
            <a:r>
              <a:rPr lang="en-US" sz="1600" dirty="0">
                <a:solidFill>
                  <a:schemeClr val="accent2"/>
                </a:solidFill>
              </a:rPr>
              <a:t>??????</a:t>
            </a:r>
          </a:p>
          <a:p>
            <a:r>
              <a:rPr lang="en-US" sz="1600" dirty="0"/>
              <a:t>We use ( </a:t>
            </a:r>
            <a:r>
              <a:rPr lang="en-US" sz="1600" b="1" dirty="0">
                <a:solidFill>
                  <a:srgbClr val="008000"/>
                </a:solidFill>
              </a:rPr>
              <a:t>Laplacian correction Method</a:t>
            </a:r>
            <a:r>
              <a:rPr lang="en-US" sz="1600" dirty="0"/>
              <a:t> )  to avoid this problem</a:t>
            </a:r>
          </a:p>
          <a:p>
            <a:pPr>
              <a:buFont typeface="Monotype Sorts"/>
              <a:buNone/>
            </a:pPr>
            <a:r>
              <a:rPr lang="en-US" sz="1600" dirty="0"/>
              <a:t>     By adding one to each  count that we need</a:t>
            </a:r>
          </a:p>
          <a:p>
            <a:pPr>
              <a:buFont typeface="Monotype Sorts"/>
              <a:buNone/>
            </a:pPr>
            <a:r>
              <a:rPr lang="en-US" sz="1600" b="1" dirty="0">
                <a:solidFill>
                  <a:srgbClr val="FF3300"/>
                </a:solidFill>
              </a:rPr>
              <a:t>EX</a:t>
            </a:r>
            <a:r>
              <a:rPr lang="en-US" sz="1600" dirty="0"/>
              <a:t>: Suppose that for class </a:t>
            </a:r>
            <a:r>
              <a:rPr lang="en-US" sz="1600" dirty="0" err="1"/>
              <a:t>buy_computer</a:t>
            </a:r>
            <a:r>
              <a:rPr lang="en-US" sz="1600" dirty="0"/>
              <a:t> =yes in some training data set containing 1000 tuples .</a:t>
            </a:r>
          </a:p>
          <a:p>
            <a:pPr>
              <a:buFont typeface="Monotype Sorts"/>
              <a:buNone/>
            </a:pPr>
            <a:r>
              <a:rPr lang="en-US" sz="1600" dirty="0"/>
              <a:t>   </a:t>
            </a:r>
            <a:r>
              <a:rPr lang="en-US" sz="1600" b="1" dirty="0">
                <a:solidFill>
                  <a:srgbClr val="FF3300"/>
                </a:solidFill>
              </a:rPr>
              <a:t>we</a:t>
            </a:r>
            <a:r>
              <a:rPr lang="en-US" sz="1600" dirty="0"/>
              <a:t> have 0 tuple with income = low</a:t>
            </a:r>
          </a:p>
          <a:p>
            <a:pPr>
              <a:buFont typeface="Monotype Sorts"/>
              <a:buNone/>
            </a:pPr>
            <a:r>
              <a:rPr lang="en-US" sz="1600" dirty="0"/>
              <a:t>         have 990 tuple with income = medium</a:t>
            </a:r>
          </a:p>
          <a:p>
            <a:pPr>
              <a:buFont typeface="Monotype Sorts"/>
              <a:buNone/>
            </a:pPr>
            <a:r>
              <a:rPr lang="en-US" sz="1600" dirty="0"/>
              <a:t>         have 10 tuple with income = high</a:t>
            </a:r>
          </a:p>
          <a:p>
            <a:pPr>
              <a:buFont typeface="Monotype Sorts"/>
              <a:buNone/>
            </a:pPr>
            <a:r>
              <a:rPr lang="en-US" sz="1600" dirty="0"/>
              <a:t>Without Laplacian correction the probability for these tuple     </a:t>
            </a:r>
          </a:p>
          <a:p>
            <a:pPr>
              <a:buFont typeface="Monotype Sorts"/>
              <a:buNone/>
            </a:pPr>
            <a:r>
              <a:rPr lang="en-US" sz="1600" dirty="0"/>
              <a:t>   </a:t>
            </a:r>
            <a:r>
              <a:rPr lang="en-US" sz="1400" dirty="0">
                <a:solidFill>
                  <a:srgbClr val="C00000"/>
                </a:solidFill>
              </a:rPr>
              <a:t>income( low )=0  , income( medium )=990/1000=.99 , income ( high )=10/1000=.01 </a:t>
            </a:r>
          </a:p>
          <a:p>
            <a:endParaRPr lang="en-US" sz="1200" dirty="0"/>
          </a:p>
        </p:txBody>
      </p:sp>
      <p:sp>
        <p:nvSpPr>
          <p:cNvPr id="4" name="Rectangle 3"/>
          <p:cNvSpPr txBox="1">
            <a:spLocks noChangeArrowheads="1"/>
          </p:cNvSpPr>
          <p:nvPr/>
        </p:nvSpPr>
        <p:spPr bwMode="auto">
          <a:xfrm>
            <a:off x="457200" y="5334000"/>
            <a:ext cx="8318500" cy="12192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kern="0" dirty="0">
                <a:latin typeface="+mn-lt"/>
              </a:rPr>
              <a:t>But</a:t>
            </a:r>
            <a:r>
              <a:rPr lang="en-US" sz="2400" kern="0" dirty="0">
                <a:latin typeface="+mn-lt"/>
              </a:rPr>
              <a:t> </a:t>
            </a:r>
            <a:r>
              <a:rPr lang="en-US" sz="1600" kern="0" dirty="0">
                <a:latin typeface="+mn-lt"/>
              </a:rPr>
              <a:t>when using </a:t>
            </a:r>
            <a:r>
              <a:rPr lang="en-US" sz="1600" b="1" kern="0" dirty="0" err="1">
                <a:solidFill>
                  <a:srgbClr val="008000"/>
                </a:solidFill>
                <a:latin typeface="+mn-lt"/>
              </a:rPr>
              <a:t>Laplacian</a:t>
            </a:r>
            <a:r>
              <a:rPr lang="en-US" sz="1600" b="1" kern="0" dirty="0">
                <a:solidFill>
                  <a:srgbClr val="008000"/>
                </a:solidFill>
                <a:latin typeface="+mn-lt"/>
              </a:rPr>
              <a:t> correction</a:t>
            </a:r>
            <a:r>
              <a:rPr lang="en-US" sz="1600" kern="0" dirty="0">
                <a:latin typeface="+mn-lt"/>
              </a:rPr>
              <a:t> </a:t>
            </a:r>
          </a:p>
          <a:p>
            <a:pPr marL="342900" indent="-342900" eaLnBrk="0" hangingPunct="0">
              <a:spcBef>
                <a:spcPct val="20000"/>
              </a:spcBef>
              <a:buClr>
                <a:schemeClr val="folHlink"/>
              </a:buClr>
              <a:buSzPct val="60000"/>
              <a:buFont typeface="Wingdings" pitchFamily="2" charset="2"/>
              <a:buChar char="n"/>
              <a:defRPr/>
            </a:pPr>
            <a:r>
              <a:rPr lang="en-US" sz="1400" kern="0" dirty="0">
                <a:latin typeface="+mn-lt"/>
              </a:rPr>
              <a:t>income( low )=1/1003  , income( medium )=991/1003=.988 ,</a:t>
            </a:r>
          </a:p>
          <a:p>
            <a:pPr marL="342900" indent="-342900" eaLnBrk="0" hangingPunct="0">
              <a:spcBef>
                <a:spcPct val="20000"/>
              </a:spcBef>
              <a:buClr>
                <a:schemeClr val="folHlink"/>
              </a:buClr>
              <a:buSzPct val="60000"/>
              <a:buFont typeface="Monotype Sorts" pitchFamily="2" charset="2"/>
              <a:buNone/>
              <a:defRPr/>
            </a:pPr>
            <a:r>
              <a:rPr lang="en-US" sz="1400" kern="0" dirty="0">
                <a:latin typeface="+mn-lt"/>
              </a:rPr>
              <a:t>      </a:t>
            </a:r>
            <a:r>
              <a:rPr lang="en-US" sz="1400" b="1" kern="0" dirty="0">
                <a:latin typeface="+mn-lt"/>
              </a:rPr>
              <a:t>  </a:t>
            </a:r>
            <a:r>
              <a:rPr lang="en-US" sz="1400" kern="0" dirty="0">
                <a:latin typeface="+mn-lt"/>
              </a:rPr>
              <a:t>and  income ( high ) = 11/1003 =.011</a:t>
            </a:r>
          </a:p>
          <a:p>
            <a:pPr marL="342900" indent="-342900" eaLnBrk="0" hangingPunct="0">
              <a:spcBef>
                <a:spcPct val="20000"/>
              </a:spcBef>
              <a:buClr>
                <a:schemeClr val="folHlink"/>
              </a:buClr>
              <a:buSzPct val="60000"/>
              <a:buFont typeface="Monotype Sorts" pitchFamily="2" charset="2"/>
              <a:buNone/>
              <a:defRPr/>
            </a:pPr>
            <a:endParaRPr lang="en-US" sz="1400" kern="0" dirty="0">
              <a:latin typeface="+mn-lt"/>
            </a:endParaRPr>
          </a:p>
          <a:p>
            <a:pPr marL="342900" indent="-342900" eaLnBrk="0" hangingPunct="0">
              <a:spcBef>
                <a:spcPct val="20000"/>
              </a:spcBef>
              <a:buClr>
                <a:schemeClr val="folHlink"/>
              </a:buClr>
              <a:buSzPct val="60000"/>
              <a:buFont typeface="Monotype Sorts" pitchFamily="2" charset="2"/>
              <a:buNone/>
              <a:defRPr/>
            </a:pPr>
            <a:endParaRPr lang="en-US" sz="1400" kern="0" dirty="0">
              <a:latin typeface="+mn-lt"/>
            </a:endParaRPr>
          </a:p>
        </p:txBody>
      </p:sp>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04800" y="228600"/>
            <a:ext cx="8402638" cy="609600"/>
          </a:xfrm>
        </p:spPr>
        <p:txBody>
          <a:bodyPr/>
          <a:lstStyle/>
          <a:p>
            <a:r>
              <a:rPr lang="en-US" sz="2800"/>
              <a:t>In Class Exercise</a:t>
            </a:r>
          </a:p>
        </p:txBody>
      </p:sp>
      <p:sp>
        <p:nvSpPr>
          <p:cNvPr id="70659" name="Slide Number Placeholder 4"/>
          <p:cNvSpPr>
            <a:spLocks noGrp="1"/>
          </p:cNvSpPr>
          <p:nvPr>
            <p:ph type="sldNum" sz="quarter" idx="12"/>
          </p:nvPr>
        </p:nvSpPr>
        <p:spPr>
          <a:noFill/>
        </p:spPr>
        <p:txBody>
          <a:bodyPr/>
          <a:lstStyle/>
          <a:p>
            <a:fld id="{10653D13-140A-43BD-82CF-98E5169F52E2}" type="slidenum">
              <a:rPr lang="en-US" smtClean="0"/>
              <a:pPr/>
              <a:t>65</a:t>
            </a:fld>
            <a:endParaRPr lang="en-US"/>
          </a:p>
        </p:txBody>
      </p:sp>
      <p:graphicFrame>
        <p:nvGraphicFramePr>
          <p:cNvPr id="7" name="Table 6"/>
          <p:cNvGraphicFramePr>
            <a:graphicFrameLocks noGrp="1"/>
          </p:cNvGraphicFramePr>
          <p:nvPr/>
        </p:nvGraphicFramePr>
        <p:xfrm>
          <a:off x="228600" y="3124200"/>
          <a:ext cx="6324600" cy="24333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3767">
                  <a:extLst>
                    <a:ext uri="{9D8B030D-6E8A-4147-A177-3AD203B41FA5}">
                      <a16:colId xmlns:a16="http://schemas.microsoft.com/office/drawing/2014/main" val="20003"/>
                    </a:ext>
                  </a:extLst>
                </a:gridCol>
                <a:gridCol w="1065797">
                  <a:extLst>
                    <a:ext uri="{9D8B030D-6E8A-4147-A177-3AD203B41FA5}">
                      <a16:colId xmlns:a16="http://schemas.microsoft.com/office/drawing/2014/main" val="20004"/>
                    </a:ext>
                  </a:extLst>
                </a:gridCol>
                <a:gridCol w="1299436">
                  <a:extLst>
                    <a:ext uri="{9D8B030D-6E8A-4147-A177-3AD203B41FA5}">
                      <a16:colId xmlns:a16="http://schemas.microsoft.com/office/drawing/2014/main" val="20005"/>
                    </a:ext>
                  </a:extLst>
                </a:gridCol>
              </a:tblGrid>
              <a:tr h="370840">
                <a:tc>
                  <a:txBody>
                    <a:bodyPr/>
                    <a:lstStyle/>
                    <a:p>
                      <a:pPr algn="ctr"/>
                      <a:r>
                        <a:rPr lang="en-US" sz="1600" dirty="0"/>
                        <a:t>No</a:t>
                      </a:r>
                    </a:p>
                  </a:txBody>
                  <a:tcPr/>
                </a:tc>
                <a:tc>
                  <a:txBody>
                    <a:bodyPr/>
                    <a:lstStyle/>
                    <a:p>
                      <a:pPr algn="ctr"/>
                      <a:r>
                        <a:rPr lang="en-US" sz="1600" dirty="0"/>
                        <a:t>Age</a:t>
                      </a:r>
                    </a:p>
                  </a:txBody>
                  <a:tcPr/>
                </a:tc>
                <a:tc>
                  <a:txBody>
                    <a:bodyPr/>
                    <a:lstStyle/>
                    <a:p>
                      <a:pPr algn="ctr"/>
                      <a:r>
                        <a:rPr lang="en-US" sz="1600" dirty="0"/>
                        <a:t>Income</a:t>
                      </a:r>
                    </a:p>
                  </a:txBody>
                  <a:tcPr/>
                </a:tc>
                <a:tc>
                  <a:txBody>
                    <a:bodyPr/>
                    <a:lstStyle/>
                    <a:p>
                      <a:pPr algn="ctr"/>
                      <a:r>
                        <a:rPr lang="en-US" sz="1600" dirty="0"/>
                        <a:t>Student</a:t>
                      </a:r>
                    </a:p>
                  </a:txBody>
                  <a:tcPr/>
                </a:tc>
                <a:tc>
                  <a:txBody>
                    <a:bodyPr/>
                    <a:lstStyle/>
                    <a:p>
                      <a:pPr algn="ctr"/>
                      <a:r>
                        <a:rPr lang="en-US" sz="1600" dirty="0"/>
                        <a:t>Credit</a:t>
                      </a:r>
                    </a:p>
                    <a:p>
                      <a:pPr algn="ctr"/>
                      <a:r>
                        <a:rPr lang="en-US" sz="1600" dirty="0"/>
                        <a:t>Rating</a:t>
                      </a:r>
                    </a:p>
                  </a:txBody>
                  <a:tcPr/>
                </a:tc>
                <a:tc>
                  <a:txBody>
                    <a:bodyPr/>
                    <a:lstStyle/>
                    <a:p>
                      <a:pPr algn="ctr"/>
                      <a:r>
                        <a:rPr lang="en-US" sz="1600" dirty="0"/>
                        <a:t>Buys</a:t>
                      </a:r>
                    </a:p>
                    <a:p>
                      <a:pPr algn="ctr"/>
                      <a:r>
                        <a:rPr lang="en-US" sz="1600" dirty="0"/>
                        <a:t>computer</a:t>
                      </a:r>
                    </a:p>
                  </a:txBody>
                  <a:tcPr/>
                </a:tc>
                <a:extLst>
                  <a:ext uri="{0D108BD9-81ED-4DB2-BD59-A6C34878D82A}">
                    <a16:rowId xmlns:a16="http://schemas.microsoft.com/office/drawing/2014/main" val="10000"/>
                  </a:ext>
                </a:extLst>
              </a:tr>
              <a:tr h="370840">
                <a:tc>
                  <a:txBody>
                    <a:bodyPr/>
                    <a:lstStyle/>
                    <a:p>
                      <a:pPr algn="ctr"/>
                      <a:r>
                        <a:rPr lang="en-US" sz="1600" dirty="0"/>
                        <a:t>1</a:t>
                      </a:r>
                    </a:p>
                  </a:txBody>
                  <a:tcPr/>
                </a:tc>
                <a:tc>
                  <a:txBody>
                    <a:bodyPr/>
                    <a:lstStyle/>
                    <a:p>
                      <a:pPr algn="ctr"/>
                      <a:r>
                        <a:rPr lang="en-US" sz="1600" dirty="0"/>
                        <a:t>Youth</a:t>
                      </a:r>
                    </a:p>
                  </a:txBody>
                  <a:tcPr/>
                </a:tc>
                <a:tc>
                  <a:txBody>
                    <a:bodyPr/>
                    <a:lstStyle/>
                    <a:p>
                      <a:pPr algn="ctr"/>
                      <a:r>
                        <a:rPr lang="en-US" sz="1600" dirty="0"/>
                        <a:t>High</a:t>
                      </a:r>
                    </a:p>
                  </a:txBody>
                  <a:tcPr/>
                </a:tc>
                <a:tc>
                  <a:txBody>
                    <a:bodyPr/>
                    <a:lstStyle/>
                    <a:p>
                      <a:pPr algn="ctr"/>
                      <a:r>
                        <a:rPr lang="en-US" sz="1600" dirty="0"/>
                        <a:t>No</a:t>
                      </a:r>
                    </a:p>
                  </a:txBody>
                  <a:tcPr/>
                </a:tc>
                <a:tc>
                  <a:txBody>
                    <a:bodyPr/>
                    <a:lstStyle/>
                    <a:p>
                      <a:pPr algn="ctr"/>
                      <a:r>
                        <a:rPr lang="en-US" sz="1600" dirty="0"/>
                        <a:t>Fair</a:t>
                      </a:r>
                    </a:p>
                  </a:txBody>
                  <a:tcPr/>
                </a:tc>
                <a:tc>
                  <a:txBody>
                    <a:bodyPr/>
                    <a:lstStyle/>
                    <a:p>
                      <a:pPr algn="ctr"/>
                      <a:r>
                        <a:rPr lang="en-US" sz="1600" dirty="0"/>
                        <a:t>No</a:t>
                      </a:r>
                    </a:p>
                  </a:txBody>
                  <a:tcPr/>
                </a:tc>
                <a:extLst>
                  <a:ext uri="{0D108BD9-81ED-4DB2-BD59-A6C34878D82A}">
                    <a16:rowId xmlns:a16="http://schemas.microsoft.com/office/drawing/2014/main" val="10001"/>
                  </a:ext>
                </a:extLst>
              </a:tr>
              <a:tr h="370840">
                <a:tc>
                  <a:txBody>
                    <a:bodyPr/>
                    <a:lstStyle/>
                    <a:p>
                      <a:pPr algn="ctr"/>
                      <a:r>
                        <a:rPr lang="en-US" sz="1600" dirty="0"/>
                        <a:t>2</a:t>
                      </a:r>
                    </a:p>
                  </a:txBody>
                  <a:tcPr/>
                </a:tc>
                <a:tc>
                  <a:txBody>
                    <a:bodyPr/>
                    <a:lstStyle/>
                    <a:p>
                      <a:pPr algn="ctr"/>
                      <a:r>
                        <a:rPr lang="en-US" sz="1600" dirty="0"/>
                        <a:t>Senior</a:t>
                      </a:r>
                    </a:p>
                  </a:txBody>
                  <a:tcPr/>
                </a:tc>
                <a:tc>
                  <a:txBody>
                    <a:bodyPr/>
                    <a:lstStyle/>
                    <a:p>
                      <a:pPr algn="ctr"/>
                      <a:r>
                        <a:rPr lang="en-US" sz="1600" dirty="0"/>
                        <a:t>Low</a:t>
                      </a:r>
                    </a:p>
                  </a:txBody>
                  <a:tcPr/>
                </a:tc>
                <a:tc>
                  <a:txBody>
                    <a:bodyPr/>
                    <a:lstStyle/>
                    <a:p>
                      <a:pPr algn="ctr"/>
                      <a:r>
                        <a:rPr lang="en-US" sz="1600" dirty="0"/>
                        <a:t>Yes</a:t>
                      </a:r>
                    </a:p>
                  </a:txBody>
                  <a:tcPr/>
                </a:tc>
                <a:tc>
                  <a:txBody>
                    <a:bodyPr/>
                    <a:lstStyle/>
                    <a:p>
                      <a:pPr algn="ctr"/>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02"/>
                  </a:ext>
                </a:extLst>
              </a:tr>
              <a:tr h="370840">
                <a:tc>
                  <a:txBody>
                    <a:bodyPr/>
                    <a:lstStyle/>
                    <a:p>
                      <a:pPr algn="ctr"/>
                      <a:r>
                        <a:rPr lang="en-US" sz="1600" dirty="0"/>
                        <a:t>3</a:t>
                      </a:r>
                    </a:p>
                  </a:txBody>
                  <a:tcPr/>
                </a:tc>
                <a:tc>
                  <a:txBody>
                    <a:bodyPr/>
                    <a:lstStyle/>
                    <a:p>
                      <a:pPr algn="ctr"/>
                      <a:r>
                        <a:rPr lang="en-US" sz="1600" dirty="0"/>
                        <a:t>Middle-Age</a:t>
                      </a:r>
                    </a:p>
                  </a:txBody>
                  <a:tcPr/>
                </a:tc>
                <a:tc>
                  <a:txBody>
                    <a:bodyPr/>
                    <a:lstStyle/>
                    <a:p>
                      <a:pPr algn="ctr"/>
                      <a:r>
                        <a:rPr lang="en-US" sz="1600" dirty="0"/>
                        <a:t>High</a:t>
                      </a:r>
                    </a:p>
                  </a:txBody>
                  <a:tcPr/>
                </a:tc>
                <a:tc>
                  <a:txBody>
                    <a:bodyPr/>
                    <a:lstStyle/>
                    <a:p>
                      <a:pPr algn="ctr"/>
                      <a:r>
                        <a:rPr lang="en-US" sz="1600" dirty="0"/>
                        <a:t>No</a:t>
                      </a:r>
                    </a:p>
                  </a:txBody>
                  <a:tcPr/>
                </a:tc>
                <a:tc>
                  <a:txBody>
                    <a:bodyPr/>
                    <a:lstStyle/>
                    <a:p>
                      <a:pPr algn="ctr"/>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3"/>
                  </a:ext>
                </a:extLst>
              </a:tr>
              <a:tr h="370840">
                <a:tc>
                  <a:txBody>
                    <a:bodyPr/>
                    <a:lstStyle/>
                    <a:p>
                      <a:pPr algn="ctr"/>
                      <a:r>
                        <a:rPr lang="en-US" sz="1600" dirty="0"/>
                        <a:t>4</a:t>
                      </a:r>
                    </a:p>
                  </a:txBody>
                  <a:tcPr/>
                </a:tc>
                <a:tc>
                  <a:txBody>
                    <a:bodyPr/>
                    <a:lstStyle/>
                    <a:p>
                      <a:pPr algn="ctr"/>
                      <a:r>
                        <a:rPr lang="en-US" sz="1600" dirty="0"/>
                        <a:t>Youth</a:t>
                      </a:r>
                    </a:p>
                  </a:txBody>
                  <a:tcPr/>
                </a:tc>
                <a:tc>
                  <a:txBody>
                    <a:bodyPr/>
                    <a:lstStyle/>
                    <a:p>
                      <a:pPr algn="ctr"/>
                      <a:r>
                        <a:rPr lang="en-US" sz="1600" dirty="0"/>
                        <a:t>Medium</a:t>
                      </a:r>
                    </a:p>
                  </a:txBody>
                  <a:tcPr/>
                </a:tc>
                <a:tc>
                  <a:txBody>
                    <a:bodyPr/>
                    <a:lstStyle/>
                    <a:p>
                      <a:pPr algn="ctr"/>
                      <a:r>
                        <a:rPr lang="en-US" sz="1600" dirty="0"/>
                        <a:t>No</a:t>
                      </a:r>
                    </a:p>
                  </a:txBody>
                  <a:tcPr/>
                </a:tc>
                <a:tc>
                  <a:txBody>
                    <a:bodyPr/>
                    <a:lstStyle/>
                    <a:p>
                      <a:pPr algn="ctr"/>
                      <a:r>
                        <a:rPr lang="en-US" sz="1600" dirty="0"/>
                        <a:t>Excellent</a:t>
                      </a:r>
                    </a:p>
                  </a:txBody>
                  <a:tcPr/>
                </a:tc>
                <a:tc>
                  <a:txBody>
                    <a:bodyPr/>
                    <a:lstStyle/>
                    <a:p>
                      <a:pPr algn="ctr"/>
                      <a:r>
                        <a:rPr lang="en-US" sz="1600" dirty="0"/>
                        <a:t>No</a:t>
                      </a:r>
                    </a:p>
                  </a:txBody>
                  <a:tcPr/>
                </a:tc>
                <a:extLst>
                  <a:ext uri="{0D108BD9-81ED-4DB2-BD59-A6C34878D82A}">
                    <a16:rowId xmlns:a16="http://schemas.microsoft.com/office/drawing/2014/main" val="10004"/>
                  </a:ext>
                </a:extLst>
              </a:tr>
              <a:tr h="370840">
                <a:tc>
                  <a:txBody>
                    <a:bodyPr/>
                    <a:lstStyle/>
                    <a:p>
                      <a:pPr algn="ctr"/>
                      <a:r>
                        <a:rPr lang="en-US" sz="1600" dirty="0"/>
                        <a:t>5</a:t>
                      </a:r>
                    </a:p>
                  </a:txBody>
                  <a:tcPr/>
                </a:tc>
                <a:tc>
                  <a:txBody>
                    <a:bodyPr/>
                    <a:lstStyle/>
                    <a:p>
                      <a:pPr algn="ctr"/>
                      <a:r>
                        <a:rPr lang="en-US" sz="1600" dirty="0"/>
                        <a:t>Senior</a:t>
                      </a:r>
                    </a:p>
                  </a:txBody>
                  <a:tcPr/>
                </a:tc>
                <a:tc>
                  <a:txBody>
                    <a:bodyPr/>
                    <a:lstStyle/>
                    <a:p>
                      <a:pPr algn="ctr"/>
                      <a:r>
                        <a:rPr lang="en-US" sz="1600" dirty="0"/>
                        <a:t>Low</a:t>
                      </a:r>
                    </a:p>
                  </a:txBody>
                  <a:tcPr/>
                </a:tc>
                <a:tc>
                  <a:txBody>
                    <a:bodyPr/>
                    <a:lstStyle/>
                    <a:p>
                      <a:pPr algn="ctr"/>
                      <a:r>
                        <a:rPr lang="en-US" sz="1600" dirty="0"/>
                        <a:t>Yes</a:t>
                      </a:r>
                    </a:p>
                  </a:txBody>
                  <a:tcPr/>
                </a:tc>
                <a:tc>
                  <a:txBody>
                    <a:bodyPr/>
                    <a:lstStyle/>
                    <a:p>
                      <a:pPr algn="ctr"/>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6858000" y="3124200"/>
          <a:ext cx="1752600" cy="251460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549227">
                <a:tc>
                  <a:txBody>
                    <a:bodyPr/>
                    <a:lstStyle/>
                    <a:p>
                      <a:r>
                        <a:rPr lang="en-US" sz="1400" dirty="0">
                          <a:solidFill>
                            <a:srgbClr val="FF0000"/>
                          </a:solidFill>
                        </a:rPr>
                        <a:t>Classifier Output</a:t>
                      </a:r>
                    </a:p>
                  </a:txBody>
                  <a:tcPr/>
                </a:tc>
                <a:tc>
                  <a:txBody>
                    <a:bodyPr/>
                    <a:lstStyle/>
                    <a:p>
                      <a:endParaRPr lang="en-US" sz="1400" dirty="0">
                        <a:solidFill>
                          <a:srgbClr val="FF0000"/>
                        </a:solidFill>
                      </a:endParaRPr>
                    </a:p>
                  </a:txBody>
                  <a:tcPr/>
                </a:tc>
                <a:extLst>
                  <a:ext uri="{0D108BD9-81ED-4DB2-BD59-A6C34878D82A}">
                    <a16:rowId xmlns:a16="http://schemas.microsoft.com/office/drawing/2014/main" val="10000"/>
                  </a:ext>
                </a:extLst>
              </a:tr>
              <a:tr h="393075">
                <a:tc>
                  <a:txBody>
                    <a:bodyPr/>
                    <a:lstStyle/>
                    <a:p>
                      <a:pPr algn="ctr"/>
                      <a:endParaRPr lang="en-US" sz="1600" dirty="0">
                        <a:solidFill>
                          <a:srgbClr val="170981"/>
                        </a:solidFill>
                      </a:endParaRPr>
                    </a:p>
                  </a:txBody>
                  <a:tcPr/>
                </a:tc>
                <a:tc>
                  <a:txBody>
                    <a:bodyPr/>
                    <a:lstStyle/>
                    <a:p>
                      <a:pPr algn="ctr"/>
                      <a:endParaRPr lang="en-US" sz="1600" dirty="0">
                        <a:solidFill>
                          <a:srgbClr val="170981"/>
                        </a:solidFill>
                      </a:endParaRPr>
                    </a:p>
                  </a:txBody>
                  <a:tcPr/>
                </a:tc>
                <a:extLst>
                  <a:ext uri="{0D108BD9-81ED-4DB2-BD59-A6C34878D82A}">
                    <a16:rowId xmlns:a16="http://schemas.microsoft.com/office/drawing/2014/main" val="10001"/>
                  </a:ext>
                </a:extLst>
              </a:tr>
              <a:tr h="393075">
                <a:tc>
                  <a:txBody>
                    <a:bodyPr/>
                    <a:lstStyle/>
                    <a:p>
                      <a:pPr algn="ctr"/>
                      <a:endParaRPr lang="en-US" sz="1600" dirty="0">
                        <a:solidFill>
                          <a:srgbClr val="170981"/>
                        </a:solidFill>
                      </a:endParaRPr>
                    </a:p>
                  </a:txBody>
                  <a:tcPr/>
                </a:tc>
                <a:tc>
                  <a:txBody>
                    <a:bodyPr/>
                    <a:lstStyle/>
                    <a:p>
                      <a:pPr algn="ctr"/>
                      <a:endParaRPr lang="en-US" sz="1600" dirty="0">
                        <a:solidFill>
                          <a:srgbClr val="170981"/>
                        </a:solidFill>
                      </a:endParaRPr>
                    </a:p>
                  </a:txBody>
                  <a:tcPr/>
                </a:tc>
                <a:extLst>
                  <a:ext uri="{0D108BD9-81ED-4DB2-BD59-A6C34878D82A}">
                    <a16:rowId xmlns:a16="http://schemas.microsoft.com/office/drawing/2014/main" val="10002"/>
                  </a:ext>
                </a:extLst>
              </a:tr>
              <a:tr h="393075">
                <a:tc>
                  <a:txBody>
                    <a:bodyPr/>
                    <a:lstStyle/>
                    <a:p>
                      <a:pPr algn="ctr"/>
                      <a:endParaRPr lang="en-US" sz="1600" dirty="0">
                        <a:solidFill>
                          <a:srgbClr val="170981"/>
                        </a:solidFill>
                      </a:endParaRPr>
                    </a:p>
                  </a:txBody>
                  <a:tcPr/>
                </a:tc>
                <a:tc>
                  <a:txBody>
                    <a:bodyPr/>
                    <a:lstStyle/>
                    <a:p>
                      <a:pPr algn="ctr"/>
                      <a:endParaRPr lang="en-US" sz="1600" dirty="0">
                        <a:solidFill>
                          <a:srgbClr val="170981"/>
                        </a:solidFill>
                      </a:endParaRPr>
                    </a:p>
                  </a:txBody>
                  <a:tcPr/>
                </a:tc>
                <a:extLst>
                  <a:ext uri="{0D108BD9-81ED-4DB2-BD59-A6C34878D82A}">
                    <a16:rowId xmlns:a16="http://schemas.microsoft.com/office/drawing/2014/main" val="10003"/>
                  </a:ext>
                </a:extLst>
              </a:tr>
              <a:tr h="393075">
                <a:tc>
                  <a:txBody>
                    <a:bodyPr/>
                    <a:lstStyle/>
                    <a:p>
                      <a:pPr algn="ctr"/>
                      <a:endParaRPr lang="en-US" sz="1600" dirty="0">
                        <a:solidFill>
                          <a:srgbClr val="170981"/>
                        </a:solidFill>
                      </a:endParaRPr>
                    </a:p>
                  </a:txBody>
                  <a:tcPr/>
                </a:tc>
                <a:tc>
                  <a:txBody>
                    <a:bodyPr/>
                    <a:lstStyle/>
                    <a:p>
                      <a:pPr algn="ctr"/>
                      <a:endParaRPr lang="en-US" sz="1600" dirty="0">
                        <a:solidFill>
                          <a:srgbClr val="170981"/>
                        </a:solidFill>
                      </a:endParaRPr>
                    </a:p>
                  </a:txBody>
                  <a:tcPr/>
                </a:tc>
                <a:extLst>
                  <a:ext uri="{0D108BD9-81ED-4DB2-BD59-A6C34878D82A}">
                    <a16:rowId xmlns:a16="http://schemas.microsoft.com/office/drawing/2014/main" val="10004"/>
                  </a:ext>
                </a:extLst>
              </a:tr>
              <a:tr h="393075">
                <a:tc>
                  <a:txBody>
                    <a:bodyPr/>
                    <a:lstStyle/>
                    <a:p>
                      <a:pPr algn="ctr"/>
                      <a:endParaRPr lang="en-US" sz="1600" dirty="0">
                        <a:solidFill>
                          <a:srgbClr val="17098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rgbClr val="170981"/>
                        </a:solidFill>
                      </a:endParaRPr>
                    </a:p>
                  </a:txBody>
                  <a:tcPr/>
                </a:tc>
                <a:extLst>
                  <a:ext uri="{0D108BD9-81ED-4DB2-BD59-A6C34878D82A}">
                    <a16:rowId xmlns:a16="http://schemas.microsoft.com/office/drawing/2014/main" val="10005"/>
                  </a:ext>
                </a:extLst>
              </a:tr>
            </a:tbl>
          </a:graphicData>
        </a:graphic>
      </p:graphicFrame>
      <p:sp>
        <p:nvSpPr>
          <p:cNvPr id="35" name="TextBox 34"/>
          <p:cNvSpPr txBox="1">
            <a:spLocks noChangeArrowheads="1"/>
          </p:cNvSpPr>
          <p:nvPr/>
        </p:nvSpPr>
        <p:spPr bwMode="auto">
          <a:xfrm>
            <a:off x="990600" y="5791200"/>
            <a:ext cx="3733800" cy="646113"/>
          </a:xfrm>
          <a:prstGeom prst="rect">
            <a:avLst/>
          </a:prstGeom>
          <a:noFill/>
          <a:ln w="9525">
            <a:noFill/>
            <a:miter lim="800000"/>
            <a:headEnd/>
            <a:tailEnd/>
          </a:ln>
        </p:spPr>
        <p:txBody>
          <a:bodyPr>
            <a:spAutoFit/>
          </a:bodyPr>
          <a:lstStyle/>
          <a:p>
            <a:r>
              <a:rPr lang="en-US">
                <a:solidFill>
                  <a:srgbClr val="C00000"/>
                </a:solidFill>
              </a:rPr>
              <a:t>Estimated Accuracy = ?? </a:t>
            </a:r>
          </a:p>
          <a:p>
            <a:r>
              <a:rPr lang="en-US">
                <a:solidFill>
                  <a:srgbClr val="C00000"/>
                </a:solidFill>
              </a:rPr>
              <a:t>                            = ?? %</a:t>
            </a:r>
          </a:p>
        </p:txBody>
      </p:sp>
      <p:sp>
        <p:nvSpPr>
          <p:cNvPr id="21" name="Rectangular Callout 20"/>
          <p:cNvSpPr/>
          <p:nvPr/>
        </p:nvSpPr>
        <p:spPr bwMode="auto">
          <a:xfrm>
            <a:off x="2667000" y="2590800"/>
            <a:ext cx="1905000" cy="228600"/>
          </a:xfrm>
          <a:prstGeom prst="wedgeRectCallout">
            <a:avLst>
              <a:gd name="adj1" fmla="val 97773"/>
              <a:gd name="adj2" fmla="val 188691"/>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r>
              <a:rPr lang="en-US" sz="1100" dirty="0"/>
              <a:t>This is the actual class label</a:t>
            </a:r>
          </a:p>
          <a:p>
            <a:pPr>
              <a:defRPr/>
            </a:pPr>
            <a:endParaRPr lang="en-US" sz="1100" dirty="0"/>
          </a:p>
        </p:txBody>
      </p:sp>
      <p:sp>
        <p:nvSpPr>
          <p:cNvPr id="70736" name="TextBox 7"/>
          <p:cNvSpPr txBox="1">
            <a:spLocks noChangeArrowheads="1"/>
          </p:cNvSpPr>
          <p:nvPr/>
        </p:nvSpPr>
        <p:spPr bwMode="auto">
          <a:xfrm>
            <a:off x="457200" y="1143000"/>
            <a:ext cx="8229600" cy="923925"/>
          </a:xfrm>
          <a:prstGeom prst="rect">
            <a:avLst/>
          </a:prstGeom>
          <a:noFill/>
          <a:ln w="9525">
            <a:noFill/>
            <a:miter lim="800000"/>
            <a:headEnd/>
            <a:tailEnd/>
          </a:ln>
        </p:spPr>
        <p:txBody>
          <a:bodyPr>
            <a:spAutoFit/>
          </a:bodyPr>
          <a:lstStyle/>
          <a:p>
            <a:r>
              <a:rPr lang="en-US"/>
              <a:t>Q) Given the following </a:t>
            </a:r>
            <a:r>
              <a:rPr lang="en-US">
                <a:solidFill>
                  <a:srgbClr val="FF0000"/>
                </a:solidFill>
              </a:rPr>
              <a:t>Test Dataset</a:t>
            </a:r>
            <a:r>
              <a:rPr lang="en-US"/>
              <a:t>, use the </a:t>
            </a:r>
            <a:r>
              <a:rPr lang="en-US">
                <a:solidFill>
                  <a:srgbClr val="FF0000"/>
                </a:solidFill>
              </a:rPr>
              <a:t>Naïve base Classifier </a:t>
            </a:r>
            <a:r>
              <a:rPr lang="en-US"/>
              <a:t>to: </a:t>
            </a:r>
          </a:p>
          <a:p>
            <a:r>
              <a:rPr lang="en-US"/>
              <a:t>1) Build The Confusion Matrix.</a:t>
            </a:r>
          </a:p>
          <a:p>
            <a:r>
              <a:rPr lang="en-US"/>
              <a:t>2) Find the classification Accuracy for the Model.</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a:t>Exercise / Home Work</a:t>
            </a:r>
          </a:p>
        </p:txBody>
      </p:sp>
      <p:sp>
        <p:nvSpPr>
          <p:cNvPr id="71683" name="Slide Number Placeholder 7"/>
          <p:cNvSpPr>
            <a:spLocks noGrp="1"/>
          </p:cNvSpPr>
          <p:nvPr>
            <p:ph type="sldNum" sz="quarter" idx="12"/>
          </p:nvPr>
        </p:nvSpPr>
        <p:spPr>
          <a:noFill/>
        </p:spPr>
        <p:txBody>
          <a:bodyPr/>
          <a:lstStyle/>
          <a:p>
            <a:fld id="{5E304788-300C-4B60-97F9-5C8E365EFA04}" type="slidenum">
              <a:rPr lang="en-US" smtClean="0"/>
              <a:pPr/>
              <a:t>66</a:t>
            </a:fld>
            <a:endParaRPr lang="en-US"/>
          </a:p>
        </p:txBody>
      </p:sp>
      <p:pic>
        <p:nvPicPr>
          <p:cNvPr id="71684" name="Picture 2"/>
          <p:cNvPicPr>
            <a:picLocks noChangeAspect="1" noChangeArrowheads="1"/>
          </p:cNvPicPr>
          <p:nvPr/>
        </p:nvPicPr>
        <p:blipFill>
          <a:blip r:embed="rId2" cstate="print"/>
          <a:srcRect/>
          <a:stretch>
            <a:fillRect/>
          </a:stretch>
        </p:blipFill>
        <p:spPr bwMode="auto">
          <a:xfrm>
            <a:off x="457200" y="2362200"/>
            <a:ext cx="8248650" cy="3829050"/>
          </a:xfrm>
          <a:prstGeom prst="rect">
            <a:avLst/>
          </a:prstGeom>
          <a:noFill/>
          <a:ln w="9525">
            <a:noFill/>
            <a:miter lim="800000"/>
            <a:headEnd/>
            <a:tailEnd/>
          </a:ln>
        </p:spPr>
      </p:pic>
      <p:sp>
        <p:nvSpPr>
          <p:cNvPr id="71685" name="TextBox 7"/>
          <p:cNvSpPr txBox="1">
            <a:spLocks noChangeArrowheads="1"/>
          </p:cNvSpPr>
          <p:nvPr/>
        </p:nvSpPr>
        <p:spPr bwMode="auto">
          <a:xfrm>
            <a:off x="457200" y="1143000"/>
            <a:ext cx="8229600" cy="923925"/>
          </a:xfrm>
          <a:prstGeom prst="rect">
            <a:avLst/>
          </a:prstGeom>
          <a:noFill/>
          <a:ln w="9525">
            <a:noFill/>
            <a:miter lim="800000"/>
            <a:headEnd/>
            <a:tailEnd/>
          </a:ln>
        </p:spPr>
        <p:txBody>
          <a:bodyPr>
            <a:spAutoFit/>
          </a:bodyPr>
          <a:lstStyle/>
          <a:p>
            <a:r>
              <a:rPr lang="en-US" dirty="0"/>
              <a:t>Q) Given the following </a:t>
            </a:r>
            <a:r>
              <a:rPr lang="en-US" dirty="0">
                <a:solidFill>
                  <a:srgbClr val="FF0000"/>
                </a:solidFill>
              </a:rPr>
              <a:t>Test Dataset</a:t>
            </a:r>
            <a:r>
              <a:rPr lang="en-US" dirty="0"/>
              <a:t>, use the </a:t>
            </a:r>
            <a:r>
              <a:rPr lang="en-US" dirty="0">
                <a:solidFill>
                  <a:srgbClr val="FF0000"/>
                </a:solidFill>
              </a:rPr>
              <a:t>Naïve base Classifier </a:t>
            </a:r>
            <a:r>
              <a:rPr lang="en-US" dirty="0"/>
              <a:t>to: </a:t>
            </a:r>
          </a:p>
          <a:p>
            <a:r>
              <a:rPr lang="en-US" dirty="0"/>
              <a:t>1) Build The Confusion Matrix.</a:t>
            </a:r>
          </a:p>
          <a:p>
            <a:r>
              <a:rPr lang="en-US" dirty="0"/>
              <a:t>2) Find the classification Accuracy for the Model.</a:t>
            </a:r>
          </a:p>
        </p:txBody>
      </p:sp>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B8440129-C0CB-4C73-829F-E173204981B0}" type="slidenum">
              <a:rPr lang="en-US" smtClean="0"/>
              <a:pPr/>
              <a:t>67</a:t>
            </a:fld>
            <a:endParaRPr lang="en-US"/>
          </a:p>
        </p:txBody>
      </p:sp>
      <p:sp>
        <p:nvSpPr>
          <p:cNvPr id="72707" name="Rectangle 2"/>
          <p:cNvSpPr>
            <a:spLocks noGrp="1" noChangeArrowheads="1"/>
          </p:cNvSpPr>
          <p:nvPr>
            <p:ph type="title"/>
          </p:nvPr>
        </p:nvSpPr>
        <p:spPr>
          <a:xfrm>
            <a:off x="0" y="381000"/>
            <a:ext cx="9144000" cy="609600"/>
          </a:xfrm>
        </p:spPr>
        <p:txBody>
          <a:bodyPr/>
          <a:lstStyle/>
          <a:p>
            <a:pPr eaLnBrk="1" hangingPunct="1"/>
            <a:r>
              <a:rPr lang="en-US" sz="2800"/>
              <a:t>Naïve Bayesian Classifier: Comments</a:t>
            </a:r>
          </a:p>
        </p:txBody>
      </p:sp>
      <p:sp>
        <p:nvSpPr>
          <p:cNvPr id="72708" name="Rectangle 3"/>
          <p:cNvSpPr>
            <a:spLocks noGrp="1" noChangeArrowheads="1"/>
          </p:cNvSpPr>
          <p:nvPr>
            <p:ph type="body" idx="1"/>
          </p:nvPr>
        </p:nvSpPr>
        <p:spPr>
          <a:xfrm>
            <a:off x="304800" y="1295400"/>
            <a:ext cx="8610600" cy="5105400"/>
          </a:xfrm>
        </p:spPr>
        <p:txBody>
          <a:bodyPr/>
          <a:lstStyle/>
          <a:p>
            <a:pPr eaLnBrk="1" hangingPunct="1"/>
            <a:r>
              <a:rPr lang="en-US" sz="2000"/>
              <a:t>Advantages </a:t>
            </a:r>
          </a:p>
          <a:p>
            <a:pPr lvl="1" eaLnBrk="1" hangingPunct="1"/>
            <a:r>
              <a:rPr lang="en-US" sz="2000"/>
              <a:t>Easy to implement </a:t>
            </a:r>
          </a:p>
          <a:p>
            <a:pPr lvl="1" eaLnBrk="1" hangingPunct="1"/>
            <a:r>
              <a:rPr lang="en-US" sz="2000"/>
              <a:t>Good results obtained in most of the cases</a:t>
            </a:r>
          </a:p>
          <a:p>
            <a:pPr eaLnBrk="1" hangingPunct="1"/>
            <a:r>
              <a:rPr lang="en-US" sz="2000"/>
              <a:t>Disadvantages</a:t>
            </a:r>
          </a:p>
          <a:p>
            <a:pPr lvl="1" eaLnBrk="1" hangingPunct="1"/>
            <a:r>
              <a:rPr lang="en-US" sz="2000"/>
              <a:t>Assumption: class conditional independence, therefore loss of accuracy</a:t>
            </a:r>
          </a:p>
          <a:p>
            <a:pPr lvl="1" eaLnBrk="1" hangingPunct="1"/>
            <a:r>
              <a:rPr lang="en-US" sz="2000"/>
              <a:t>Practically, dependencies exist among variables </a:t>
            </a:r>
          </a:p>
          <a:p>
            <a:pPr lvl="2" eaLnBrk="1" hangingPunct="1"/>
            <a:r>
              <a:rPr lang="en-US" sz="1800"/>
              <a:t>E.g.,  hospitals: patients: Profile: age, family history, etc. </a:t>
            </a:r>
          </a:p>
          <a:p>
            <a:pPr lvl="2" eaLnBrk="1" hangingPunct="1">
              <a:buFont typeface="Wingdings" pitchFamily="2" charset="2"/>
              <a:buNone/>
            </a:pPr>
            <a:r>
              <a:rPr lang="en-US" sz="1800"/>
              <a:t> Symptoms: fever, cough etc., Disease: lung cancer, diabetes, etc. </a:t>
            </a:r>
          </a:p>
          <a:p>
            <a:pPr lvl="2" eaLnBrk="1" hangingPunct="1"/>
            <a:r>
              <a:rPr lang="en-US" sz="1800"/>
              <a:t>Dependencies among these cannot be modeled by Naïve Bayesian Classifier</a:t>
            </a:r>
          </a:p>
          <a:p>
            <a:pPr eaLnBrk="1" hangingPunct="1"/>
            <a:r>
              <a:rPr lang="en-US" sz="2000"/>
              <a:t>How to deal with these dependencies?</a:t>
            </a:r>
          </a:p>
          <a:p>
            <a:pPr lvl="1" eaLnBrk="1" hangingPunct="1"/>
            <a:r>
              <a:rPr lang="en-US" sz="2000"/>
              <a:t>Bayesian Belief Networks </a:t>
            </a:r>
          </a:p>
        </p:txBody>
      </p:sp>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For More Examples in the Net You can Visit:</a:t>
            </a:r>
          </a:p>
        </p:txBody>
      </p:sp>
      <p:sp>
        <p:nvSpPr>
          <p:cNvPr id="3" name="Content Placeholder 2"/>
          <p:cNvSpPr>
            <a:spLocks noGrp="1"/>
          </p:cNvSpPr>
          <p:nvPr>
            <p:ph idx="1"/>
          </p:nvPr>
        </p:nvSpPr>
        <p:spPr/>
        <p:txBody>
          <a:bodyPr/>
          <a:lstStyle/>
          <a:p>
            <a:r>
              <a:rPr lang="en-US" sz="2400" dirty="0">
                <a:hlinkClick r:id="rId2"/>
              </a:rPr>
              <a:t>https://www.youtube.com/watch?v=IlVINQDk4o8</a:t>
            </a:r>
            <a:endParaRPr lang="en-US" sz="2400" dirty="0"/>
          </a:p>
          <a:p>
            <a:r>
              <a:rPr lang="en-US" sz="2400" dirty="0">
                <a:hlinkClick r:id="rId3"/>
              </a:rPr>
              <a:t>https://www.youtube.com/watch?v=XcwH9JGfZOU</a:t>
            </a:r>
            <a:endParaRPr lang="en-US" sz="2400" dirty="0"/>
          </a:p>
          <a:p>
            <a:endParaRPr lang="en-US" sz="2400" dirty="0"/>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68</a:t>
            </a:fld>
            <a:endParaRPr lang="en-US"/>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1447800"/>
            <a:ext cx="8402638" cy="2057400"/>
          </a:xfrm>
        </p:spPr>
        <p:txBody>
          <a:bodyPr/>
          <a:lstStyle/>
          <a:p>
            <a:r>
              <a:rPr lang="en-US" dirty="0"/>
              <a:t>In Class Practical Session for Data Classification Using </a:t>
            </a:r>
            <a:br>
              <a:rPr lang="en-US" dirty="0"/>
            </a:br>
            <a:br>
              <a:rPr lang="en-US" dirty="0"/>
            </a:br>
            <a:r>
              <a:rPr lang="en-US" dirty="0"/>
              <a:t>Naïve base Classifier</a:t>
            </a:r>
          </a:p>
        </p:txBody>
      </p:sp>
      <p:sp>
        <p:nvSpPr>
          <p:cNvPr id="73731" name="Slide Number Placeholder 4"/>
          <p:cNvSpPr>
            <a:spLocks noGrp="1"/>
          </p:cNvSpPr>
          <p:nvPr>
            <p:ph type="sldNum" sz="quarter" idx="12"/>
          </p:nvPr>
        </p:nvSpPr>
        <p:spPr>
          <a:noFill/>
        </p:spPr>
        <p:txBody>
          <a:bodyPr/>
          <a:lstStyle/>
          <a:p>
            <a:fld id="{181A640A-98C8-42C1-9CD3-04DF76A9965A}" type="slidenum">
              <a:rPr lang="en-US" smtClean="0"/>
              <a:pPr/>
              <a:t>69</a:t>
            </a:fld>
            <a:endParaRPr lang="en-US"/>
          </a:p>
        </p:txBody>
      </p:sp>
      <p:pic>
        <p:nvPicPr>
          <p:cNvPr id="73732" name="Picture 4"/>
          <p:cNvPicPr>
            <a:picLocks noChangeAspect="1" noChangeArrowheads="1"/>
          </p:cNvPicPr>
          <p:nvPr/>
        </p:nvPicPr>
        <p:blipFill>
          <a:blip r:embed="rId2" cstate="print"/>
          <a:srcRect/>
          <a:stretch>
            <a:fillRect/>
          </a:stretch>
        </p:blipFill>
        <p:spPr bwMode="auto">
          <a:xfrm>
            <a:off x="3048000" y="3962400"/>
            <a:ext cx="2941638" cy="2009775"/>
          </a:xfrm>
          <a:prstGeom prst="rect">
            <a:avLst/>
          </a:prstGeom>
          <a:noFill/>
          <a:ln w="9525">
            <a:noFill/>
            <a:miter lim="800000"/>
            <a:headEnd/>
            <a:tailEnd/>
          </a:ln>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61E0E8E9-5B79-4F4B-8CBB-CDC7823DC62A}" type="slidenum">
              <a:rPr lang="en-US" smtClean="0"/>
              <a:pPr/>
              <a:t>7</a:t>
            </a:fld>
            <a:endParaRPr lang="en-US"/>
          </a:p>
        </p:txBody>
      </p:sp>
      <p:sp>
        <p:nvSpPr>
          <p:cNvPr id="22531" name="Rectangle 2"/>
          <p:cNvSpPr>
            <a:spLocks noGrp="1" noChangeArrowheads="1"/>
          </p:cNvSpPr>
          <p:nvPr>
            <p:ph type="title"/>
          </p:nvPr>
        </p:nvSpPr>
        <p:spPr>
          <a:xfrm>
            <a:off x="152400" y="228600"/>
            <a:ext cx="8783638" cy="762000"/>
          </a:xfrm>
          <a:noFill/>
        </p:spPr>
        <p:txBody>
          <a:bodyPr lIns="92075" tIns="46038" rIns="92075" bIns="46038"/>
          <a:lstStyle/>
          <a:p>
            <a:pPr eaLnBrk="1" hangingPunct="1"/>
            <a:r>
              <a:rPr lang="en-US" sz="3200"/>
              <a:t>Supervised vs. Unsupervised Learning</a:t>
            </a:r>
          </a:p>
        </p:txBody>
      </p:sp>
      <p:sp>
        <p:nvSpPr>
          <p:cNvPr id="22532" name="Rectangle 3"/>
          <p:cNvSpPr>
            <a:spLocks noGrp="1" noChangeArrowheads="1"/>
          </p:cNvSpPr>
          <p:nvPr>
            <p:ph type="body" idx="1"/>
          </p:nvPr>
        </p:nvSpPr>
        <p:spPr>
          <a:xfrm>
            <a:off x="609600" y="1371600"/>
            <a:ext cx="8153400" cy="4876800"/>
          </a:xfrm>
          <a:noFill/>
        </p:spPr>
        <p:txBody>
          <a:bodyPr lIns="92075" tIns="46038" rIns="92075" bIns="46038"/>
          <a:lstStyle/>
          <a:p>
            <a:pPr eaLnBrk="1" hangingPunct="1">
              <a:lnSpc>
                <a:spcPct val="120000"/>
              </a:lnSpc>
            </a:pPr>
            <a:r>
              <a:rPr lang="en-US" sz="2000" dirty="0">
                <a:solidFill>
                  <a:srgbClr val="F83F24"/>
                </a:solidFill>
              </a:rPr>
              <a:t>Supervised learning (classification)</a:t>
            </a:r>
            <a:endParaRPr lang="en-US" sz="2000" dirty="0"/>
          </a:p>
          <a:p>
            <a:pPr lvl="1" eaLnBrk="1" hangingPunct="1">
              <a:lnSpc>
                <a:spcPct val="120000"/>
              </a:lnSpc>
            </a:pPr>
            <a:r>
              <a:rPr lang="en-US" sz="2000" dirty="0"/>
              <a:t>Supervision: The training data (observations, measurements, etc.) are accompanied by labels indicating the class of the observations</a:t>
            </a:r>
          </a:p>
          <a:p>
            <a:pPr lvl="1" eaLnBrk="1" hangingPunct="1">
              <a:lnSpc>
                <a:spcPct val="120000"/>
              </a:lnSpc>
            </a:pPr>
            <a:r>
              <a:rPr lang="en-US" sz="2000" dirty="0"/>
              <a:t>New data is classified based on the training set</a:t>
            </a:r>
          </a:p>
          <a:p>
            <a:pPr eaLnBrk="1" hangingPunct="1">
              <a:lnSpc>
                <a:spcPct val="120000"/>
              </a:lnSpc>
            </a:pPr>
            <a:r>
              <a:rPr lang="en-US" sz="2000" dirty="0">
                <a:solidFill>
                  <a:srgbClr val="F83F24"/>
                </a:solidFill>
              </a:rPr>
              <a:t>Unsupervised learning</a:t>
            </a:r>
            <a:r>
              <a:rPr lang="en-US" sz="2000" dirty="0"/>
              <a:t> </a:t>
            </a:r>
            <a:r>
              <a:rPr lang="en-US" sz="2000" dirty="0">
                <a:solidFill>
                  <a:srgbClr val="FF3300"/>
                </a:solidFill>
              </a:rPr>
              <a:t>(clustering)</a:t>
            </a:r>
          </a:p>
          <a:p>
            <a:pPr lvl="1" eaLnBrk="1" hangingPunct="1">
              <a:lnSpc>
                <a:spcPct val="120000"/>
              </a:lnSpc>
            </a:pPr>
            <a:r>
              <a:rPr lang="en-US" sz="2000" dirty="0"/>
              <a:t>The class labels of training data is unknown</a:t>
            </a:r>
          </a:p>
          <a:p>
            <a:pPr lvl="1" eaLnBrk="1" hangingPunct="1">
              <a:lnSpc>
                <a:spcPct val="120000"/>
              </a:lnSpc>
            </a:pPr>
            <a:r>
              <a:rPr lang="en-US" sz="2000" dirty="0"/>
              <a:t>Given a set of measurements, observations, etc. with the aim of establishing the existence of classes or clusters in the data</a:t>
            </a:r>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228600" y="2209800"/>
            <a:ext cx="8402638" cy="609600"/>
          </a:xfrm>
        </p:spPr>
        <p:txBody>
          <a:bodyPr/>
          <a:lstStyle/>
          <a:p>
            <a:r>
              <a:rPr lang="en-US" dirty="0"/>
              <a:t>Lazy Learning</a:t>
            </a:r>
            <a:br>
              <a:rPr lang="en-US" dirty="0"/>
            </a:br>
            <a:r>
              <a:rPr lang="en-US" dirty="0"/>
              <a:t>(or Learning from Your Neighbors)</a:t>
            </a:r>
          </a:p>
        </p:txBody>
      </p:sp>
      <p:sp>
        <p:nvSpPr>
          <p:cNvPr id="89091" name="Slide Number Placeholder 5"/>
          <p:cNvSpPr>
            <a:spLocks noGrp="1"/>
          </p:cNvSpPr>
          <p:nvPr>
            <p:ph type="sldNum" sz="quarter" idx="12"/>
          </p:nvPr>
        </p:nvSpPr>
        <p:spPr>
          <a:noFill/>
        </p:spPr>
        <p:txBody>
          <a:bodyPr/>
          <a:lstStyle/>
          <a:p>
            <a:fld id="{46578EAE-09F1-48A1-B35E-2EF58503F470}" type="slidenum">
              <a:rPr lang="en-US" smtClean="0"/>
              <a:pPr/>
              <a:t>70</a:t>
            </a:fld>
            <a:endParaRPr lang="en-US"/>
          </a:p>
        </p:txBody>
      </p:sp>
      <p:sp>
        <p:nvSpPr>
          <p:cNvPr id="7" name="Title 1"/>
          <p:cNvSpPr txBox="1">
            <a:spLocks/>
          </p:cNvSpPr>
          <p:nvPr/>
        </p:nvSpPr>
        <p:spPr bwMode="auto">
          <a:xfrm>
            <a:off x="381000" y="3124200"/>
            <a:ext cx="8402638" cy="1600200"/>
          </a:xfrm>
          <a:prstGeom prst="rect">
            <a:avLst/>
          </a:prstGeom>
          <a:noFill/>
          <a:ln w="9525">
            <a:noFill/>
            <a:miter lim="800000"/>
            <a:headEnd/>
            <a:tailEnd/>
          </a:ln>
        </p:spPr>
        <p:txBody>
          <a:bodyPr anchor="b"/>
          <a:lstStyle/>
          <a:p>
            <a:pPr algn="ctr" eaLnBrk="0" hangingPunct="0">
              <a:defRPr/>
            </a:pPr>
            <a:r>
              <a:rPr lang="en-US" sz="3200" b="1" kern="0" dirty="0">
                <a:solidFill>
                  <a:srgbClr val="C00000"/>
                </a:solidFill>
                <a:latin typeface="+mj-lt"/>
                <a:ea typeface="+mj-ea"/>
                <a:cs typeface="+mj-cs"/>
              </a:rPr>
              <a:t>The </a:t>
            </a:r>
            <a:r>
              <a:rPr lang="en-US" sz="3200" b="1" i="1" kern="0" dirty="0">
                <a:solidFill>
                  <a:srgbClr val="C00000"/>
                </a:solidFill>
                <a:latin typeface="+mj-lt"/>
                <a:ea typeface="+mj-ea"/>
                <a:cs typeface="+mj-cs"/>
              </a:rPr>
              <a:t>K</a:t>
            </a:r>
            <a:r>
              <a:rPr lang="en-US" sz="3200" b="1" kern="0" dirty="0">
                <a:solidFill>
                  <a:srgbClr val="C00000"/>
                </a:solidFill>
                <a:latin typeface="+mj-lt"/>
                <a:ea typeface="+mj-ea"/>
                <a:cs typeface="+mj-cs"/>
              </a:rPr>
              <a:t>-Nearest Neighbor Classifier</a:t>
            </a:r>
          </a:p>
          <a:p>
            <a:pPr algn="ctr" eaLnBrk="0" hangingPunct="0">
              <a:defRPr/>
            </a:pPr>
            <a:r>
              <a:rPr lang="en-US" sz="3200" b="1" kern="0" dirty="0">
                <a:solidFill>
                  <a:srgbClr val="C00000"/>
                </a:solidFill>
                <a:latin typeface="+mj-lt"/>
                <a:ea typeface="+mj-ea"/>
                <a:cs typeface="+mj-cs"/>
              </a:rPr>
              <a:t>(KNN) </a:t>
            </a:r>
          </a:p>
        </p:txBody>
      </p:sp>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p>
            <a:fld id="{B6CC2685-675E-4635-9340-9E8D96011D64}" type="slidenum">
              <a:rPr lang="en-US" smtClean="0"/>
              <a:pPr/>
              <a:t>71</a:t>
            </a:fld>
            <a:endParaRPr lang="en-US"/>
          </a:p>
        </p:txBody>
      </p:sp>
      <p:sp>
        <p:nvSpPr>
          <p:cNvPr id="90115" name="Rectangle 2"/>
          <p:cNvSpPr>
            <a:spLocks noGrp="1" noChangeArrowheads="1"/>
          </p:cNvSpPr>
          <p:nvPr>
            <p:ph type="title"/>
          </p:nvPr>
        </p:nvSpPr>
        <p:spPr>
          <a:xfrm>
            <a:off x="152400" y="381000"/>
            <a:ext cx="8839200" cy="609600"/>
          </a:xfrm>
          <a:noFill/>
        </p:spPr>
        <p:txBody>
          <a:bodyPr lIns="92075" tIns="46038" rIns="92075" bIns="46038" anchor="ctr"/>
          <a:lstStyle/>
          <a:p>
            <a:pPr eaLnBrk="1" hangingPunct="1"/>
            <a:r>
              <a:rPr lang="en-US" sz="3200"/>
              <a:t>Lazy vs. Eager Learning</a:t>
            </a:r>
          </a:p>
        </p:txBody>
      </p:sp>
      <p:sp>
        <p:nvSpPr>
          <p:cNvPr id="86020" name="Rectangle 3"/>
          <p:cNvSpPr>
            <a:spLocks noGrp="1" noChangeArrowheads="1"/>
          </p:cNvSpPr>
          <p:nvPr>
            <p:ph type="body" idx="1"/>
          </p:nvPr>
        </p:nvSpPr>
        <p:spPr>
          <a:xfrm>
            <a:off x="304800" y="1143000"/>
            <a:ext cx="8534400" cy="5181600"/>
          </a:xfrm>
        </p:spPr>
        <p:txBody>
          <a:bodyPr lIns="92075" tIns="46038" rIns="92075" bIns="46038"/>
          <a:lstStyle/>
          <a:p>
            <a:pPr eaLnBrk="1" hangingPunct="1">
              <a:lnSpc>
                <a:spcPct val="90000"/>
              </a:lnSpc>
              <a:defRPr/>
            </a:pPr>
            <a:r>
              <a:rPr lang="en-US" sz="1800" u="sng" dirty="0"/>
              <a:t>Lazy vs. eager learning</a:t>
            </a:r>
          </a:p>
          <a:p>
            <a:pPr lvl="1" eaLnBrk="1" hangingPunct="1">
              <a:lnSpc>
                <a:spcPct val="90000"/>
              </a:lnSpc>
              <a:defRPr/>
            </a:pPr>
            <a:r>
              <a:rPr lang="en-US" sz="1800" b="1" dirty="0">
                <a:solidFill>
                  <a:srgbClr val="C00000"/>
                </a:solidFill>
              </a:rPr>
              <a:t>Lazy learning </a:t>
            </a:r>
            <a:r>
              <a:rPr lang="en-US" sz="1800" dirty="0"/>
              <a:t>(e.g., instance-based learning): Simply stores training data (or only minor processing) and waits until it is given a test tuple (Example: </a:t>
            </a:r>
            <a:r>
              <a:rPr lang="en-US" sz="1800" dirty="0" err="1"/>
              <a:t>KNN</a:t>
            </a:r>
            <a:r>
              <a:rPr lang="en-US" sz="1800" dirty="0"/>
              <a:t>)</a:t>
            </a:r>
          </a:p>
          <a:p>
            <a:pPr lvl="1" eaLnBrk="1" hangingPunct="1">
              <a:lnSpc>
                <a:spcPct val="90000"/>
              </a:lnSpc>
              <a:defRPr/>
            </a:pPr>
            <a:r>
              <a:rPr lang="en-US" sz="1800" b="1" dirty="0">
                <a:solidFill>
                  <a:srgbClr val="C00000"/>
                </a:solidFill>
              </a:rPr>
              <a:t>Eager learning </a:t>
            </a:r>
            <a:r>
              <a:rPr lang="en-US" sz="1800" dirty="0"/>
              <a:t>(the above discussed methods): Given a set of training set, constructs a classification model before receiving new (e.g., test) data to classify (Example : Decision Tree).</a:t>
            </a:r>
          </a:p>
          <a:p>
            <a:pPr lvl="1" eaLnBrk="1" hangingPunct="1">
              <a:lnSpc>
                <a:spcPct val="90000"/>
              </a:lnSpc>
              <a:defRPr/>
            </a:pPr>
            <a:endParaRPr lang="en-US" sz="1800" dirty="0"/>
          </a:p>
          <a:p>
            <a:pPr marL="342900" lvl="1" indent="-342900" eaLnBrk="1" hangingPunct="1">
              <a:lnSpc>
                <a:spcPct val="90000"/>
              </a:lnSpc>
              <a:buClr>
                <a:schemeClr val="folHlink"/>
              </a:buClr>
              <a:buSzPct val="60000"/>
              <a:defRPr/>
            </a:pPr>
            <a:r>
              <a:rPr lang="en-US" sz="1800" dirty="0"/>
              <a:t>In Lazy Learning, Classifying unknown records are relatively expensive.    Where we need less time in training but more time in predicting</a:t>
            </a:r>
          </a:p>
          <a:p>
            <a:pPr marL="342900" lvl="1" indent="-342900" eaLnBrk="1" hangingPunct="1">
              <a:lnSpc>
                <a:spcPct val="90000"/>
              </a:lnSpc>
              <a:buClr>
                <a:schemeClr val="folHlink"/>
              </a:buClr>
              <a:buSzPct val="60000"/>
              <a:defRPr/>
            </a:pPr>
            <a:endParaRPr lang="en-US" sz="1800" dirty="0"/>
          </a:p>
          <a:p>
            <a:pPr eaLnBrk="1" hangingPunct="1">
              <a:lnSpc>
                <a:spcPct val="90000"/>
              </a:lnSpc>
              <a:defRPr/>
            </a:pPr>
            <a:r>
              <a:rPr lang="en-US" sz="1800" dirty="0"/>
              <a:t>Accuracy</a:t>
            </a:r>
          </a:p>
          <a:p>
            <a:pPr lvl="1" eaLnBrk="1" hangingPunct="1">
              <a:lnSpc>
                <a:spcPct val="90000"/>
              </a:lnSpc>
              <a:defRPr/>
            </a:pPr>
            <a:r>
              <a:rPr lang="en-US" sz="1800" dirty="0"/>
              <a:t>Lazy method effectively uses a richer hypothesis space since it uses many local linear functions to form its implicit global approximation to the target function</a:t>
            </a:r>
          </a:p>
          <a:p>
            <a:pPr lvl="1" eaLnBrk="1" hangingPunct="1">
              <a:lnSpc>
                <a:spcPct val="90000"/>
              </a:lnSpc>
              <a:defRPr/>
            </a:pPr>
            <a:r>
              <a:rPr lang="en-US" sz="1800" dirty="0"/>
              <a:t>Eager: must commit to a single hypothesis that covers the entire instance space</a:t>
            </a:r>
          </a:p>
          <a:p>
            <a:pPr eaLnBrk="1" hangingPunct="1">
              <a:lnSpc>
                <a:spcPct val="90000"/>
              </a:lnSpc>
              <a:defRPr/>
            </a:pPr>
            <a:endParaRPr lang="en-US" sz="1800" dirty="0"/>
          </a:p>
        </p:txBody>
      </p:sp>
    </p:spTree>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p>
            <a:fld id="{DC71FC3B-2536-4E53-B272-F11B16C8C148}" type="slidenum">
              <a:rPr lang="en-US" smtClean="0"/>
              <a:pPr/>
              <a:t>72</a:t>
            </a:fld>
            <a:endParaRPr lang="en-US"/>
          </a:p>
        </p:txBody>
      </p:sp>
      <p:sp>
        <p:nvSpPr>
          <p:cNvPr id="91139" name="Rectangle 2"/>
          <p:cNvSpPr>
            <a:spLocks noGrp="1" noChangeArrowheads="1"/>
          </p:cNvSpPr>
          <p:nvPr>
            <p:ph type="title"/>
          </p:nvPr>
        </p:nvSpPr>
        <p:spPr>
          <a:xfrm>
            <a:off x="457200" y="503238"/>
            <a:ext cx="8172450" cy="406400"/>
          </a:xfrm>
          <a:noFill/>
        </p:spPr>
        <p:txBody>
          <a:bodyPr lIns="92075" tIns="46038" rIns="92075" bIns="46038" anchor="ctr"/>
          <a:lstStyle/>
          <a:p>
            <a:pPr eaLnBrk="1" hangingPunct="1"/>
            <a:r>
              <a:rPr lang="en-US" sz="3200" dirty="0"/>
              <a:t>The </a:t>
            </a:r>
            <a:r>
              <a:rPr lang="en-US" sz="3200" i="1" dirty="0"/>
              <a:t>k</a:t>
            </a:r>
            <a:r>
              <a:rPr lang="en-US" sz="3200" dirty="0"/>
              <a:t>-Nearest Neighbor Classifier</a:t>
            </a:r>
            <a:endParaRPr lang="en-US" sz="2800" dirty="0"/>
          </a:p>
        </p:txBody>
      </p:sp>
      <p:sp>
        <p:nvSpPr>
          <p:cNvPr id="18" name="Rectangle 3"/>
          <p:cNvSpPr txBox="1">
            <a:spLocks noChangeArrowheads="1"/>
          </p:cNvSpPr>
          <p:nvPr/>
        </p:nvSpPr>
        <p:spPr bwMode="auto">
          <a:xfrm>
            <a:off x="304800" y="1143000"/>
            <a:ext cx="8534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sz="2000" dirty="0"/>
              <a:t>The </a:t>
            </a:r>
            <a:r>
              <a:rPr lang="en-US" sz="2000" i="1" dirty="0"/>
              <a:t>k</a:t>
            </a:r>
            <a:r>
              <a:rPr lang="en-US" sz="2000" dirty="0"/>
              <a:t>-nearest-neighbor method was first described in the early 1950s. The method is labor intensive when given large training sets, and did not gain popularity until the 1960s when increased computing power became available. </a:t>
            </a:r>
          </a:p>
          <a:p>
            <a:endParaRPr lang="en-US" sz="2000" dirty="0"/>
          </a:p>
          <a:p>
            <a:r>
              <a:rPr lang="en-US" sz="2000" dirty="0"/>
              <a:t>It has since been widely used in the area of pattern recognition.</a:t>
            </a:r>
          </a:p>
          <a:p>
            <a:endParaRPr lang="en-US" sz="2000" dirty="0"/>
          </a:p>
        </p:txBody>
      </p:sp>
    </p:spTree>
    <p:extLst>
      <p:ext uri="{BB962C8B-B14F-4D97-AF65-F5344CB8AC3E}">
        <p14:creationId xmlns:p14="http://schemas.microsoft.com/office/powerpoint/2010/main" val="225349526"/>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p>
            <a:fld id="{DC71FC3B-2536-4E53-B272-F11B16C8C148}" type="slidenum">
              <a:rPr lang="en-US" smtClean="0"/>
              <a:pPr/>
              <a:t>73</a:t>
            </a:fld>
            <a:endParaRPr lang="en-US"/>
          </a:p>
        </p:txBody>
      </p:sp>
      <p:sp>
        <p:nvSpPr>
          <p:cNvPr id="91139" name="Rectangle 2"/>
          <p:cNvSpPr>
            <a:spLocks noGrp="1" noChangeArrowheads="1"/>
          </p:cNvSpPr>
          <p:nvPr>
            <p:ph type="title"/>
          </p:nvPr>
        </p:nvSpPr>
        <p:spPr>
          <a:xfrm>
            <a:off x="457200" y="503238"/>
            <a:ext cx="8172450" cy="406400"/>
          </a:xfrm>
          <a:noFill/>
        </p:spPr>
        <p:txBody>
          <a:bodyPr lIns="92075" tIns="46038" rIns="92075" bIns="46038" anchor="ctr"/>
          <a:lstStyle/>
          <a:p>
            <a:pPr eaLnBrk="1" hangingPunct="1"/>
            <a:r>
              <a:rPr lang="en-US" sz="3200" dirty="0"/>
              <a:t>The </a:t>
            </a:r>
            <a:r>
              <a:rPr lang="en-US" sz="3200" i="1" dirty="0"/>
              <a:t>k</a:t>
            </a:r>
            <a:r>
              <a:rPr lang="en-US" sz="3200" dirty="0"/>
              <a:t>-Nearest Neighbor Classifier</a:t>
            </a:r>
            <a:endParaRPr lang="en-US" sz="2800" dirty="0"/>
          </a:p>
        </p:txBody>
      </p:sp>
      <p:sp>
        <p:nvSpPr>
          <p:cNvPr id="91140" name="Rectangle 4"/>
          <p:cNvSpPr>
            <a:spLocks noChangeArrowheads="1"/>
          </p:cNvSpPr>
          <p:nvPr/>
        </p:nvSpPr>
        <p:spPr bwMode="auto">
          <a:xfrm>
            <a:off x="5054600" y="4876800"/>
            <a:ext cx="3581400" cy="1752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endParaRPr lang="en-US" b="1">
              <a:solidFill>
                <a:srgbClr val="FFFFCC"/>
              </a:solidFill>
              <a:latin typeface="Times New Roman" pitchFamily="18" charset="0"/>
            </a:endParaRPr>
          </a:p>
        </p:txBody>
      </p:sp>
      <p:sp>
        <p:nvSpPr>
          <p:cNvPr id="91141" name="Oval 6"/>
          <p:cNvSpPr>
            <a:spLocks noChangeArrowheads="1"/>
          </p:cNvSpPr>
          <p:nvPr/>
        </p:nvSpPr>
        <p:spPr bwMode="auto">
          <a:xfrm>
            <a:off x="6121400" y="5334000"/>
            <a:ext cx="1371600" cy="1295400"/>
          </a:xfrm>
          <a:prstGeom prst="ellipse">
            <a:avLst/>
          </a:prstGeom>
          <a:solidFill>
            <a:srgbClr val="FF6699"/>
          </a:solidFill>
          <a:ln w="12700">
            <a:solidFill>
              <a:schemeClr val="tx1"/>
            </a:solidFill>
            <a:round/>
            <a:headEnd type="none" w="sm" len="sm"/>
            <a:tailEnd type="none" w="sm" len="sm"/>
          </a:ln>
        </p:spPr>
        <p:txBody>
          <a:bodyPr wrap="none" anchor="ctr"/>
          <a:lstStyle/>
          <a:p>
            <a:pPr algn="ctr" eaLnBrk="0" hangingPunct="0"/>
            <a:r>
              <a:rPr lang="en-US">
                <a:latin typeface="Times New Roman" pitchFamily="18" charset="0"/>
              </a:rPr>
              <a:t>  . </a:t>
            </a:r>
          </a:p>
        </p:txBody>
      </p:sp>
      <p:sp>
        <p:nvSpPr>
          <p:cNvPr id="91142" name="Text Box 7"/>
          <p:cNvSpPr txBox="1">
            <a:spLocks noChangeArrowheads="1"/>
          </p:cNvSpPr>
          <p:nvPr/>
        </p:nvSpPr>
        <p:spPr bwMode="auto">
          <a:xfrm>
            <a:off x="6350000" y="5410200"/>
            <a:ext cx="298450" cy="366713"/>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_</a:t>
            </a:r>
          </a:p>
        </p:txBody>
      </p:sp>
      <p:sp>
        <p:nvSpPr>
          <p:cNvPr id="91143" name="Text Box 8"/>
          <p:cNvSpPr txBox="1">
            <a:spLocks noChangeArrowheads="1"/>
          </p:cNvSpPr>
          <p:nvPr/>
        </p:nvSpPr>
        <p:spPr bwMode="auto">
          <a:xfrm>
            <a:off x="6883400" y="5638800"/>
            <a:ext cx="312738" cy="366713"/>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1010"/>
                </a:solidFill>
                <a:latin typeface="Times New Roman" pitchFamily="18" charset="0"/>
              </a:rPr>
              <a:t>+</a:t>
            </a:r>
            <a:endParaRPr lang="en-US">
              <a:latin typeface="Times New Roman" pitchFamily="18" charset="0"/>
            </a:endParaRPr>
          </a:p>
        </p:txBody>
      </p:sp>
      <p:sp>
        <p:nvSpPr>
          <p:cNvPr id="91144" name="Text Box 9"/>
          <p:cNvSpPr txBox="1">
            <a:spLocks noChangeArrowheads="1"/>
          </p:cNvSpPr>
          <p:nvPr/>
        </p:nvSpPr>
        <p:spPr bwMode="auto">
          <a:xfrm>
            <a:off x="6197600" y="5867400"/>
            <a:ext cx="298450" cy="366713"/>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_</a:t>
            </a:r>
          </a:p>
        </p:txBody>
      </p:sp>
      <p:sp>
        <p:nvSpPr>
          <p:cNvPr id="91145" name="Text Box 10"/>
          <p:cNvSpPr txBox="1">
            <a:spLocks noChangeArrowheads="1"/>
          </p:cNvSpPr>
          <p:nvPr/>
        </p:nvSpPr>
        <p:spPr bwMode="auto">
          <a:xfrm>
            <a:off x="6807200" y="5943600"/>
            <a:ext cx="368300" cy="366713"/>
          </a:xfrm>
          <a:prstGeom prst="rect">
            <a:avLst/>
          </a:prstGeom>
          <a:noFill/>
          <a:ln w="12700">
            <a:noFill/>
            <a:miter lim="800000"/>
            <a:headEnd type="none" w="sm" len="sm"/>
            <a:tailEnd type="none" w="sm" len="sm"/>
          </a:ln>
        </p:spPr>
        <p:txBody>
          <a:bodyPr wrap="none">
            <a:spAutoFit/>
          </a:bodyPr>
          <a:lstStyle/>
          <a:p>
            <a:pPr eaLnBrk="0" hangingPunct="0"/>
            <a:r>
              <a:rPr lang="en-US" b="1" i="1">
                <a:solidFill>
                  <a:srgbClr val="001010"/>
                </a:solidFill>
                <a:latin typeface="Times New Roman" pitchFamily="18" charset="0"/>
              </a:rPr>
              <a:t>x</a:t>
            </a:r>
            <a:r>
              <a:rPr lang="en-US" sz="1600" b="1" i="1" baseline="-25000">
                <a:solidFill>
                  <a:srgbClr val="001010"/>
                </a:solidFill>
                <a:latin typeface="Times New Roman" pitchFamily="18" charset="0"/>
              </a:rPr>
              <a:t>q</a:t>
            </a:r>
            <a:endParaRPr lang="en-US" baseline="-25000">
              <a:latin typeface="Times New Roman" pitchFamily="18" charset="0"/>
            </a:endParaRPr>
          </a:p>
        </p:txBody>
      </p:sp>
      <p:sp>
        <p:nvSpPr>
          <p:cNvPr id="91146" name="Text Box 11"/>
          <p:cNvSpPr txBox="1">
            <a:spLocks noChangeArrowheads="1"/>
          </p:cNvSpPr>
          <p:nvPr/>
        </p:nvSpPr>
        <p:spPr bwMode="auto">
          <a:xfrm>
            <a:off x="6654800" y="6400800"/>
            <a:ext cx="296863" cy="366713"/>
          </a:xfrm>
          <a:prstGeom prst="rect">
            <a:avLst/>
          </a:prstGeom>
          <a:noFill/>
          <a:ln w="12700">
            <a:noFill/>
            <a:miter lim="800000"/>
            <a:headEnd type="none" w="sm" len="sm"/>
            <a:tailEnd type="none" w="sm" len="sm"/>
          </a:ln>
        </p:spPr>
        <p:txBody>
          <a:bodyPr>
            <a:spAutoFit/>
          </a:bodyPr>
          <a:lstStyle/>
          <a:p>
            <a:pPr eaLnBrk="0" hangingPunct="0"/>
            <a:r>
              <a:rPr lang="en-US">
                <a:solidFill>
                  <a:srgbClr val="001010"/>
                </a:solidFill>
                <a:latin typeface="Times New Roman" pitchFamily="18" charset="0"/>
              </a:rPr>
              <a:t>+</a:t>
            </a:r>
            <a:endParaRPr lang="en-US">
              <a:latin typeface="Times New Roman" pitchFamily="18" charset="0"/>
            </a:endParaRPr>
          </a:p>
        </p:txBody>
      </p:sp>
      <p:sp>
        <p:nvSpPr>
          <p:cNvPr id="91147" name="Text Box 12"/>
          <p:cNvSpPr txBox="1">
            <a:spLocks noChangeArrowheads="1"/>
          </p:cNvSpPr>
          <p:nvPr/>
        </p:nvSpPr>
        <p:spPr bwMode="auto">
          <a:xfrm>
            <a:off x="6959600" y="5257800"/>
            <a:ext cx="298450" cy="366713"/>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1010"/>
                </a:solidFill>
                <a:latin typeface="Times New Roman" pitchFamily="18" charset="0"/>
              </a:rPr>
              <a:t>_</a:t>
            </a:r>
            <a:endParaRPr lang="en-US">
              <a:latin typeface="Times New Roman" pitchFamily="18" charset="0"/>
            </a:endParaRPr>
          </a:p>
        </p:txBody>
      </p:sp>
      <p:sp>
        <p:nvSpPr>
          <p:cNvPr id="91148" name="Text Box 13"/>
          <p:cNvSpPr txBox="1">
            <a:spLocks noChangeArrowheads="1"/>
          </p:cNvSpPr>
          <p:nvPr/>
        </p:nvSpPr>
        <p:spPr bwMode="auto">
          <a:xfrm>
            <a:off x="7400925" y="5295900"/>
            <a:ext cx="298450" cy="366713"/>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1010"/>
                </a:solidFill>
                <a:latin typeface="Times New Roman" pitchFamily="18" charset="0"/>
              </a:rPr>
              <a:t>_</a:t>
            </a:r>
            <a:endParaRPr lang="en-US">
              <a:latin typeface="Times New Roman" pitchFamily="18" charset="0"/>
            </a:endParaRPr>
          </a:p>
        </p:txBody>
      </p:sp>
      <p:sp>
        <p:nvSpPr>
          <p:cNvPr id="91149" name="Text Box 14"/>
          <p:cNvSpPr txBox="1">
            <a:spLocks noChangeArrowheads="1"/>
          </p:cNvSpPr>
          <p:nvPr/>
        </p:nvSpPr>
        <p:spPr bwMode="auto">
          <a:xfrm>
            <a:off x="5724525" y="5524500"/>
            <a:ext cx="312738" cy="366713"/>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1010"/>
                </a:solidFill>
                <a:latin typeface="Times New Roman" pitchFamily="18" charset="0"/>
              </a:rPr>
              <a:t>+</a:t>
            </a:r>
            <a:endParaRPr lang="en-US">
              <a:latin typeface="Times New Roman" pitchFamily="18" charset="0"/>
            </a:endParaRPr>
          </a:p>
        </p:txBody>
      </p:sp>
      <p:sp>
        <p:nvSpPr>
          <p:cNvPr id="91150" name="Text Box 15"/>
          <p:cNvSpPr txBox="1">
            <a:spLocks noChangeArrowheads="1"/>
          </p:cNvSpPr>
          <p:nvPr/>
        </p:nvSpPr>
        <p:spPr bwMode="auto">
          <a:xfrm>
            <a:off x="5953125" y="6286500"/>
            <a:ext cx="298450" cy="366713"/>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_</a:t>
            </a:r>
          </a:p>
        </p:txBody>
      </p:sp>
      <p:sp>
        <p:nvSpPr>
          <p:cNvPr id="91151" name="Text Box 16"/>
          <p:cNvSpPr txBox="1">
            <a:spLocks noChangeArrowheads="1"/>
          </p:cNvSpPr>
          <p:nvPr/>
        </p:nvSpPr>
        <p:spPr bwMode="auto">
          <a:xfrm>
            <a:off x="6045200" y="5029200"/>
            <a:ext cx="298450" cy="366713"/>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1010"/>
                </a:solidFill>
                <a:latin typeface="Times New Roman" pitchFamily="18" charset="0"/>
              </a:rPr>
              <a:t>_</a:t>
            </a:r>
            <a:endParaRPr lang="en-US">
              <a:latin typeface="Times New Roman" pitchFamily="18" charset="0"/>
            </a:endParaRPr>
          </a:p>
        </p:txBody>
      </p:sp>
      <p:sp>
        <p:nvSpPr>
          <p:cNvPr id="91152" name="Text Box 17"/>
          <p:cNvSpPr txBox="1">
            <a:spLocks noChangeArrowheads="1"/>
          </p:cNvSpPr>
          <p:nvPr/>
        </p:nvSpPr>
        <p:spPr bwMode="auto">
          <a:xfrm>
            <a:off x="7477125" y="5905500"/>
            <a:ext cx="312738" cy="366713"/>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1010"/>
                </a:solidFill>
                <a:latin typeface="Times New Roman" pitchFamily="18" charset="0"/>
              </a:rPr>
              <a:t>+</a:t>
            </a:r>
            <a:endParaRPr lang="en-US">
              <a:latin typeface="Times New Roman" pitchFamily="18" charset="0"/>
            </a:endParaRPr>
          </a:p>
        </p:txBody>
      </p:sp>
      <p:sp>
        <p:nvSpPr>
          <p:cNvPr id="32" name="Rectangle 3"/>
          <p:cNvSpPr txBox="1">
            <a:spLocks noChangeArrowheads="1"/>
          </p:cNvSpPr>
          <p:nvPr/>
        </p:nvSpPr>
        <p:spPr bwMode="auto">
          <a:xfrm>
            <a:off x="304800" y="1219200"/>
            <a:ext cx="8305800" cy="4114800"/>
          </a:xfrm>
          <a:prstGeom prst="rect">
            <a:avLst/>
          </a:prstGeom>
          <a:noFill/>
          <a:ln w="9525">
            <a:noFill/>
            <a:miter lim="800000"/>
            <a:headEnd/>
            <a:tailEnd/>
          </a:ln>
        </p:spPr>
        <p:txBody>
          <a:bodyPr lIns="92075" tIns="46038" rIns="92075" bIns="46038"/>
          <a:lstStyle/>
          <a:p>
            <a:pPr>
              <a:defRPr/>
            </a:pPr>
            <a:r>
              <a:rPr lang="en-US" sz="1600" dirty="0"/>
              <a:t>- Nearest-neighbor classifiers are based on learning by analogy, that is, by comparing a given test tuple with training tuples that are similar to it. </a:t>
            </a:r>
          </a:p>
          <a:p>
            <a:pPr>
              <a:defRPr/>
            </a:pPr>
            <a:endParaRPr lang="en-US" sz="1600" dirty="0"/>
          </a:p>
          <a:p>
            <a:pPr>
              <a:defRPr/>
            </a:pPr>
            <a:r>
              <a:rPr lang="en-US" sz="1600" dirty="0"/>
              <a:t>- The training tuples are described by n attributes. Each tuple represents a point in an n-dimensional space. </a:t>
            </a:r>
          </a:p>
          <a:p>
            <a:pPr>
              <a:defRPr/>
            </a:pPr>
            <a:endParaRPr lang="en-US" sz="1600" dirty="0"/>
          </a:p>
          <a:p>
            <a:pPr>
              <a:defRPr/>
            </a:pPr>
            <a:r>
              <a:rPr lang="en-US" sz="1600" dirty="0"/>
              <a:t>- In this way, all of the training tuples are stored in an n-dimensional pattern space. </a:t>
            </a:r>
          </a:p>
          <a:p>
            <a:pPr>
              <a:defRPr/>
            </a:pPr>
            <a:endParaRPr lang="en-US" sz="1600" dirty="0"/>
          </a:p>
          <a:p>
            <a:pPr>
              <a:defRPr/>
            </a:pPr>
            <a:r>
              <a:rPr lang="en-US" sz="1600" dirty="0"/>
              <a:t>- When given an unknown tuple, a </a:t>
            </a:r>
            <a:r>
              <a:rPr lang="en-US" sz="1600" b="1" dirty="0"/>
              <a:t>k-nearest-neighbor classifier searches the pattern space for the k training </a:t>
            </a:r>
            <a:r>
              <a:rPr lang="en-US" sz="1600" dirty="0"/>
              <a:t>tuples that are closest to the unknown tuple. </a:t>
            </a:r>
          </a:p>
          <a:p>
            <a:pPr>
              <a:defRPr/>
            </a:pPr>
            <a:endParaRPr lang="en-US" sz="1600" dirty="0"/>
          </a:p>
          <a:p>
            <a:pPr>
              <a:buFontTx/>
              <a:buChar char="-"/>
              <a:defRPr/>
            </a:pPr>
            <a:r>
              <a:rPr lang="en-US" sz="1600" dirty="0"/>
              <a:t> These k training tuples are the k “nearest neighbors” of the unknown tuple.</a:t>
            </a:r>
          </a:p>
          <a:p>
            <a:pPr>
              <a:buFontTx/>
              <a:buChar char="-"/>
              <a:defRPr/>
            </a:pPr>
            <a:endParaRPr lang="en-US" sz="1600" kern="0" dirty="0">
              <a:latin typeface="+mn-lt"/>
            </a:endParaRPr>
          </a:p>
          <a:p>
            <a:pPr>
              <a:buFontTx/>
              <a:buChar char="-"/>
              <a:defRPr/>
            </a:pPr>
            <a:r>
              <a:rPr lang="en-US" sz="1600" dirty="0"/>
              <a:t> “Closeness” is defined in terms of a distance metric,</a:t>
            </a:r>
          </a:p>
          <a:p>
            <a:pPr>
              <a:defRPr/>
            </a:pPr>
            <a:r>
              <a:rPr lang="en-US" sz="1600" dirty="0"/>
              <a:t>    such as Euclidean distance.</a:t>
            </a:r>
          </a:p>
          <a:p>
            <a:pPr>
              <a:defRPr/>
            </a:pPr>
            <a:endParaRPr lang="en-US" sz="1600" kern="0" dirty="0">
              <a:latin typeface="+mn-lt"/>
            </a:endParaRPr>
          </a:p>
        </p:txBody>
      </p:sp>
      <p:pic>
        <p:nvPicPr>
          <p:cNvPr id="194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5192712"/>
            <a:ext cx="3870325" cy="839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4800" y="152400"/>
            <a:ext cx="8402638" cy="838200"/>
          </a:xfrm>
        </p:spPr>
        <p:txBody>
          <a:bodyPr/>
          <a:lstStyle/>
          <a:p>
            <a:r>
              <a:rPr lang="en-US" sz="2800"/>
              <a:t>Nearest Neighbor Classifiers</a:t>
            </a:r>
            <a:br>
              <a:rPr lang="en-US" sz="2800"/>
            </a:br>
            <a:r>
              <a:rPr lang="en-US" sz="1800">
                <a:solidFill>
                  <a:srgbClr val="FF0000"/>
                </a:solidFill>
              </a:rPr>
              <a:t>An Illustrative Example.</a:t>
            </a:r>
            <a:endParaRPr lang="en-US" sz="2800">
              <a:solidFill>
                <a:srgbClr val="FF0000"/>
              </a:solidFill>
            </a:endParaRPr>
          </a:p>
        </p:txBody>
      </p:sp>
      <p:sp>
        <p:nvSpPr>
          <p:cNvPr id="93187" name="Rectangle 3"/>
          <p:cNvSpPr>
            <a:spLocks noGrp="1" noChangeArrowheads="1"/>
          </p:cNvSpPr>
          <p:nvPr>
            <p:ph type="body" idx="1"/>
          </p:nvPr>
        </p:nvSpPr>
        <p:spPr/>
        <p:txBody>
          <a:bodyPr/>
          <a:lstStyle/>
          <a:p>
            <a:r>
              <a:rPr lang="en-US" sz="2000"/>
              <a:t>Basic idea:</a:t>
            </a:r>
          </a:p>
          <a:p>
            <a:pPr lvl="1"/>
            <a:r>
              <a:rPr lang="en-US" sz="2000"/>
              <a:t>If it walks like a duck, quacks like a duck, then it’s probably a duck</a:t>
            </a:r>
          </a:p>
        </p:txBody>
      </p:sp>
      <p:grpSp>
        <p:nvGrpSpPr>
          <p:cNvPr id="2" name="Group 4"/>
          <p:cNvGrpSpPr>
            <a:grpSpLocks/>
          </p:cNvGrpSpPr>
          <p:nvPr/>
        </p:nvGrpSpPr>
        <p:grpSpPr bwMode="auto">
          <a:xfrm>
            <a:off x="304800" y="2819400"/>
            <a:ext cx="8229600" cy="3429000"/>
            <a:chOff x="192" y="1776"/>
            <a:chExt cx="5184" cy="2160"/>
          </a:xfrm>
        </p:grpSpPr>
        <p:pic>
          <p:nvPicPr>
            <p:cNvPr id="93202" name="Picture 5" descr="j0345807"/>
            <p:cNvPicPr>
              <a:picLocks noChangeAspect="1" noChangeArrowheads="1"/>
            </p:cNvPicPr>
            <p:nvPr/>
          </p:nvPicPr>
          <p:blipFill>
            <a:blip r:embed="rId2" cstate="print"/>
            <a:srcRect/>
            <a:stretch>
              <a:fillRect/>
            </a:stretch>
          </p:blipFill>
          <p:spPr bwMode="auto">
            <a:xfrm>
              <a:off x="1296" y="2160"/>
              <a:ext cx="528" cy="409"/>
            </a:xfrm>
            <a:prstGeom prst="rect">
              <a:avLst/>
            </a:prstGeom>
            <a:noFill/>
            <a:ln w="9525">
              <a:noFill/>
              <a:miter lim="800000"/>
              <a:headEnd/>
              <a:tailEnd/>
            </a:ln>
          </p:spPr>
        </p:pic>
        <p:pic>
          <p:nvPicPr>
            <p:cNvPr id="93203" name="Picture 6" descr="j0239589"/>
            <p:cNvPicPr>
              <a:picLocks noChangeAspect="1" noChangeArrowheads="1"/>
            </p:cNvPicPr>
            <p:nvPr/>
          </p:nvPicPr>
          <p:blipFill>
            <a:blip r:embed="rId3" cstate="print"/>
            <a:srcRect/>
            <a:stretch>
              <a:fillRect/>
            </a:stretch>
          </p:blipFill>
          <p:spPr bwMode="auto">
            <a:xfrm>
              <a:off x="4656" y="2640"/>
              <a:ext cx="720" cy="474"/>
            </a:xfrm>
            <a:prstGeom prst="rect">
              <a:avLst/>
            </a:prstGeom>
            <a:noFill/>
            <a:ln w="9525">
              <a:noFill/>
              <a:miter lim="800000"/>
              <a:headEnd/>
              <a:tailEnd/>
            </a:ln>
          </p:spPr>
        </p:pic>
        <p:pic>
          <p:nvPicPr>
            <p:cNvPr id="93204" name="Picture 7" descr="j0350383"/>
            <p:cNvPicPr>
              <a:picLocks noChangeAspect="1" noChangeArrowheads="1"/>
            </p:cNvPicPr>
            <p:nvPr/>
          </p:nvPicPr>
          <p:blipFill>
            <a:blip r:embed="rId4" cstate="print"/>
            <a:srcRect/>
            <a:stretch>
              <a:fillRect/>
            </a:stretch>
          </p:blipFill>
          <p:spPr bwMode="auto">
            <a:xfrm>
              <a:off x="2256" y="1968"/>
              <a:ext cx="444" cy="480"/>
            </a:xfrm>
            <a:prstGeom prst="rect">
              <a:avLst/>
            </a:prstGeom>
            <a:noFill/>
            <a:ln w="9525">
              <a:noFill/>
              <a:miter lim="800000"/>
              <a:headEnd/>
              <a:tailEnd/>
            </a:ln>
          </p:spPr>
        </p:pic>
        <p:pic>
          <p:nvPicPr>
            <p:cNvPr id="93205" name="Picture 8" descr="j0330631"/>
            <p:cNvPicPr>
              <a:picLocks noChangeAspect="1" noChangeArrowheads="1"/>
            </p:cNvPicPr>
            <p:nvPr/>
          </p:nvPicPr>
          <p:blipFill>
            <a:blip r:embed="rId5" cstate="print"/>
            <a:srcRect/>
            <a:stretch>
              <a:fillRect/>
            </a:stretch>
          </p:blipFill>
          <p:spPr bwMode="auto">
            <a:xfrm>
              <a:off x="1152" y="2976"/>
              <a:ext cx="373" cy="424"/>
            </a:xfrm>
            <a:prstGeom prst="rect">
              <a:avLst/>
            </a:prstGeom>
            <a:noFill/>
            <a:ln w="9525">
              <a:noFill/>
              <a:miter lim="800000"/>
              <a:headEnd/>
              <a:tailEnd/>
            </a:ln>
          </p:spPr>
        </p:pic>
        <p:pic>
          <p:nvPicPr>
            <p:cNvPr id="93206" name="Picture 9" descr="j0350389"/>
            <p:cNvPicPr>
              <a:picLocks noChangeAspect="1" noChangeArrowheads="1"/>
            </p:cNvPicPr>
            <p:nvPr/>
          </p:nvPicPr>
          <p:blipFill>
            <a:blip r:embed="rId6" cstate="print"/>
            <a:srcRect/>
            <a:stretch>
              <a:fillRect/>
            </a:stretch>
          </p:blipFill>
          <p:spPr bwMode="auto">
            <a:xfrm>
              <a:off x="2208" y="3168"/>
              <a:ext cx="624" cy="440"/>
            </a:xfrm>
            <a:prstGeom prst="rect">
              <a:avLst/>
            </a:prstGeom>
            <a:noFill/>
            <a:ln w="9525">
              <a:noFill/>
              <a:miter lim="800000"/>
              <a:headEnd/>
              <a:tailEnd/>
            </a:ln>
          </p:spPr>
        </p:pic>
        <p:pic>
          <p:nvPicPr>
            <p:cNvPr id="93207" name="Picture 10" descr="j0350356"/>
            <p:cNvPicPr>
              <a:picLocks noChangeAspect="1" noChangeArrowheads="1"/>
            </p:cNvPicPr>
            <p:nvPr/>
          </p:nvPicPr>
          <p:blipFill>
            <a:blip r:embed="rId7" cstate="print"/>
            <a:srcRect/>
            <a:stretch>
              <a:fillRect/>
            </a:stretch>
          </p:blipFill>
          <p:spPr bwMode="auto">
            <a:xfrm>
              <a:off x="1776" y="2448"/>
              <a:ext cx="720" cy="658"/>
            </a:xfrm>
            <a:prstGeom prst="rect">
              <a:avLst/>
            </a:prstGeom>
            <a:noFill/>
            <a:ln w="9525">
              <a:noFill/>
              <a:miter lim="800000"/>
              <a:headEnd/>
              <a:tailEnd/>
            </a:ln>
          </p:spPr>
        </p:pic>
        <p:sp>
          <p:nvSpPr>
            <p:cNvPr id="93208"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p:spPr>
          <p:txBody>
            <a:bodyPr wrap="none" anchor="ctr"/>
            <a:lstStyle/>
            <a:p>
              <a:endParaRPr lang="en-US"/>
            </a:p>
          </p:txBody>
        </p:sp>
        <p:sp>
          <p:nvSpPr>
            <p:cNvPr id="93209" name="Text Box 12"/>
            <p:cNvSpPr txBox="1">
              <a:spLocks noChangeArrowheads="1"/>
            </p:cNvSpPr>
            <p:nvPr/>
          </p:nvSpPr>
          <p:spPr bwMode="auto">
            <a:xfrm>
              <a:off x="192" y="3312"/>
              <a:ext cx="864" cy="404"/>
            </a:xfrm>
            <a:prstGeom prst="rect">
              <a:avLst/>
            </a:prstGeom>
            <a:noFill/>
            <a:ln w="12700">
              <a:noFill/>
              <a:miter lim="800000"/>
              <a:headEnd/>
              <a:tailEnd/>
            </a:ln>
          </p:spPr>
          <p:txBody>
            <a:bodyPr>
              <a:spAutoFit/>
            </a:bodyPr>
            <a:lstStyle/>
            <a:p>
              <a:pPr>
                <a:spcBef>
                  <a:spcPct val="50000"/>
                </a:spcBef>
              </a:pPr>
              <a:r>
                <a:rPr lang="en-US"/>
                <a:t>Training Records</a:t>
              </a:r>
            </a:p>
          </p:txBody>
        </p:sp>
        <p:sp>
          <p:nvSpPr>
            <p:cNvPr id="93210" name="Text Box 13"/>
            <p:cNvSpPr txBox="1">
              <a:spLocks noChangeArrowheads="1"/>
            </p:cNvSpPr>
            <p:nvPr/>
          </p:nvSpPr>
          <p:spPr bwMode="auto">
            <a:xfrm>
              <a:off x="4512" y="2064"/>
              <a:ext cx="864" cy="404"/>
            </a:xfrm>
            <a:prstGeom prst="rect">
              <a:avLst/>
            </a:prstGeom>
            <a:noFill/>
            <a:ln w="12700">
              <a:noFill/>
              <a:miter lim="800000"/>
              <a:headEnd/>
              <a:tailEnd/>
            </a:ln>
          </p:spPr>
          <p:txBody>
            <a:bodyPr>
              <a:spAutoFit/>
            </a:bodyPr>
            <a:lstStyle/>
            <a:p>
              <a:pPr algn="ctr">
                <a:spcBef>
                  <a:spcPct val="50000"/>
                </a:spcBef>
              </a:pPr>
              <a:r>
                <a:rPr lang="en-US"/>
                <a:t>Test Record</a:t>
              </a:r>
            </a:p>
          </p:txBody>
        </p:sp>
      </p:grpSp>
      <p:grpSp>
        <p:nvGrpSpPr>
          <p:cNvPr id="3" name="Group 14"/>
          <p:cNvGrpSpPr>
            <a:grpSpLocks/>
          </p:cNvGrpSpPr>
          <p:nvPr/>
        </p:nvGrpSpPr>
        <p:grpSpPr bwMode="auto">
          <a:xfrm>
            <a:off x="2667000" y="3048000"/>
            <a:ext cx="4572000" cy="2286000"/>
            <a:chOff x="1680" y="1920"/>
            <a:chExt cx="2880" cy="1440"/>
          </a:xfrm>
        </p:grpSpPr>
        <p:sp>
          <p:nvSpPr>
            <p:cNvPr id="93195" name="Text Box 15"/>
            <p:cNvSpPr txBox="1">
              <a:spLocks noChangeArrowheads="1"/>
            </p:cNvSpPr>
            <p:nvPr/>
          </p:nvSpPr>
          <p:spPr bwMode="auto">
            <a:xfrm>
              <a:off x="3312" y="1920"/>
              <a:ext cx="864" cy="404"/>
            </a:xfrm>
            <a:prstGeom prst="rect">
              <a:avLst/>
            </a:prstGeom>
            <a:noFill/>
            <a:ln w="12700">
              <a:noFill/>
              <a:miter lim="800000"/>
              <a:headEnd/>
              <a:tailEnd/>
            </a:ln>
          </p:spPr>
          <p:txBody>
            <a:bodyPr>
              <a:spAutoFit/>
            </a:bodyPr>
            <a:lstStyle/>
            <a:p>
              <a:pPr>
                <a:spcBef>
                  <a:spcPct val="50000"/>
                </a:spcBef>
              </a:pPr>
              <a:r>
                <a:rPr lang="en-US"/>
                <a:t>Compute Distance</a:t>
              </a:r>
            </a:p>
          </p:txBody>
        </p:sp>
        <p:grpSp>
          <p:nvGrpSpPr>
            <p:cNvPr id="93196" name="Group 16"/>
            <p:cNvGrpSpPr>
              <a:grpSpLocks/>
            </p:cNvGrpSpPr>
            <p:nvPr/>
          </p:nvGrpSpPr>
          <p:grpSpPr bwMode="auto">
            <a:xfrm>
              <a:off x="1680" y="2256"/>
              <a:ext cx="2880" cy="1104"/>
              <a:chOff x="1680" y="2256"/>
              <a:chExt cx="2880" cy="1104"/>
            </a:xfrm>
          </p:grpSpPr>
          <p:sp>
            <p:nvSpPr>
              <p:cNvPr id="93197"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p:spPr>
            <p:txBody>
              <a:bodyPr/>
              <a:lstStyle/>
              <a:p>
                <a:endParaRPr lang="en-US"/>
              </a:p>
            </p:txBody>
          </p:sp>
          <p:sp>
            <p:nvSpPr>
              <p:cNvPr id="93198"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p:spPr>
            <p:txBody>
              <a:bodyPr/>
              <a:lstStyle/>
              <a:p>
                <a:endParaRPr lang="en-US"/>
              </a:p>
            </p:txBody>
          </p:sp>
          <p:sp>
            <p:nvSpPr>
              <p:cNvPr id="93199"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p:spPr>
            <p:txBody>
              <a:bodyPr/>
              <a:lstStyle/>
              <a:p>
                <a:endParaRPr lang="en-US"/>
              </a:p>
            </p:txBody>
          </p:sp>
          <p:sp>
            <p:nvSpPr>
              <p:cNvPr id="93200"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p:spPr>
            <p:txBody>
              <a:bodyPr/>
              <a:lstStyle/>
              <a:p>
                <a:endParaRPr lang="en-US"/>
              </a:p>
            </p:txBody>
          </p:sp>
          <p:sp>
            <p:nvSpPr>
              <p:cNvPr id="93201"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p:spPr>
            <p:txBody>
              <a:bodyPr/>
              <a:lstStyle/>
              <a:p>
                <a:endParaRPr lang="en-US"/>
              </a:p>
            </p:txBody>
          </p:sp>
        </p:grpSp>
      </p:grpSp>
      <p:grpSp>
        <p:nvGrpSpPr>
          <p:cNvPr id="5" name="Group 22"/>
          <p:cNvGrpSpPr>
            <a:grpSpLocks/>
          </p:cNvGrpSpPr>
          <p:nvPr/>
        </p:nvGrpSpPr>
        <p:grpSpPr bwMode="auto">
          <a:xfrm>
            <a:off x="4038600" y="4572000"/>
            <a:ext cx="3352800" cy="1327150"/>
            <a:chOff x="2544" y="2880"/>
            <a:chExt cx="2112" cy="836"/>
          </a:xfrm>
        </p:grpSpPr>
        <p:sp>
          <p:nvSpPr>
            <p:cNvPr id="93191" name="Text Box 23"/>
            <p:cNvSpPr txBox="1">
              <a:spLocks noChangeArrowheads="1"/>
            </p:cNvSpPr>
            <p:nvPr/>
          </p:nvSpPr>
          <p:spPr bwMode="auto">
            <a:xfrm>
              <a:off x="3264" y="3312"/>
              <a:ext cx="1392" cy="404"/>
            </a:xfrm>
            <a:prstGeom prst="rect">
              <a:avLst/>
            </a:prstGeom>
            <a:noFill/>
            <a:ln w="12700">
              <a:noFill/>
              <a:miter lim="800000"/>
              <a:headEnd/>
              <a:tailEnd/>
            </a:ln>
          </p:spPr>
          <p:txBody>
            <a:bodyPr>
              <a:spAutoFit/>
            </a:bodyPr>
            <a:lstStyle/>
            <a:p>
              <a:pPr>
                <a:spcBef>
                  <a:spcPct val="50000"/>
                </a:spcBef>
              </a:pPr>
              <a:r>
                <a:rPr lang="en-US"/>
                <a:t>Choose k of the “nearest” records</a:t>
              </a:r>
            </a:p>
          </p:txBody>
        </p:sp>
        <p:grpSp>
          <p:nvGrpSpPr>
            <p:cNvPr id="93192" name="Group 24"/>
            <p:cNvGrpSpPr>
              <a:grpSpLocks/>
            </p:cNvGrpSpPr>
            <p:nvPr/>
          </p:nvGrpSpPr>
          <p:grpSpPr bwMode="auto">
            <a:xfrm>
              <a:off x="2544" y="2880"/>
              <a:ext cx="2016" cy="480"/>
              <a:chOff x="2544" y="2880"/>
              <a:chExt cx="2016" cy="480"/>
            </a:xfrm>
          </p:grpSpPr>
          <p:sp>
            <p:nvSpPr>
              <p:cNvPr id="93193"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p:spPr>
            <p:txBody>
              <a:bodyPr/>
              <a:lstStyle/>
              <a:p>
                <a:endParaRPr lang="en-US"/>
              </a:p>
            </p:txBody>
          </p:sp>
          <p:sp>
            <p:nvSpPr>
              <p:cNvPr id="93194"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p:spPr>
            <p:txBody>
              <a:bodyPr/>
              <a:lstStyle/>
              <a:p>
                <a:endParaRPr lang="en-US"/>
              </a:p>
            </p:txBody>
          </p:sp>
        </p:gr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z="3200"/>
              <a:t>Nearest-Neighbor Classifiers</a:t>
            </a:r>
          </a:p>
        </p:txBody>
      </p:sp>
      <p:sp>
        <p:nvSpPr>
          <p:cNvPr id="7172" name="Rectangle 3"/>
          <p:cNvSpPr>
            <a:spLocks noChangeArrowheads="1"/>
          </p:cNvSpPr>
          <p:nvPr/>
        </p:nvSpPr>
        <p:spPr bwMode="auto">
          <a:xfrm>
            <a:off x="5029200" y="1143000"/>
            <a:ext cx="3962400" cy="5029200"/>
          </a:xfrm>
          <a:prstGeom prst="rect">
            <a:avLst/>
          </a:prstGeom>
          <a:noFill/>
          <a:ln w="9525">
            <a:noFill/>
            <a:miter lim="800000"/>
            <a:headEnd/>
            <a:tailEnd/>
          </a:ln>
        </p:spPr>
        <p:txBody>
          <a:bodyPr/>
          <a:lstStyle/>
          <a:p>
            <a:pPr marL="342900" indent="-342900">
              <a:spcBef>
                <a:spcPct val="10000"/>
              </a:spcBef>
              <a:spcAft>
                <a:spcPts val="400"/>
              </a:spcAft>
              <a:buClr>
                <a:srgbClr val="0C7B9C"/>
              </a:buClr>
              <a:buSzPct val="75000"/>
              <a:buFont typeface="Monotype Sorts"/>
              <a:buChar char="l"/>
            </a:pPr>
            <a:r>
              <a:rPr lang="en-US"/>
              <a:t>Requires three things</a:t>
            </a:r>
          </a:p>
          <a:p>
            <a:pPr marL="742950" lvl="1" indent="-285750">
              <a:spcBef>
                <a:spcPct val="10000"/>
              </a:spcBef>
              <a:spcAft>
                <a:spcPts val="400"/>
              </a:spcAft>
              <a:buClr>
                <a:srgbClr val="0C7B9C"/>
              </a:buClr>
              <a:buSzPct val="100000"/>
              <a:buFont typeface="Arial" pitchFamily="34" charset="0"/>
              <a:buChar char="–"/>
            </a:pPr>
            <a:r>
              <a:rPr lang="en-US"/>
              <a:t>The set of stored records</a:t>
            </a:r>
          </a:p>
          <a:p>
            <a:pPr marL="742950" lvl="1" indent="-285750">
              <a:spcBef>
                <a:spcPct val="10000"/>
              </a:spcBef>
              <a:spcAft>
                <a:spcPts val="400"/>
              </a:spcAft>
              <a:buClr>
                <a:srgbClr val="0C7B9C"/>
              </a:buClr>
              <a:buSzPct val="100000"/>
              <a:buFont typeface="Arial" pitchFamily="34" charset="0"/>
              <a:buChar char="–"/>
            </a:pPr>
            <a:r>
              <a:rPr lang="en-US"/>
              <a:t>Distance Metric to compute distance between records</a:t>
            </a:r>
          </a:p>
          <a:p>
            <a:pPr marL="742950" lvl="1" indent="-285750">
              <a:spcBef>
                <a:spcPct val="10000"/>
              </a:spcBef>
              <a:spcAft>
                <a:spcPts val="400"/>
              </a:spcAft>
              <a:buClr>
                <a:srgbClr val="0C7B9C"/>
              </a:buClr>
              <a:buSzPct val="100000"/>
              <a:buFont typeface="Arial" pitchFamily="34" charset="0"/>
              <a:buChar char="–"/>
            </a:pPr>
            <a:r>
              <a:rPr lang="en-US"/>
              <a:t>The value of </a:t>
            </a:r>
            <a:r>
              <a:rPr lang="en-US" i="1"/>
              <a:t>k</a:t>
            </a:r>
            <a:r>
              <a:rPr lang="en-US"/>
              <a:t>, the number of nearest neighbors to retrieve</a:t>
            </a:r>
          </a:p>
          <a:p>
            <a:pPr marL="742950" lvl="1" indent="-285750">
              <a:spcBef>
                <a:spcPct val="10000"/>
              </a:spcBef>
              <a:spcAft>
                <a:spcPts val="400"/>
              </a:spcAft>
              <a:buClr>
                <a:srgbClr val="0C7B9C"/>
              </a:buClr>
              <a:buSzPct val="100000"/>
              <a:buFont typeface="Arial" pitchFamily="34" charset="0"/>
              <a:buChar char="–"/>
            </a:pPr>
            <a:endParaRPr lang="en-US"/>
          </a:p>
          <a:p>
            <a:pPr marL="342900" indent="-342900">
              <a:spcBef>
                <a:spcPct val="10000"/>
              </a:spcBef>
              <a:spcAft>
                <a:spcPts val="400"/>
              </a:spcAft>
              <a:buClr>
                <a:srgbClr val="0C7B9C"/>
              </a:buClr>
              <a:buSzPct val="75000"/>
              <a:buFont typeface="Monotype Sorts"/>
              <a:buChar char="l"/>
            </a:pPr>
            <a:r>
              <a:rPr lang="en-US"/>
              <a:t>To classify an unknown record:</a:t>
            </a:r>
          </a:p>
          <a:p>
            <a:pPr marL="742950" lvl="1" indent="-285750">
              <a:spcBef>
                <a:spcPct val="10000"/>
              </a:spcBef>
              <a:spcAft>
                <a:spcPts val="400"/>
              </a:spcAft>
              <a:buClr>
                <a:srgbClr val="0C7B9C"/>
              </a:buClr>
              <a:buSzPct val="100000"/>
              <a:buFont typeface="Arial" pitchFamily="34" charset="0"/>
              <a:buChar char="–"/>
            </a:pPr>
            <a:r>
              <a:rPr lang="en-US"/>
              <a:t>Compute distance to other training records</a:t>
            </a:r>
          </a:p>
          <a:p>
            <a:pPr marL="742950" lvl="1" indent="-285750">
              <a:spcBef>
                <a:spcPct val="10000"/>
              </a:spcBef>
              <a:spcAft>
                <a:spcPts val="400"/>
              </a:spcAft>
              <a:buClr>
                <a:srgbClr val="0C7B9C"/>
              </a:buClr>
              <a:buSzPct val="100000"/>
              <a:buFont typeface="Arial" pitchFamily="34" charset="0"/>
              <a:buChar char="–"/>
            </a:pPr>
            <a:r>
              <a:rPr lang="en-US"/>
              <a:t>Identify </a:t>
            </a:r>
            <a:r>
              <a:rPr lang="en-US" i="1"/>
              <a:t>k</a:t>
            </a:r>
            <a:r>
              <a:rPr lang="en-US"/>
              <a:t> nearest neighbors </a:t>
            </a:r>
          </a:p>
          <a:p>
            <a:pPr marL="742950" lvl="1" indent="-285750">
              <a:spcBef>
                <a:spcPct val="10000"/>
              </a:spcBef>
              <a:spcAft>
                <a:spcPts val="400"/>
              </a:spcAft>
              <a:buClr>
                <a:srgbClr val="0C7B9C"/>
              </a:buClr>
              <a:buSzPct val="100000"/>
              <a:buFont typeface="Arial" pitchFamily="34" charset="0"/>
              <a:buChar char="–"/>
            </a:pPr>
            <a:r>
              <a:rPr lang="en-US"/>
              <a:t>Use class labels of nearest neighbors to determine the class label of unknown record (e.g., by taking majority vote)</a:t>
            </a:r>
          </a:p>
        </p:txBody>
      </p:sp>
      <p:graphicFrame>
        <p:nvGraphicFramePr>
          <p:cNvPr id="7170" name="Object 4"/>
          <p:cNvGraphicFramePr>
            <a:graphicFrameLocks noChangeAspect="1"/>
          </p:cNvGraphicFramePr>
          <p:nvPr/>
        </p:nvGraphicFramePr>
        <p:xfrm>
          <a:off x="457200" y="1143000"/>
          <a:ext cx="4316413" cy="5105400"/>
        </p:xfrm>
        <a:graphic>
          <a:graphicData uri="http://schemas.openxmlformats.org/presentationml/2006/ole">
            <mc:AlternateContent xmlns:mc="http://schemas.openxmlformats.org/markup-compatibility/2006">
              <mc:Choice xmlns:v="urn:schemas-microsoft-com:vml" Requires="v">
                <p:oleObj spid="_x0000_s6145" name="Visio" r:id="rId3" imgW="7007454" imgH="8108144" progId="">
                  <p:embed/>
                </p:oleObj>
              </mc:Choice>
              <mc:Fallback>
                <p:oleObj name="Visio" r:id="rId3" imgW="7007454" imgH="8108144" progId="">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z="3200"/>
              <a:t>Definition of Nearest Neighbor</a:t>
            </a:r>
          </a:p>
        </p:txBody>
      </p:sp>
      <p:graphicFrame>
        <p:nvGraphicFramePr>
          <p:cNvPr id="8194" name="Object 3"/>
          <p:cNvGraphicFramePr>
            <a:graphicFrameLocks noChangeAspect="1"/>
          </p:cNvGraphicFramePr>
          <p:nvPr/>
        </p:nvGraphicFramePr>
        <p:xfrm>
          <a:off x="533400" y="1600200"/>
          <a:ext cx="7848600" cy="3640138"/>
        </p:xfrm>
        <a:graphic>
          <a:graphicData uri="http://schemas.openxmlformats.org/presentationml/2006/ole">
            <mc:AlternateContent xmlns:mc="http://schemas.openxmlformats.org/markup-compatibility/2006">
              <mc:Choice xmlns:v="urn:schemas-microsoft-com:vml" Requires="v">
                <p:oleObj spid="_x0000_s7169" name="VISIO" r:id="rId3" imgW="9761220" imgH="4517136" progId="">
                  <p:embed/>
                </p:oleObj>
              </mc:Choice>
              <mc:Fallback>
                <p:oleObj name="VISIO" r:id="rId3" imgW="9761220" imgH="4517136" progId="">
                  <p:embed/>
                  <p:pic>
                    <p:nvPicPr>
                      <p:cNvPr id="81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4"/>
          <p:cNvSpPr>
            <a:spLocks noChangeArrowheads="1"/>
          </p:cNvSpPr>
          <p:nvPr/>
        </p:nvSpPr>
        <p:spPr bwMode="auto">
          <a:xfrm>
            <a:off x="762000" y="5257800"/>
            <a:ext cx="7696200" cy="914400"/>
          </a:xfrm>
          <a:prstGeom prst="rect">
            <a:avLst/>
          </a:prstGeom>
          <a:noFill/>
          <a:ln w="9525">
            <a:noFill/>
            <a:miter lim="800000"/>
            <a:headEnd/>
            <a:tailEnd/>
          </a:ln>
        </p:spPr>
        <p:txBody>
          <a:bodyPr/>
          <a:lstStyle/>
          <a:p>
            <a:pPr marL="342900" indent="-342900">
              <a:spcBef>
                <a:spcPct val="10000"/>
              </a:spcBef>
              <a:spcAft>
                <a:spcPts val="400"/>
              </a:spcAft>
              <a:buClr>
                <a:srgbClr val="0C7B9C"/>
              </a:buClr>
              <a:buSzPct val="75000"/>
              <a:buFont typeface="Monotype Sorts"/>
              <a:buNone/>
            </a:pPr>
            <a:r>
              <a:rPr lang="en-US" sz="2000"/>
              <a:t>    K-nearest neighbors of a record x are data points that have the k smallest distance to x</a:t>
            </a:r>
          </a:p>
        </p:txBody>
      </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z="2800"/>
              <a:t>Nearest Neighbor Classification</a:t>
            </a:r>
          </a:p>
        </p:txBody>
      </p:sp>
      <p:graphicFrame>
        <p:nvGraphicFramePr>
          <p:cNvPr id="9218" name="Object 7"/>
          <p:cNvGraphicFramePr>
            <a:graphicFrameLocks noChangeAspect="1"/>
          </p:cNvGraphicFramePr>
          <p:nvPr/>
        </p:nvGraphicFramePr>
        <p:xfrm>
          <a:off x="609600" y="3581400"/>
          <a:ext cx="7924800" cy="636588"/>
        </p:xfrm>
        <a:graphic>
          <a:graphicData uri="http://schemas.openxmlformats.org/presentationml/2006/ole">
            <mc:AlternateContent xmlns:mc="http://schemas.openxmlformats.org/markup-compatibility/2006">
              <mc:Choice xmlns:v="urn:schemas-microsoft-com:vml" Requires="v">
                <p:oleObj spid="_x0000_s8193" name="Equation" r:id="rId3" imgW="4305300" imgH="304800" progId="">
                  <p:embed/>
                </p:oleObj>
              </mc:Choice>
              <mc:Fallback>
                <p:oleObj name="Equation" r:id="rId3" imgW="4305300" imgH="304800" progId="">
                  <p:embed/>
                  <p:pic>
                    <p:nvPicPr>
                      <p:cNvPr id="921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581400"/>
                        <a:ext cx="7924800" cy="636588"/>
                      </a:xfrm>
                      <a:prstGeom prst="rect">
                        <a:avLst/>
                      </a:prstGeom>
                      <a:noFill/>
                      <a:extLst>
                        <a:ext uri="{909E8E84-426E-40DD-AFC4-6F175D3DCCD1}">
                          <a14:hiddenFill xmlns:a14="http://schemas.microsoft.com/office/drawing/2010/main">
                            <a:solidFill>
                              <a:srgbClr val="659D72"/>
                            </a:solidFill>
                          </a14:hiddenFill>
                        </a:ext>
                      </a:extLst>
                    </p:spPr>
                  </p:pic>
                </p:oleObj>
              </mc:Fallback>
            </mc:AlternateContent>
          </a:graphicData>
        </a:graphic>
      </p:graphicFrame>
      <p:pic>
        <p:nvPicPr>
          <p:cNvPr id="9220" name="Picture 2"/>
          <p:cNvPicPr>
            <a:picLocks noChangeAspect="1" noChangeArrowheads="1"/>
          </p:cNvPicPr>
          <p:nvPr/>
        </p:nvPicPr>
        <p:blipFill>
          <a:blip r:embed="rId5" cstate="print"/>
          <a:srcRect/>
          <a:stretch>
            <a:fillRect/>
          </a:stretch>
        </p:blipFill>
        <p:spPr bwMode="auto">
          <a:xfrm>
            <a:off x="381000" y="1219200"/>
            <a:ext cx="8153400" cy="685800"/>
          </a:xfrm>
          <a:prstGeom prst="rect">
            <a:avLst/>
          </a:prstGeom>
          <a:noFill/>
          <a:ln w="9525">
            <a:noFill/>
            <a:miter lim="800000"/>
            <a:headEnd/>
            <a:tailEnd/>
          </a:ln>
        </p:spPr>
      </p:pic>
      <p:pic>
        <p:nvPicPr>
          <p:cNvPr id="923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057398"/>
            <a:ext cx="6172200" cy="133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Example 1</a:t>
            </a:r>
          </a:p>
        </p:txBody>
      </p:sp>
      <p:sp>
        <p:nvSpPr>
          <p:cNvPr id="94211" name="Rectangle 3"/>
          <p:cNvSpPr>
            <a:spLocks noGrp="1" noChangeArrowheads="1"/>
          </p:cNvSpPr>
          <p:nvPr>
            <p:ph type="body" sz="half" idx="1"/>
          </p:nvPr>
        </p:nvSpPr>
        <p:spPr>
          <a:xfrm>
            <a:off x="304800" y="1219200"/>
            <a:ext cx="5715000" cy="5257800"/>
          </a:xfrm>
        </p:spPr>
        <p:txBody>
          <a:bodyPr/>
          <a:lstStyle/>
          <a:p>
            <a:r>
              <a:rPr lang="en-US" sz="2400" dirty="0"/>
              <a:t>Given the following Data Set (D)</a:t>
            </a:r>
          </a:p>
          <a:p>
            <a:endParaRPr lang="en-US" sz="2400" dirty="0"/>
          </a:p>
          <a:p>
            <a:pPr>
              <a:buFont typeface="Monotype Sorts"/>
              <a:buNone/>
            </a:pPr>
            <a:endParaRPr lang="en-US" sz="2400" dirty="0"/>
          </a:p>
        </p:txBody>
      </p:sp>
      <p:graphicFrame>
        <p:nvGraphicFramePr>
          <p:cNvPr id="1121331" name="Group 51"/>
          <p:cNvGraphicFramePr>
            <a:graphicFrameLocks noGrp="1"/>
          </p:cNvGraphicFramePr>
          <p:nvPr>
            <p:ph sz="half" idx="2"/>
            <p:extLst>
              <p:ext uri="{D42A27DB-BD31-4B8C-83A1-F6EECF244321}">
                <p14:modId xmlns:p14="http://schemas.microsoft.com/office/powerpoint/2010/main" val="885470640"/>
              </p:ext>
            </p:extLst>
          </p:nvPr>
        </p:nvGraphicFramePr>
        <p:xfrm>
          <a:off x="762000" y="1905000"/>
          <a:ext cx="3048000" cy="321564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3810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dirty="0">
                          <a:ln>
                            <a:noFill/>
                          </a:ln>
                          <a:solidFill>
                            <a:srgbClr val="0000CC"/>
                          </a:solidFill>
                          <a:effectLst/>
                          <a:latin typeface="Arial" pitchFamily="34"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rgbClr val="0000CC"/>
                          </a:solidFill>
                          <a:effectLst/>
                          <a:latin typeface="Arial" pitchFamily="34" charset="0"/>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dirty="0">
                          <a:ln>
                            <a:noFill/>
                          </a:ln>
                          <a:solidFill>
                            <a:srgbClr val="0000CC"/>
                          </a:solidFill>
                          <a:effectLst/>
                          <a:latin typeface="Arial" pitchFamily="34"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4246" name="Text Box 52"/>
          <p:cNvSpPr txBox="1">
            <a:spLocks noChangeArrowheads="1"/>
          </p:cNvSpPr>
          <p:nvPr/>
        </p:nvSpPr>
        <p:spPr bwMode="auto">
          <a:xfrm>
            <a:off x="3962400" y="2057400"/>
            <a:ext cx="4876800" cy="784830"/>
          </a:xfrm>
          <a:prstGeom prst="rect">
            <a:avLst/>
          </a:prstGeom>
          <a:noFill/>
          <a:ln w="12700">
            <a:noFill/>
            <a:miter lim="800000"/>
            <a:headEnd/>
            <a:tailEnd/>
          </a:ln>
        </p:spPr>
        <p:txBody>
          <a:bodyPr>
            <a:spAutoFit/>
          </a:bodyPr>
          <a:lstStyle/>
          <a:p>
            <a:pPr>
              <a:spcBef>
                <a:spcPct val="50000"/>
              </a:spcBef>
            </a:pPr>
            <a:r>
              <a:rPr lang="en-US" dirty="0">
                <a:solidFill>
                  <a:srgbClr val="0000CC"/>
                </a:solidFill>
                <a:latin typeface="Verdana" pitchFamily="34" charset="0"/>
              </a:rPr>
              <a:t>Find The Class of the instance</a:t>
            </a:r>
          </a:p>
          <a:p>
            <a:pPr>
              <a:spcBef>
                <a:spcPct val="50000"/>
              </a:spcBef>
            </a:pPr>
            <a:r>
              <a:rPr lang="en-US" dirty="0" err="1">
                <a:solidFill>
                  <a:srgbClr val="0000CC"/>
                </a:solidFill>
                <a:latin typeface="Verdana" pitchFamily="34" charset="0"/>
              </a:rPr>
              <a:t>X</a:t>
            </a:r>
            <a:r>
              <a:rPr lang="en-US" i="1" dirty="0" err="1">
                <a:solidFill>
                  <a:srgbClr val="0000CC"/>
                </a:solidFill>
                <a:latin typeface="Verdana" pitchFamily="34" charset="0"/>
              </a:rPr>
              <a:t>q</a:t>
            </a:r>
            <a:r>
              <a:rPr lang="en-US" dirty="0">
                <a:solidFill>
                  <a:srgbClr val="0000CC"/>
                </a:solidFill>
                <a:latin typeface="Verdana" pitchFamily="34" charset="0"/>
              </a:rPr>
              <a:t> = (4, 8, </a:t>
            </a:r>
            <a:r>
              <a:rPr lang="en-US" dirty="0">
                <a:solidFill>
                  <a:srgbClr val="FF0000"/>
                </a:solidFill>
                <a:latin typeface="Verdana" pitchFamily="34" charset="0"/>
              </a:rPr>
              <a:t>??</a:t>
            </a:r>
            <a:r>
              <a:rPr lang="en-US" dirty="0">
                <a:solidFill>
                  <a:srgbClr val="0000CC"/>
                </a:solidFill>
                <a:latin typeface="Verdana" pitchFamily="34" charset="0"/>
              </a:rPr>
              <a:t>) using 3-NN classifier ?</a:t>
            </a:r>
          </a:p>
        </p:txBody>
      </p:sp>
      <p:sp>
        <p:nvSpPr>
          <p:cNvPr id="94247" name="Text Box 53"/>
          <p:cNvSpPr txBox="1">
            <a:spLocks noChangeArrowheads="1"/>
          </p:cNvSpPr>
          <p:nvPr/>
        </p:nvSpPr>
        <p:spPr bwMode="auto">
          <a:xfrm>
            <a:off x="4038600" y="3048000"/>
            <a:ext cx="2362200" cy="381000"/>
          </a:xfrm>
          <a:prstGeom prst="rect">
            <a:avLst/>
          </a:prstGeom>
          <a:noFill/>
          <a:ln w="12700">
            <a:noFill/>
            <a:miter lim="800000"/>
            <a:headEnd/>
            <a:tailEnd/>
          </a:ln>
        </p:spPr>
        <p:txBody>
          <a:bodyPr>
            <a:spAutoFit/>
          </a:bodyPr>
          <a:lstStyle/>
          <a:p>
            <a:pPr>
              <a:spcBef>
                <a:spcPct val="50000"/>
              </a:spcBef>
            </a:pPr>
            <a:r>
              <a:rPr lang="en-US"/>
              <a:t>Solution : (In class)</a:t>
            </a:r>
          </a:p>
        </p:txBody>
      </p:sp>
      <p:pic>
        <p:nvPicPr>
          <p:cNvPr id="94248" name="Picture 54" descr="nerd"/>
          <p:cNvPicPr>
            <a:picLocks noChangeAspect="1" noChangeArrowheads="1"/>
          </p:cNvPicPr>
          <p:nvPr/>
        </p:nvPicPr>
        <p:blipFill>
          <a:blip r:embed="rId2" cstate="print"/>
          <a:srcRect/>
          <a:stretch>
            <a:fillRect/>
          </a:stretch>
        </p:blipFill>
        <p:spPr bwMode="auto">
          <a:xfrm>
            <a:off x="8001000" y="4191000"/>
            <a:ext cx="517525" cy="1752600"/>
          </a:xfrm>
          <a:prstGeom prst="rect">
            <a:avLst/>
          </a:prstGeom>
          <a:noFill/>
          <a:ln w="9525">
            <a:noFill/>
            <a:miter lim="800000"/>
            <a:headEnd/>
            <a:tailEnd/>
          </a:ln>
        </p:spPr>
      </p:pic>
      <p:sp>
        <p:nvSpPr>
          <p:cNvPr id="94249" name="Down Arrow 7"/>
          <p:cNvSpPr>
            <a:spLocks noChangeArrowheads="1"/>
          </p:cNvSpPr>
          <p:nvPr/>
        </p:nvSpPr>
        <p:spPr bwMode="auto">
          <a:xfrm>
            <a:off x="6248400" y="3352800"/>
            <a:ext cx="228600" cy="762000"/>
          </a:xfrm>
          <a:prstGeom prst="downArrow">
            <a:avLst>
              <a:gd name="adj1" fmla="val 50000"/>
              <a:gd name="adj2" fmla="val 50000"/>
            </a:avLst>
          </a:prstGeom>
          <a:solidFill>
            <a:schemeClr val="accent1"/>
          </a:solidFill>
          <a:ln w="9525" algn="ctr">
            <a:solidFill>
              <a:schemeClr val="tx1"/>
            </a:solidFill>
            <a:miter lim="800000"/>
            <a:headEnd/>
            <a:tailEnd/>
          </a:ln>
        </p:spPr>
        <p:txBody>
          <a:bodyPr wrap="none"/>
          <a:lstStyle/>
          <a:p>
            <a:endParaRPr lang="en-US"/>
          </a:p>
        </p:txBody>
      </p:sp>
      <p:graphicFrame>
        <p:nvGraphicFramePr>
          <p:cNvPr id="9" name="Group 51"/>
          <p:cNvGraphicFramePr>
            <a:graphicFrameLocks/>
          </p:cNvGraphicFramePr>
          <p:nvPr/>
        </p:nvGraphicFramePr>
        <p:xfrm>
          <a:off x="152400" y="2438402"/>
          <a:ext cx="457200" cy="2743198"/>
        </p:xfrm>
        <a:graphic>
          <a:graphicData uri="http://schemas.openxmlformats.org/drawingml/2006/table">
            <a:tbl>
              <a:tblPr/>
              <a:tblGrid>
                <a:gridCol w="457200">
                  <a:extLst>
                    <a:ext uri="{9D8B030D-6E8A-4147-A177-3AD203B41FA5}">
                      <a16:colId xmlns:a16="http://schemas.microsoft.com/office/drawing/2014/main" val="20000"/>
                    </a:ext>
                  </a:extLst>
                </a:gridCol>
              </a:tblGrid>
              <a:tr h="44484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pitchFamily="34" charset="0"/>
                        </a:rPr>
                        <a:t>X1</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98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pitchFamily="34" charset="0"/>
                        </a:rPr>
                        <a:t>X2</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84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sz="1400" b="0" i="0" u="none" strike="noStrike" cap="none" normalizeH="0" baseline="0" dirty="0">
                          <a:ln>
                            <a:noFill/>
                          </a:ln>
                          <a:solidFill>
                            <a:schemeClr val="tx1"/>
                          </a:solidFill>
                          <a:effectLst/>
                          <a:latin typeface="Arial" pitchFamily="34" charset="0"/>
                        </a:rPr>
                        <a:t>X3</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84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sz="1400" b="0" i="0" u="none" strike="noStrike" cap="none" normalizeH="0" baseline="0" dirty="0">
                          <a:ln>
                            <a:noFill/>
                          </a:ln>
                          <a:solidFill>
                            <a:schemeClr val="tx1"/>
                          </a:solidFill>
                          <a:effectLst/>
                          <a:latin typeface="Arial" pitchFamily="34" charset="0"/>
                        </a:rPr>
                        <a:t>X4</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84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sz="1400" b="0" i="0" u="none" strike="noStrike" cap="none" normalizeH="0" baseline="0" dirty="0">
                          <a:ln>
                            <a:noFill/>
                          </a:ln>
                          <a:solidFill>
                            <a:schemeClr val="tx1"/>
                          </a:solidFill>
                          <a:effectLst/>
                          <a:latin typeface="Arial" pitchFamily="34" charset="0"/>
                        </a:rPr>
                        <a:t>X5</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84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sz="1400" b="0" i="0" u="none" strike="noStrike" cap="none" normalizeH="0" baseline="0" dirty="0">
                          <a:ln>
                            <a:noFill/>
                          </a:ln>
                          <a:solidFill>
                            <a:schemeClr val="tx1"/>
                          </a:solidFill>
                          <a:effectLst/>
                          <a:latin typeface="Arial" pitchFamily="34" charset="0"/>
                        </a:rPr>
                        <a:t>X6</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Exercise</a:t>
            </a:r>
          </a:p>
        </p:txBody>
      </p:sp>
      <p:graphicFrame>
        <p:nvGraphicFramePr>
          <p:cNvPr id="1121331" name="Group 51"/>
          <p:cNvGraphicFramePr>
            <a:graphicFrameLocks noGrp="1"/>
          </p:cNvGraphicFramePr>
          <p:nvPr>
            <p:ph sz="half" idx="2"/>
            <p:extLst>
              <p:ext uri="{D42A27DB-BD31-4B8C-83A1-F6EECF244321}">
                <p14:modId xmlns:p14="http://schemas.microsoft.com/office/powerpoint/2010/main" val="3356816207"/>
              </p:ext>
            </p:extLst>
          </p:nvPr>
        </p:nvGraphicFramePr>
        <p:xfrm>
          <a:off x="838200" y="1752600"/>
          <a:ext cx="2819400" cy="1981200"/>
        </p:xfrm>
        <a:graphic>
          <a:graphicData uri="http://schemas.openxmlformats.org/drawingml/2006/table">
            <a:tbl>
              <a:tblPr/>
              <a:tblGrid>
                <a:gridCol w="939800">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tblGrid>
              <a:tr h="38345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1" i="0" u="none" strike="noStrike" cap="none" normalizeH="0" baseline="0" dirty="0">
                          <a:ln>
                            <a:noFill/>
                          </a:ln>
                          <a:solidFill>
                            <a:srgbClr val="0000CC"/>
                          </a:solidFill>
                          <a:effectLst/>
                          <a:latin typeface="Arial" pitchFamily="34"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1" i="0" u="none" strike="noStrike" cap="none" normalizeH="0" baseline="0" dirty="0">
                          <a:ln>
                            <a:noFill/>
                          </a:ln>
                          <a:solidFill>
                            <a:srgbClr val="0000CC"/>
                          </a:solidFill>
                          <a:effectLst/>
                          <a:latin typeface="Arial" pitchFamily="34" charset="0"/>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1" i="0" u="none" strike="noStrike" cap="none" normalizeH="0" baseline="0" dirty="0">
                          <a:ln>
                            <a:noFill/>
                          </a:ln>
                          <a:solidFill>
                            <a:srgbClr val="0000CC"/>
                          </a:solidFill>
                          <a:effectLst/>
                          <a:latin typeface="Arial" pitchFamily="34"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345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345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345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5261" name="Text Box 53"/>
          <p:cNvSpPr txBox="1">
            <a:spLocks noChangeArrowheads="1"/>
          </p:cNvSpPr>
          <p:nvPr/>
        </p:nvSpPr>
        <p:spPr bwMode="auto">
          <a:xfrm>
            <a:off x="5181600" y="2590800"/>
            <a:ext cx="2895600" cy="369888"/>
          </a:xfrm>
          <a:prstGeom prst="rect">
            <a:avLst/>
          </a:prstGeom>
          <a:noFill/>
          <a:ln w="12700">
            <a:noFill/>
            <a:miter lim="800000"/>
            <a:headEnd/>
            <a:tailEnd/>
          </a:ln>
        </p:spPr>
        <p:txBody>
          <a:bodyPr>
            <a:spAutoFit/>
          </a:bodyPr>
          <a:lstStyle/>
          <a:p>
            <a:pPr>
              <a:spcBef>
                <a:spcPct val="50000"/>
              </a:spcBef>
            </a:pPr>
            <a:r>
              <a:rPr lang="en-US"/>
              <a:t>Solution : (In class)</a:t>
            </a:r>
          </a:p>
        </p:txBody>
      </p:sp>
      <p:pic>
        <p:nvPicPr>
          <p:cNvPr id="95262" name="Picture 54" descr="nerd"/>
          <p:cNvPicPr>
            <a:picLocks noChangeAspect="1" noChangeArrowheads="1"/>
          </p:cNvPicPr>
          <p:nvPr/>
        </p:nvPicPr>
        <p:blipFill>
          <a:blip r:embed="rId2" cstate="print"/>
          <a:srcRect/>
          <a:stretch>
            <a:fillRect/>
          </a:stretch>
        </p:blipFill>
        <p:spPr bwMode="auto">
          <a:xfrm>
            <a:off x="8382000" y="1219200"/>
            <a:ext cx="517525" cy="1752600"/>
          </a:xfrm>
          <a:prstGeom prst="rect">
            <a:avLst/>
          </a:prstGeom>
          <a:noFill/>
          <a:ln w="9525">
            <a:noFill/>
            <a:miter lim="800000"/>
            <a:headEnd/>
            <a:tailEnd/>
          </a:ln>
        </p:spPr>
      </p:pic>
      <p:graphicFrame>
        <p:nvGraphicFramePr>
          <p:cNvPr id="8" name="Group 209"/>
          <p:cNvGraphicFramePr>
            <a:graphicFrameLocks/>
          </p:cNvGraphicFramePr>
          <p:nvPr/>
        </p:nvGraphicFramePr>
        <p:xfrm>
          <a:off x="3962400" y="4191000"/>
          <a:ext cx="4952999" cy="2209801"/>
        </p:xfrm>
        <a:graphic>
          <a:graphicData uri="http://schemas.openxmlformats.org/drawingml/2006/table">
            <a:tbl>
              <a:tblPr/>
              <a:tblGrid>
                <a:gridCol w="800355">
                  <a:extLst>
                    <a:ext uri="{9D8B030D-6E8A-4147-A177-3AD203B41FA5}">
                      <a16:colId xmlns:a16="http://schemas.microsoft.com/office/drawing/2014/main" val="20000"/>
                    </a:ext>
                  </a:extLst>
                </a:gridCol>
                <a:gridCol w="952244">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3768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Predicted Class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9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classes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Tahoma" pitchFamily="34" charset="0"/>
                        </a:rPr>
                        <a:t>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Tahoma" pitchFamily="34"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Accuracy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354">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Actual</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Tahoma" pitchFamily="34" charset="0"/>
                        </a:rPr>
                        <a:t>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dirty="0">
                        <a:ln>
                          <a:noFill/>
                        </a:ln>
                        <a:solidFill>
                          <a:srgbClr val="C00000"/>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dirty="0">
                        <a:ln>
                          <a:noFill/>
                        </a:ln>
                        <a:solidFill>
                          <a:srgbClr val="C00000"/>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354">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Tahoma" pitchFamily="34"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dirty="0">
                        <a:ln>
                          <a:noFill/>
                        </a:ln>
                        <a:solidFill>
                          <a:srgbClr val="C00000"/>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dirty="0">
                        <a:ln>
                          <a:noFill/>
                        </a:ln>
                        <a:solidFill>
                          <a:srgbClr val="C00000"/>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354">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Accuracy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defRPr/>
                      </a:pPr>
                      <a:endParaRPr kumimoji="0" lang="en-US" sz="14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dirty="0">
                        <a:ln>
                          <a:noFill/>
                        </a:ln>
                        <a:solidFill>
                          <a:srgbClr val="FF0000"/>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95297" name="Rectangle 8"/>
          <p:cNvSpPr>
            <a:spLocks noChangeArrowheads="1"/>
          </p:cNvSpPr>
          <p:nvPr/>
        </p:nvSpPr>
        <p:spPr bwMode="auto">
          <a:xfrm>
            <a:off x="381000" y="1143000"/>
            <a:ext cx="7662863" cy="646113"/>
          </a:xfrm>
          <a:prstGeom prst="rect">
            <a:avLst/>
          </a:prstGeom>
          <a:noFill/>
          <a:ln w="9525">
            <a:noFill/>
            <a:miter lim="800000"/>
            <a:headEnd/>
            <a:tailEnd/>
          </a:ln>
        </p:spPr>
        <p:txBody>
          <a:bodyPr wrap="none">
            <a:spAutoFit/>
          </a:bodyPr>
          <a:lstStyle/>
          <a:p>
            <a:r>
              <a:rPr lang="en-US"/>
              <a:t>Q) Given the following Test Data Set (TS), </a:t>
            </a:r>
            <a:r>
              <a:rPr lang="en-US">
                <a:solidFill>
                  <a:srgbClr val="0000CC"/>
                </a:solidFill>
                <a:latin typeface="Verdana" pitchFamily="34" charset="0"/>
              </a:rPr>
              <a:t>Build The Confusion Matrix</a:t>
            </a:r>
          </a:p>
          <a:p>
            <a:endParaRPr lang="en-US"/>
          </a:p>
        </p:txBody>
      </p:sp>
      <p:sp>
        <p:nvSpPr>
          <p:cNvPr id="95298" name="Down Arrow 9"/>
          <p:cNvSpPr>
            <a:spLocks noChangeArrowheads="1"/>
          </p:cNvSpPr>
          <p:nvPr/>
        </p:nvSpPr>
        <p:spPr bwMode="auto">
          <a:xfrm>
            <a:off x="5943600" y="3048000"/>
            <a:ext cx="381000" cy="1066800"/>
          </a:xfrm>
          <a:prstGeom prst="downArrow">
            <a:avLst>
              <a:gd name="adj1" fmla="val 50000"/>
              <a:gd name="adj2" fmla="val 49998"/>
            </a:avLst>
          </a:prstGeom>
          <a:solidFill>
            <a:schemeClr val="accent1"/>
          </a:solidFill>
          <a:ln w="9525" algn="ctr">
            <a:solidFill>
              <a:schemeClr val="tx1"/>
            </a:solidFill>
            <a:miter lim="800000"/>
            <a:headEnd/>
            <a:tailEnd/>
          </a:ln>
        </p:spPr>
        <p:txBody>
          <a:bodyPr wrap="none"/>
          <a:lstStyle/>
          <a:p>
            <a:endParaRPr lang="en-US"/>
          </a:p>
        </p:txBody>
      </p:sp>
      <p:graphicFrame>
        <p:nvGraphicFramePr>
          <p:cNvPr id="9" name="Group 51"/>
          <p:cNvGraphicFramePr>
            <a:graphicFrameLocks/>
          </p:cNvGraphicFramePr>
          <p:nvPr/>
        </p:nvGraphicFramePr>
        <p:xfrm>
          <a:off x="152400" y="2133602"/>
          <a:ext cx="457200" cy="1699054"/>
        </p:xfrm>
        <a:graphic>
          <a:graphicData uri="http://schemas.openxmlformats.org/drawingml/2006/table">
            <a:tbl>
              <a:tblPr/>
              <a:tblGrid>
                <a:gridCol w="457200">
                  <a:extLst>
                    <a:ext uri="{9D8B030D-6E8A-4147-A177-3AD203B41FA5}">
                      <a16:colId xmlns:a16="http://schemas.microsoft.com/office/drawing/2014/main" val="20000"/>
                    </a:ext>
                  </a:extLst>
                </a:gridCol>
              </a:tblGrid>
              <a:tr h="40777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pitchFamily="34" charset="0"/>
                        </a:rPr>
                        <a:t>X1</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735">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pitchFamily="34" charset="0"/>
                        </a:rPr>
                        <a:t>X2</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77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sz="1400" b="0" i="0" u="none" strike="noStrike" cap="none" normalizeH="0" baseline="0" dirty="0">
                          <a:ln>
                            <a:noFill/>
                          </a:ln>
                          <a:solidFill>
                            <a:schemeClr val="tx1"/>
                          </a:solidFill>
                          <a:effectLst/>
                          <a:latin typeface="Arial" pitchFamily="34" charset="0"/>
                        </a:rPr>
                        <a:t>X3</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77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sz="1400" b="0" i="0" u="none" strike="noStrike" cap="none" normalizeH="0" baseline="0" dirty="0">
                          <a:ln>
                            <a:noFill/>
                          </a:ln>
                          <a:solidFill>
                            <a:schemeClr val="tx1"/>
                          </a:solidFill>
                          <a:effectLst/>
                          <a:latin typeface="Arial" pitchFamily="34" charset="0"/>
                        </a:rPr>
                        <a:t>X4</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Example</a:t>
            </a:r>
          </a:p>
        </p:txBody>
      </p:sp>
      <p:sp>
        <p:nvSpPr>
          <p:cNvPr id="5" name="Slide Number Placeholder 4"/>
          <p:cNvSpPr>
            <a:spLocks noGrp="1"/>
          </p:cNvSpPr>
          <p:nvPr>
            <p:ph type="sldNum" sz="quarter" idx="12"/>
          </p:nvPr>
        </p:nvSpPr>
        <p:spPr/>
        <p:txBody>
          <a:bodyPr/>
          <a:lstStyle/>
          <a:p>
            <a:pPr>
              <a:defRPr/>
            </a:pPr>
            <a:fld id="{62562B17-7122-4846-8767-28B2B4E2716C}" type="slidenum">
              <a:rPr lang="en-US" smtClean="0"/>
              <a:pPr>
                <a:defRPr/>
              </a:pPr>
              <a:t>8</a:t>
            </a:fld>
            <a:endParaRPr lang="en-US"/>
          </a:p>
        </p:txBody>
      </p:sp>
      <p:pic>
        <p:nvPicPr>
          <p:cNvPr id="174082" name="Picture 2"/>
          <p:cNvPicPr>
            <a:picLocks noChangeAspect="1" noChangeArrowheads="1"/>
          </p:cNvPicPr>
          <p:nvPr/>
        </p:nvPicPr>
        <p:blipFill>
          <a:blip r:embed="rId2" cstate="print"/>
          <a:srcRect/>
          <a:stretch>
            <a:fillRect/>
          </a:stretch>
        </p:blipFill>
        <p:spPr bwMode="auto">
          <a:xfrm>
            <a:off x="838200" y="1295400"/>
            <a:ext cx="7391400" cy="2590800"/>
          </a:xfrm>
          <a:prstGeom prst="rect">
            <a:avLst/>
          </a:prstGeom>
          <a:noFill/>
          <a:ln w="9525">
            <a:noFill/>
            <a:miter lim="800000"/>
            <a:headEnd/>
            <a:tailEnd/>
          </a:ln>
        </p:spPr>
      </p:pic>
      <p:pic>
        <p:nvPicPr>
          <p:cNvPr id="174084" name="Picture 4"/>
          <p:cNvPicPr>
            <a:picLocks noChangeAspect="1" noChangeArrowheads="1"/>
          </p:cNvPicPr>
          <p:nvPr/>
        </p:nvPicPr>
        <p:blipFill>
          <a:blip r:embed="rId3" cstate="print"/>
          <a:srcRect/>
          <a:stretch>
            <a:fillRect/>
          </a:stretch>
        </p:blipFill>
        <p:spPr bwMode="auto">
          <a:xfrm>
            <a:off x="990600" y="4191000"/>
            <a:ext cx="7162800" cy="1600200"/>
          </a:xfrm>
          <a:prstGeom prst="rect">
            <a:avLst/>
          </a:prstGeom>
          <a:noFill/>
          <a:ln w="9525">
            <a:noFill/>
            <a:miter lim="800000"/>
            <a:headEnd/>
            <a:tailEnd/>
          </a:ln>
        </p:spPr>
      </p:pic>
      <p:pic>
        <p:nvPicPr>
          <p:cNvPr id="175106" name="Picture 2"/>
          <p:cNvPicPr>
            <a:picLocks noChangeAspect="1" noChangeArrowheads="1"/>
          </p:cNvPicPr>
          <p:nvPr/>
        </p:nvPicPr>
        <p:blipFill>
          <a:blip r:embed="rId4" cstate="print"/>
          <a:srcRect/>
          <a:stretch>
            <a:fillRect/>
          </a:stretch>
        </p:blipFill>
        <p:spPr bwMode="auto">
          <a:xfrm>
            <a:off x="3048000" y="6096000"/>
            <a:ext cx="4905375" cy="352425"/>
          </a:xfrm>
          <a:prstGeom prst="rect">
            <a:avLst/>
          </a:prstGeom>
          <a:noFill/>
          <a:ln w="9525">
            <a:noFill/>
            <a:miter lim="800000"/>
            <a:headEnd/>
            <a:tailEnd/>
          </a:ln>
        </p:spPr>
      </p:pic>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Exercise / Home Work</a:t>
            </a:r>
          </a:p>
        </p:txBody>
      </p:sp>
      <p:sp>
        <p:nvSpPr>
          <p:cNvPr id="96259" name="Rectangle 3"/>
          <p:cNvSpPr>
            <a:spLocks noGrp="1" noChangeArrowheads="1"/>
          </p:cNvSpPr>
          <p:nvPr>
            <p:ph type="body" sz="half" idx="1"/>
          </p:nvPr>
        </p:nvSpPr>
        <p:spPr>
          <a:xfrm>
            <a:off x="304800" y="1143000"/>
            <a:ext cx="7391400" cy="457200"/>
          </a:xfrm>
        </p:spPr>
        <p:txBody>
          <a:bodyPr/>
          <a:lstStyle/>
          <a:p>
            <a:r>
              <a:rPr lang="en-US" sz="2000" dirty="0"/>
              <a:t>Q) Given the Data Set (D),</a:t>
            </a:r>
            <a:r>
              <a:rPr lang="en-US" sz="2000" dirty="0">
                <a:solidFill>
                  <a:srgbClr val="0000CC"/>
                </a:solidFill>
                <a:latin typeface="Verdana" pitchFamily="34" charset="0"/>
              </a:rPr>
              <a:t> use the 3-NN classifier to: </a:t>
            </a:r>
            <a:endParaRPr lang="en-US" sz="2000" dirty="0"/>
          </a:p>
          <a:p>
            <a:pPr>
              <a:buFont typeface="Monotype Sorts"/>
              <a:buNone/>
            </a:pPr>
            <a:endParaRPr lang="en-US" sz="2000" dirty="0"/>
          </a:p>
        </p:txBody>
      </p:sp>
      <p:graphicFrame>
        <p:nvGraphicFramePr>
          <p:cNvPr id="1123383" name="Group 55"/>
          <p:cNvGraphicFramePr>
            <a:graphicFrameLocks noGrp="1"/>
          </p:cNvGraphicFramePr>
          <p:nvPr>
            <p:ph sz="half" idx="2"/>
            <p:extLst>
              <p:ext uri="{D42A27DB-BD31-4B8C-83A1-F6EECF244321}">
                <p14:modId xmlns:p14="http://schemas.microsoft.com/office/powerpoint/2010/main" val="3622437919"/>
              </p:ext>
            </p:extLst>
          </p:nvPr>
        </p:nvGraphicFramePr>
        <p:xfrm>
          <a:off x="990600" y="1676400"/>
          <a:ext cx="3048000" cy="234696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86654">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1" i="0" u="none" strike="noStrike" cap="none" normalizeH="0" baseline="0" dirty="0">
                          <a:ln>
                            <a:noFill/>
                          </a:ln>
                          <a:solidFill>
                            <a:srgbClr val="0000CC"/>
                          </a:solidFill>
                          <a:effectLst/>
                          <a:latin typeface="Arial" pitchFamily="34"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1" i="0" u="none" strike="noStrike" cap="none" normalizeH="0" baseline="0">
                          <a:ln>
                            <a:noFill/>
                          </a:ln>
                          <a:solidFill>
                            <a:srgbClr val="0000CC"/>
                          </a:solidFill>
                          <a:effectLst/>
                          <a:latin typeface="Arial" pitchFamily="34" charset="0"/>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1" i="0" u="none" strike="noStrike" cap="none" normalizeH="0" baseline="0">
                          <a:ln>
                            <a:noFill/>
                          </a:ln>
                          <a:solidFill>
                            <a:srgbClr val="0000CC"/>
                          </a:solidFill>
                          <a:effectLst/>
                          <a:latin typeface="Arial" pitchFamily="34" charset="0"/>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1" i="0" u="none" strike="noStrike" cap="none" normalizeH="0" baseline="0" dirty="0">
                          <a:ln>
                            <a:noFill/>
                          </a:ln>
                          <a:solidFill>
                            <a:srgbClr val="0000CC"/>
                          </a:solidFill>
                          <a:effectLst/>
                          <a:latin typeface="Arial" pitchFamily="34"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14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006">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14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14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14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14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6302" name="Text Box 38"/>
          <p:cNvSpPr txBox="1">
            <a:spLocks noChangeArrowheads="1"/>
          </p:cNvSpPr>
          <p:nvPr/>
        </p:nvSpPr>
        <p:spPr bwMode="auto">
          <a:xfrm>
            <a:off x="533400" y="4419600"/>
            <a:ext cx="7924800" cy="707886"/>
          </a:xfrm>
          <a:prstGeom prst="rect">
            <a:avLst/>
          </a:prstGeom>
          <a:noFill/>
          <a:ln w="12700">
            <a:noFill/>
            <a:miter lim="800000"/>
            <a:headEnd/>
            <a:tailEnd/>
          </a:ln>
        </p:spPr>
        <p:txBody>
          <a:bodyPr wrap="square">
            <a:spAutoFit/>
          </a:bodyPr>
          <a:lstStyle/>
          <a:p>
            <a:pPr>
              <a:spcBef>
                <a:spcPct val="50000"/>
              </a:spcBef>
            </a:pPr>
            <a:r>
              <a:rPr lang="en-US" sz="1600" dirty="0">
                <a:solidFill>
                  <a:srgbClr val="0000CC"/>
                </a:solidFill>
                <a:latin typeface="Verdana" pitchFamily="34" charset="0"/>
              </a:rPr>
              <a:t>1) Find The Class of the instance: </a:t>
            </a:r>
            <a:r>
              <a:rPr lang="en-US" sz="1600" dirty="0" err="1">
                <a:solidFill>
                  <a:srgbClr val="0000CC"/>
                </a:solidFill>
                <a:latin typeface="Verdana" pitchFamily="34" charset="0"/>
              </a:rPr>
              <a:t>qx</a:t>
            </a:r>
            <a:r>
              <a:rPr lang="en-US" sz="1600" dirty="0">
                <a:solidFill>
                  <a:srgbClr val="0000CC"/>
                </a:solidFill>
                <a:latin typeface="Verdana" pitchFamily="34" charset="0"/>
              </a:rPr>
              <a:t> = (3, 3, 8, ?) using?</a:t>
            </a:r>
          </a:p>
          <a:p>
            <a:pPr>
              <a:spcBef>
                <a:spcPct val="50000"/>
              </a:spcBef>
            </a:pPr>
            <a:r>
              <a:rPr lang="en-US" sz="1600" dirty="0">
                <a:solidFill>
                  <a:srgbClr val="0000CC"/>
                </a:solidFill>
                <a:latin typeface="Verdana" pitchFamily="34" charset="0"/>
              </a:rPr>
              <a:t>2) Assume D is the Test Data set TS, Build the confusion Matrix.</a:t>
            </a:r>
          </a:p>
        </p:txBody>
      </p:sp>
      <p:pic>
        <p:nvPicPr>
          <p:cNvPr id="96304" name="Picture 40" descr="nerd"/>
          <p:cNvPicPr>
            <a:picLocks noChangeAspect="1" noChangeArrowheads="1"/>
          </p:cNvPicPr>
          <p:nvPr/>
        </p:nvPicPr>
        <p:blipFill>
          <a:blip r:embed="rId2" cstate="print"/>
          <a:srcRect/>
          <a:stretch>
            <a:fillRect/>
          </a:stretch>
        </p:blipFill>
        <p:spPr bwMode="auto">
          <a:xfrm>
            <a:off x="7696200" y="1295400"/>
            <a:ext cx="517525" cy="1752600"/>
          </a:xfrm>
          <a:prstGeom prst="rect">
            <a:avLst/>
          </a:prstGeom>
          <a:noFill/>
          <a:ln w="9525">
            <a:noFill/>
            <a:miter lim="800000"/>
            <a:headEnd/>
            <a:tailEnd/>
          </a:ln>
        </p:spPr>
      </p:pic>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t>Issues Regarding </a:t>
            </a:r>
            <a:r>
              <a:rPr lang="en-US" i="1"/>
              <a:t>K</a:t>
            </a:r>
            <a:r>
              <a:rPr lang="en-US"/>
              <a:t>NN</a:t>
            </a:r>
          </a:p>
        </p:txBody>
      </p:sp>
      <p:sp>
        <p:nvSpPr>
          <p:cNvPr id="97283" name="Slide Number Placeholder 4"/>
          <p:cNvSpPr>
            <a:spLocks noGrp="1"/>
          </p:cNvSpPr>
          <p:nvPr>
            <p:ph type="sldNum" sz="quarter" idx="12"/>
          </p:nvPr>
        </p:nvSpPr>
        <p:spPr>
          <a:noFill/>
        </p:spPr>
        <p:txBody>
          <a:bodyPr/>
          <a:lstStyle/>
          <a:p>
            <a:fld id="{FC87C368-C7CC-4DC2-B183-AF13A89B45E5}" type="slidenum">
              <a:rPr lang="en-US" smtClean="0"/>
              <a:pPr/>
              <a:t>81</a:t>
            </a:fld>
            <a:endParaRPr lang="en-US"/>
          </a:p>
        </p:txBody>
      </p:sp>
      <p:pic>
        <p:nvPicPr>
          <p:cNvPr id="97284" name="Picture 2"/>
          <p:cNvPicPr>
            <a:picLocks noChangeAspect="1" noChangeArrowheads="1"/>
          </p:cNvPicPr>
          <p:nvPr/>
        </p:nvPicPr>
        <p:blipFill>
          <a:blip r:embed="rId2" cstate="print"/>
          <a:srcRect/>
          <a:stretch>
            <a:fillRect/>
          </a:stretch>
        </p:blipFill>
        <p:spPr bwMode="auto">
          <a:xfrm>
            <a:off x="381000" y="1295400"/>
            <a:ext cx="8001000" cy="2028825"/>
          </a:xfrm>
          <a:prstGeom prst="rect">
            <a:avLst/>
          </a:prstGeom>
          <a:noFill/>
          <a:ln w="9525">
            <a:noFill/>
            <a:miter lim="800000"/>
            <a:headEnd/>
            <a:tailEnd/>
          </a:ln>
        </p:spPr>
      </p:pic>
      <p:pic>
        <p:nvPicPr>
          <p:cNvPr id="97285" name="Picture 4"/>
          <p:cNvPicPr>
            <a:picLocks noChangeAspect="1" noChangeArrowheads="1"/>
          </p:cNvPicPr>
          <p:nvPr/>
        </p:nvPicPr>
        <p:blipFill>
          <a:blip r:embed="rId3" cstate="print"/>
          <a:srcRect/>
          <a:stretch>
            <a:fillRect/>
          </a:stretch>
        </p:blipFill>
        <p:spPr bwMode="auto">
          <a:xfrm>
            <a:off x="304800" y="3657600"/>
            <a:ext cx="8534400" cy="1960563"/>
          </a:xfrm>
          <a:prstGeom prst="rect">
            <a:avLst/>
          </a:prstGeom>
          <a:noFill/>
          <a:ln w="9525">
            <a:noFill/>
            <a:miter lim="800000"/>
            <a:headEnd/>
            <a:tailEnd/>
          </a:ln>
        </p:spPr>
      </p:pic>
      <p:sp>
        <p:nvSpPr>
          <p:cNvPr id="6" name="TextBox 5"/>
          <p:cNvSpPr txBox="1"/>
          <p:nvPr/>
        </p:nvSpPr>
        <p:spPr>
          <a:xfrm>
            <a:off x="228600" y="1143000"/>
            <a:ext cx="304800" cy="369332"/>
          </a:xfrm>
          <a:prstGeom prst="rect">
            <a:avLst/>
          </a:prstGeom>
          <a:noFill/>
        </p:spPr>
        <p:txBody>
          <a:bodyPr wrap="square" rtlCol="0">
            <a:spAutoFit/>
          </a:bodyPr>
          <a:lstStyle/>
          <a:p>
            <a:pPr algn="ctr"/>
            <a:r>
              <a:rPr lang="en-US" dirty="0">
                <a:solidFill>
                  <a:srgbClr val="FF0000"/>
                </a:solidFill>
              </a:rPr>
              <a:t>1</a:t>
            </a:r>
          </a:p>
        </p:txBody>
      </p:sp>
      <p:sp>
        <p:nvSpPr>
          <p:cNvPr id="7" name="TextBox 6"/>
          <p:cNvSpPr txBox="1"/>
          <p:nvPr/>
        </p:nvSpPr>
        <p:spPr>
          <a:xfrm>
            <a:off x="228600" y="3505200"/>
            <a:ext cx="304800" cy="369332"/>
          </a:xfrm>
          <a:prstGeom prst="rect">
            <a:avLst/>
          </a:prstGeom>
          <a:noFill/>
        </p:spPr>
        <p:txBody>
          <a:bodyPr wrap="square" rtlCol="0">
            <a:spAutoFit/>
          </a:bodyPr>
          <a:lstStyle/>
          <a:p>
            <a:pPr algn="ctr"/>
            <a:r>
              <a:rPr lang="en-US" dirty="0">
                <a:solidFill>
                  <a:srgbClr val="FF0000"/>
                </a:solidFill>
              </a:rPr>
              <a:t>2</a:t>
            </a:r>
          </a:p>
        </p:txBody>
      </p:sp>
    </p:spTree>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z="2800" dirty="0"/>
              <a:t>The Value of K issue</a:t>
            </a:r>
          </a:p>
        </p:txBody>
      </p:sp>
      <p:sp>
        <p:nvSpPr>
          <p:cNvPr id="10244" name="Rectangle 3"/>
          <p:cNvSpPr>
            <a:spLocks noGrp="1" noChangeArrowheads="1"/>
          </p:cNvSpPr>
          <p:nvPr>
            <p:ph type="body" idx="1"/>
          </p:nvPr>
        </p:nvSpPr>
        <p:spPr>
          <a:xfrm>
            <a:off x="304800" y="1143000"/>
            <a:ext cx="8458200" cy="1828800"/>
          </a:xfrm>
        </p:spPr>
        <p:txBody>
          <a:bodyPr/>
          <a:lstStyle/>
          <a:p>
            <a:r>
              <a:rPr lang="en-US" sz="2400"/>
              <a:t>Choosing the value of k:</a:t>
            </a:r>
          </a:p>
          <a:p>
            <a:pPr lvl="1"/>
            <a:r>
              <a:rPr lang="en-US" sz="2000"/>
              <a:t>If k is too small, sensitive to noise points</a:t>
            </a:r>
          </a:p>
          <a:p>
            <a:pPr lvl="1"/>
            <a:r>
              <a:rPr lang="en-US" sz="2000"/>
              <a:t>If k is too large, neighborhood may include points from other classes</a:t>
            </a:r>
          </a:p>
          <a:p>
            <a:pPr lvl="1"/>
            <a:r>
              <a:rPr lang="en-US" sz="2000"/>
              <a:t>It is preferred to choose an odd value for K. (Why?)</a:t>
            </a:r>
          </a:p>
        </p:txBody>
      </p:sp>
      <p:graphicFrame>
        <p:nvGraphicFramePr>
          <p:cNvPr id="10242" name="Object 4"/>
          <p:cNvGraphicFramePr>
            <a:graphicFrameLocks noChangeAspect="1"/>
          </p:cNvGraphicFramePr>
          <p:nvPr/>
        </p:nvGraphicFramePr>
        <p:xfrm>
          <a:off x="5486400" y="3657600"/>
          <a:ext cx="2965450" cy="2514600"/>
        </p:xfrm>
        <a:graphic>
          <a:graphicData uri="http://schemas.openxmlformats.org/presentationml/2006/ole">
            <mc:AlternateContent xmlns:mc="http://schemas.openxmlformats.org/markup-compatibility/2006">
              <mc:Choice xmlns:v="urn:schemas-microsoft-com:vml" Requires="v">
                <p:oleObj spid="_x0000_s9217" name="Visio" r:id="rId3" imgW="6582512" imgH="5298053" progId="">
                  <p:embed/>
                </p:oleObj>
              </mc:Choice>
              <mc:Fallback>
                <p:oleObj name="Visio" r:id="rId3" imgW="6582512" imgH="5298053" progId="">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657600"/>
                        <a:ext cx="29654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04800" y="228600"/>
            <a:ext cx="8402638" cy="609600"/>
          </a:xfrm>
        </p:spPr>
        <p:txBody>
          <a:bodyPr/>
          <a:lstStyle/>
          <a:p>
            <a:r>
              <a:rPr lang="en-US" sz="2800"/>
              <a:t>In Class Exercise</a:t>
            </a:r>
          </a:p>
        </p:txBody>
      </p:sp>
      <p:sp>
        <p:nvSpPr>
          <p:cNvPr id="70659" name="Slide Number Placeholder 4"/>
          <p:cNvSpPr>
            <a:spLocks noGrp="1"/>
          </p:cNvSpPr>
          <p:nvPr>
            <p:ph type="sldNum" sz="quarter" idx="12"/>
          </p:nvPr>
        </p:nvSpPr>
        <p:spPr>
          <a:noFill/>
        </p:spPr>
        <p:txBody>
          <a:bodyPr/>
          <a:lstStyle/>
          <a:p>
            <a:fld id="{10653D13-140A-43BD-82CF-98E5169F52E2}" type="slidenum">
              <a:rPr lang="en-US" smtClean="0"/>
              <a:pPr/>
              <a:t>83</a:t>
            </a:fld>
            <a:endParaRPr lang="en-US"/>
          </a:p>
        </p:txBody>
      </p:sp>
      <p:graphicFrame>
        <p:nvGraphicFramePr>
          <p:cNvPr id="7" name="Table 6"/>
          <p:cNvGraphicFramePr>
            <a:graphicFrameLocks noGrp="1"/>
          </p:cNvGraphicFramePr>
          <p:nvPr/>
        </p:nvGraphicFramePr>
        <p:xfrm>
          <a:off x="228600" y="3124200"/>
          <a:ext cx="6324600" cy="24333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3767">
                  <a:extLst>
                    <a:ext uri="{9D8B030D-6E8A-4147-A177-3AD203B41FA5}">
                      <a16:colId xmlns:a16="http://schemas.microsoft.com/office/drawing/2014/main" val="20003"/>
                    </a:ext>
                  </a:extLst>
                </a:gridCol>
                <a:gridCol w="1065797">
                  <a:extLst>
                    <a:ext uri="{9D8B030D-6E8A-4147-A177-3AD203B41FA5}">
                      <a16:colId xmlns:a16="http://schemas.microsoft.com/office/drawing/2014/main" val="20004"/>
                    </a:ext>
                  </a:extLst>
                </a:gridCol>
                <a:gridCol w="1299436">
                  <a:extLst>
                    <a:ext uri="{9D8B030D-6E8A-4147-A177-3AD203B41FA5}">
                      <a16:colId xmlns:a16="http://schemas.microsoft.com/office/drawing/2014/main" val="20005"/>
                    </a:ext>
                  </a:extLst>
                </a:gridCol>
              </a:tblGrid>
              <a:tr h="370840">
                <a:tc>
                  <a:txBody>
                    <a:bodyPr/>
                    <a:lstStyle/>
                    <a:p>
                      <a:pPr algn="ctr"/>
                      <a:r>
                        <a:rPr lang="en-US" sz="1600" dirty="0"/>
                        <a:t>No</a:t>
                      </a:r>
                    </a:p>
                  </a:txBody>
                  <a:tcPr/>
                </a:tc>
                <a:tc>
                  <a:txBody>
                    <a:bodyPr/>
                    <a:lstStyle/>
                    <a:p>
                      <a:pPr algn="ctr"/>
                      <a:r>
                        <a:rPr lang="en-US" sz="1600" dirty="0"/>
                        <a:t>Age</a:t>
                      </a:r>
                    </a:p>
                  </a:txBody>
                  <a:tcPr/>
                </a:tc>
                <a:tc>
                  <a:txBody>
                    <a:bodyPr/>
                    <a:lstStyle/>
                    <a:p>
                      <a:pPr algn="ctr"/>
                      <a:r>
                        <a:rPr lang="en-US" sz="1600" dirty="0"/>
                        <a:t>Income</a:t>
                      </a:r>
                    </a:p>
                  </a:txBody>
                  <a:tcPr/>
                </a:tc>
                <a:tc>
                  <a:txBody>
                    <a:bodyPr/>
                    <a:lstStyle/>
                    <a:p>
                      <a:pPr algn="ctr"/>
                      <a:r>
                        <a:rPr lang="en-US" sz="1600" dirty="0"/>
                        <a:t>Student</a:t>
                      </a:r>
                    </a:p>
                  </a:txBody>
                  <a:tcPr/>
                </a:tc>
                <a:tc>
                  <a:txBody>
                    <a:bodyPr/>
                    <a:lstStyle/>
                    <a:p>
                      <a:pPr algn="ctr"/>
                      <a:r>
                        <a:rPr lang="en-US" sz="1600" dirty="0"/>
                        <a:t>Credit</a:t>
                      </a:r>
                    </a:p>
                    <a:p>
                      <a:pPr algn="ctr"/>
                      <a:r>
                        <a:rPr lang="en-US" sz="1600" dirty="0"/>
                        <a:t>Rating</a:t>
                      </a:r>
                    </a:p>
                  </a:txBody>
                  <a:tcPr/>
                </a:tc>
                <a:tc>
                  <a:txBody>
                    <a:bodyPr/>
                    <a:lstStyle/>
                    <a:p>
                      <a:pPr algn="ctr"/>
                      <a:r>
                        <a:rPr lang="en-US" sz="1600" dirty="0"/>
                        <a:t>Buys</a:t>
                      </a:r>
                    </a:p>
                    <a:p>
                      <a:pPr algn="ctr"/>
                      <a:r>
                        <a:rPr lang="en-US" sz="1600" dirty="0"/>
                        <a:t>computer</a:t>
                      </a:r>
                    </a:p>
                  </a:txBody>
                  <a:tcPr/>
                </a:tc>
                <a:extLst>
                  <a:ext uri="{0D108BD9-81ED-4DB2-BD59-A6C34878D82A}">
                    <a16:rowId xmlns:a16="http://schemas.microsoft.com/office/drawing/2014/main" val="10000"/>
                  </a:ext>
                </a:extLst>
              </a:tr>
              <a:tr h="370840">
                <a:tc>
                  <a:txBody>
                    <a:bodyPr/>
                    <a:lstStyle/>
                    <a:p>
                      <a:pPr algn="ctr"/>
                      <a:r>
                        <a:rPr lang="en-US" sz="1600" dirty="0"/>
                        <a:t>1</a:t>
                      </a:r>
                    </a:p>
                  </a:txBody>
                  <a:tcPr/>
                </a:tc>
                <a:tc>
                  <a:txBody>
                    <a:bodyPr/>
                    <a:lstStyle/>
                    <a:p>
                      <a:pPr algn="ctr"/>
                      <a:r>
                        <a:rPr lang="en-US" sz="1600" dirty="0"/>
                        <a:t>Youth</a:t>
                      </a:r>
                    </a:p>
                  </a:txBody>
                  <a:tcPr/>
                </a:tc>
                <a:tc>
                  <a:txBody>
                    <a:bodyPr/>
                    <a:lstStyle/>
                    <a:p>
                      <a:pPr algn="ctr"/>
                      <a:r>
                        <a:rPr lang="en-US" sz="1600" dirty="0"/>
                        <a:t>High</a:t>
                      </a:r>
                    </a:p>
                  </a:txBody>
                  <a:tcPr/>
                </a:tc>
                <a:tc>
                  <a:txBody>
                    <a:bodyPr/>
                    <a:lstStyle/>
                    <a:p>
                      <a:pPr algn="ctr"/>
                      <a:r>
                        <a:rPr lang="en-US" sz="1600" dirty="0"/>
                        <a:t>No</a:t>
                      </a:r>
                    </a:p>
                  </a:txBody>
                  <a:tcPr/>
                </a:tc>
                <a:tc>
                  <a:txBody>
                    <a:bodyPr/>
                    <a:lstStyle/>
                    <a:p>
                      <a:pPr algn="ctr"/>
                      <a:r>
                        <a:rPr lang="en-US" sz="1600" dirty="0"/>
                        <a:t>Fair</a:t>
                      </a:r>
                    </a:p>
                  </a:txBody>
                  <a:tcPr/>
                </a:tc>
                <a:tc>
                  <a:txBody>
                    <a:bodyPr/>
                    <a:lstStyle/>
                    <a:p>
                      <a:pPr algn="ctr"/>
                      <a:r>
                        <a:rPr lang="en-US" sz="1600" dirty="0"/>
                        <a:t>No</a:t>
                      </a:r>
                    </a:p>
                  </a:txBody>
                  <a:tcPr/>
                </a:tc>
                <a:extLst>
                  <a:ext uri="{0D108BD9-81ED-4DB2-BD59-A6C34878D82A}">
                    <a16:rowId xmlns:a16="http://schemas.microsoft.com/office/drawing/2014/main" val="10001"/>
                  </a:ext>
                </a:extLst>
              </a:tr>
              <a:tr h="370840">
                <a:tc>
                  <a:txBody>
                    <a:bodyPr/>
                    <a:lstStyle/>
                    <a:p>
                      <a:pPr algn="ctr"/>
                      <a:r>
                        <a:rPr lang="en-US" sz="1600" dirty="0"/>
                        <a:t>2</a:t>
                      </a:r>
                    </a:p>
                  </a:txBody>
                  <a:tcPr/>
                </a:tc>
                <a:tc>
                  <a:txBody>
                    <a:bodyPr/>
                    <a:lstStyle/>
                    <a:p>
                      <a:pPr algn="ctr"/>
                      <a:r>
                        <a:rPr lang="en-US" sz="1600" dirty="0"/>
                        <a:t>Senior</a:t>
                      </a:r>
                    </a:p>
                  </a:txBody>
                  <a:tcPr/>
                </a:tc>
                <a:tc>
                  <a:txBody>
                    <a:bodyPr/>
                    <a:lstStyle/>
                    <a:p>
                      <a:pPr algn="ctr"/>
                      <a:r>
                        <a:rPr lang="en-US" sz="1600" dirty="0"/>
                        <a:t>Low</a:t>
                      </a:r>
                    </a:p>
                  </a:txBody>
                  <a:tcPr/>
                </a:tc>
                <a:tc>
                  <a:txBody>
                    <a:bodyPr/>
                    <a:lstStyle/>
                    <a:p>
                      <a:pPr algn="ctr"/>
                      <a:r>
                        <a:rPr lang="en-US" sz="1600" dirty="0"/>
                        <a:t>Yes</a:t>
                      </a:r>
                    </a:p>
                  </a:txBody>
                  <a:tcPr/>
                </a:tc>
                <a:tc>
                  <a:txBody>
                    <a:bodyPr/>
                    <a:lstStyle/>
                    <a:p>
                      <a:pPr algn="ctr"/>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02"/>
                  </a:ext>
                </a:extLst>
              </a:tr>
              <a:tr h="370840">
                <a:tc>
                  <a:txBody>
                    <a:bodyPr/>
                    <a:lstStyle/>
                    <a:p>
                      <a:pPr algn="ctr"/>
                      <a:r>
                        <a:rPr lang="en-US" sz="1600" dirty="0"/>
                        <a:t>3</a:t>
                      </a:r>
                    </a:p>
                  </a:txBody>
                  <a:tcPr/>
                </a:tc>
                <a:tc>
                  <a:txBody>
                    <a:bodyPr/>
                    <a:lstStyle/>
                    <a:p>
                      <a:pPr algn="ctr"/>
                      <a:r>
                        <a:rPr lang="en-US" sz="1600" dirty="0"/>
                        <a:t>Middle-Age</a:t>
                      </a:r>
                    </a:p>
                  </a:txBody>
                  <a:tcPr/>
                </a:tc>
                <a:tc>
                  <a:txBody>
                    <a:bodyPr/>
                    <a:lstStyle/>
                    <a:p>
                      <a:pPr algn="ctr"/>
                      <a:r>
                        <a:rPr lang="en-US" sz="1600" dirty="0"/>
                        <a:t>High</a:t>
                      </a:r>
                    </a:p>
                  </a:txBody>
                  <a:tcPr/>
                </a:tc>
                <a:tc>
                  <a:txBody>
                    <a:bodyPr/>
                    <a:lstStyle/>
                    <a:p>
                      <a:pPr algn="ctr"/>
                      <a:r>
                        <a:rPr lang="en-US" sz="1600" dirty="0"/>
                        <a:t>No</a:t>
                      </a:r>
                    </a:p>
                  </a:txBody>
                  <a:tcPr/>
                </a:tc>
                <a:tc>
                  <a:txBody>
                    <a:bodyPr/>
                    <a:lstStyle/>
                    <a:p>
                      <a:pPr algn="ctr"/>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3"/>
                  </a:ext>
                </a:extLst>
              </a:tr>
              <a:tr h="370840">
                <a:tc>
                  <a:txBody>
                    <a:bodyPr/>
                    <a:lstStyle/>
                    <a:p>
                      <a:pPr algn="ctr"/>
                      <a:r>
                        <a:rPr lang="en-US" sz="1600" dirty="0"/>
                        <a:t>4</a:t>
                      </a:r>
                    </a:p>
                  </a:txBody>
                  <a:tcPr/>
                </a:tc>
                <a:tc>
                  <a:txBody>
                    <a:bodyPr/>
                    <a:lstStyle/>
                    <a:p>
                      <a:pPr algn="ctr"/>
                      <a:r>
                        <a:rPr lang="en-US" sz="1600" dirty="0"/>
                        <a:t>Youth</a:t>
                      </a:r>
                    </a:p>
                  </a:txBody>
                  <a:tcPr/>
                </a:tc>
                <a:tc>
                  <a:txBody>
                    <a:bodyPr/>
                    <a:lstStyle/>
                    <a:p>
                      <a:pPr algn="ctr"/>
                      <a:r>
                        <a:rPr lang="en-US" sz="1600" dirty="0"/>
                        <a:t>Medium</a:t>
                      </a:r>
                    </a:p>
                  </a:txBody>
                  <a:tcPr/>
                </a:tc>
                <a:tc>
                  <a:txBody>
                    <a:bodyPr/>
                    <a:lstStyle/>
                    <a:p>
                      <a:pPr algn="ctr"/>
                      <a:r>
                        <a:rPr lang="en-US" sz="1600" dirty="0"/>
                        <a:t>No</a:t>
                      </a:r>
                    </a:p>
                  </a:txBody>
                  <a:tcPr/>
                </a:tc>
                <a:tc>
                  <a:txBody>
                    <a:bodyPr/>
                    <a:lstStyle/>
                    <a:p>
                      <a:pPr algn="ctr"/>
                      <a:r>
                        <a:rPr lang="en-US" sz="1600" dirty="0"/>
                        <a:t>Excellent</a:t>
                      </a:r>
                    </a:p>
                  </a:txBody>
                  <a:tcPr/>
                </a:tc>
                <a:tc>
                  <a:txBody>
                    <a:bodyPr/>
                    <a:lstStyle/>
                    <a:p>
                      <a:pPr algn="ctr"/>
                      <a:r>
                        <a:rPr lang="en-US" sz="1600" dirty="0"/>
                        <a:t>No</a:t>
                      </a:r>
                    </a:p>
                  </a:txBody>
                  <a:tcPr/>
                </a:tc>
                <a:extLst>
                  <a:ext uri="{0D108BD9-81ED-4DB2-BD59-A6C34878D82A}">
                    <a16:rowId xmlns:a16="http://schemas.microsoft.com/office/drawing/2014/main" val="10004"/>
                  </a:ext>
                </a:extLst>
              </a:tr>
              <a:tr h="370840">
                <a:tc>
                  <a:txBody>
                    <a:bodyPr/>
                    <a:lstStyle/>
                    <a:p>
                      <a:pPr algn="ctr"/>
                      <a:r>
                        <a:rPr lang="en-US" sz="1600" dirty="0"/>
                        <a:t>5</a:t>
                      </a:r>
                    </a:p>
                  </a:txBody>
                  <a:tcPr/>
                </a:tc>
                <a:tc>
                  <a:txBody>
                    <a:bodyPr/>
                    <a:lstStyle/>
                    <a:p>
                      <a:pPr algn="ctr"/>
                      <a:r>
                        <a:rPr lang="en-US" sz="1600" dirty="0"/>
                        <a:t>Senior</a:t>
                      </a:r>
                    </a:p>
                  </a:txBody>
                  <a:tcPr/>
                </a:tc>
                <a:tc>
                  <a:txBody>
                    <a:bodyPr/>
                    <a:lstStyle/>
                    <a:p>
                      <a:pPr algn="ctr"/>
                      <a:r>
                        <a:rPr lang="en-US" sz="1600" dirty="0"/>
                        <a:t>Low</a:t>
                      </a:r>
                    </a:p>
                  </a:txBody>
                  <a:tcPr/>
                </a:tc>
                <a:tc>
                  <a:txBody>
                    <a:bodyPr/>
                    <a:lstStyle/>
                    <a:p>
                      <a:pPr algn="ctr"/>
                      <a:r>
                        <a:rPr lang="en-US" sz="1600" dirty="0"/>
                        <a:t>Yes</a:t>
                      </a:r>
                    </a:p>
                  </a:txBody>
                  <a:tcPr/>
                </a:tc>
                <a:tc>
                  <a:txBody>
                    <a:bodyPr/>
                    <a:lstStyle/>
                    <a:p>
                      <a:pPr algn="ctr"/>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6858000" y="3124200"/>
          <a:ext cx="1752600" cy="251460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549227">
                <a:tc>
                  <a:txBody>
                    <a:bodyPr/>
                    <a:lstStyle/>
                    <a:p>
                      <a:r>
                        <a:rPr lang="en-US" sz="1400" dirty="0">
                          <a:solidFill>
                            <a:srgbClr val="FF0000"/>
                          </a:solidFill>
                        </a:rPr>
                        <a:t>Classifier Output</a:t>
                      </a:r>
                    </a:p>
                  </a:txBody>
                  <a:tcPr/>
                </a:tc>
                <a:tc>
                  <a:txBody>
                    <a:bodyPr/>
                    <a:lstStyle/>
                    <a:p>
                      <a:endParaRPr lang="en-US" sz="1400" dirty="0">
                        <a:solidFill>
                          <a:srgbClr val="FF0000"/>
                        </a:solidFill>
                      </a:endParaRPr>
                    </a:p>
                  </a:txBody>
                  <a:tcPr/>
                </a:tc>
                <a:extLst>
                  <a:ext uri="{0D108BD9-81ED-4DB2-BD59-A6C34878D82A}">
                    <a16:rowId xmlns:a16="http://schemas.microsoft.com/office/drawing/2014/main" val="10000"/>
                  </a:ext>
                </a:extLst>
              </a:tr>
              <a:tr h="393075">
                <a:tc>
                  <a:txBody>
                    <a:bodyPr/>
                    <a:lstStyle/>
                    <a:p>
                      <a:pPr algn="ctr"/>
                      <a:endParaRPr lang="en-US" sz="1600" dirty="0">
                        <a:solidFill>
                          <a:srgbClr val="170981"/>
                        </a:solidFill>
                      </a:endParaRPr>
                    </a:p>
                  </a:txBody>
                  <a:tcPr/>
                </a:tc>
                <a:tc>
                  <a:txBody>
                    <a:bodyPr/>
                    <a:lstStyle/>
                    <a:p>
                      <a:pPr algn="ctr"/>
                      <a:endParaRPr lang="en-US" sz="1600" dirty="0">
                        <a:solidFill>
                          <a:srgbClr val="170981"/>
                        </a:solidFill>
                      </a:endParaRPr>
                    </a:p>
                  </a:txBody>
                  <a:tcPr/>
                </a:tc>
                <a:extLst>
                  <a:ext uri="{0D108BD9-81ED-4DB2-BD59-A6C34878D82A}">
                    <a16:rowId xmlns:a16="http://schemas.microsoft.com/office/drawing/2014/main" val="10001"/>
                  </a:ext>
                </a:extLst>
              </a:tr>
              <a:tr h="393075">
                <a:tc>
                  <a:txBody>
                    <a:bodyPr/>
                    <a:lstStyle/>
                    <a:p>
                      <a:pPr algn="ctr"/>
                      <a:endParaRPr lang="en-US" sz="1600" dirty="0">
                        <a:solidFill>
                          <a:srgbClr val="170981"/>
                        </a:solidFill>
                      </a:endParaRPr>
                    </a:p>
                  </a:txBody>
                  <a:tcPr/>
                </a:tc>
                <a:tc>
                  <a:txBody>
                    <a:bodyPr/>
                    <a:lstStyle/>
                    <a:p>
                      <a:pPr algn="ctr"/>
                      <a:endParaRPr lang="en-US" sz="1600" dirty="0">
                        <a:solidFill>
                          <a:srgbClr val="170981"/>
                        </a:solidFill>
                      </a:endParaRPr>
                    </a:p>
                  </a:txBody>
                  <a:tcPr/>
                </a:tc>
                <a:extLst>
                  <a:ext uri="{0D108BD9-81ED-4DB2-BD59-A6C34878D82A}">
                    <a16:rowId xmlns:a16="http://schemas.microsoft.com/office/drawing/2014/main" val="10002"/>
                  </a:ext>
                </a:extLst>
              </a:tr>
              <a:tr h="393075">
                <a:tc>
                  <a:txBody>
                    <a:bodyPr/>
                    <a:lstStyle/>
                    <a:p>
                      <a:pPr algn="ctr"/>
                      <a:endParaRPr lang="en-US" sz="1600" dirty="0">
                        <a:solidFill>
                          <a:srgbClr val="170981"/>
                        </a:solidFill>
                      </a:endParaRPr>
                    </a:p>
                  </a:txBody>
                  <a:tcPr/>
                </a:tc>
                <a:tc>
                  <a:txBody>
                    <a:bodyPr/>
                    <a:lstStyle/>
                    <a:p>
                      <a:pPr algn="ctr"/>
                      <a:endParaRPr lang="en-US" sz="1600" dirty="0">
                        <a:solidFill>
                          <a:srgbClr val="170981"/>
                        </a:solidFill>
                      </a:endParaRPr>
                    </a:p>
                  </a:txBody>
                  <a:tcPr/>
                </a:tc>
                <a:extLst>
                  <a:ext uri="{0D108BD9-81ED-4DB2-BD59-A6C34878D82A}">
                    <a16:rowId xmlns:a16="http://schemas.microsoft.com/office/drawing/2014/main" val="10003"/>
                  </a:ext>
                </a:extLst>
              </a:tr>
              <a:tr h="393075">
                <a:tc>
                  <a:txBody>
                    <a:bodyPr/>
                    <a:lstStyle/>
                    <a:p>
                      <a:pPr algn="ctr"/>
                      <a:endParaRPr lang="en-US" sz="1600" dirty="0">
                        <a:solidFill>
                          <a:srgbClr val="170981"/>
                        </a:solidFill>
                      </a:endParaRPr>
                    </a:p>
                  </a:txBody>
                  <a:tcPr/>
                </a:tc>
                <a:tc>
                  <a:txBody>
                    <a:bodyPr/>
                    <a:lstStyle/>
                    <a:p>
                      <a:pPr algn="ctr"/>
                      <a:endParaRPr lang="en-US" sz="1600" dirty="0">
                        <a:solidFill>
                          <a:srgbClr val="170981"/>
                        </a:solidFill>
                      </a:endParaRPr>
                    </a:p>
                  </a:txBody>
                  <a:tcPr/>
                </a:tc>
                <a:extLst>
                  <a:ext uri="{0D108BD9-81ED-4DB2-BD59-A6C34878D82A}">
                    <a16:rowId xmlns:a16="http://schemas.microsoft.com/office/drawing/2014/main" val="10004"/>
                  </a:ext>
                </a:extLst>
              </a:tr>
              <a:tr h="393075">
                <a:tc>
                  <a:txBody>
                    <a:bodyPr/>
                    <a:lstStyle/>
                    <a:p>
                      <a:pPr algn="ctr"/>
                      <a:endParaRPr lang="en-US" sz="1600" dirty="0">
                        <a:solidFill>
                          <a:srgbClr val="17098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rgbClr val="170981"/>
                        </a:solidFill>
                      </a:endParaRPr>
                    </a:p>
                  </a:txBody>
                  <a:tcPr/>
                </a:tc>
                <a:extLst>
                  <a:ext uri="{0D108BD9-81ED-4DB2-BD59-A6C34878D82A}">
                    <a16:rowId xmlns:a16="http://schemas.microsoft.com/office/drawing/2014/main" val="10005"/>
                  </a:ext>
                </a:extLst>
              </a:tr>
            </a:tbl>
          </a:graphicData>
        </a:graphic>
      </p:graphicFrame>
      <p:sp>
        <p:nvSpPr>
          <p:cNvPr id="35" name="TextBox 34"/>
          <p:cNvSpPr txBox="1">
            <a:spLocks noChangeArrowheads="1"/>
          </p:cNvSpPr>
          <p:nvPr/>
        </p:nvSpPr>
        <p:spPr bwMode="auto">
          <a:xfrm>
            <a:off x="990600" y="5791200"/>
            <a:ext cx="3733800" cy="646113"/>
          </a:xfrm>
          <a:prstGeom prst="rect">
            <a:avLst/>
          </a:prstGeom>
          <a:noFill/>
          <a:ln w="9525">
            <a:noFill/>
            <a:miter lim="800000"/>
            <a:headEnd/>
            <a:tailEnd/>
          </a:ln>
        </p:spPr>
        <p:txBody>
          <a:bodyPr>
            <a:spAutoFit/>
          </a:bodyPr>
          <a:lstStyle/>
          <a:p>
            <a:r>
              <a:rPr lang="en-US">
                <a:solidFill>
                  <a:srgbClr val="C00000"/>
                </a:solidFill>
              </a:rPr>
              <a:t>Estimated Accuracy = ?? </a:t>
            </a:r>
          </a:p>
          <a:p>
            <a:r>
              <a:rPr lang="en-US">
                <a:solidFill>
                  <a:srgbClr val="C00000"/>
                </a:solidFill>
              </a:rPr>
              <a:t>                            = ?? %</a:t>
            </a:r>
          </a:p>
        </p:txBody>
      </p:sp>
      <p:sp>
        <p:nvSpPr>
          <p:cNvPr id="21" name="Rectangular Callout 20"/>
          <p:cNvSpPr/>
          <p:nvPr/>
        </p:nvSpPr>
        <p:spPr bwMode="auto">
          <a:xfrm>
            <a:off x="2667000" y="2590800"/>
            <a:ext cx="1905000" cy="228600"/>
          </a:xfrm>
          <a:prstGeom prst="wedgeRectCallout">
            <a:avLst>
              <a:gd name="adj1" fmla="val 97773"/>
              <a:gd name="adj2" fmla="val 188691"/>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r>
              <a:rPr lang="en-US" sz="1100" dirty="0"/>
              <a:t>This is the actual class label</a:t>
            </a:r>
          </a:p>
          <a:p>
            <a:pPr>
              <a:defRPr/>
            </a:pPr>
            <a:endParaRPr lang="en-US" sz="1100" dirty="0"/>
          </a:p>
        </p:txBody>
      </p:sp>
      <p:sp>
        <p:nvSpPr>
          <p:cNvPr id="70736" name="TextBox 7"/>
          <p:cNvSpPr txBox="1">
            <a:spLocks noChangeArrowheads="1"/>
          </p:cNvSpPr>
          <p:nvPr/>
        </p:nvSpPr>
        <p:spPr bwMode="auto">
          <a:xfrm>
            <a:off x="457200" y="1143000"/>
            <a:ext cx="8229600" cy="923925"/>
          </a:xfrm>
          <a:prstGeom prst="rect">
            <a:avLst/>
          </a:prstGeom>
          <a:noFill/>
          <a:ln w="9525">
            <a:noFill/>
            <a:miter lim="800000"/>
            <a:headEnd/>
            <a:tailEnd/>
          </a:ln>
        </p:spPr>
        <p:txBody>
          <a:bodyPr>
            <a:spAutoFit/>
          </a:bodyPr>
          <a:lstStyle/>
          <a:p>
            <a:r>
              <a:rPr lang="en-US" dirty="0"/>
              <a:t>Q) Given the following </a:t>
            </a:r>
            <a:r>
              <a:rPr lang="en-US" dirty="0">
                <a:solidFill>
                  <a:srgbClr val="FF0000"/>
                </a:solidFill>
              </a:rPr>
              <a:t>Test Dataset</a:t>
            </a:r>
            <a:r>
              <a:rPr lang="en-US" dirty="0"/>
              <a:t>, use the </a:t>
            </a:r>
            <a:r>
              <a:rPr lang="en-US" dirty="0">
                <a:solidFill>
                  <a:srgbClr val="FF0000"/>
                </a:solidFill>
              </a:rPr>
              <a:t>3 </a:t>
            </a:r>
            <a:r>
              <a:rPr lang="en-US" dirty="0" err="1">
                <a:solidFill>
                  <a:srgbClr val="FF0000"/>
                </a:solidFill>
              </a:rPr>
              <a:t>NN</a:t>
            </a:r>
            <a:r>
              <a:rPr lang="en-US" dirty="0">
                <a:solidFill>
                  <a:srgbClr val="FF0000"/>
                </a:solidFill>
              </a:rPr>
              <a:t> </a:t>
            </a:r>
            <a:r>
              <a:rPr lang="en-US" dirty="0"/>
              <a:t>to: </a:t>
            </a:r>
          </a:p>
          <a:p>
            <a:r>
              <a:rPr lang="en-US" dirty="0"/>
              <a:t>1) Build The Confusion Matrix.</a:t>
            </a:r>
          </a:p>
          <a:p>
            <a:r>
              <a:rPr lang="en-US" dirty="0"/>
              <a:t>2) Find the classification Accuracy for the Model.</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81000" y="228600"/>
            <a:ext cx="8402638" cy="609600"/>
          </a:xfrm>
        </p:spPr>
        <p:txBody>
          <a:bodyPr/>
          <a:lstStyle/>
          <a:p>
            <a:r>
              <a:rPr lang="en-US" dirty="0"/>
              <a:t>Home Work</a:t>
            </a:r>
          </a:p>
        </p:txBody>
      </p:sp>
      <p:sp>
        <p:nvSpPr>
          <p:cNvPr id="71683" name="Slide Number Placeholder 7"/>
          <p:cNvSpPr>
            <a:spLocks noGrp="1"/>
          </p:cNvSpPr>
          <p:nvPr>
            <p:ph type="sldNum" sz="quarter" idx="12"/>
          </p:nvPr>
        </p:nvSpPr>
        <p:spPr>
          <a:noFill/>
        </p:spPr>
        <p:txBody>
          <a:bodyPr/>
          <a:lstStyle/>
          <a:p>
            <a:fld id="{5E304788-300C-4B60-97F9-5C8E365EFA04}" type="slidenum">
              <a:rPr lang="en-US" smtClean="0"/>
              <a:pPr/>
              <a:t>84</a:t>
            </a:fld>
            <a:endParaRPr lang="en-US"/>
          </a:p>
        </p:txBody>
      </p:sp>
      <p:pic>
        <p:nvPicPr>
          <p:cNvPr id="71684" name="Picture 2"/>
          <p:cNvPicPr>
            <a:picLocks noChangeAspect="1" noChangeArrowheads="1"/>
          </p:cNvPicPr>
          <p:nvPr/>
        </p:nvPicPr>
        <p:blipFill>
          <a:blip r:embed="rId2" cstate="print"/>
          <a:srcRect/>
          <a:stretch>
            <a:fillRect/>
          </a:stretch>
        </p:blipFill>
        <p:spPr bwMode="auto">
          <a:xfrm>
            <a:off x="457200" y="2362200"/>
            <a:ext cx="8248650" cy="3829050"/>
          </a:xfrm>
          <a:prstGeom prst="rect">
            <a:avLst/>
          </a:prstGeom>
          <a:noFill/>
          <a:ln w="9525">
            <a:noFill/>
            <a:miter lim="800000"/>
            <a:headEnd/>
            <a:tailEnd/>
          </a:ln>
        </p:spPr>
      </p:pic>
      <p:sp>
        <p:nvSpPr>
          <p:cNvPr id="71685" name="TextBox 7"/>
          <p:cNvSpPr txBox="1">
            <a:spLocks noChangeArrowheads="1"/>
          </p:cNvSpPr>
          <p:nvPr/>
        </p:nvSpPr>
        <p:spPr bwMode="auto">
          <a:xfrm>
            <a:off x="457200" y="1143000"/>
            <a:ext cx="8229600" cy="923925"/>
          </a:xfrm>
          <a:prstGeom prst="rect">
            <a:avLst/>
          </a:prstGeom>
          <a:noFill/>
          <a:ln w="9525">
            <a:noFill/>
            <a:miter lim="800000"/>
            <a:headEnd/>
            <a:tailEnd/>
          </a:ln>
        </p:spPr>
        <p:txBody>
          <a:bodyPr>
            <a:spAutoFit/>
          </a:bodyPr>
          <a:lstStyle/>
          <a:p>
            <a:r>
              <a:rPr lang="en-US" dirty="0"/>
              <a:t>Q) Given the following </a:t>
            </a:r>
            <a:r>
              <a:rPr lang="en-US" dirty="0">
                <a:solidFill>
                  <a:srgbClr val="FF0000"/>
                </a:solidFill>
              </a:rPr>
              <a:t>Test Dataset</a:t>
            </a:r>
            <a:r>
              <a:rPr lang="en-US" dirty="0"/>
              <a:t>, use the </a:t>
            </a:r>
            <a:r>
              <a:rPr lang="en-US" dirty="0">
                <a:solidFill>
                  <a:srgbClr val="FF0000"/>
                </a:solidFill>
              </a:rPr>
              <a:t>3- NN Classifier </a:t>
            </a:r>
            <a:r>
              <a:rPr lang="en-US" dirty="0"/>
              <a:t>to: </a:t>
            </a:r>
          </a:p>
          <a:p>
            <a:r>
              <a:rPr lang="en-US" dirty="0"/>
              <a:t>1) Build The Confusion Matrix.</a:t>
            </a:r>
          </a:p>
          <a:p>
            <a:r>
              <a:rPr lang="en-US" dirty="0"/>
              <a:t>2) Find the classification Accuracy for the Model.</a:t>
            </a:r>
          </a:p>
        </p:txBody>
      </p:sp>
    </p:spTree>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1447800"/>
            <a:ext cx="8402638" cy="2057400"/>
          </a:xfrm>
        </p:spPr>
        <p:txBody>
          <a:bodyPr/>
          <a:lstStyle/>
          <a:p>
            <a:r>
              <a:rPr lang="en-US" dirty="0"/>
              <a:t>In Class Practical Session for Data Classification Using </a:t>
            </a:r>
            <a:br>
              <a:rPr lang="en-US" dirty="0"/>
            </a:br>
            <a:br>
              <a:rPr lang="en-US" dirty="0"/>
            </a:br>
            <a:r>
              <a:rPr lang="en-US" i="1" dirty="0"/>
              <a:t>K-</a:t>
            </a:r>
            <a:r>
              <a:rPr lang="en-US" dirty="0"/>
              <a:t>NN</a:t>
            </a:r>
          </a:p>
        </p:txBody>
      </p:sp>
      <p:sp>
        <p:nvSpPr>
          <p:cNvPr id="98307" name="Slide Number Placeholder 4"/>
          <p:cNvSpPr>
            <a:spLocks noGrp="1"/>
          </p:cNvSpPr>
          <p:nvPr>
            <p:ph type="sldNum" sz="quarter" idx="12"/>
          </p:nvPr>
        </p:nvSpPr>
        <p:spPr>
          <a:noFill/>
        </p:spPr>
        <p:txBody>
          <a:bodyPr/>
          <a:lstStyle/>
          <a:p>
            <a:fld id="{8AA61DB3-BAA1-4C53-AA90-D1C9B5013BCC}" type="slidenum">
              <a:rPr lang="en-US" smtClean="0"/>
              <a:pPr/>
              <a:t>85</a:t>
            </a:fld>
            <a:endParaRPr lang="en-US"/>
          </a:p>
        </p:txBody>
      </p:sp>
      <p:pic>
        <p:nvPicPr>
          <p:cNvPr id="98308" name="Picture 4"/>
          <p:cNvPicPr>
            <a:picLocks noChangeAspect="1" noChangeArrowheads="1"/>
          </p:cNvPicPr>
          <p:nvPr/>
        </p:nvPicPr>
        <p:blipFill>
          <a:blip r:embed="rId2" cstate="print"/>
          <a:srcRect/>
          <a:stretch>
            <a:fillRect/>
          </a:stretch>
        </p:blipFill>
        <p:spPr bwMode="auto">
          <a:xfrm>
            <a:off x="3124200" y="3886200"/>
            <a:ext cx="2941638" cy="2009775"/>
          </a:xfrm>
          <a:prstGeom prst="rect">
            <a:avLst/>
          </a:prstGeom>
          <a:noFill/>
          <a:ln w="9525">
            <a:noFill/>
            <a:miter lim="800000"/>
            <a:headEnd/>
            <a:tailEnd/>
          </a:ln>
        </p:spPr>
      </p:pic>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7"/>
          <p:cNvSpPr>
            <a:spLocks noGrp="1"/>
          </p:cNvSpPr>
          <p:nvPr>
            <p:ph type="sldNum" sz="quarter" idx="12"/>
          </p:nvPr>
        </p:nvSpPr>
        <p:spPr>
          <a:noFill/>
        </p:spPr>
        <p:txBody>
          <a:bodyPr/>
          <a:lstStyle/>
          <a:p>
            <a:fld id="{45A6A607-B9F7-4119-84F0-5D39B934B30D}" type="slidenum">
              <a:rPr lang="en-US" smtClean="0"/>
              <a:pPr/>
              <a:t>86</a:t>
            </a:fld>
            <a:endParaRPr lang="en-US"/>
          </a:p>
        </p:txBody>
      </p:sp>
      <p:sp>
        <p:nvSpPr>
          <p:cNvPr id="9" name="Rectangle 2"/>
          <p:cNvSpPr txBox="1">
            <a:spLocks noChangeArrowheads="1"/>
          </p:cNvSpPr>
          <p:nvPr/>
        </p:nvSpPr>
        <p:spPr bwMode="auto">
          <a:xfrm>
            <a:off x="685800" y="3048000"/>
            <a:ext cx="7620000" cy="533400"/>
          </a:xfrm>
          <a:prstGeom prst="rect">
            <a:avLst/>
          </a:prstGeom>
          <a:noFill/>
          <a:ln w="9525">
            <a:noFill/>
            <a:miter lim="800000"/>
            <a:headEnd/>
            <a:tailEnd/>
          </a:ln>
        </p:spPr>
        <p:txBody>
          <a:bodyPr lIns="92075" tIns="46038" rIns="92075" bIns="46038" anchor="b"/>
          <a:lstStyle/>
          <a:p>
            <a:pPr algn="ctr">
              <a:defRPr/>
            </a:pPr>
            <a:r>
              <a:rPr lang="en-US" sz="4400" dirty="0">
                <a:solidFill>
                  <a:srgbClr val="170981"/>
                </a:solidFill>
              </a:rPr>
              <a:t>6.12 </a:t>
            </a:r>
            <a:r>
              <a:rPr lang="en-US" sz="4400" b="1" dirty="0">
                <a:solidFill>
                  <a:srgbClr val="170981"/>
                </a:solidFill>
              </a:rPr>
              <a:t>Accuracy and Error Measures</a:t>
            </a:r>
            <a:endParaRPr lang="en-US" sz="4800" b="1" kern="0" dirty="0">
              <a:solidFill>
                <a:srgbClr val="170981"/>
              </a:solidFill>
              <a:latin typeface="+mj-lt"/>
              <a:ea typeface="+mj-ea"/>
              <a:cs typeface="+mj-cs"/>
            </a:endParaRPr>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z="2800"/>
              <a:t>6.12 Accuracy and Error Measures</a:t>
            </a:r>
          </a:p>
        </p:txBody>
      </p:sp>
      <p:sp>
        <p:nvSpPr>
          <p:cNvPr id="3" name="Text Placeholder 2"/>
          <p:cNvSpPr>
            <a:spLocks noGrp="1"/>
          </p:cNvSpPr>
          <p:nvPr>
            <p:ph type="body" sz="half" idx="1"/>
          </p:nvPr>
        </p:nvSpPr>
        <p:spPr>
          <a:xfrm>
            <a:off x="304800" y="1371600"/>
            <a:ext cx="8229600" cy="5105400"/>
          </a:xfrm>
        </p:spPr>
        <p:txBody>
          <a:bodyPr/>
          <a:lstStyle/>
          <a:p>
            <a:pPr>
              <a:defRPr/>
            </a:pPr>
            <a:r>
              <a:rPr lang="en-US" sz="1800" dirty="0"/>
              <a:t>The </a:t>
            </a:r>
            <a:r>
              <a:rPr lang="en-US" sz="1800" b="1" dirty="0"/>
              <a:t>accuracy of a classifier </a:t>
            </a:r>
            <a:r>
              <a:rPr lang="en-US" sz="1800" dirty="0"/>
              <a:t>on a given test set is the percentage of test set tuples that are correctly classified by the classifier. </a:t>
            </a:r>
          </a:p>
          <a:p>
            <a:pPr lvl="1">
              <a:defRPr/>
            </a:pPr>
            <a:r>
              <a:rPr lang="en-US" sz="1600" dirty="0">
                <a:ea typeface="+mn-ea"/>
                <a:cs typeface="+mn-cs"/>
              </a:rPr>
              <a:t>In the pattern recognition literature, this is also referred to as the overall recognition rate of the classifier, that is, it reflects how well the classifier recognizes tuples of the various classes.</a:t>
            </a:r>
          </a:p>
          <a:p>
            <a:pPr lvl="1">
              <a:defRPr/>
            </a:pPr>
            <a:endParaRPr lang="en-US" sz="1800" dirty="0">
              <a:ea typeface="+mn-ea"/>
              <a:cs typeface="+mn-cs"/>
            </a:endParaRPr>
          </a:p>
          <a:p>
            <a:pPr>
              <a:defRPr/>
            </a:pPr>
            <a:r>
              <a:rPr lang="en-US" sz="1800" dirty="0"/>
              <a:t>We can also speak of the </a:t>
            </a:r>
            <a:r>
              <a:rPr lang="en-US" sz="1800" b="1" dirty="0"/>
              <a:t>error rate </a:t>
            </a:r>
            <a:r>
              <a:rPr lang="en-US" sz="1800" dirty="0"/>
              <a:t>or </a:t>
            </a:r>
            <a:r>
              <a:rPr lang="en-US" sz="1800" b="1" dirty="0"/>
              <a:t>misclassification rate </a:t>
            </a:r>
            <a:r>
              <a:rPr lang="en-US" sz="1800" dirty="0"/>
              <a:t>of a classifier, M, which is simply 1-Acc(M), where Acc(M) is the accuracy of M. </a:t>
            </a:r>
          </a:p>
          <a:p>
            <a:pPr lvl="1">
              <a:defRPr/>
            </a:pPr>
            <a:r>
              <a:rPr lang="en-US" sz="1600" dirty="0">
                <a:ea typeface="+mn-ea"/>
                <a:cs typeface="+mn-cs"/>
              </a:rPr>
              <a:t>If we were to use the training set to estimate the error rate of a model, this quantity is known as the </a:t>
            </a:r>
            <a:r>
              <a:rPr lang="en-US" sz="1600" dirty="0" err="1">
                <a:ea typeface="+mn-ea"/>
                <a:cs typeface="+mn-cs"/>
              </a:rPr>
              <a:t>resubstitution</a:t>
            </a:r>
            <a:r>
              <a:rPr lang="en-US" sz="1600" dirty="0">
                <a:ea typeface="+mn-ea"/>
                <a:cs typeface="+mn-cs"/>
              </a:rPr>
              <a:t> error.</a:t>
            </a:r>
          </a:p>
          <a:p>
            <a:pPr lvl="1">
              <a:defRPr/>
            </a:pPr>
            <a:r>
              <a:rPr lang="en-US" sz="1600" dirty="0">
                <a:ea typeface="+mn-ea"/>
                <a:cs typeface="+mn-cs"/>
              </a:rPr>
              <a:t>This error estimate is optimistic of the true error rate (and similarly, the corresponding accuracy estimate is optimistic) because the model is not tested on any samples that it has not already seen.</a:t>
            </a:r>
            <a:endParaRPr lang="en-US" sz="1600" dirty="0"/>
          </a:p>
        </p:txBody>
      </p:sp>
      <p:sp>
        <p:nvSpPr>
          <p:cNvPr id="100356" name="Slide Number Placeholder 7"/>
          <p:cNvSpPr>
            <a:spLocks noGrp="1"/>
          </p:cNvSpPr>
          <p:nvPr>
            <p:ph type="sldNum" sz="quarter" idx="12"/>
          </p:nvPr>
        </p:nvSpPr>
        <p:spPr>
          <a:noFill/>
        </p:spPr>
        <p:txBody>
          <a:bodyPr/>
          <a:lstStyle/>
          <a:p>
            <a:fld id="{85BD525D-37D6-4B60-BC56-787FD7D88BF0}" type="slidenum">
              <a:rPr lang="en-US" smtClean="0"/>
              <a:pPr/>
              <a:t>87</a:t>
            </a:fld>
            <a:endParaRPr lang="en-US"/>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7"/>
          <p:cNvSpPr>
            <a:spLocks noGrp="1"/>
          </p:cNvSpPr>
          <p:nvPr>
            <p:ph type="sldNum" sz="quarter" idx="12"/>
          </p:nvPr>
        </p:nvSpPr>
        <p:spPr>
          <a:noFill/>
        </p:spPr>
        <p:txBody>
          <a:bodyPr/>
          <a:lstStyle/>
          <a:p>
            <a:fld id="{49B83250-502A-4265-A431-42EF892D449F}" type="slidenum">
              <a:rPr lang="en-US" smtClean="0"/>
              <a:pPr/>
              <a:t>88</a:t>
            </a:fld>
            <a:endParaRPr lang="en-US"/>
          </a:p>
        </p:txBody>
      </p:sp>
      <p:sp>
        <p:nvSpPr>
          <p:cNvPr id="102403" name="Rectangle 2"/>
          <p:cNvSpPr>
            <a:spLocks noGrp="1" noChangeArrowheads="1"/>
          </p:cNvSpPr>
          <p:nvPr>
            <p:ph type="title"/>
          </p:nvPr>
        </p:nvSpPr>
        <p:spPr>
          <a:xfrm>
            <a:off x="0" y="381000"/>
            <a:ext cx="8610600" cy="533400"/>
          </a:xfrm>
          <a:noFill/>
        </p:spPr>
        <p:txBody>
          <a:bodyPr lIns="92075" tIns="46038" rIns="92075" bIns="46038"/>
          <a:lstStyle/>
          <a:p>
            <a:pPr eaLnBrk="1" hangingPunct="1"/>
            <a:r>
              <a:rPr lang="en-US" sz="2800"/>
              <a:t>Confusion matrix</a:t>
            </a:r>
          </a:p>
        </p:txBody>
      </p:sp>
      <p:sp>
        <p:nvSpPr>
          <p:cNvPr id="102404" name="Rectangle 3"/>
          <p:cNvSpPr>
            <a:spLocks noGrp="1" noChangeArrowheads="1"/>
          </p:cNvSpPr>
          <p:nvPr>
            <p:ph type="body" sz="half" idx="1"/>
          </p:nvPr>
        </p:nvSpPr>
        <p:spPr>
          <a:xfrm>
            <a:off x="457200" y="1219200"/>
            <a:ext cx="8229600" cy="4114800"/>
          </a:xfrm>
          <a:noFill/>
        </p:spPr>
        <p:txBody>
          <a:bodyPr lIns="92075" tIns="46038" rIns="92075" bIns="46038"/>
          <a:lstStyle/>
          <a:p>
            <a:r>
              <a:rPr lang="en-US" sz="1400" dirty="0"/>
              <a:t>The confusion matrix is a useful tool for analyzing how well your classifier can recognize tuples of different classes. </a:t>
            </a:r>
            <a:r>
              <a:rPr lang="en-US" sz="1400" dirty="0">
                <a:cs typeface="Times New Roman" pitchFamily="18" charset="0"/>
              </a:rPr>
              <a:t>A confusion matrix contains information about </a:t>
            </a:r>
            <a:r>
              <a:rPr lang="en-US" sz="1400" b="1" dirty="0">
                <a:cs typeface="Times New Roman" pitchFamily="18" charset="0"/>
              </a:rPr>
              <a:t>actual</a:t>
            </a:r>
            <a:r>
              <a:rPr lang="en-US" sz="1400" dirty="0">
                <a:cs typeface="Times New Roman" pitchFamily="18" charset="0"/>
              </a:rPr>
              <a:t> and </a:t>
            </a:r>
            <a:r>
              <a:rPr lang="en-US" sz="1400" b="1" dirty="0">
                <a:cs typeface="Times New Roman" pitchFamily="18" charset="0"/>
              </a:rPr>
              <a:t>predicted</a:t>
            </a:r>
            <a:r>
              <a:rPr lang="en-US" sz="1400" dirty="0">
                <a:cs typeface="Times New Roman" pitchFamily="18" charset="0"/>
              </a:rPr>
              <a:t>  classifications done by a classification system.</a:t>
            </a:r>
          </a:p>
          <a:p>
            <a:endParaRPr lang="en-US" sz="1400" dirty="0"/>
          </a:p>
          <a:p>
            <a:r>
              <a:rPr lang="en-US" sz="1400" dirty="0"/>
              <a:t>Given m classes, a confusion matrix is a table of at least size m by m. An entry, </a:t>
            </a:r>
            <a:r>
              <a:rPr lang="en-US" sz="1400" i="1" dirty="0" err="1"/>
              <a:t>CM</a:t>
            </a:r>
            <a:r>
              <a:rPr lang="en-US" sz="1400" i="1" baseline="-25000" dirty="0" err="1"/>
              <a:t>i,j</a:t>
            </a:r>
            <a:r>
              <a:rPr lang="en-US" sz="1400" dirty="0"/>
              <a:t> in the first m rows and m columns indicates the number of tuples of class </a:t>
            </a:r>
            <a:r>
              <a:rPr lang="en-US" sz="1400" i="1" dirty="0" err="1"/>
              <a:t>i</a:t>
            </a:r>
            <a:r>
              <a:rPr lang="en-US" sz="1400" dirty="0"/>
              <a:t> that were labeled by the classifier as class j.</a:t>
            </a:r>
          </a:p>
          <a:p>
            <a:r>
              <a:rPr lang="en-US" sz="1400" dirty="0"/>
              <a:t>For a classifier to have good accuracy, ideally most of the tuples would be represented along the diagonal of the confusion matrix, from entry </a:t>
            </a:r>
            <a:r>
              <a:rPr lang="en-US" sz="1400" i="1" dirty="0"/>
              <a:t>CM</a:t>
            </a:r>
            <a:r>
              <a:rPr lang="en-US" sz="1400" i="1" baseline="-25000" dirty="0"/>
              <a:t>1,1</a:t>
            </a:r>
            <a:r>
              <a:rPr lang="en-US" sz="1400" dirty="0"/>
              <a:t> to entry </a:t>
            </a:r>
            <a:r>
              <a:rPr lang="en-US" sz="1400" i="1" dirty="0" err="1"/>
              <a:t>CM</a:t>
            </a:r>
            <a:r>
              <a:rPr lang="en-US" sz="1400" i="1" baseline="-25000" dirty="0" err="1"/>
              <a:t>mj,m</a:t>
            </a:r>
            <a:r>
              <a:rPr lang="en-US" sz="1400" dirty="0"/>
              <a:t> with the rest of the entries being close to zero.</a:t>
            </a:r>
          </a:p>
          <a:p>
            <a:endParaRPr lang="en-US" sz="1400" dirty="0"/>
          </a:p>
          <a:p>
            <a:pPr eaLnBrk="1" hangingPunct="1"/>
            <a:r>
              <a:rPr lang="en-US" sz="1400" dirty="0"/>
              <a:t>Accuracy of a classifier M, acc(M): percentage of test set tuples that are correctly classified by the model M</a:t>
            </a:r>
          </a:p>
          <a:p>
            <a:pPr lvl="1" eaLnBrk="1" hangingPunct="1"/>
            <a:r>
              <a:rPr lang="en-US" sz="1400" dirty="0"/>
              <a:t>Error rate (misclassification rate) of M = 1 – acc(M)</a:t>
            </a:r>
          </a:p>
          <a:p>
            <a:pPr lvl="1" eaLnBrk="1" hangingPunct="1"/>
            <a:endParaRPr lang="en-US" sz="1400" dirty="0"/>
          </a:p>
          <a:p>
            <a:pPr eaLnBrk="1" hangingPunct="1"/>
            <a:r>
              <a:rPr lang="en-US" sz="1400" dirty="0"/>
              <a:t>Alternative accuracy measures (e.g., for cancer diagnosis)</a:t>
            </a:r>
          </a:p>
          <a:p>
            <a:pPr lvl="1" eaLnBrk="1" hangingPunct="1">
              <a:buFont typeface="Wingdings" pitchFamily="2" charset="2"/>
              <a:buNone/>
            </a:pPr>
            <a:endParaRPr lang="en-US" sz="1400" dirty="0"/>
          </a:p>
          <a:p>
            <a:pPr lvl="1" eaLnBrk="1" hangingPunct="1">
              <a:buFont typeface="Wingdings" pitchFamily="2" charset="2"/>
              <a:buNone/>
            </a:pPr>
            <a:endParaRPr lang="en-US" sz="1400" dirty="0"/>
          </a:p>
          <a:p>
            <a:pPr lvl="1" eaLnBrk="1" hangingPunct="1">
              <a:buFont typeface="Wingdings" pitchFamily="2" charset="2"/>
              <a:buNone/>
            </a:pPr>
            <a:endParaRPr lang="en-US" sz="1400" dirty="0"/>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7"/>
          <p:cNvSpPr>
            <a:spLocks noGrp="1"/>
          </p:cNvSpPr>
          <p:nvPr>
            <p:ph type="sldNum" sz="quarter" idx="12"/>
          </p:nvPr>
        </p:nvSpPr>
        <p:spPr>
          <a:noFill/>
        </p:spPr>
        <p:txBody>
          <a:bodyPr/>
          <a:lstStyle/>
          <a:p>
            <a:fld id="{49B83250-502A-4265-A431-42EF892D449F}" type="slidenum">
              <a:rPr lang="en-US" smtClean="0"/>
              <a:pPr/>
              <a:t>89</a:t>
            </a:fld>
            <a:endParaRPr lang="en-US"/>
          </a:p>
        </p:txBody>
      </p:sp>
      <p:sp>
        <p:nvSpPr>
          <p:cNvPr id="102403" name="Rectangle 2"/>
          <p:cNvSpPr>
            <a:spLocks noGrp="1" noChangeArrowheads="1"/>
          </p:cNvSpPr>
          <p:nvPr>
            <p:ph type="title"/>
          </p:nvPr>
        </p:nvSpPr>
        <p:spPr>
          <a:xfrm>
            <a:off x="0" y="381000"/>
            <a:ext cx="8610600" cy="533400"/>
          </a:xfrm>
          <a:noFill/>
        </p:spPr>
        <p:txBody>
          <a:bodyPr lIns="92075" tIns="46038" rIns="92075" bIns="46038"/>
          <a:lstStyle/>
          <a:p>
            <a:pPr eaLnBrk="1" hangingPunct="1"/>
            <a:r>
              <a:rPr lang="en-US" sz="2800" dirty="0"/>
              <a:t>Confusion matrix</a:t>
            </a:r>
          </a:p>
        </p:txBody>
      </p:sp>
      <p:pic>
        <p:nvPicPr>
          <p:cNvPr id="10" name="Picture 2"/>
          <p:cNvPicPr>
            <a:picLocks noChangeAspect="1" noChangeArrowheads="1"/>
          </p:cNvPicPr>
          <p:nvPr/>
        </p:nvPicPr>
        <p:blipFill>
          <a:blip r:embed="rId3" cstate="print"/>
          <a:srcRect/>
          <a:stretch>
            <a:fillRect/>
          </a:stretch>
        </p:blipFill>
        <p:spPr bwMode="auto">
          <a:xfrm>
            <a:off x="228600" y="1143000"/>
            <a:ext cx="7924800" cy="1600200"/>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304800" y="2819400"/>
            <a:ext cx="7848600" cy="828675"/>
          </a:xfrm>
          <a:prstGeom prst="rect">
            <a:avLst/>
          </a:prstGeom>
          <a:noFill/>
          <a:ln w="9525">
            <a:noFill/>
            <a:miter lim="800000"/>
            <a:headEnd/>
            <a:tailEnd/>
          </a:ln>
        </p:spPr>
      </p:pic>
      <p:pic>
        <p:nvPicPr>
          <p:cNvPr id="1914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886200"/>
            <a:ext cx="7962900" cy="263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2"/>
          </p:nvPr>
        </p:nvSpPr>
        <p:spPr>
          <a:noFill/>
        </p:spPr>
        <p:txBody>
          <a:bodyPr/>
          <a:lstStyle/>
          <a:p>
            <a:fld id="{B79F70F4-4D0F-4D52-8231-FC8EB83347D6}" type="slidenum">
              <a:rPr lang="en-US" smtClean="0"/>
              <a:pPr/>
              <a:t>9</a:t>
            </a:fld>
            <a:endParaRPr lang="en-US"/>
          </a:p>
        </p:txBody>
      </p:sp>
      <p:sp>
        <p:nvSpPr>
          <p:cNvPr id="21509" name="Rectangle 2"/>
          <p:cNvSpPr>
            <a:spLocks noGrp="1" noChangeArrowheads="1"/>
          </p:cNvSpPr>
          <p:nvPr>
            <p:ph type="title"/>
          </p:nvPr>
        </p:nvSpPr>
        <p:spPr>
          <a:xfrm>
            <a:off x="533400" y="304800"/>
            <a:ext cx="8001000" cy="533400"/>
          </a:xfrm>
        </p:spPr>
        <p:txBody>
          <a:bodyPr/>
          <a:lstStyle/>
          <a:p>
            <a:pPr eaLnBrk="1" hangingPunct="1"/>
            <a:r>
              <a:rPr lang="en-US" sz="2800" dirty="0"/>
              <a:t>Classification — A Two-Step Process</a:t>
            </a:r>
            <a:r>
              <a:rPr lang="en-US" sz="2400" dirty="0"/>
              <a:t> </a:t>
            </a:r>
            <a:endParaRPr lang="en-US" sz="2800" dirty="0"/>
          </a:p>
        </p:txBody>
      </p:sp>
      <p:sp>
        <p:nvSpPr>
          <p:cNvPr id="27654" name="Rectangle 3"/>
          <p:cNvSpPr>
            <a:spLocks noGrp="1" noChangeArrowheads="1"/>
          </p:cNvSpPr>
          <p:nvPr>
            <p:ph type="body" idx="1"/>
          </p:nvPr>
        </p:nvSpPr>
        <p:spPr>
          <a:xfrm>
            <a:off x="457200" y="1371600"/>
            <a:ext cx="8153400" cy="5257800"/>
          </a:xfrm>
        </p:spPr>
        <p:txBody>
          <a:bodyPr/>
          <a:lstStyle/>
          <a:p>
            <a:pPr eaLnBrk="1" hangingPunct="1">
              <a:lnSpc>
                <a:spcPct val="90000"/>
              </a:lnSpc>
              <a:defRPr/>
            </a:pPr>
            <a:r>
              <a:rPr lang="en-US" sz="1600" dirty="0">
                <a:solidFill>
                  <a:schemeClr val="tx2"/>
                </a:solidFill>
              </a:rPr>
              <a:t>“How does classification work?” Data classification is a two-step process, consisting of a learning step (where a classification model is constructed) and a classification step (where the model is used to predict class labels for given data).</a:t>
            </a:r>
          </a:p>
          <a:p>
            <a:pPr eaLnBrk="1" hangingPunct="1">
              <a:lnSpc>
                <a:spcPct val="90000"/>
              </a:lnSpc>
              <a:defRPr/>
            </a:pPr>
            <a:endParaRPr lang="en-US" sz="1600" dirty="0">
              <a:solidFill>
                <a:schemeClr val="hlink"/>
              </a:solidFill>
            </a:endParaRPr>
          </a:p>
          <a:p>
            <a:pPr eaLnBrk="1" hangingPunct="1">
              <a:lnSpc>
                <a:spcPct val="90000"/>
              </a:lnSpc>
              <a:defRPr/>
            </a:pPr>
            <a:r>
              <a:rPr lang="en-US" sz="1600" dirty="0">
                <a:solidFill>
                  <a:schemeClr val="hlink"/>
                </a:solidFill>
              </a:rPr>
              <a:t>1) Learning Step (Model construction)</a:t>
            </a:r>
            <a:r>
              <a:rPr lang="en-US" sz="1600" dirty="0"/>
              <a:t>:</a:t>
            </a:r>
          </a:p>
          <a:p>
            <a:pPr lvl="1">
              <a:defRPr/>
            </a:pPr>
            <a:r>
              <a:rPr lang="en-US" sz="1600" dirty="0">
                <a:ea typeface="+mn-ea"/>
                <a:cs typeface="+mn-cs"/>
              </a:rPr>
              <a:t>In this step a classifier is built describing a predetermined set of data classes or concepts, where a classification algorithm builds the classifier by analyzing or “learning from” a </a:t>
            </a:r>
            <a:r>
              <a:rPr lang="en-US" sz="1600" dirty="0">
                <a:solidFill>
                  <a:schemeClr val="tx2"/>
                </a:solidFill>
                <a:ea typeface="+mn-ea"/>
                <a:cs typeface="+mn-cs"/>
              </a:rPr>
              <a:t>training set</a:t>
            </a:r>
            <a:r>
              <a:rPr lang="en-US" sz="1600" dirty="0">
                <a:ea typeface="+mn-ea"/>
                <a:cs typeface="+mn-cs"/>
              </a:rPr>
              <a:t> made up of database tuples and their associated class labels.</a:t>
            </a:r>
            <a:endParaRPr lang="en-US" sz="3600" dirty="0"/>
          </a:p>
          <a:p>
            <a:pPr lvl="1" eaLnBrk="1" hangingPunct="1">
              <a:lnSpc>
                <a:spcPct val="90000"/>
              </a:lnSpc>
              <a:defRPr/>
            </a:pPr>
            <a:r>
              <a:rPr lang="en-US" sz="1600" dirty="0"/>
              <a:t>The model is represented as classification rules, decision trees, or mathematical formulae</a:t>
            </a:r>
          </a:p>
          <a:p>
            <a:pPr eaLnBrk="1" hangingPunct="1">
              <a:lnSpc>
                <a:spcPct val="90000"/>
              </a:lnSpc>
              <a:defRPr/>
            </a:pPr>
            <a:r>
              <a:rPr lang="en-US" sz="1600" dirty="0">
                <a:solidFill>
                  <a:schemeClr val="hlink"/>
                </a:solidFill>
              </a:rPr>
              <a:t>2) Model usage</a:t>
            </a:r>
            <a:r>
              <a:rPr lang="en-US" sz="1600" dirty="0"/>
              <a:t>: for classifying future or unknown objects</a:t>
            </a:r>
          </a:p>
          <a:p>
            <a:pPr lvl="1" eaLnBrk="1" hangingPunct="1">
              <a:lnSpc>
                <a:spcPct val="90000"/>
              </a:lnSpc>
              <a:defRPr/>
            </a:pPr>
            <a:r>
              <a:rPr lang="en-US" sz="1600" dirty="0">
                <a:solidFill>
                  <a:schemeClr val="hlink"/>
                </a:solidFill>
              </a:rPr>
              <a:t>A) </a:t>
            </a:r>
            <a:r>
              <a:rPr lang="en-US" sz="1600" dirty="0">
                <a:solidFill>
                  <a:srgbClr val="170981"/>
                </a:solidFill>
              </a:rPr>
              <a:t>Model Evaluation</a:t>
            </a:r>
            <a:r>
              <a:rPr lang="en-US" sz="1600" dirty="0">
                <a:solidFill>
                  <a:schemeClr val="hlink"/>
                </a:solidFill>
              </a:rPr>
              <a:t>: </a:t>
            </a:r>
            <a:r>
              <a:rPr lang="en-US" sz="1600" dirty="0"/>
              <a:t>Estimate accuracy of the model</a:t>
            </a:r>
          </a:p>
          <a:p>
            <a:pPr lvl="2" eaLnBrk="1" hangingPunct="1">
              <a:lnSpc>
                <a:spcPct val="90000"/>
              </a:lnSpc>
              <a:defRPr/>
            </a:pPr>
            <a:r>
              <a:rPr lang="en-US" sz="1600" dirty="0"/>
              <a:t>The known label of </a:t>
            </a:r>
            <a:r>
              <a:rPr lang="en-US" sz="1600" dirty="0">
                <a:solidFill>
                  <a:srgbClr val="FF0000"/>
                </a:solidFill>
              </a:rPr>
              <a:t>test sample </a:t>
            </a:r>
            <a:r>
              <a:rPr lang="en-US" sz="1600" dirty="0"/>
              <a:t>is compared with the classified result from the model</a:t>
            </a:r>
          </a:p>
          <a:p>
            <a:pPr lvl="2" eaLnBrk="1" hangingPunct="1">
              <a:lnSpc>
                <a:spcPct val="90000"/>
              </a:lnSpc>
              <a:defRPr/>
            </a:pPr>
            <a:r>
              <a:rPr lang="en-US" sz="1600" dirty="0"/>
              <a:t>Accuracy rate is the percentage of test set samples that are correctly classified by the model</a:t>
            </a:r>
          </a:p>
          <a:p>
            <a:pPr lvl="2" eaLnBrk="1" hangingPunct="1">
              <a:lnSpc>
                <a:spcPct val="90000"/>
              </a:lnSpc>
              <a:defRPr/>
            </a:pPr>
            <a:r>
              <a:rPr lang="en-US" sz="1600" dirty="0">
                <a:solidFill>
                  <a:srgbClr val="FF0000"/>
                </a:solidFill>
              </a:rPr>
              <a:t>Test set </a:t>
            </a:r>
            <a:r>
              <a:rPr lang="en-US" sz="1600" dirty="0"/>
              <a:t>is independent of </a:t>
            </a:r>
            <a:r>
              <a:rPr lang="en-US" sz="1600" dirty="0">
                <a:solidFill>
                  <a:srgbClr val="FF0000"/>
                </a:solidFill>
              </a:rPr>
              <a:t>training set</a:t>
            </a:r>
            <a:r>
              <a:rPr lang="en-US" sz="1600" dirty="0"/>
              <a:t>, otherwise over-fitting will occur</a:t>
            </a:r>
          </a:p>
          <a:p>
            <a:pPr lvl="1" eaLnBrk="1" hangingPunct="1">
              <a:lnSpc>
                <a:spcPct val="90000"/>
              </a:lnSpc>
              <a:defRPr/>
            </a:pPr>
            <a:r>
              <a:rPr lang="en-US" sz="1600" dirty="0">
                <a:solidFill>
                  <a:srgbClr val="FF0000"/>
                </a:solidFill>
              </a:rPr>
              <a:t>B)</a:t>
            </a:r>
            <a:r>
              <a:rPr lang="en-US" sz="1600" dirty="0"/>
              <a:t> </a:t>
            </a:r>
            <a:r>
              <a:rPr lang="en-US" sz="1600" dirty="0">
                <a:solidFill>
                  <a:srgbClr val="170981"/>
                </a:solidFill>
              </a:rPr>
              <a:t>Use the Model</a:t>
            </a:r>
            <a:r>
              <a:rPr lang="en-US" sz="1600" dirty="0"/>
              <a:t>: If the accuracy is acceptable, use the model to </a:t>
            </a:r>
            <a:r>
              <a:rPr lang="en-US" sz="1600" dirty="0">
                <a:solidFill>
                  <a:schemeClr val="hlink"/>
                </a:solidFill>
              </a:rPr>
              <a:t>classify data</a:t>
            </a:r>
            <a:r>
              <a:rPr lang="en-US" sz="1600" dirty="0"/>
              <a:t> tuples whose class labels are not known</a:t>
            </a:r>
            <a:endParaRPr lang="en-US" sz="1800" dirty="0"/>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90</a:t>
            </a:fld>
            <a:endParaRPr lang="en-US"/>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27" y="1447800"/>
            <a:ext cx="817787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0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63" y="4800600"/>
            <a:ext cx="8458200" cy="906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0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27" y="5707245"/>
            <a:ext cx="1261796" cy="312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082021"/>
      </p:ext>
    </p:extLst>
  </p:cSld>
  <p:clrMapOvr>
    <a:masterClrMapping/>
  </p:clrMapOvr>
  <p:transition>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91</a:t>
            </a:fld>
            <a:endParaRPr lang="en-US"/>
          </a:p>
        </p:txBody>
      </p:sp>
      <p:pic>
        <p:nvPicPr>
          <p:cNvPr id="189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60500"/>
            <a:ext cx="6845060" cy="402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627272"/>
      </p:ext>
    </p:extLst>
  </p:cSld>
  <p:clrMapOvr>
    <a:masterClrMapping/>
  </p:clrMapOvr>
  <p:transition>
    <p:zo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7"/>
          <p:cNvSpPr>
            <a:spLocks noGrp="1"/>
          </p:cNvSpPr>
          <p:nvPr>
            <p:ph type="sldNum" sz="quarter" idx="12"/>
          </p:nvPr>
        </p:nvSpPr>
        <p:spPr>
          <a:noFill/>
        </p:spPr>
        <p:txBody>
          <a:bodyPr/>
          <a:lstStyle/>
          <a:p>
            <a:fld id="{95ABC17B-613A-4163-82A2-29865ADB5BF6}" type="slidenum">
              <a:rPr lang="en-US" smtClean="0"/>
              <a:pPr/>
              <a:t>92</a:t>
            </a:fld>
            <a:endParaRPr lang="en-US"/>
          </a:p>
        </p:txBody>
      </p:sp>
      <p:sp>
        <p:nvSpPr>
          <p:cNvPr id="103427" name="Rectangle 2"/>
          <p:cNvSpPr>
            <a:spLocks noGrp="1" noChangeArrowheads="1"/>
          </p:cNvSpPr>
          <p:nvPr>
            <p:ph type="title"/>
          </p:nvPr>
        </p:nvSpPr>
        <p:spPr>
          <a:xfrm>
            <a:off x="0" y="381000"/>
            <a:ext cx="8763000" cy="533400"/>
          </a:xfrm>
          <a:noFill/>
        </p:spPr>
        <p:txBody>
          <a:bodyPr lIns="92075" tIns="46038" rIns="92075" bIns="46038"/>
          <a:lstStyle/>
          <a:p>
            <a:pPr eaLnBrk="1" hangingPunct="1"/>
            <a:r>
              <a:rPr lang="en-US" sz="2000"/>
              <a:t>Example: </a:t>
            </a:r>
            <a:r>
              <a:rPr lang="en-US" sz="2000" b="0">
                <a:solidFill>
                  <a:srgbClr val="2A03B9"/>
                </a:solidFill>
              </a:rPr>
              <a:t>How to Interpret the values in the Matrix</a:t>
            </a:r>
            <a:endParaRPr lang="en-US" sz="2000"/>
          </a:p>
        </p:txBody>
      </p:sp>
      <p:graphicFrame>
        <p:nvGraphicFramePr>
          <p:cNvPr id="1398993" name="Group 209"/>
          <p:cNvGraphicFramePr>
            <a:graphicFrameLocks noGrp="1"/>
          </p:cNvGraphicFramePr>
          <p:nvPr>
            <p:ph sz="quarter" idx="3"/>
            <p:extLst>
              <p:ext uri="{D42A27DB-BD31-4B8C-83A1-F6EECF244321}">
                <p14:modId xmlns:p14="http://schemas.microsoft.com/office/powerpoint/2010/main" val="1195744301"/>
              </p:ext>
            </p:extLst>
          </p:nvPr>
        </p:nvGraphicFramePr>
        <p:xfrm>
          <a:off x="609600" y="1295400"/>
          <a:ext cx="8077199" cy="1997266"/>
        </p:xfrm>
        <a:graphic>
          <a:graphicData uri="http://schemas.openxmlformats.org/drawingml/2006/table">
            <a:tbl>
              <a:tblPr/>
              <a:tblGrid>
                <a:gridCol w="2209800">
                  <a:extLst>
                    <a:ext uri="{9D8B030D-6E8A-4147-A177-3AD203B41FA5}">
                      <a16:colId xmlns:a16="http://schemas.microsoft.com/office/drawing/2014/main" val="20000"/>
                    </a:ext>
                  </a:extLst>
                </a:gridCol>
                <a:gridCol w="1554332">
                  <a:extLst>
                    <a:ext uri="{9D8B030D-6E8A-4147-A177-3AD203B41FA5}">
                      <a16:colId xmlns:a16="http://schemas.microsoft.com/office/drawing/2014/main" val="20001"/>
                    </a:ext>
                  </a:extLst>
                </a:gridCol>
                <a:gridCol w="1493668">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00199">
                  <a:extLst>
                    <a:ext uri="{9D8B030D-6E8A-4147-A177-3AD203B41FA5}">
                      <a16:colId xmlns:a16="http://schemas.microsoft.com/office/drawing/2014/main" val="20004"/>
                    </a:ext>
                  </a:extLst>
                </a:gridCol>
              </a:tblGrid>
              <a:tr h="333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pitchFamily="34" charset="0"/>
                        </a:rPr>
                        <a:t>buy_computer</a:t>
                      </a:r>
                      <a:r>
                        <a:rPr kumimoji="0" lang="en-US" sz="1600" b="0" i="0" u="none" strike="noStrike" cap="none" normalizeH="0" baseline="0" dirty="0">
                          <a:ln>
                            <a:noFill/>
                          </a:ln>
                          <a:solidFill>
                            <a:schemeClr val="tx1"/>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 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pitchFamily="34" charset="0"/>
                        </a:rPr>
                        <a:t>buy_computer</a:t>
                      </a:r>
                      <a:endParaRPr kumimoji="0" lang="en-US" sz="1600" b="0" i="0" u="none" strike="noStrike" cap="none" normalizeH="0" baseline="0" dirty="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 = 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total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Recognition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pitchFamily="34" charset="0"/>
                        </a:rPr>
                        <a:t>buy_computer</a:t>
                      </a:r>
                      <a:r>
                        <a:rPr kumimoji="0" lang="en-US" sz="1600" b="0" i="0" u="none" strike="noStrike" cap="none" normalizeH="0" baseline="0" dirty="0">
                          <a:ln>
                            <a:noFill/>
                          </a:ln>
                          <a:solidFill>
                            <a:schemeClr val="tx1"/>
                          </a:solidFill>
                          <a:effectLst/>
                          <a:latin typeface="Tahoma" pitchFamily="34" charset="0"/>
                        </a:rPr>
                        <a:t>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C00000"/>
                          </a:solidFill>
                          <a:effectLst/>
                          <a:latin typeface="Tahoma" pitchFamily="34" charset="0"/>
                        </a:rPr>
                        <a:t>6954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alpha val="85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C00000"/>
                          </a:solidFill>
                          <a:effectLst/>
                          <a:latin typeface="Tahoma" pitchFamily="34" charset="0"/>
                        </a:rPr>
                        <a:t>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alpha val="85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7000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 = 99.34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pitchFamily="34" charset="0"/>
                        </a:rPr>
                        <a:t>buy_computer</a:t>
                      </a:r>
                      <a:r>
                        <a:rPr kumimoji="0" lang="en-US" sz="1600" b="0" i="0" u="none" strike="noStrike" cap="none" normalizeH="0" baseline="0" dirty="0">
                          <a:ln>
                            <a:noFill/>
                          </a:ln>
                          <a:solidFill>
                            <a:schemeClr val="tx1"/>
                          </a:solidFill>
                          <a:effectLst/>
                          <a:latin typeface="Tahoma" pitchFamily="34" charset="0"/>
                        </a:rPr>
                        <a:t>  = 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C00000"/>
                          </a:solidFill>
                          <a:effectLst/>
                          <a:latin typeface="Tahoma" pitchFamily="34" charset="0"/>
                        </a:rPr>
                        <a:t>412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alpha val="85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C00000"/>
                          </a:solidFill>
                          <a:effectLst/>
                          <a:latin typeface="Tahoma" pitchFamily="34" charset="0"/>
                        </a:rPr>
                        <a:t>2588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alpha val="85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 86.27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total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7366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2634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170981"/>
                          </a:solidFill>
                          <a:effectLst/>
                          <a:latin typeface="Tahoma" pitchFamily="34" charset="0"/>
                        </a:rPr>
                        <a:t>10000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00B050"/>
                          </a:solidFill>
                          <a:effectLst/>
                          <a:latin typeface="Tahoma" pitchFamily="34" charset="0"/>
                        </a:rPr>
                        <a:t>= 95.52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1600" b="0" i="0" u="none" strike="noStrike" cap="none" normalizeH="0" baseline="0" dirty="0">
                          <a:ln>
                            <a:noFill/>
                          </a:ln>
                          <a:solidFill>
                            <a:schemeClr val="tx1"/>
                          </a:solidFill>
                          <a:effectLst/>
                          <a:latin typeface="Tahoma" pitchFamily="34" charset="0"/>
                        </a:rPr>
                        <a:t>Recognition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3466" name="TextBox 4"/>
          <p:cNvSpPr txBox="1">
            <a:spLocks noChangeArrowheads="1"/>
          </p:cNvSpPr>
          <p:nvPr/>
        </p:nvSpPr>
        <p:spPr bwMode="auto">
          <a:xfrm>
            <a:off x="685800" y="5715000"/>
            <a:ext cx="4267200" cy="338138"/>
          </a:xfrm>
          <a:prstGeom prst="rect">
            <a:avLst/>
          </a:prstGeom>
          <a:noFill/>
          <a:ln w="9525">
            <a:noFill/>
            <a:miter lim="800000"/>
            <a:headEnd/>
            <a:tailEnd/>
          </a:ln>
        </p:spPr>
        <p:txBody>
          <a:bodyPr>
            <a:spAutoFit/>
          </a:bodyPr>
          <a:lstStyle/>
          <a:p>
            <a:r>
              <a:rPr lang="en-US" sz="1600" dirty="0">
                <a:solidFill>
                  <a:srgbClr val="FF0000"/>
                </a:solidFill>
              </a:rPr>
              <a:t>In Class Discussion.</a:t>
            </a:r>
          </a:p>
        </p:txBody>
      </p:sp>
      <p:pic>
        <p:nvPicPr>
          <p:cNvPr id="138241" name="Picture 1"/>
          <p:cNvPicPr>
            <a:picLocks noChangeAspect="1" noChangeArrowheads="1"/>
          </p:cNvPicPr>
          <p:nvPr/>
        </p:nvPicPr>
        <p:blipFill>
          <a:blip r:embed="rId3" cstate="print"/>
          <a:srcRect/>
          <a:stretch>
            <a:fillRect/>
          </a:stretch>
        </p:blipFill>
        <p:spPr bwMode="auto">
          <a:xfrm>
            <a:off x="304800" y="3949700"/>
            <a:ext cx="8629650" cy="1000125"/>
          </a:xfrm>
          <a:prstGeom prst="rect">
            <a:avLst/>
          </a:prstGeom>
          <a:noFill/>
          <a:ln w="9525">
            <a:noFill/>
            <a:miter lim="800000"/>
            <a:headEnd/>
            <a:tailEnd/>
          </a:ln>
        </p:spPr>
      </p:pic>
    </p:spTree>
  </p:cSld>
  <p:clrMapOvr>
    <a:masterClrMapping/>
  </p:clrMapOvr>
  <p:transition>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2: Sensitivity and specificity</a:t>
            </a:r>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93</a:t>
            </a:fld>
            <a:endParaRPr lang="en-US"/>
          </a:p>
        </p:txBody>
      </p:sp>
      <p:pic>
        <p:nvPicPr>
          <p:cNvPr id="192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599"/>
            <a:ext cx="8305800" cy="32930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2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7239000" cy="2014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886493"/>
      </p:ext>
    </p:extLst>
  </p:cSld>
  <p:clrMapOvr>
    <a:masterClrMapping/>
  </p:clrMapOvr>
  <p:transition>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laceholder 1"/>
          <p:cNvSpPr>
            <a:spLocks noGrp="1"/>
          </p:cNvSpPr>
          <p:nvPr>
            <p:ph type="sldNum" sz="quarter" idx="10"/>
          </p:nvPr>
        </p:nvSpPr>
        <p:spPr>
          <a:xfrm>
            <a:off x="7086600" y="6477000"/>
            <a:ext cx="1905000" cy="381000"/>
          </a:xfrm>
        </p:spPr>
        <p:txBody>
          <a:bodyPr/>
          <a:lstStyle/>
          <a:p>
            <a:pPr lvl="0" algn="r"/>
            <a:fld id="{84BC3539-106E-45E5-8AC4-4C82BEBDCFEE}" type="slidenum">
              <a:rPr/>
              <a:pPr lvl="0" algn="r"/>
              <a:t>94</a:t>
            </a:fld>
            <a:endParaRPr lang="en-US" dirty="0"/>
          </a:p>
        </p:txBody>
      </p:sp>
      <p:sp>
        <p:nvSpPr>
          <p:cNvPr id="2" name="Title 1"/>
          <p:cNvSpPr txBox="1">
            <a:spLocks noGrp="1"/>
          </p:cNvSpPr>
          <p:nvPr>
            <p:ph type="title" idx="4294967295"/>
          </p:nvPr>
        </p:nvSpPr>
        <p:spPr>
          <a:xfrm>
            <a:off x="0" y="0"/>
            <a:ext cx="8305800" cy="825480"/>
          </a:xfrm>
        </p:spPr>
        <p:txBody>
          <a:bodyPr wrap="square" lIns="90360" tIns="44280" rIns="90360" bIns="44280" anchorCtr="1"/>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t>Example 3: Classifying iris flowers</a:t>
            </a:r>
          </a:p>
        </p:txBody>
      </p:sp>
      <p:grpSp>
        <p:nvGrpSpPr>
          <p:cNvPr id="3" name="Group 2"/>
          <p:cNvGrpSpPr/>
          <p:nvPr/>
        </p:nvGrpSpPr>
        <p:grpSpPr>
          <a:xfrm>
            <a:off x="0" y="1398600"/>
            <a:ext cx="7467479" cy="3349800"/>
            <a:chOff x="0" y="1398600"/>
            <a:chExt cx="7467479" cy="3349800"/>
          </a:xfrm>
        </p:grpSpPr>
        <p:sp>
          <p:nvSpPr>
            <p:cNvPr id="4" name="Freeform 3"/>
            <p:cNvSpPr/>
            <p:nvPr/>
          </p:nvSpPr>
          <p:spPr>
            <a:xfrm>
              <a:off x="5956199" y="441324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 name="Freeform 4"/>
            <p:cNvSpPr/>
            <p:nvPr/>
          </p:nvSpPr>
          <p:spPr>
            <a:xfrm>
              <a:off x="4711680" y="441324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 name="Freeform 5"/>
            <p:cNvSpPr/>
            <p:nvPr/>
          </p:nvSpPr>
          <p:spPr>
            <a:xfrm>
              <a:off x="3378240" y="441324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 name="Freeform 6"/>
            <p:cNvSpPr/>
            <p:nvPr/>
          </p:nvSpPr>
          <p:spPr>
            <a:xfrm>
              <a:off x="2044440" y="441324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 name="Freeform 7"/>
            <p:cNvSpPr/>
            <p:nvPr/>
          </p:nvSpPr>
          <p:spPr>
            <a:xfrm>
              <a:off x="627120" y="441324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 name="Freeform 8"/>
            <p:cNvSpPr/>
            <p:nvPr/>
          </p:nvSpPr>
          <p:spPr>
            <a:xfrm>
              <a:off x="0" y="441324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0" name="Freeform 9"/>
            <p:cNvSpPr/>
            <p:nvPr/>
          </p:nvSpPr>
          <p:spPr>
            <a:xfrm>
              <a:off x="5956199" y="340848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Freeform 10"/>
            <p:cNvSpPr/>
            <p:nvPr/>
          </p:nvSpPr>
          <p:spPr>
            <a:xfrm>
              <a:off x="4711680" y="340848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2" name="Freeform 11"/>
            <p:cNvSpPr/>
            <p:nvPr/>
          </p:nvSpPr>
          <p:spPr>
            <a:xfrm>
              <a:off x="3378240" y="340848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Freeform 12"/>
            <p:cNvSpPr/>
            <p:nvPr/>
          </p:nvSpPr>
          <p:spPr>
            <a:xfrm>
              <a:off x="2044440" y="340848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 name="Freeform 13"/>
            <p:cNvSpPr/>
            <p:nvPr/>
          </p:nvSpPr>
          <p:spPr>
            <a:xfrm>
              <a:off x="627120" y="340848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5" name="Freeform 14"/>
            <p:cNvSpPr/>
            <p:nvPr/>
          </p:nvSpPr>
          <p:spPr>
            <a:xfrm>
              <a:off x="0" y="340848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6" name="Freeform 15"/>
            <p:cNvSpPr/>
            <p:nvPr/>
          </p:nvSpPr>
          <p:spPr>
            <a:xfrm>
              <a:off x="5956199" y="240372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 name="Freeform 16"/>
            <p:cNvSpPr/>
            <p:nvPr/>
          </p:nvSpPr>
          <p:spPr>
            <a:xfrm>
              <a:off x="4711680" y="240372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8" name="Freeform 17"/>
            <p:cNvSpPr/>
            <p:nvPr/>
          </p:nvSpPr>
          <p:spPr>
            <a:xfrm>
              <a:off x="3378240" y="240372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 name="Freeform 18"/>
            <p:cNvSpPr/>
            <p:nvPr/>
          </p:nvSpPr>
          <p:spPr>
            <a:xfrm>
              <a:off x="2044440" y="240372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0" name="Freeform 19"/>
            <p:cNvSpPr/>
            <p:nvPr/>
          </p:nvSpPr>
          <p:spPr>
            <a:xfrm>
              <a:off x="627120" y="240372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1" name="Freeform 20"/>
            <p:cNvSpPr/>
            <p:nvPr/>
          </p:nvSpPr>
          <p:spPr>
            <a:xfrm>
              <a:off x="0" y="240372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2" name="Freeform 21"/>
            <p:cNvSpPr/>
            <p:nvPr/>
          </p:nvSpPr>
          <p:spPr>
            <a:xfrm>
              <a:off x="5956199" y="407844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virginica</a:t>
              </a:r>
            </a:p>
          </p:txBody>
        </p:sp>
        <p:sp>
          <p:nvSpPr>
            <p:cNvPr id="23" name="Freeform 22"/>
            <p:cNvSpPr/>
            <p:nvPr/>
          </p:nvSpPr>
          <p:spPr>
            <a:xfrm>
              <a:off x="4711680" y="407844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1.9</a:t>
              </a:r>
            </a:p>
          </p:txBody>
        </p:sp>
        <p:sp>
          <p:nvSpPr>
            <p:cNvPr id="24" name="Freeform 23"/>
            <p:cNvSpPr/>
            <p:nvPr/>
          </p:nvSpPr>
          <p:spPr>
            <a:xfrm>
              <a:off x="3378240" y="407844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25" name="Freeform 24"/>
            <p:cNvSpPr/>
            <p:nvPr/>
          </p:nvSpPr>
          <p:spPr>
            <a:xfrm>
              <a:off x="2044440" y="407844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2.7</a:t>
              </a:r>
            </a:p>
          </p:txBody>
        </p:sp>
        <p:sp>
          <p:nvSpPr>
            <p:cNvPr id="26" name="Freeform 25"/>
            <p:cNvSpPr/>
            <p:nvPr/>
          </p:nvSpPr>
          <p:spPr>
            <a:xfrm>
              <a:off x="627120" y="407844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5.8</a:t>
              </a:r>
            </a:p>
          </p:txBody>
        </p:sp>
        <p:sp>
          <p:nvSpPr>
            <p:cNvPr id="27" name="Freeform 26"/>
            <p:cNvSpPr/>
            <p:nvPr/>
          </p:nvSpPr>
          <p:spPr>
            <a:xfrm>
              <a:off x="0" y="407844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102</a:t>
              </a:r>
            </a:p>
          </p:txBody>
        </p:sp>
        <p:sp>
          <p:nvSpPr>
            <p:cNvPr id="28" name="Freeform 27"/>
            <p:cNvSpPr/>
            <p:nvPr/>
          </p:nvSpPr>
          <p:spPr>
            <a:xfrm>
              <a:off x="0" y="374328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101</a:t>
              </a:r>
            </a:p>
          </p:txBody>
        </p:sp>
        <p:sp>
          <p:nvSpPr>
            <p:cNvPr id="29" name="Freeform 28"/>
            <p:cNvSpPr/>
            <p:nvPr/>
          </p:nvSpPr>
          <p:spPr>
            <a:xfrm>
              <a:off x="0" y="3073679"/>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52</a:t>
              </a:r>
            </a:p>
          </p:txBody>
        </p:sp>
        <p:sp>
          <p:nvSpPr>
            <p:cNvPr id="30" name="Freeform 29"/>
            <p:cNvSpPr/>
            <p:nvPr/>
          </p:nvSpPr>
          <p:spPr>
            <a:xfrm>
              <a:off x="0" y="2738519"/>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31" name="Freeform 30"/>
            <p:cNvSpPr/>
            <p:nvPr/>
          </p:nvSpPr>
          <p:spPr>
            <a:xfrm>
              <a:off x="0" y="206856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32" name="Freeform 31"/>
            <p:cNvSpPr/>
            <p:nvPr/>
          </p:nvSpPr>
          <p:spPr>
            <a:xfrm>
              <a:off x="0" y="173376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a:t>
              </a:r>
            </a:p>
          </p:txBody>
        </p:sp>
        <p:sp>
          <p:nvSpPr>
            <p:cNvPr id="33" name="Freeform 32"/>
            <p:cNvSpPr/>
            <p:nvPr/>
          </p:nvSpPr>
          <p:spPr>
            <a:xfrm>
              <a:off x="0" y="139860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4" name="Freeform 33"/>
            <p:cNvSpPr/>
            <p:nvPr/>
          </p:nvSpPr>
          <p:spPr>
            <a:xfrm>
              <a:off x="5956199" y="374328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virginica</a:t>
              </a:r>
            </a:p>
          </p:txBody>
        </p:sp>
        <p:sp>
          <p:nvSpPr>
            <p:cNvPr id="35" name="Freeform 34"/>
            <p:cNvSpPr/>
            <p:nvPr/>
          </p:nvSpPr>
          <p:spPr>
            <a:xfrm>
              <a:off x="4711680" y="374328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2.5</a:t>
              </a:r>
            </a:p>
          </p:txBody>
        </p:sp>
        <p:sp>
          <p:nvSpPr>
            <p:cNvPr id="36" name="Freeform 35"/>
            <p:cNvSpPr/>
            <p:nvPr/>
          </p:nvSpPr>
          <p:spPr>
            <a:xfrm>
              <a:off x="3378240" y="374328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6.0</a:t>
              </a:r>
            </a:p>
          </p:txBody>
        </p:sp>
        <p:sp>
          <p:nvSpPr>
            <p:cNvPr id="37" name="Freeform 36"/>
            <p:cNvSpPr/>
            <p:nvPr/>
          </p:nvSpPr>
          <p:spPr>
            <a:xfrm>
              <a:off x="2044440" y="374328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3.3</a:t>
              </a:r>
            </a:p>
          </p:txBody>
        </p:sp>
        <p:sp>
          <p:nvSpPr>
            <p:cNvPr id="38" name="Freeform 37"/>
            <p:cNvSpPr/>
            <p:nvPr/>
          </p:nvSpPr>
          <p:spPr>
            <a:xfrm>
              <a:off x="627120" y="374328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6.3</a:t>
              </a:r>
            </a:p>
          </p:txBody>
        </p:sp>
        <p:sp>
          <p:nvSpPr>
            <p:cNvPr id="39" name="Freeform 38"/>
            <p:cNvSpPr/>
            <p:nvPr/>
          </p:nvSpPr>
          <p:spPr>
            <a:xfrm>
              <a:off x="5956199" y="3073679"/>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versicolor</a:t>
              </a:r>
            </a:p>
          </p:txBody>
        </p:sp>
        <p:sp>
          <p:nvSpPr>
            <p:cNvPr id="40" name="Freeform 39"/>
            <p:cNvSpPr/>
            <p:nvPr/>
          </p:nvSpPr>
          <p:spPr>
            <a:xfrm>
              <a:off x="4711680" y="3073679"/>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1.5</a:t>
              </a:r>
            </a:p>
          </p:txBody>
        </p:sp>
        <p:sp>
          <p:nvSpPr>
            <p:cNvPr id="41" name="Freeform 40"/>
            <p:cNvSpPr/>
            <p:nvPr/>
          </p:nvSpPr>
          <p:spPr>
            <a:xfrm>
              <a:off x="3378240" y="3073679"/>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4.5</a:t>
              </a:r>
            </a:p>
          </p:txBody>
        </p:sp>
        <p:sp>
          <p:nvSpPr>
            <p:cNvPr id="42" name="Freeform 41"/>
            <p:cNvSpPr/>
            <p:nvPr/>
          </p:nvSpPr>
          <p:spPr>
            <a:xfrm>
              <a:off x="2044440" y="3073679"/>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43" name="Freeform 42"/>
            <p:cNvSpPr/>
            <p:nvPr/>
          </p:nvSpPr>
          <p:spPr>
            <a:xfrm>
              <a:off x="627120" y="3073679"/>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6.4</a:t>
              </a:r>
            </a:p>
          </p:txBody>
        </p:sp>
        <p:sp>
          <p:nvSpPr>
            <p:cNvPr id="44" name="Freeform 43"/>
            <p:cNvSpPr/>
            <p:nvPr/>
          </p:nvSpPr>
          <p:spPr>
            <a:xfrm>
              <a:off x="5956199" y="2738519"/>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versicolor</a:t>
              </a:r>
            </a:p>
          </p:txBody>
        </p:sp>
        <p:sp>
          <p:nvSpPr>
            <p:cNvPr id="45" name="Freeform 44"/>
            <p:cNvSpPr/>
            <p:nvPr/>
          </p:nvSpPr>
          <p:spPr>
            <a:xfrm>
              <a:off x="4711680" y="2738519"/>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46" name="Freeform 45"/>
            <p:cNvSpPr/>
            <p:nvPr/>
          </p:nvSpPr>
          <p:spPr>
            <a:xfrm>
              <a:off x="3378240" y="2738519"/>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4.7</a:t>
              </a:r>
            </a:p>
          </p:txBody>
        </p:sp>
        <p:sp>
          <p:nvSpPr>
            <p:cNvPr id="47" name="Freeform 46"/>
            <p:cNvSpPr/>
            <p:nvPr/>
          </p:nvSpPr>
          <p:spPr>
            <a:xfrm>
              <a:off x="2044440" y="2738519"/>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48" name="Freeform 47"/>
            <p:cNvSpPr/>
            <p:nvPr/>
          </p:nvSpPr>
          <p:spPr>
            <a:xfrm>
              <a:off x="627120" y="2738519"/>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7.0</a:t>
              </a:r>
            </a:p>
          </p:txBody>
        </p:sp>
        <p:sp>
          <p:nvSpPr>
            <p:cNvPr id="49" name="Freeform 48"/>
            <p:cNvSpPr/>
            <p:nvPr/>
          </p:nvSpPr>
          <p:spPr>
            <a:xfrm>
              <a:off x="5956199" y="206856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setosa</a:t>
              </a:r>
            </a:p>
          </p:txBody>
        </p:sp>
        <p:sp>
          <p:nvSpPr>
            <p:cNvPr id="50" name="Freeform 49"/>
            <p:cNvSpPr/>
            <p:nvPr/>
          </p:nvSpPr>
          <p:spPr>
            <a:xfrm>
              <a:off x="4711680" y="206856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0.2</a:t>
              </a:r>
            </a:p>
          </p:txBody>
        </p:sp>
        <p:sp>
          <p:nvSpPr>
            <p:cNvPr id="51" name="Freeform 50"/>
            <p:cNvSpPr/>
            <p:nvPr/>
          </p:nvSpPr>
          <p:spPr>
            <a:xfrm>
              <a:off x="3378240" y="206856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52" name="Freeform 51"/>
            <p:cNvSpPr/>
            <p:nvPr/>
          </p:nvSpPr>
          <p:spPr>
            <a:xfrm>
              <a:off x="2044440" y="206856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3.0</a:t>
              </a:r>
            </a:p>
          </p:txBody>
        </p:sp>
        <p:sp>
          <p:nvSpPr>
            <p:cNvPr id="53" name="Freeform 52"/>
            <p:cNvSpPr/>
            <p:nvPr/>
          </p:nvSpPr>
          <p:spPr>
            <a:xfrm>
              <a:off x="627120" y="206856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4.9</a:t>
              </a:r>
            </a:p>
          </p:txBody>
        </p:sp>
        <p:sp>
          <p:nvSpPr>
            <p:cNvPr id="54" name="Freeform 53"/>
            <p:cNvSpPr/>
            <p:nvPr/>
          </p:nvSpPr>
          <p:spPr>
            <a:xfrm>
              <a:off x="5956199" y="173376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Iris </a:t>
              </a:r>
              <a:r>
                <a:rPr lang="en-US" sz="1600" b="0" i="0" u="none" strike="noStrike" baseline="0" dirty="0" err="1">
                  <a:ln>
                    <a:noFill/>
                  </a:ln>
                  <a:solidFill>
                    <a:srgbClr val="008000"/>
                  </a:solidFill>
                  <a:latin typeface="Tahoma" pitchFamily="18"/>
                  <a:ea typeface="Gothic" pitchFamily="2"/>
                  <a:cs typeface="Lucidasans" pitchFamily="2"/>
                </a:rPr>
                <a:t>setosa</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55" name="Freeform 54"/>
            <p:cNvSpPr/>
            <p:nvPr/>
          </p:nvSpPr>
          <p:spPr>
            <a:xfrm>
              <a:off x="4711680" y="173376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0.2</a:t>
              </a:r>
            </a:p>
          </p:txBody>
        </p:sp>
        <p:sp>
          <p:nvSpPr>
            <p:cNvPr id="56" name="Freeform 55"/>
            <p:cNvSpPr/>
            <p:nvPr/>
          </p:nvSpPr>
          <p:spPr>
            <a:xfrm>
              <a:off x="3378240" y="173376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57" name="Freeform 56"/>
            <p:cNvSpPr/>
            <p:nvPr/>
          </p:nvSpPr>
          <p:spPr>
            <a:xfrm>
              <a:off x="2044440" y="173376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3.5</a:t>
              </a:r>
            </a:p>
          </p:txBody>
        </p:sp>
        <p:sp>
          <p:nvSpPr>
            <p:cNvPr id="58" name="Freeform 57"/>
            <p:cNvSpPr/>
            <p:nvPr/>
          </p:nvSpPr>
          <p:spPr>
            <a:xfrm>
              <a:off x="627120" y="173376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59" name="Freeform 58"/>
            <p:cNvSpPr/>
            <p:nvPr/>
          </p:nvSpPr>
          <p:spPr>
            <a:xfrm>
              <a:off x="5956199" y="139860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Type</a:t>
              </a:r>
            </a:p>
          </p:txBody>
        </p:sp>
        <p:sp>
          <p:nvSpPr>
            <p:cNvPr id="60" name="Freeform 59"/>
            <p:cNvSpPr/>
            <p:nvPr/>
          </p:nvSpPr>
          <p:spPr>
            <a:xfrm>
              <a:off x="4711680" y="139860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Petal width</a:t>
              </a:r>
            </a:p>
          </p:txBody>
        </p:sp>
        <p:sp>
          <p:nvSpPr>
            <p:cNvPr id="61" name="Freeform 60"/>
            <p:cNvSpPr/>
            <p:nvPr/>
          </p:nvSpPr>
          <p:spPr>
            <a:xfrm>
              <a:off x="3378240" y="139860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Petal length</a:t>
              </a:r>
            </a:p>
          </p:txBody>
        </p:sp>
        <p:sp>
          <p:nvSpPr>
            <p:cNvPr id="62" name="Freeform 61"/>
            <p:cNvSpPr/>
            <p:nvPr/>
          </p:nvSpPr>
          <p:spPr>
            <a:xfrm>
              <a:off x="2044440" y="139860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Sepal width</a:t>
              </a:r>
            </a:p>
          </p:txBody>
        </p:sp>
        <p:sp>
          <p:nvSpPr>
            <p:cNvPr id="63" name="Freeform 62"/>
            <p:cNvSpPr/>
            <p:nvPr/>
          </p:nvSpPr>
          <p:spPr>
            <a:xfrm>
              <a:off x="627120" y="139860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Sepal length</a:t>
              </a:r>
            </a:p>
          </p:txBody>
        </p:sp>
        <p:sp>
          <p:nvSpPr>
            <p:cNvPr id="64" name="Straight Connector 63"/>
            <p:cNvSpPr/>
            <p:nvPr/>
          </p:nvSpPr>
          <p:spPr>
            <a:xfrm>
              <a:off x="7467479" y="139860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5" name="Straight Connector 64"/>
            <p:cNvSpPr/>
            <p:nvPr/>
          </p:nvSpPr>
          <p:spPr>
            <a:xfrm>
              <a:off x="7467479" y="173376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6" name="Straight Connector 65"/>
            <p:cNvSpPr/>
            <p:nvPr/>
          </p:nvSpPr>
          <p:spPr>
            <a:xfrm>
              <a:off x="7467479" y="206856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7" name="Straight Connector 66"/>
            <p:cNvSpPr/>
            <p:nvPr/>
          </p:nvSpPr>
          <p:spPr>
            <a:xfrm>
              <a:off x="7467479" y="2403720"/>
              <a:ext cx="0" cy="334799"/>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8" name="Straight Connector 67"/>
            <p:cNvSpPr/>
            <p:nvPr/>
          </p:nvSpPr>
          <p:spPr>
            <a:xfrm>
              <a:off x="7467479" y="2738519"/>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9" name="Straight Connector 68"/>
            <p:cNvSpPr/>
            <p:nvPr/>
          </p:nvSpPr>
          <p:spPr>
            <a:xfrm>
              <a:off x="7467479" y="3073679"/>
              <a:ext cx="0" cy="334801"/>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0" name="Straight Connector 69"/>
            <p:cNvSpPr/>
            <p:nvPr/>
          </p:nvSpPr>
          <p:spPr>
            <a:xfrm>
              <a:off x="7467479" y="340848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1" name="Straight Connector 70"/>
            <p:cNvSpPr/>
            <p:nvPr/>
          </p:nvSpPr>
          <p:spPr>
            <a:xfrm>
              <a:off x="7467479" y="374328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2" name="Straight Connector 71"/>
            <p:cNvSpPr/>
            <p:nvPr/>
          </p:nvSpPr>
          <p:spPr>
            <a:xfrm>
              <a:off x="7467479" y="407844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3" name="Straight Connector 72"/>
            <p:cNvSpPr/>
            <p:nvPr/>
          </p:nvSpPr>
          <p:spPr>
            <a:xfrm>
              <a:off x="7467479" y="441324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4" name="Straight Connector 73"/>
            <p:cNvSpPr/>
            <p:nvPr/>
          </p:nvSpPr>
          <p:spPr>
            <a:xfrm>
              <a:off x="627120" y="13986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5" name="Straight Connector 74"/>
            <p:cNvSpPr/>
            <p:nvPr/>
          </p:nvSpPr>
          <p:spPr>
            <a:xfrm>
              <a:off x="0" y="1398600"/>
              <a:ext cx="627120" cy="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6" name="Straight Connector 75"/>
            <p:cNvSpPr/>
            <p:nvPr/>
          </p:nvSpPr>
          <p:spPr>
            <a:xfrm>
              <a:off x="0" y="139860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627120" y="47484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0" y="4748400"/>
              <a:ext cx="627120" cy="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0" y="173376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0" name="Straight Connector 79"/>
            <p:cNvSpPr/>
            <p:nvPr/>
          </p:nvSpPr>
          <p:spPr>
            <a:xfrm>
              <a:off x="0" y="206856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1" name="Straight Connector 80"/>
            <p:cNvSpPr/>
            <p:nvPr/>
          </p:nvSpPr>
          <p:spPr>
            <a:xfrm>
              <a:off x="0" y="2403720"/>
              <a:ext cx="0" cy="334799"/>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2" name="Straight Connector 81"/>
            <p:cNvSpPr/>
            <p:nvPr/>
          </p:nvSpPr>
          <p:spPr>
            <a:xfrm>
              <a:off x="0" y="2738519"/>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3" name="Straight Connector 82"/>
            <p:cNvSpPr/>
            <p:nvPr/>
          </p:nvSpPr>
          <p:spPr>
            <a:xfrm>
              <a:off x="0" y="3073679"/>
              <a:ext cx="0" cy="334801"/>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4" name="Straight Connector 83"/>
            <p:cNvSpPr/>
            <p:nvPr/>
          </p:nvSpPr>
          <p:spPr>
            <a:xfrm>
              <a:off x="0" y="340848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5" name="Straight Connector 84"/>
            <p:cNvSpPr/>
            <p:nvPr/>
          </p:nvSpPr>
          <p:spPr>
            <a:xfrm>
              <a:off x="0" y="374328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6" name="Straight Connector 85"/>
            <p:cNvSpPr/>
            <p:nvPr/>
          </p:nvSpPr>
          <p:spPr>
            <a:xfrm>
              <a:off x="0" y="407844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7" name="Straight Connector 86"/>
            <p:cNvSpPr/>
            <p:nvPr/>
          </p:nvSpPr>
          <p:spPr>
            <a:xfrm>
              <a:off x="0" y="441324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8" name="Straight Connector 87"/>
            <p:cNvSpPr/>
            <p:nvPr/>
          </p:nvSpPr>
          <p:spPr>
            <a:xfrm>
              <a:off x="627120" y="173376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grpSp>
        <p:nvGrpSpPr>
          <p:cNvPr id="89" name="Group 88"/>
          <p:cNvGrpSpPr/>
          <p:nvPr/>
        </p:nvGrpSpPr>
        <p:grpSpPr>
          <a:xfrm>
            <a:off x="609480" y="5094360"/>
            <a:ext cx="6781680" cy="1025640"/>
            <a:chOff x="609480" y="5094360"/>
            <a:chExt cx="6781680" cy="1025640"/>
          </a:xfrm>
        </p:grpSpPr>
        <p:sp>
          <p:nvSpPr>
            <p:cNvPr id="90" name="Freeform 89"/>
            <p:cNvSpPr/>
            <p:nvPr/>
          </p:nvSpPr>
          <p:spPr>
            <a:xfrm>
              <a:off x="609480" y="5094360"/>
              <a:ext cx="6781680" cy="1025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petal length &lt; 2.45 then Iris </a:t>
              </a:r>
              <a:r>
                <a:rPr lang="en-US" sz="1800" b="1" i="0" u="none" strike="noStrike" baseline="0" dirty="0" err="1">
                  <a:ln>
                    <a:noFill/>
                  </a:ln>
                  <a:solidFill>
                    <a:srgbClr val="008000"/>
                  </a:solidFill>
                  <a:latin typeface="Courier New" pitchFamily="18"/>
                  <a:ea typeface="Gothic" pitchFamily="2"/>
                  <a:cs typeface="Lucidasans" pitchFamily="2"/>
                </a:rPr>
                <a:t>setosa</a:t>
              </a:r>
              <a:endParaRPr lang="en-US" sz="1800" b="1" i="0" u="none" strike="noStrike" baseline="0" dirty="0">
                <a:ln>
                  <a:noFill/>
                </a:ln>
                <a:solidFill>
                  <a:srgbClr val="008000"/>
                </a:solidFill>
                <a:latin typeface="Courier New" pitchFamily="18"/>
                <a:ea typeface="Gothic" pitchFamily="2"/>
                <a:cs typeface="Lucidasans" pitchFamily="2"/>
              </a:endParaRP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sepal width &lt; 2.10 then Iris versicolor</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a:t>
              </a:r>
            </a:p>
          </p:txBody>
        </p:sp>
        <p:sp>
          <p:nvSpPr>
            <p:cNvPr id="91" name="Straight Connector 90"/>
            <p:cNvSpPr/>
            <p:nvPr/>
          </p:nvSpPr>
          <p:spPr>
            <a:xfrm>
              <a:off x="609480" y="5094360"/>
              <a:ext cx="6781680" cy="0"/>
            </a:xfrm>
            <a:prstGeom prst="line">
              <a:avLst/>
            </a:pr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2" name="Straight Connector 91"/>
            <p:cNvSpPr/>
            <p:nvPr/>
          </p:nvSpPr>
          <p:spPr>
            <a:xfrm>
              <a:off x="609480" y="6120000"/>
              <a:ext cx="6781680" cy="0"/>
            </a:xfrm>
            <a:prstGeom prst="line">
              <a:avLst/>
            </a:pr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3" name="Straight Connector 92"/>
            <p:cNvSpPr/>
            <p:nvPr/>
          </p:nvSpPr>
          <p:spPr>
            <a:xfrm>
              <a:off x="609480" y="5094360"/>
              <a:ext cx="0" cy="1025640"/>
            </a:xfrm>
            <a:prstGeom prst="line">
              <a:avLst/>
            </a:pr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4" name="Straight Connector 93"/>
            <p:cNvSpPr/>
            <p:nvPr/>
          </p:nvSpPr>
          <p:spPr>
            <a:xfrm>
              <a:off x="7391160" y="5094360"/>
              <a:ext cx="0" cy="1025640"/>
            </a:xfrm>
            <a:prstGeom prst="line">
              <a:avLst/>
            </a:pr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pic>
        <p:nvPicPr>
          <p:cNvPr id="95" name="Picture 94"/>
          <p:cNvPicPr>
            <a:picLocks noChangeAspect="1"/>
          </p:cNvPicPr>
          <p:nvPr/>
        </p:nvPicPr>
        <p:blipFill>
          <a:blip r:embed="rId3" cstate="print">
            <a:alphaModFix/>
            <a:lum/>
          </a:blip>
          <a:srcRect/>
          <a:stretch>
            <a:fillRect/>
          </a:stretch>
        </p:blipFill>
        <p:spPr>
          <a:xfrm>
            <a:off x="7543799" y="900000"/>
            <a:ext cx="1600200" cy="2000160"/>
          </a:xfrm>
          <a:prstGeom prst="rect">
            <a:avLst/>
          </a:prstGeom>
          <a:noFill/>
          <a:ln>
            <a:noFill/>
          </a:ln>
        </p:spPr>
      </p:pic>
    </p:spTree>
  </p:cSld>
  <p:clrMapOvr>
    <a:masterClrMapping/>
  </p:clrMapOvr>
  <p:transition>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60350"/>
            <a:ext cx="8291513" cy="425450"/>
          </a:xfrm>
        </p:spPr>
        <p:txBody>
          <a:bodyPr/>
          <a:lstStyle/>
          <a:p>
            <a:r>
              <a:rPr lang="en-US" sz="2400">
                <a:solidFill>
                  <a:srgbClr val="2A03B9"/>
                </a:solidFill>
              </a:rPr>
              <a:t>Example 2</a:t>
            </a:r>
            <a:r>
              <a:rPr lang="en-US" sz="2400" b="0">
                <a:solidFill>
                  <a:srgbClr val="2A03B9"/>
                </a:solidFill>
              </a:rPr>
              <a:t>: How to Interpret the values in the Matrix</a:t>
            </a:r>
          </a:p>
        </p:txBody>
      </p:sp>
      <p:sp>
        <p:nvSpPr>
          <p:cNvPr id="104451" name="Rectangle 54"/>
          <p:cNvSpPr>
            <a:spLocks noChangeArrowheads="1"/>
          </p:cNvSpPr>
          <p:nvPr/>
        </p:nvSpPr>
        <p:spPr bwMode="auto">
          <a:xfrm>
            <a:off x="2555875" y="5589588"/>
            <a:ext cx="3657600" cy="304800"/>
          </a:xfrm>
          <a:prstGeom prst="rect">
            <a:avLst/>
          </a:prstGeom>
          <a:noFill/>
          <a:ln w="12700">
            <a:noFill/>
            <a:miter lim="800000"/>
            <a:headEnd type="none" w="sm" len="sm"/>
            <a:tailEnd type="none" w="sm" len="sm"/>
          </a:ln>
        </p:spPr>
        <p:txBody>
          <a:bodyPr>
            <a:spAutoFit/>
          </a:bodyPr>
          <a:lstStyle/>
          <a:p>
            <a:r>
              <a:rPr lang="en-US" sz="1400">
                <a:cs typeface="Times New Roman" pitchFamily="18" charset="0"/>
              </a:rPr>
              <a:t>Table : Confusion Matrix for Iris Dataset</a:t>
            </a:r>
          </a:p>
        </p:txBody>
      </p:sp>
      <p:sp>
        <p:nvSpPr>
          <p:cNvPr id="104452" name="Rectangle 55"/>
          <p:cNvSpPr>
            <a:spLocks noChangeArrowheads="1"/>
          </p:cNvSpPr>
          <p:nvPr/>
        </p:nvSpPr>
        <p:spPr bwMode="auto">
          <a:xfrm>
            <a:off x="539750" y="1989138"/>
            <a:ext cx="7613650" cy="1107996"/>
          </a:xfrm>
          <a:prstGeom prst="rect">
            <a:avLst/>
          </a:prstGeom>
          <a:noFill/>
          <a:ln w="9525">
            <a:noFill/>
            <a:miter lim="800000"/>
            <a:headEnd/>
            <a:tailEnd/>
          </a:ln>
        </p:spPr>
        <p:txBody>
          <a:bodyPr wrap="square" lIns="0" tIns="0" rIns="0" bIns="0">
            <a:spAutoFit/>
          </a:bodyPr>
          <a:lstStyle/>
          <a:p>
            <a:pPr eaLnBrk="0" hangingPunct="0"/>
            <a:r>
              <a:rPr lang="en-US" b="1" dirty="0">
                <a:cs typeface="Times New Roman" pitchFamily="18" charset="0"/>
              </a:rPr>
              <a:t>- Data Set :</a:t>
            </a:r>
            <a:r>
              <a:rPr lang="en-US" dirty="0">
                <a:cs typeface="Times New Roman" pitchFamily="18" charset="0"/>
              </a:rPr>
              <a:t> 150 Objects</a:t>
            </a:r>
          </a:p>
          <a:p>
            <a:pPr eaLnBrk="0" hangingPunct="0"/>
            <a:r>
              <a:rPr lang="en-US" b="1" dirty="0">
                <a:cs typeface="Times New Roman" pitchFamily="18" charset="0"/>
              </a:rPr>
              <a:t>- Training Dataset :</a:t>
            </a:r>
            <a:r>
              <a:rPr lang="en-US" dirty="0">
                <a:cs typeface="Times New Roman" pitchFamily="18" charset="0"/>
              </a:rPr>
              <a:t> 105 objects (70%)</a:t>
            </a:r>
          </a:p>
          <a:p>
            <a:pPr eaLnBrk="0" hangingPunct="0">
              <a:buFontTx/>
              <a:buChar char="-"/>
            </a:pPr>
            <a:r>
              <a:rPr lang="en-US" b="1" dirty="0">
                <a:cs typeface="Times New Roman" pitchFamily="18" charset="0"/>
              </a:rPr>
              <a:t> Testing Dataset  :</a:t>
            </a:r>
            <a:r>
              <a:rPr lang="en-US" dirty="0">
                <a:cs typeface="Times New Roman" pitchFamily="18" charset="0"/>
              </a:rPr>
              <a:t>  45 objects (30%)</a:t>
            </a:r>
          </a:p>
          <a:p>
            <a:pPr lvl="0" eaLnBrk="0" hangingPunct="0">
              <a:buFontTx/>
              <a:buChar char="-"/>
            </a:pPr>
            <a:r>
              <a:rPr lang="en-US" dirty="0">
                <a:cs typeface="Times New Roman" pitchFamily="18" charset="0"/>
              </a:rPr>
              <a:t> </a:t>
            </a:r>
            <a:r>
              <a:rPr lang="en-US" b="1" dirty="0">
                <a:cs typeface="Times New Roman" pitchFamily="18" charset="0"/>
              </a:rPr>
              <a:t>Classes</a:t>
            </a:r>
            <a:r>
              <a:rPr lang="en-US" dirty="0">
                <a:cs typeface="Times New Roman" pitchFamily="18" charset="0"/>
              </a:rPr>
              <a:t> : </a:t>
            </a:r>
            <a:r>
              <a:rPr lang="en-US" dirty="0">
                <a:solidFill>
                  <a:srgbClr val="C00000"/>
                </a:solidFill>
                <a:cs typeface="Times New Roman" pitchFamily="18" charset="0"/>
              </a:rPr>
              <a:t>3 </a:t>
            </a:r>
            <a:r>
              <a:rPr lang="en-US" dirty="0">
                <a:cs typeface="Times New Roman" pitchFamily="18" charset="0"/>
              </a:rPr>
              <a:t>( Iris 1 (</a:t>
            </a:r>
            <a:r>
              <a:rPr lang="en-US" dirty="0" err="1">
                <a:solidFill>
                  <a:srgbClr val="008000"/>
                </a:solidFill>
                <a:latin typeface="Tahoma" pitchFamily="18"/>
                <a:ea typeface="Gothic" pitchFamily="2"/>
                <a:cs typeface="Lucidasans" pitchFamily="2"/>
              </a:rPr>
              <a:t>setosa</a:t>
            </a:r>
            <a:r>
              <a:rPr lang="en-US" dirty="0">
                <a:cs typeface="Times New Roman" pitchFamily="18" charset="0"/>
              </a:rPr>
              <a:t>) , Iris 2 (</a:t>
            </a:r>
            <a:r>
              <a:rPr lang="en-US" dirty="0" err="1">
                <a:cs typeface="Times New Roman" pitchFamily="18" charset="0"/>
              </a:rPr>
              <a:t>v</a:t>
            </a:r>
            <a:r>
              <a:rPr lang="en-US" dirty="0" err="1">
                <a:solidFill>
                  <a:srgbClr val="008000"/>
                </a:solidFill>
                <a:latin typeface="Tahoma" pitchFamily="18"/>
                <a:ea typeface="Gothic" pitchFamily="2"/>
                <a:cs typeface="Lucidasans" pitchFamily="2"/>
              </a:rPr>
              <a:t>ersoclolor</a:t>
            </a:r>
            <a:r>
              <a:rPr lang="en-US" dirty="0">
                <a:cs typeface="Times New Roman" pitchFamily="18" charset="0"/>
              </a:rPr>
              <a:t>), Iris 3 (</a:t>
            </a:r>
            <a:r>
              <a:rPr lang="en-US" dirty="0" err="1">
                <a:solidFill>
                  <a:srgbClr val="008000"/>
                </a:solidFill>
                <a:latin typeface="Tahoma" pitchFamily="18"/>
                <a:ea typeface="Gothic" pitchFamily="2"/>
                <a:cs typeface="Lucidasans" pitchFamily="2"/>
              </a:rPr>
              <a:t>verginica</a:t>
            </a:r>
            <a:r>
              <a:rPr lang="en-US" dirty="0">
                <a:cs typeface="Times New Roman" pitchFamily="18" charset="0"/>
              </a:rPr>
              <a:t>))</a:t>
            </a:r>
          </a:p>
        </p:txBody>
      </p:sp>
      <p:sp>
        <p:nvSpPr>
          <p:cNvPr id="104453" name="Rectangle 56"/>
          <p:cNvSpPr>
            <a:spLocks noChangeArrowheads="1"/>
          </p:cNvSpPr>
          <p:nvPr/>
        </p:nvSpPr>
        <p:spPr bwMode="auto">
          <a:xfrm>
            <a:off x="304800" y="1295400"/>
            <a:ext cx="8208963" cy="701675"/>
          </a:xfrm>
          <a:prstGeom prst="rect">
            <a:avLst/>
          </a:prstGeom>
          <a:noFill/>
          <a:ln w="9525">
            <a:noFill/>
            <a:miter lim="800000"/>
            <a:headEnd/>
            <a:tailEnd/>
          </a:ln>
        </p:spPr>
        <p:txBody>
          <a:bodyPr>
            <a:spAutoFit/>
          </a:bodyPr>
          <a:lstStyle/>
          <a:p>
            <a:r>
              <a:rPr lang="en-US" sz="2000">
                <a:solidFill>
                  <a:srgbClr val="2A03B9"/>
                </a:solidFill>
              </a:rPr>
              <a:t>The Confusion Matrix result from a classification session for the Iris Dataset using WEKA tool.</a:t>
            </a:r>
          </a:p>
        </p:txBody>
      </p:sp>
      <p:sp>
        <p:nvSpPr>
          <p:cNvPr id="104454" name="Line 57"/>
          <p:cNvSpPr>
            <a:spLocks noChangeShapeType="1"/>
          </p:cNvSpPr>
          <p:nvPr/>
        </p:nvSpPr>
        <p:spPr bwMode="auto">
          <a:xfrm flipV="1">
            <a:off x="5029200" y="5638800"/>
            <a:ext cx="2049463" cy="685800"/>
          </a:xfrm>
          <a:prstGeom prst="line">
            <a:avLst/>
          </a:prstGeom>
          <a:noFill/>
          <a:ln w="9525">
            <a:solidFill>
              <a:schemeClr val="tx1"/>
            </a:solidFill>
            <a:round/>
            <a:headEnd/>
            <a:tailEnd type="triangle" w="med" len="med"/>
          </a:ln>
        </p:spPr>
        <p:txBody>
          <a:bodyPr/>
          <a:lstStyle/>
          <a:p>
            <a:endParaRPr lang="en-US"/>
          </a:p>
        </p:txBody>
      </p:sp>
      <p:sp>
        <p:nvSpPr>
          <p:cNvPr id="104455" name="Text Box 58"/>
          <p:cNvSpPr txBox="1">
            <a:spLocks noChangeArrowheads="1"/>
          </p:cNvSpPr>
          <p:nvPr/>
        </p:nvSpPr>
        <p:spPr bwMode="auto">
          <a:xfrm>
            <a:off x="5651500" y="6237288"/>
            <a:ext cx="1512888" cy="336550"/>
          </a:xfrm>
          <a:prstGeom prst="rect">
            <a:avLst/>
          </a:prstGeom>
          <a:noFill/>
          <a:ln w="9525">
            <a:noFill/>
            <a:miter lim="800000"/>
            <a:headEnd/>
            <a:tailEnd/>
          </a:ln>
        </p:spPr>
        <p:txBody>
          <a:bodyPr>
            <a:spAutoFit/>
          </a:bodyPr>
          <a:lstStyle/>
          <a:p>
            <a:pPr>
              <a:spcBef>
                <a:spcPct val="50000"/>
              </a:spcBef>
            </a:pPr>
            <a:endParaRPr lang="en-US"/>
          </a:p>
        </p:txBody>
      </p:sp>
      <p:sp>
        <p:nvSpPr>
          <p:cNvPr id="104456" name="Text Box 59"/>
          <p:cNvSpPr txBox="1">
            <a:spLocks noChangeArrowheads="1"/>
          </p:cNvSpPr>
          <p:nvPr/>
        </p:nvSpPr>
        <p:spPr bwMode="auto">
          <a:xfrm>
            <a:off x="3352800" y="6319838"/>
            <a:ext cx="5472113" cy="336550"/>
          </a:xfrm>
          <a:prstGeom prst="rect">
            <a:avLst/>
          </a:prstGeom>
          <a:noFill/>
          <a:ln w="9525">
            <a:noFill/>
            <a:miter lim="800000"/>
            <a:headEnd/>
            <a:tailEnd/>
          </a:ln>
        </p:spPr>
        <p:txBody>
          <a:bodyPr>
            <a:spAutoFit/>
          </a:bodyPr>
          <a:lstStyle/>
          <a:p>
            <a:pPr>
              <a:spcBef>
                <a:spcPct val="50000"/>
              </a:spcBef>
            </a:pPr>
            <a:r>
              <a:rPr lang="en-US">
                <a:solidFill>
                  <a:srgbClr val="FF3300"/>
                </a:solidFill>
              </a:rPr>
              <a:t>Accuracy of Classification using the test data set</a:t>
            </a:r>
          </a:p>
        </p:txBody>
      </p:sp>
      <p:pic>
        <p:nvPicPr>
          <p:cNvPr id="104457" name="Picture 2"/>
          <p:cNvPicPr>
            <a:picLocks noChangeAspect="1" noChangeArrowheads="1"/>
          </p:cNvPicPr>
          <p:nvPr/>
        </p:nvPicPr>
        <p:blipFill>
          <a:blip r:embed="rId2" cstate="print"/>
          <a:srcRect/>
          <a:stretch>
            <a:fillRect/>
          </a:stretch>
        </p:blipFill>
        <p:spPr bwMode="auto">
          <a:xfrm>
            <a:off x="1752600" y="3160713"/>
            <a:ext cx="6583363" cy="2447925"/>
          </a:xfrm>
          <a:prstGeom prst="rect">
            <a:avLst/>
          </a:prstGeom>
          <a:noFill/>
          <a:ln w="9525">
            <a:noFill/>
            <a:miter lim="800000"/>
            <a:headEnd/>
            <a:tailEnd/>
          </a:ln>
        </p:spPr>
      </p:pic>
      <p:sp>
        <p:nvSpPr>
          <p:cNvPr id="10" name="Slide Number Placeholder 1"/>
          <p:cNvSpPr>
            <a:spLocks noGrp="1"/>
          </p:cNvSpPr>
          <p:nvPr>
            <p:ph type="sldNum" sz="quarter" idx="10"/>
          </p:nvPr>
        </p:nvSpPr>
        <p:spPr>
          <a:xfrm>
            <a:off x="7239000" y="6477000"/>
            <a:ext cx="1905000" cy="381000"/>
          </a:xfrm>
        </p:spPr>
        <p:txBody>
          <a:bodyPr/>
          <a:lstStyle/>
          <a:p>
            <a:pPr lvl="0" algn="r"/>
            <a:fld id="{84BC3539-106E-45E5-8AC4-4C82BEBDCFEE}" type="slidenum">
              <a:rPr/>
              <a:pPr lvl="0" algn="r"/>
              <a:t>95</a:t>
            </a:fld>
            <a:endParaRPr lang="en-US" dirty="0"/>
          </a:p>
        </p:txBody>
      </p:sp>
    </p:spTree>
  </p:cSld>
  <p:clrMapOvr>
    <a:masterClrMapping/>
  </p:clrMapOvr>
  <p:transition>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z="2800">
                <a:solidFill>
                  <a:srgbClr val="2A03B9"/>
                </a:solidFill>
              </a:rPr>
              <a:t>Limitation of Accuracy</a:t>
            </a:r>
          </a:p>
        </p:txBody>
      </p:sp>
      <p:sp>
        <p:nvSpPr>
          <p:cNvPr id="105475" name="Rectangle 3"/>
          <p:cNvSpPr>
            <a:spLocks noGrp="1" noChangeArrowheads="1"/>
          </p:cNvSpPr>
          <p:nvPr>
            <p:ph type="body" idx="1"/>
          </p:nvPr>
        </p:nvSpPr>
        <p:spPr>
          <a:xfrm>
            <a:off x="304800" y="1143000"/>
            <a:ext cx="8458200" cy="3352800"/>
          </a:xfrm>
        </p:spPr>
        <p:txBody>
          <a:bodyPr/>
          <a:lstStyle/>
          <a:p>
            <a:r>
              <a:rPr lang="en-US" sz="2400"/>
              <a:t>Consider a 2-class problem</a:t>
            </a:r>
          </a:p>
          <a:p>
            <a:pPr lvl="1"/>
            <a:r>
              <a:rPr lang="en-US" sz="2400"/>
              <a:t>Number of Class 0 examples = 9990</a:t>
            </a:r>
          </a:p>
          <a:p>
            <a:pPr lvl="1"/>
            <a:r>
              <a:rPr lang="en-US" sz="2400"/>
              <a:t>Number of Class 1 examples = 10</a:t>
            </a:r>
          </a:p>
          <a:p>
            <a:pPr lvl="1"/>
            <a:endParaRPr lang="en-US" sz="2400"/>
          </a:p>
          <a:p>
            <a:r>
              <a:rPr lang="en-US" sz="2400"/>
              <a:t>If model predicts everything to be class 0, accuracy is 9990/10000 = 99.9 %</a:t>
            </a:r>
          </a:p>
          <a:p>
            <a:pPr lvl="1"/>
            <a:r>
              <a:rPr lang="en-US" sz="2400"/>
              <a:t>Accuracy is misleading because model does not detect any class 1 example</a:t>
            </a:r>
          </a:p>
          <a:p>
            <a:endParaRPr lang="en-US" sz="2400"/>
          </a:p>
          <a:p>
            <a:endParaRPr lang="en-US" sz="2400"/>
          </a:p>
        </p:txBody>
      </p:sp>
      <p:sp>
        <p:nvSpPr>
          <p:cNvPr id="4" name="Slide Number Placeholder 1"/>
          <p:cNvSpPr>
            <a:spLocks noGrp="1"/>
          </p:cNvSpPr>
          <p:nvPr>
            <p:ph type="sldNum" sz="quarter" idx="10"/>
          </p:nvPr>
        </p:nvSpPr>
        <p:spPr>
          <a:xfrm>
            <a:off x="7239000" y="6477000"/>
            <a:ext cx="1905000" cy="381000"/>
          </a:xfrm>
        </p:spPr>
        <p:txBody>
          <a:bodyPr/>
          <a:lstStyle/>
          <a:p>
            <a:pPr lvl="0" algn="r"/>
            <a:fld id="{84BC3539-106E-45E5-8AC4-4C82BEBDCFEE}" type="slidenum">
              <a:rPr/>
              <a:pPr lvl="0" algn="r"/>
              <a:t>96</a:t>
            </a:fld>
            <a:endParaRPr lang="en-US" dirty="0"/>
          </a:p>
        </p:txBody>
      </p:sp>
    </p:spTree>
  </p:cSld>
  <p:clrMapOvr>
    <a:masterClrMapping/>
  </p:clrMapOvr>
  <p:transition>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a:noFill/>
        </p:spPr>
        <p:txBody>
          <a:bodyPr/>
          <a:lstStyle/>
          <a:p>
            <a:fld id="{773DBB26-117F-43CA-8810-A43C0D3E9013}" type="slidenum">
              <a:rPr lang="en-US" smtClean="0"/>
              <a:pPr/>
              <a:t>97</a:t>
            </a:fld>
            <a:endParaRPr lang="en-US"/>
          </a:p>
        </p:txBody>
      </p:sp>
      <p:sp>
        <p:nvSpPr>
          <p:cNvPr id="106499" name="Rectangle 2"/>
          <p:cNvSpPr>
            <a:spLocks noGrp="1" noChangeArrowheads="1"/>
          </p:cNvSpPr>
          <p:nvPr>
            <p:ph type="title"/>
          </p:nvPr>
        </p:nvSpPr>
        <p:spPr>
          <a:xfrm>
            <a:off x="152400" y="381000"/>
            <a:ext cx="8763000" cy="533400"/>
          </a:xfrm>
          <a:noFill/>
        </p:spPr>
        <p:txBody>
          <a:bodyPr lIns="92075" tIns="46038" rIns="92075" bIns="46038"/>
          <a:lstStyle/>
          <a:p>
            <a:r>
              <a:rPr lang="en-US" sz="2400" dirty="0"/>
              <a:t>Evaluating the Accuracy of a Classifier or Predictor</a:t>
            </a:r>
            <a:endParaRPr lang="en-US" sz="2800" dirty="0"/>
          </a:p>
        </p:txBody>
      </p:sp>
      <p:sp>
        <p:nvSpPr>
          <p:cNvPr id="106500" name="Rectangle 3"/>
          <p:cNvSpPr>
            <a:spLocks noGrp="1" noChangeArrowheads="1"/>
          </p:cNvSpPr>
          <p:nvPr>
            <p:ph type="body" idx="1"/>
          </p:nvPr>
        </p:nvSpPr>
        <p:spPr>
          <a:xfrm>
            <a:off x="304800" y="1371600"/>
            <a:ext cx="8382000" cy="5273675"/>
          </a:xfrm>
          <a:noFill/>
        </p:spPr>
        <p:txBody>
          <a:bodyPr lIns="92075" tIns="46038" rIns="92075" bIns="46038"/>
          <a:lstStyle/>
          <a:p>
            <a:r>
              <a:rPr lang="en-US" sz="1800" dirty="0"/>
              <a:t>How can we use the above measures to obtain a reliable estimate of classifier accuracy (or predictor accuracy in terms of error)?</a:t>
            </a:r>
          </a:p>
          <a:p>
            <a:endParaRPr lang="en-US" sz="1800" dirty="0">
              <a:solidFill>
                <a:srgbClr val="C00000"/>
              </a:solidFill>
            </a:endParaRPr>
          </a:p>
          <a:p>
            <a:r>
              <a:rPr lang="en-US" sz="1800" dirty="0">
                <a:solidFill>
                  <a:srgbClr val="C00000"/>
                </a:solidFill>
              </a:rPr>
              <a:t>Holdout,</a:t>
            </a:r>
            <a:r>
              <a:rPr lang="en-US" sz="1800" dirty="0"/>
              <a:t> </a:t>
            </a:r>
            <a:r>
              <a:rPr lang="en-US" sz="1800" dirty="0">
                <a:solidFill>
                  <a:srgbClr val="C00000"/>
                </a:solidFill>
              </a:rPr>
              <a:t>random sub sampling</a:t>
            </a:r>
            <a:r>
              <a:rPr lang="en-US" sz="1800" dirty="0"/>
              <a:t>, </a:t>
            </a:r>
            <a:r>
              <a:rPr lang="en-US" sz="1800" dirty="0">
                <a:solidFill>
                  <a:srgbClr val="C00000"/>
                </a:solidFill>
              </a:rPr>
              <a:t>cross validation</a:t>
            </a:r>
            <a:r>
              <a:rPr lang="en-US" sz="1800" dirty="0"/>
              <a:t>, and the </a:t>
            </a:r>
            <a:r>
              <a:rPr lang="en-US" sz="1800" dirty="0">
                <a:solidFill>
                  <a:srgbClr val="C00000"/>
                </a:solidFill>
              </a:rPr>
              <a:t>bootstrap</a:t>
            </a:r>
            <a:r>
              <a:rPr lang="en-US" sz="1800" dirty="0"/>
              <a:t> are common techniques for assessing accuracy based on randomly sampled partitions of the given data. </a:t>
            </a:r>
          </a:p>
          <a:p>
            <a:endParaRPr lang="en-US" sz="1800" dirty="0"/>
          </a:p>
          <a:p>
            <a:r>
              <a:rPr lang="en-US" sz="1800" dirty="0"/>
              <a:t>The use of such techniques to estimate accuracy increases the overall computation time, yet is useful for model selection.</a:t>
            </a:r>
          </a:p>
          <a:p>
            <a:endParaRPr lang="en-US" sz="1800" u="sng" dirty="0">
              <a:solidFill>
                <a:srgbClr val="C00000"/>
              </a:solidFill>
            </a:endParaRPr>
          </a:p>
        </p:txBody>
      </p:sp>
    </p:spTree>
  </p:cSld>
  <p:clrMapOvr>
    <a:masterClrMapping/>
  </p:clrMapOvr>
  <p:transition>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Methods to find the accuracy using the Dataset</a:t>
            </a:r>
          </a:p>
        </p:txBody>
      </p:sp>
      <p:sp>
        <p:nvSpPr>
          <p:cNvPr id="3" name="Content Placeholder 2"/>
          <p:cNvSpPr>
            <a:spLocks noGrp="1"/>
          </p:cNvSpPr>
          <p:nvPr>
            <p:ph idx="1"/>
          </p:nvPr>
        </p:nvSpPr>
        <p:spPr/>
        <p:txBody>
          <a:bodyPr/>
          <a:lstStyle/>
          <a:p>
            <a:r>
              <a:rPr lang="en-US" sz="2400" dirty="0"/>
              <a:t>Use Training Dataset</a:t>
            </a:r>
          </a:p>
          <a:p>
            <a:r>
              <a:rPr lang="en-US" sz="2400" dirty="0"/>
              <a:t>Use an Independent Test Dataset</a:t>
            </a:r>
          </a:p>
          <a:p>
            <a:r>
              <a:rPr lang="en-US" sz="2400" dirty="0"/>
              <a:t>Random Holdout (Percentage split)</a:t>
            </a:r>
          </a:p>
          <a:p>
            <a:r>
              <a:rPr lang="en-US" sz="2400" dirty="0"/>
              <a:t>Random subsampling</a:t>
            </a:r>
          </a:p>
          <a:p>
            <a:r>
              <a:rPr lang="en-US" sz="2400" dirty="0"/>
              <a:t>Stratified Random Holdout</a:t>
            </a:r>
          </a:p>
          <a:p>
            <a:r>
              <a:rPr lang="en-US" sz="2400" dirty="0"/>
              <a:t>K-Fold Cross Validation</a:t>
            </a:r>
          </a:p>
          <a:p>
            <a:r>
              <a:rPr lang="en-US" sz="2400" dirty="0"/>
              <a:t>Leave one Out</a:t>
            </a:r>
          </a:p>
          <a:p>
            <a:r>
              <a:rPr lang="en-US" sz="2400" dirty="0"/>
              <a:t>Stratified K-Fold Cross Validation</a:t>
            </a:r>
          </a:p>
          <a:p>
            <a:r>
              <a:rPr lang="en-US" sz="2400" dirty="0" err="1"/>
              <a:t>BootStrap</a:t>
            </a:r>
            <a:r>
              <a:rPr lang="en-US" sz="2400" dirty="0"/>
              <a:t> (Random with Replacement)</a:t>
            </a:r>
          </a:p>
          <a:p>
            <a:endParaRPr lang="en-US" sz="2400" dirty="0"/>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98</a:t>
            </a:fld>
            <a:endParaRPr lang="en-US"/>
          </a:p>
        </p:txBody>
      </p:sp>
    </p:spTree>
    <p:extLst>
      <p:ext uri="{BB962C8B-B14F-4D97-AF65-F5344CB8AC3E}">
        <p14:creationId xmlns:p14="http://schemas.microsoft.com/office/powerpoint/2010/main" val="4260610718"/>
      </p:ext>
    </p:extLst>
  </p:cSld>
  <p:clrMapOvr>
    <a:masterClrMapping/>
  </p:clrMapOvr>
  <p:transition>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152400"/>
            <a:ext cx="8001000" cy="704850"/>
          </a:xfrm>
        </p:spPr>
        <p:txBody>
          <a:bodyPr/>
          <a:lstStyle/>
          <a:p>
            <a:r>
              <a:rPr lang="en-US" sz="2400" dirty="0"/>
              <a:t>Holdout Method </a:t>
            </a:r>
            <a:r>
              <a:rPr lang="en-US" sz="2400" dirty="0">
                <a:solidFill>
                  <a:srgbClr val="C00000"/>
                </a:solidFill>
              </a:rPr>
              <a:t>and</a:t>
            </a:r>
            <a:r>
              <a:rPr lang="en-US" sz="2400" dirty="0"/>
              <a:t> Random Subsampling</a:t>
            </a:r>
            <a:endParaRPr lang="en-US" sz="2400" dirty="0">
              <a:solidFill>
                <a:srgbClr val="2A03B9"/>
              </a:solidFill>
            </a:endParaRPr>
          </a:p>
        </p:txBody>
      </p:sp>
      <p:sp>
        <p:nvSpPr>
          <p:cNvPr id="107523" name="Rectangle 20"/>
          <p:cNvSpPr>
            <a:spLocks noChangeArrowheads="1"/>
          </p:cNvSpPr>
          <p:nvPr/>
        </p:nvSpPr>
        <p:spPr bwMode="auto">
          <a:xfrm>
            <a:off x="457200" y="1066800"/>
            <a:ext cx="7848600" cy="3293209"/>
          </a:xfrm>
          <a:prstGeom prst="rect">
            <a:avLst/>
          </a:prstGeom>
          <a:noFill/>
          <a:ln w="9525">
            <a:noFill/>
            <a:miter lim="800000"/>
            <a:headEnd/>
            <a:tailEnd/>
          </a:ln>
        </p:spPr>
        <p:txBody>
          <a:bodyPr>
            <a:spAutoFit/>
          </a:bodyPr>
          <a:lstStyle/>
          <a:p>
            <a:pPr marL="285750" indent="-285750">
              <a:buFontTx/>
              <a:buChar char="-"/>
            </a:pPr>
            <a:r>
              <a:rPr lang="en-US" b="1" dirty="0">
                <a:solidFill>
                  <a:srgbClr val="C00000"/>
                </a:solidFill>
              </a:rPr>
              <a:t>Holdout / Percentage split</a:t>
            </a:r>
            <a:r>
              <a:rPr lang="en-US" dirty="0"/>
              <a:t>: </a:t>
            </a:r>
          </a:p>
          <a:p>
            <a:pPr marL="285750" indent="-285750">
              <a:buFontTx/>
              <a:buChar char="-"/>
            </a:pPr>
            <a:r>
              <a:rPr lang="en-US" dirty="0"/>
              <a:t>In this method, the given data are randomly partitioned into two independent sets, </a:t>
            </a:r>
            <a:r>
              <a:rPr lang="en-US" b="1" dirty="0"/>
              <a:t>a </a:t>
            </a:r>
            <a:r>
              <a:rPr lang="en-US" b="1" dirty="0">
                <a:solidFill>
                  <a:srgbClr val="C00000"/>
                </a:solidFill>
              </a:rPr>
              <a:t>training</a:t>
            </a:r>
            <a:r>
              <a:rPr lang="en-US" b="1" dirty="0"/>
              <a:t> set </a:t>
            </a:r>
            <a:r>
              <a:rPr lang="en-US" dirty="0"/>
              <a:t>and </a:t>
            </a:r>
            <a:r>
              <a:rPr lang="en-US" b="1" dirty="0"/>
              <a:t>a </a:t>
            </a:r>
            <a:r>
              <a:rPr lang="en-US" b="1" dirty="0">
                <a:solidFill>
                  <a:srgbClr val="C00000"/>
                </a:solidFill>
              </a:rPr>
              <a:t>test set</a:t>
            </a:r>
            <a:r>
              <a:rPr lang="en-US" dirty="0"/>
              <a:t>. </a:t>
            </a:r>
          </a:p>
          <a:p>
            <a:endParaRPr lang="en-US" dirty="0"/>
          </a:p>
          <a:p>
            <a:pPr lvl="1">
              <a:buFontTx/>
              <a:buChar char="-"/>
            </a:pPr>
            <a:r>
              <a:rPr lang="en-US" sz="1600" dirty="0"/>
              <a:t>Typically, two-thirds  (2/3) of the data are allocated to the training set, and the  remaining one-third (1/3) is allocated to the test set. </a:t>
            </a:r>
          </a:p>
          <a:p>
            <a:pPr lvl="1">
              <a:buFontTx/>
              <a:buChar char="-"/>
            </a:pPr>
            <a:r>
              <a:rPr lang="en-US" sz="1600" dirty="0"/>
              <a:t> The training set is used to derive the model, whose accuracy is estimated with the test set.</a:t>
            </a:r>
          </a:p>
          <a:p>
            <a:pPr>
              <a:buFontTx/>
              <a:buChar char="-"/>
            </a:pPr>
            <a:endParaRPr lang="en-US" dirty="0"/>
          </a:p>
          <a:p>
            <a:r>
              <a:rPr lang="en-US" dirty="0"/>
              <a:t>- </a:t>
            </a:r>
            <a:r>
              <a:rPr lang="en-US" b="1" dirty="0">
                <a:solidFill>
                  <a:srgbClr val="C00000"/>
                </a:solidFill>
              </a:rPr>
              <a:t>Random sub sampling</a:t>
            </a:r>
            <a:r>
              <a:rPr lang="en-US" dirty="0">
                <a:solidFill>
                  <a:srgbClr val="C00000"/>
                </a:solidFill>
              </a:rPr>
              <a:t> </a:t>
            </a:r>
            <a:r>
              <a:rPr lang="en-US" dirty="0"/>
              <a:t>is a variation of the holdout method in which the holdout method is repeated k times. The overall accuracy estimate is taken as the average of the accuracies obtained from each iteration.</a:t>
            </a:r>
          </a:p>
        </p:txBody>
      </p:sp>
      <p:sp>
        <p:nvSpPr>
          <p:cNvPr id="107524" name="Slide Number Placeholder 5"/>
          <p:cNvSpPr>
            <a:spLocks noGrp="1"/>
          </p:cNvSpPr>
          <p:nvPr>
            <p:ph type="sldNum" sz="quarter" idx="12"/>
          </p:nvPr>
        </p:nvSpPr>
        <p:spPr>
          <a:noFill/>
        </p:spPr>
        <p:txBody>
          <a:bodyPr/>
          <a:lstStyle/>
          <a:p>
            <a:fld id="{FFEA1FEC-D68A-47CB-852A-5A95D0E2205C}" type="slidenum">
              <a:rPr lang="en-US" smtClean="0"/>
              <a:pPr/>
              <a:t>99</a:t>
            </a:fld>
            <a:endParaRPr lang="en-US"/>
          </a:p>
        </p:txBody>
      </p:sp>
      <p:pic>
        <p:nvPicPr>
          <p:cNvPr id="107525" name="Picture 21"/>
          <p:cNvPicPr>
            <a:picLocks noChangeAspect="1" noChangeArrowheads="1"/>
          </p:cNvPicPr>
          <p:nvPr/>
        </p:nvPicPr>
        <p:blipFill>
          <a:blip r:embed="rId2" cstate="print"/>
          <a:srcRect/>
          <a:stretch>
            <a:fillRect/>
          </a:stretch>
        </p:blipFill>
        <p:spPr bwMode="auto">
          <a:xfrm>
            <a:off x="2251075" y="4343400"/>
            <a:ext cx="6064250" cy="2219325"/>
          </a:xfrm>
          <a:prstGeom prst="rect">
            <a:avLst/>
          </a:prstGeom>
          <a:noFill/>
          <a:ln w="9525">
            <a:noFill/>
            <a:miter lim="800000"/>
            <a:headEnd/>
            <a:tailEnd/>
          </a:ln>
        </p:spPr>
      </p:pic>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20817</TotalTime>
  <Words>9112</Words>
  <Application>Microsoft Office PowerPoint</Application>
  <PresentationFormat>On-screen Show (4:3)</PresentationFormat>
  <Paragraphs>1876</Paragraphs>
  <Slides>133</Slides>
  <Notes>24</Notes>
  <HiddenSlides>0</HiddenSlides>
  <MMClips>0</MMClips>
  <ScaleCrop>false</ScaleCrop>
  <HeadingPairs>
    <vt:vector size="4" baseType="variant">
      <vt:variant>
        <vt:lpstr>Theme</vt:lpstr>
      </vt:variant>
      <vt:variant>
        <vt:i4>1</vt:i4>
      </vt:variant>
      <vt:variant>
        <vt:lpstr>Slide Titles</vt:lpstr>
      </vt:variant>
      <vt:variant>
        <vt:i4>133</vt:i4>
      </vt:variant>
    </vt:vector>
  </HeadingPairs>
  <TitlesOfParts>
    <vt:vector size="134" baseType="lpstr">
      <vt:lpstr>Blends</vt:lpstr>
      <vt:lpstr>CIS 467 :Data Mining </vt:lpstr>
      <vt:lpstr>Outline</vt:lpstr>
      <vt:lpstr> </vt:lpstr>
      <vt:lpstr>Introduction</vt:lpstr>
      <vt:lpstr>Classification vs. Prediction</vt:lpstr>
      <vt:lpstr>Examples for Classification Problems?</vt:lpstr>
      <vt:lpstr>Supervised vs. Unsupervised Learning</vt:lpstr>
      <vt:lpstr>Dataset Example</vt:lpstr>
      <vt:lpstr>Classification — A Two-Step Process </vt:lpstr>
      <vt:lpstr>Illustrative Example (1) Step (1): Model Construction</vt:lpstr>
      <vt:lpstr>Step (2): Using the Model in Prediction </vt:lpstr>
      <vt:lpstr>Illustrative Example (2)</vt:lpstr>
      <vt:lpstr>Illustrative Example (2)</vt:lpstr>
      <vt:lpstr>Issues Regarding Classification</vt:lpstr>
      <vt:lpstr>Classification Techniques to be covered</vt:lpstr>
      <vt:lpstr>Comparing Classification and Prediction Methods</vt:lpstr>
      <vt:lpstr>8.2 Classification by Decision Tree Induction</vt:lpstr>
      <vt:lpstr>Why decision tree?</vt:lpstr>
      <vt:lpstr>Definitions</vt:lpstr>
      <vt:lpstr>Decision Tree Example 1</vt:lpstr>
      <vt:lpstr>Example 2:</vt:lpstr>
      <vt:lpstr>Decision Tree Example 2</vt:lpstr>
      <vt:lpstr>key requirements</vt:lpstr>
      <vt:lpstr>Principled Criterion</vt:lpstr>
      <vt:lpstr>PowerPoint Presentation</vt:lpstr>
      <vt:lpstr>Some Preliminary Questions:</vt:lpstr>
      <vt:lpstr>Decision Tree Induction</vt:lpstr>
      <vt:lpstr>Algorithm for Decision Tree Induction: Basic Infromation</vt:lpstr>
      <vt:lpstr>Basic algorithm for inducing a decision tree from training tuples</vt:lpstr>
      <vt:lpstr>PowerPoint Presentation</vt:lpstr>
      <vt:lpstr>PowerPoint Presentation</vt:lpstr>
      <vt:lpstr>Example : Induction of a decision tree using information gain</vt:lpstr>
      <vt:lpstr>Example : Induction of a decision tree using information gain (Continue)</vt:lpstr>
      <vt:lpstr>Example : Induction of a decision tree using information gain (Continue)</vt:lpstr>
      <vt:lpstr>PowerPoint Presentation</vt:lpstr>
      <vt:lpstr>PowerPoint Presentation</vt:lpstr>
      <vt:lpstr>Output: A Decision Tree for “buys_computer”</vt:lpstr>
      <vt:lpstr>Rule Extraction from a Decision Tree</vt:lpstr>
      <vt:lpstr>Step 2: Model Evaluation</vt:lpstr>
      <vt:lpstr>Putting the Classifier output in the Confusion Matrix</vt:lpstr>
      <vt:lpstr>Exercise / Home Work</vt:lpstr>
      <vt:lpstr>Exercise / Home Work</vt:lpstr>
      <vt:lpstr> Attribute Selection Measure:  2) Gain Ratio for Attribute Selection (C4.5)</vt:lpstr>
      <vt:lpstr>The Weaknesses of Decision Tree Methods</vt:lpstr>
      <vt:lpstr>Tree Pruning and Overfitting </vt:lpstr>
      <vt:lpstr>Example</vt:lpstr>
      <vt:lpstr>The Implementation of Decision Tree Algorithm</vt:lpstr>
      <vt:lpstr>The ID3 Pseudocode</vt:lpstr>
      <vt:lpstr>Information Gain Pseudocode</vt:lpstr>
      <vt:lpstr>Entropy Pseudocode </vt:lpstr>
      <vt:lpstr>For More Examples in the Net You can Visit:</vt:lpstr>
      <vt:lpstr>PowerPoint Presentation</vt:lpstr>
      <vt:lpstr>In Class Practical Session for Data Classification Using   Decision Tree</vt:lpstr>
      <vt:lpstr>6. 4 Bayesian Classification    (Naïve Bays Classifier)</vt:lpstr>
      <vt:lpstr>Bayesian classifiers: Basic Information</vt:lpstr>
      <vt:lpstr>Bayesian Theorem: Basics</vt:lpstr>
      <vt:lpstr>Bayesian Theorem: Basics</vt:lpstr>
      <vt:lpstr>Naïve Bayesian Classification</vt:lpstr>
      <vt:lpstr>Naïve Bayesian Classification</vt:lpstr>
      <vt:lpstr>Example</vt:lpstr>
      <vt:lpstr>Naïve Bayesian Classifier: Training Dataset</vt:lpstr>
      <vt:lpstr>Naïve Bayesian Classifier:  Solution</vt:lpstr>
      <vt:lpstr>Naïve Bayesian Classifier:  Solution</vt:lpstr>
      <vt:lpstr>Avoiding the 0-Probability Problem</vt:lpstr>
      <vt:lpstr>In Class Exercise</vt:lpstr>
      <vt:lpstr>Exercise / Home Work</vt:lpstr>
      <vt:lpstr>Naïve Bayesian Classifier: Comments</vt:lpstr>
      <vt:lpstr>For More Examples in the Net You can Visit:</vt:lpstr>
      <vt:lpstr>In Class Practical Session for Data Classification Using   Naïve base Classifier</vt:lpstr>
      <vt:lpstr>Lazy Learning (or Learning from Your Neighbors)</vt:lpstr>
      <vt:lpstr>Lazy vs. Eager Learning</vt:lpstr>
      <vt:lpstr>The k-Nearest Neighbor Classifier</vt:lpstr>
      <vt:lpstr>The k-Nearest Neighbor Classifier</vt:lpstr>
      <vt:lpstr>Nearest Neighbor Classifiers An Illustrative Example.</vt:lpstr>
      <vt:lpstr>Nearest-Neighbor Classifiers</vt:lpstr>
      <vt:lpstr>Definition of Nearest Neighbor</vt:lpstr>
      <vt:lpstr>Nearest Neighbor Classification</vt:lpstr>
      <vt:lpstr>Example 1</vt:lpstr>
      <vt:lpstr>Exercise</vt:lpstr>
      <vt:lpstr>Exercise / Home Work</vt:lpstr>
      <vt:lpstr>Issues Regarding KNN</vt:lpstr>
      <vt:lpstr>The Value of K issue</vt:lpstr>
      <vt:lpstr>In Class Exercise</vt:lpstr>
      <vt:lpstr>Home Work</vt:lpstr>
      <vt:lpstr>In Class Practical Session for Data Classification Using   K-NN</vt:lpstr>
      <vt:lpstr>PowerPoint Presentation</vt:lpstr>
      <vt:lpstr>6.12 Accuracy and Error Measures</vt:lpstr>
      <vt:lpstr>Confusion matrix</vt:lpstr>
      <vt:lpstr>Confusion matrix</vt:lpstr>
      <vt:lpstr>Confusion matrix</vt:lpstr>
      <vt:lpstr>Confusion matrix</vt:lpstr>
      <vt:lpstr>Example: How to Interpret the values in the Matrix</vt:lpstr>
      <vt:lpstr>Example 2: Sensitivity and specificity</vt:lpstr>
      <vt:lpstr>Example 3: Classifying iris flowers</vt:lpstr>
      <vt:lpstr>Example 2: How to Interpret the values in the Matrix</vt:lpstr>
      <vt:lpstr>Limitation of Accuracy</vt:lpstr>
      <vt:lpstr>Evaluating the Accuracy of a Classifier or Predictor</vt:lpstr>
      <vt:lpstr>Methods to find the accuracy using the Dataset</vt:lpstr>
      <vt:lpstr>Holdout Method and Random Subsampling</vt:lpstr>
      <vt:lpstr>Example</vt:lpstr>
      <vt:lpstr>Cross-validation</vt:lpstr>
      <vt:lpstr>Illustration of K-Fold Cross Validation</vt:lpstr>
      <vt:lpstr>Evaluating the Accuracy of a Classifier or Predictor (II)</vt:lpstr>
      <vt:lpstr>In Class Practical Session   Accuracy and Error Measures</vt:lpstr>
      <vt:lpstr>Rule base Classification</vt:lpstr>
      <vt:lpstr>6.5.1 Using IF-THEN Rules for Classification</vt:lpstr>
      <vt:lpstr>Example of Rules</vt:lpstr>
      <vt:lpstr>Building Classification Rules</vt:lpstr>
      <vt:lpstr>Rule Extraction from a Decision Tree</vt:lpstr>
      <vt:lpstr>Using IF-THEN Rules for Classification</vt:lpstr>
      <vt:lpstr>Example</vt:lpstr>
      <vt:lpstr>Using the Rule base Classifier</vt:lpstr>
      <vt:lpstr>Using the Rule base Classifier</vt:lpstr>
      <vt:lpstr>Using IF-THEN Rules for Classification</vt:lpstr>
      <vt:lpstr>Advantages of Rule-Based Classifiers</vt:lpstr>
      <vt:lpstr>Rule Extraction from the Training Data</vt:lpstr>
      <vt:lpstr>Classification using  ZeroR and OneR  methods</vt:lpstr>
      <vt:lpstr>ZeroR</vt:lpstr>
      <vt:lpstr>ZeroR </vt:lpstr>
      <vt:lpstr>Exercise / Home Work (1)</vt:lpstr>
      <vt:lpstr>OneR</vt:lpstr>
      <vt:lpstr>The OneR Motivation </vt:lpstr>
      <vt:lpstr>Pseudo-code for OneR</vt:lpstr>
      <vt:lpstr>OneR: Example</vt:lpstr>
      <vt:lpstr>Find Total Error Rate for Each Attribute</vt:lpstr>
      <vt:lpstr>Exercise / Home Work (2)</vt:lpstr>
      <vt:lpstr>An example of a discretization method used within the OneR  classification approach</vt:lpstr>
      <vt:lpstr>The Weather Dataset: Reminder</vt:lpstr>
      <vt:lpstr>PowerPoint Presentation</vt:lpstr>
      <vt:lpstr>PowerPoint Presentation</vt:lpstr>
      <vt:lpstr>In Class WEKA Session:   Classification using ZeroR and OneR Methods</vt:lpstr>
      <vt:lpstr>Summary</vt:lpstr>
      <vt:lpstr>Summary</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467 - Classification</dc:title>
  <dc:creator>Dr. Qasem Al-Radaideh</dc:creator>
  <cp:lastModifiedBy>2019902186</cp:lastModifiedBy>
  <cp:revision>615</cp:revision>
  <cp:lastPrinted>1999-09-10T20:38:56Z</cp:lastPrinted>
  <dcterms:created xsi:type="dcterms:W3CDTF">1998-06-19T04:38:52Z</dcterms:created>
  <dcterms:modified xsi:type="dcterms:W3CDTF">2022-12-10T16:16:30Z</dcterms:modified>
  <cp:category>data mining book slides</cp:category>
  <cp:version>3</cp:version>
</cp:coreProperties>
</file>