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1555" r:id="rId2"/>
    <p:sldId id="1315" r:id="rId3"/>
    <p:sldId id="1387" r:id="rId4"/>
    <p:sldId id="1535" r:id="rId5"/>
    <p:sldId id="1536" r:id="rId6"/>
    <p:sldId id="1537" r:id="rId7"/>
    <p:sldId id="1539" r:id="rId8"/>
    <p:sldId id="1540" r:id="rId9"/>
    <p:sldId id="1541" r:id="rId10"/>
    <p:sldId id="1542" r:id="rId11"/>
    <p:sldId id="1543" r:id="rId12"/>
    <p:sldId id="1544" r:id="rId13"/>
    <p:sldId id="1545" r:id="rId14"/>
    <p:sldId id="1546" r:id="rId15"/>
    <p:sldId id="1548" r:id="rId16"/>
    <p:sldId id="1551" r:id="rId17"/>
    <p:sldId id="1552" r:id="rId18"/>
    <p:sldId id="1553" r:id="rId19"/>
    <p:sldId id="1554" r:id="rId20"/>
    <p:sldId id="1550" r:id="rId21"/>
    <p:sldId id="1533" r:id="rId2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98"/>
    <a:srgbClr val="170981"/>
    <a:srgbClr val="FAE2F6"/>
    <a:srgbClr val="993300"/>
    <a:srgbClr val="FFFF00"/>
    <a:srgbClr val="F6E6EA"/>
    <a:srgbClr val="121328"/>
    <a:srgbClr val="8FF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5" autoAdjust="0"/>
    <p:restoredTop sz="95329" autoAdjust="0"/>
  </p:normalViewPr>
  <p:slideViewPr>
    <p:cSldViewPr>
      <p:cViewPr varScale="1">
        <p:scale>
          <a:sx n="95" d="100"/>
          <a:sy n="95" d="100"/>
        </p:scale>
        <p:origin x="18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29"/>
        <p:guide pos="2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8325D8E-33A2-448D-891C-932BD10FA6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86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1685C2C-2386-471B-8D23-03AA544F5B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46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 txBox="1">
            <a:spLocks noGrp="1" noChangeArrowheads="1"/>
          </p:cNvSpPr>
          <p:nvPr/>
        </p:nvSpPr>
        <p:spPr bwMode="auto">
          <a:xfrm>
            <a:off x="3885580" y="8831265"/>
            <a:ext cx="297242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01" tIns="46701" rIns="93401" bIns="46701" anchor="b"/>
          <a:lstStyle/>
          <a:p>
            <a:pPr algn="r" defTabSz="934168" eaLnBrk="0" hangingPunct="0"/>
            <a:fld id="{FA063071-8FD2-4781-A73F-9A42D3468A3D}" type="slidenum">
              <a:rPr lang="en-US" sz="1200">
                <a:latin typeface="Times New Roman" pitchFamily="18" charset="0"/>
              </a:rPr>
              <a:pPr algn="r" defTabSz="934168" eaLnBrk="0" hangingPunct="0"/>
              <a:t>1</a:t>
            </a:fld>
            <a:endParaRPr lang="en-US" sz="1200" dirty="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F9F742-1A5A-482C-A321-2F3257A7465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6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C604084-7354-4DA1-908E-D61DAAE6BE67}" type="datetime4">
              <a:rPr lang="en-US"/>
              <a:pPr>
                <a:defRPr/>
              </a:pPr>
              <a:t>June 8, 2022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4842095-7546-422E-A226-4DF75358E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FDD34-0C41-4C34-9664-BB5C5940584B}" type="datetime4">
              <a:rPr lang="en-US"/>
              <a:pPr>
                <a:defRPr/>
              </a:pPr>
              <a:t>June 8, 2022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AB285-AC6A-4404-A3AC-9AF1B84D9A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48832-9E01-4CCC-BE42-2FE7E920F743}" type="datetime4">
              <a:rPr lang="en-US"/>
              <a:pPr>
                <a:defRPr/>
              </a:pPr>
              <a:t>June 8, 2022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3C671-E783-40B6-88B8-FE2C599910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DB6A8-D0AA-4691-92FE-AD9DE59427C6}" type="datetime4">
              <a:rPr lang="en-US"/>
              <a:pPr>
                <a:defRPr/>
              </a:pPr>
              <a:t>June 8, 2022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E606B-0708-4E58-854A-A3D50D374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1A4F1-8581-44AD-B51B-CA2B689DE001}" type="datetime4">
              <a:rPr lang="en-US"/>
              <a:pPr>
                <a:defRPr/>
              </a:pPr>
              <a:t>June 8, 2022</a:t>
            </a:fld>
            <a:endParaRPr 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DB4415-D130-4C29-B800-BF93C640E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4E6CB-B4C4-4554-B783-299DD195F81C}" type="datetime4">
              <a:rPr lang="en-US"/>
              <a:pPr>
                <a:defRPr/>
              </a:pPr>
              <a:t>June 8, 2022</a:t>
            </a:fld>
            <a:endParaRPr 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CADEF-5EFA-4584-8259-0E847F29D6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09167-5EFE-4338-B7D7-3BC3D2BAC89E}" type="datetime4">
              <a:rPr lang="en-US"/>
              <a:pPr>
                <a:defRPr/>
              </a:pPr>
              <a:t>June 8, 2022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33E18-8845-44B1-AA9C-F171C9EE0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4800" y="381000"/>
            <a:ext cx="8458200" cy="60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37E3D-0B8A-4468-A145-6609E133DD8E}" type="datetime4">
              <a:rPr lang="en-US"/>
              <a:pPr>
                <a:defRPr/>
              </a:pPr>
              <a:t>June 8, 2022</a:t>
            </a:fld>
            <a:endParaRPr 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091A9-D06B-444D-8683-0F22E75C9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C4112-AB6D-4C55-BC03-C5EEE620E03D}" type="datetime4">
              <a:rPr lang="en-US"/>
              <a:pPr>
                <a:defRPr/>
              </a:pPr>
              <a:t>June 8, 2022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8D664-0B13-4182-88AD-F3BF2622F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92577-C3C2-4550-B768-904F0E4EC0A9}" type="datetime4">
              <a:rPr lang="en-US"/>
              <a:pPr>
                <a:defRPr/>
              </a:pPr>
              <a:t>June 8, 2022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A0347-C810-403E-B3EF-CF5872B679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18832-2770-4C06-BCFB-173E3F4849DA}" type="datetime4">
              <a:rPr lang="en-US"/>
              <a:pPr>
                <a:defRPr/>
              </a:pPr>
              <a:t>June 8, 2022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7EF35-B162-487F-9B07-547042B387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1D658-0CD1-4CC1-969D-BC1F58FEE5ED}" type="datetime4">
              <a:rPr lang="en-US"/>
              <a:pPr>
                <a:defRPr/>
              </a:pPr>
              <a:t>June 8, 2022</a:t>
            </a:fld>
            <a:endParaRPr 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D2884-C6A4-4891-B0FC-C85965A45D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C822C-D9AD-4F28-AA00-1F2D504916C2}" type="datetime4">
              <a:rPr lang="en-US"/>
              <a:pPr>
                <a:defRPr/>
              </a:pPr>
              <a:t>June 8, 2022</a:t>
            </a:fld>
            <a:endParaRPr 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562B17-7122-4846-8767-28B2B4E271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9EC23A-DAA9-4C85-B49F-73E39A7FF258}" type="datetime4">
              <a:rPr lang="en-US"/>
              <a:pPr>
                <a:defRPr/>
              </a:pPr>
              <a:t>June 8, 2022</a:t>
            </a:fld>
            <a:endParaRPr lang="en-US"/>
          </a:p>
        </p:txBody>
      </p:sp>
      <p:sp>
        <p:nvSpPr>
          <p:cNvPr id="3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E140B-5593-4858-B1AC-919349670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7679B-F2F2-4ACE-B0BF-EE08CF4C1F94}" type="datetime4">
              <a:rPr lang="en-US"/>
              <a:pPr>
                <a:defRPr/>
              </a:pPr>
              <a:t>June 8, 2022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9FF00-A519-488B-817D-4120C4DF8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7775E-3B0D-4C6F-A39F-BAA8A0EBF18E}" type="datetime4">
              <a:rPr lang="en-US"/>
              <a:pPr>
                <a:defRPr/>
              </a:pPr>
              <a:t>June 8, 2022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C40A8-FAF5-4D91-9F0D-6917A4C9E4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6" name="Rectangle 2056"/>
          <p:cNvSpPr>
            <a:spLocks noChangeArrowheads="1"/>
          </p:cNvSpPr>
          <p:nvPr/>
        </p:nvSpPr>
        <p:spPr bwMode="gray">
          <a:xfrm>
            <a:off x="304800" y="990600"/>
            <a:ext cx="8410575" cy="46038"/>
          </a:xfrm>
          <a:prstGeom prst="rect">
            <a:avLst/>
          </a:prstGeom>
          <a:gradFill rotWithShape="1">
            <a:gsLst>
              <a:gs pos="0">
                <a:srgbClr val="00CE98">
                  <a:alpha val="50000"/>
                </a:srgbClr>
              </a:gs>
              <a:gs pos="100000">
                <a:srgbClr val="8FF9EF">
                  <a:alpha val="52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 sz="2400"/>
          </a:p>
        </p:txBody>
      </p:sp>
      <p:sp>
        <p:nvSpPr>
          <p:cNvPr id="13315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4026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6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001A6985-7E82-41ED-BDAA-A52E652DF01F}" type="datetime4">
              <a:rPr lang="en-US"/>
              <a:pPr>
                <a:defRPr/>
              </a:pPr>
              <a:t>June 8, 2022</a:t>
            </a:fld>
            <a:endParaRPr lang="en-US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125C73-13C0-4C8C-9977-9F8AE339B8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R0mz_gfhB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248975"/>
            <a:ext cx="5861024" cy="1049120"/>
          </a:xfrm>
        </p:spPr>
        <p:txBody>
          <a:bodyPr/>
          <a:lstStyle/>
          <a:p>
            <a:pPr eaLnBrk="1" hangingPunct="1"/>
            <a:r>
              <a:rPr lang="en-US" sz="4000" dirty="0"/>
              <a:t>CIS 467 :Data Mining </a:t>
            </a:r>
            <a:br>
              <a:rPr lang="en-US" sz="4000" dirty="0"/>
            </a:br>
            <a:endParaRPr lang="en-US" sz="2000" dirty="0"/>
          </a:p>
        </p:txBody>
      </p:sp>
      <p:sp>
        <p:nvSpPr>
          <p:cNvPr id="4100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607967" y="1201520"/>
            <a:ext cx="7165351" cy="3581400"/>
          </a:xfrm>
        </p:spPr>
        <p:txBody>
          <a:bodyPr/>
          <a:lstStyle/>
          <a:p>
            <a:pPr algn="ctr">
              <a:lnSpc>
                <a:spcPct val="110000"/>
              </a:lnSpc>
              <a:buFont typeface="Wingdings" pitchFamily="2" charset="2"/>
              <a:buNone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endParaRPr lang="en-US" dirty="0">
              <a:solidFill>
                <a:srgbClr val="0070C0"/>
              </a:solidFill>
            </a:endParaRP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endParaRPr lang="en-US" sz="1000" dirty="0"/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/>
              <a:t>Department of Information Systems</a:t>
            </a: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sz="2000" dirty="0"/>
              <a:t>Faculty of Information Technology and Computer Sciences</a:t>
            </a: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r>
              <a:rPr lang="en-US" sz="2000" b="1" dirty="0">
                <a:solidFill>
                  <a:srgbClr val="00B050"/>
                </a:solidFill>
              </a:rPr>
              <a:t>Yarmouk University – Jordan</a:t>
            </a:r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endParaRPr lang="en-US" sz="2000" dirty="0"/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endParaRPr lang="en-US" sz="2000" dirty="0"/>
          </a:p>
          <a:p>
            <a:pPr algn="ctr">
              <a:lnSpc>
                <a:spcPct val="110000"/>
              </a:lnSpc>
              <a:buFont typeface="Wingdings" pitchFamily="2" charset="2"/>
              <a:buNone/>
            </a:pPr>
            <a:endParaRPr lang="en-US" sz="2000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8823" y="2250640"/>
            <a:ext cx="1163638" cy="14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130576" y="5954676"/>
            <a:ext cx="2209066" cy="3631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en-US" sz="1600" dirty="0"/>
              <a:t>© Qasem Al-Radaideh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5E32D-874D-43FC-8E48-DF358A3E0DA7}"/>
              </a:ext>
            </a:extLst>
          </p:cNvPr>
          <p:cNvSpPr txBox="1"/>
          <p:nvPr/>
        </p:nvSpPr>
        <p:spPr>
          <a:xfrm>
            <a:off x="1607968" y="5638891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Prof. Dr. Qasem Al-Radaideh</a:t>
            </a:r>
          </a:p>
        </p:txBody>
      </p:sp>
    </p:spTree>
    <p:extLst>
      <p:ext uri="{BB962C8B-B14F-4D97-AF65-F5344CB8AC3E}">
        <p14:creationId xmlns:p14="http://schemas.microsoft.com/office/powerpoint/2010/main" val="3747017020"/>
      </p:ext>
    </p:extLst>
  </p:cSld>
  <p:clrMapOvr>
    <a:masterClrMapping/>
  </p:clrMapOvr>
  <p:transition advTm="48642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762000"/>
          </a:xfrm>
        </p:spPr>
        <p:txBody>
          <a:bodyPr/>
          <a:lstStyle/>
          <a:p>
            <a:r>
              <a:rPr lang="en-US" dirty="0"/>
              <a:t>Predictor Error Measures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92100" y="1905000"/>
            <a:ext cx="8610600" cy="4191000"/>
          </a:xfrm>
          <a:prstGeom prst="rect">
            <a:avLst/>
          </a:prstGeom>
          <a:noFill/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b="1" u="sng" dirty="0">
                <a:solidFill>
                  <a:srgbClr val="C00000"/>
                </a:solidFill>
              </a:rPr>
              <a:t>Principles</a:t>
            </a:r>
            <a:r>
              <a:rPr lang="en-US" sz="2000" dirty="0"/>
              <a:t>: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Predictors return a continuous value rather than a categorical label, it is difficult to say exactly whether the predicted value is correct.</a:t>
            </a:r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C00000"/>
                </a:solidFill>
              </a:rPr>
              <a:t>Measure predictor accuracy</a:t>
            </a:r>
            <a:r>
              <a:rPr lang="en-US" sz="2000" dirty="0"/>
              <a:t>: measure how far off the predicted value is from the actual known value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Loss functions</a:t>
            </a:r>
            <a:r>
              <a:rPr lang="en-US" sz="2000" dirty="0"/>
              <a:t> measure the error between </a:t>
            </a:r>
            <a:r>
              <a:rPr lang="en-US" sz="2000" i="1" dirty="0" err="1"/>
              <a:t>yi</a:t>
            </a:r>
            <a:r>
              <a:rPr lang="en-US" sz="2000" i="1" dirty="0"/>
              <a:t> </a:t>
            </a:r>
            <a:r>
              <a:rPr lang="en-US" sz="2000" dirty="0"/>
              <a:t>and the predicted value, </a:t>
            </a:r>
            <a:r>
              <a:rPr lang="en-US" sz="2000" i="1" dirty="0" err="1"/>
              <a:t>y</a:t>
            </a:r>
            <a:r>
              <a:rPr lang="en-US" sz="2000" dirty="0" err="1"/>
              <a:t>’i</a:t>
            </a:r>
            <a:r>
              <a:rPr lang="en-US" sz="2000" dirty="0"/>
              <a:t>. The most common loss functions are:</a:t>
            </a:r>
          </a:p>
        </p:txBody>
      </p:sp>
    </p:spTree>
    <p:extLst>
      <p:ext uri="{BB962C8B-B14F-4D97-AF65-F5344CB8AC3E}">
        <p14:creationId xmlns:p14="http://schemas.microsoft.com/office/powerpoint/2010/main" val="1059493648"/>
      </p:ext>
    </p:extLst>
  </p:cSld>
  <p:clrMapOvr>
    <a:masterClrMapping/>
  </p:clrMapOvr>
  <p:transition advTm="167409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FBCAB2-2374-4385-9A56-4C4C35EE73E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3200"/>
              <a:t>Predictor Error Measures</a:t>
            </a:r>
            <a:endParaRPr lang="en-US"/>
          </a:p>
        </p:txBody>
      </p:sp>
      <p:sp>
        <p:nvSpPr>
          <p:cNvPr id="112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610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sz="1800" b="1" dirty="0">
                <a:solidFill>
                  <a:srgbClr val="C00000"/>
                </a:solidFill>
              </a:rPr>
              <a:t>Loss function</a:t>
            </a:r>
            <a:r>
              <a:rPr lang="en-US" sz="1800" dirty="0"/>
              <a:t>: measures the error between </a:t>
            </a:r>
            <a:r>
              <a:rPr lang="en-US" sz="1800" dirty="0" err="1"/>
              <a:t>y</a:t>
            </a:r>
            <a:r>
              <a:rPr lang="en-US" sz="1800" baseline="-25000" dirty="0" err="1"/>
              <a:t>i</a:t>
            </a:r>
            <a:r>
              <a:rPr lang="en-US" sz="1800" dirty="0"/>
              <a:t> and the predicted value </a:t>
            </a:r>
            <a:r>
              <a:rPr lang="en-US" sz="1800" dirty="0" err="1"/>
              <a:t>y</a:t>
            </a:r>
            <a:r>
              <a:rPr lang="en-US" sz="1800" baseline="-25000" dirty="0" err="1"/>
              <a:t>i</a:t>
            </a:r>
            <a:r>
              <a:rPr lang="en-US" sz="1800" dirty="0"/>
              <a:t>’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solidFill>
                  <a:srgbClr val="C00000"/>
                </a:solidFill>
              </a:rPr>
              <a:t>Absolute error (AE)</a:t>
            </a:r>
            <a:r>
              <a:rPr lang="en-US" sz="1800" dirty="0"/>
              <a:t>:  | </a:t>
            </a:r>
            <a:r>
              <a:rPr lang="en-US" sz="1800" dirty="0" err="1"/>
              <a:t>y</a:t>
            </a:r>
            <a:r>
              <a:rPr lang="en-US" sz="1800" baseline="-25000" dirty="0" err="1"/>
              <a:t>i</a:t>
            </a:r>
            <a:r>
              <a:rPr lang="en-US" sz="1800" dirty="0"/>
              <a:t> – </a:t>
            </a:r>
            <a:r>
              <a:rPr lang="en-US" sz="1800" dirty="0" err="1"/>
              <a:t>y</a:t>
            </a:r>
            <a:r>
              <a:rPr lang="en-US" sz="1800" baseline="-25000" dirty="0" err="1"/>
              <a:t>i</a:t>
            </a:r>
            <a:r>
              <a:rPr lang="en-US" sz="1800" dirty="0"/>
              <a:t>’|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1800" dirty="0">
                <a:solidFill>
                  <a:srgbClr val="C00000"/>
                </a:solidFill>
              </a:rPr>
              <a:t>Squared error (SE)</a:t>
            </a:r>
            <a:r>
              <a:rPr lang="en-US" sz="1800" dirty="0"/>
              <a:t>:  (</a:t>
            </a:r>
            <a:r>
              <a:rPr lang="en-US" sz="1800" dirty="0" err="1"/>
              <a:t>y</a:t>
            </a:r>
            <a:r>
              <a:rPr lang="en-US" sz="1800" baseline="-25000" dirty="0" err="1"/>
              <a:t>i</a:t>
            </a:r>
            <a:r>
              <a:rPr lang="en-US" sz="1800" dirty="0"/>
              <a:t> – </a:t>
            </a:r>
            <a:r>
              <a:rPr lang="en-US" sz="1800" dirty="0" err="1"/>
              <a:t>y</a:t>
            </a:r>
            <a:r>
              <a:rPr lang="en-US" sz="1800" baseline="-25000" dirty="0" err="1"/>
              <a:t>i</a:t>
            </a:r>
            <a:r>
              <a:rPr lang="en-US" sz="1800" dirty="0"/>
              <a:t>’)</a:t>
            </a:r>
            <a:r>
              <a:rPr lang="en-US" sz="1800" baseline="30000" dirty="0"/>
              <a:t>2</a:t>
            </a:r>
            <a:r>
              <a:rPr lang="en-US" sz="1800" dirty="0"/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sz="1800" dirty="0"/>
              <a:t>Test error (generalization error): the average loss over the test set</a:t>
            </a:r>
          </a:p>
          <a:p>
            <a:pPr eaLnBrk="1" hangingPunct="1">
              <a:lnSpc>
                <a:spcPct val="110000"/>
              </a:lnSpc>
            </a:pPr>
            <a:endParaRPr lang="en-US" sz="1800" dirty="0"/>
          </a:p>
          <a:p>
            <a:pPr marL="457200" lvl="1" indent="0" eaLnBrk="1" hangingPunct="1">
              <a:lnSpc>
                <a:spcPct val="110000"/>
              </a:lnSpc>
              <a:buNone/>
            </a:pPr>
            <a:r>
              <a:rPr lang="en-US" sz="1600" b="1" dirty="0">
                <a:solidFill>
                  <a:srgbClr val="C00000"/>
                </a:solidFill>
              </a:rPr>
              <a:t>1) Mean absolute error</a:t>
            </a:r>
            <a:r>
              <a:rPr lang="en-US" sz="1600" b="1" dirty="0"/>
              <a:t>:   </a:t>
            </a:r>
            <a:r>
              <a:rPr lang="en-US" sz="1600" dirty="0"/>
              <a:t>	        </a:t>
            </a:r>
            <a:r>
              <a:rPr lang="en-US" sz="1600" b="1" dirty="0"/>
              <a:t>2) </a:t>
            </a:r>
            <a:r>
              <a:rPr lang="en-US" sz="1600" b="1" dirty="0">
                <a:solidFill>
                  <a:srgbClr val="C00000"/>
                </a:solidFill>
              </a:rPr>
              <a:t>Mean squared error</a:t>
            </a:r>
            <a:r>
              <a:rPr lang="en-US" sz="1600" b="1" dirty="0"/>
              <a:t>:</a:t>
            </a:r>
          </a:p>
          <a:p>
            <a:pPr lvl="1" eaLnBrk="1" hangingPunct="1">
              <a:lnSpc>
                <a:spcPct val="110000"/>
              </a:lnSpc>
            </a:pPr>
            <a:endParaRPr lang="en-US" sz="1800" dirty="0"/>
          </a:p>
          <a:p>
            <a:pPr lvl="1" eaLnBrk="1" hangingPunct="1">
              <a:lnSpc>
                <a:spcPct val="110000"/>
              </a:lnSpc>
            </a:pPr>
            <a:endParaRPr lang="en-US" sz="1800" dirty="0"/>
          </a:p>
          <a:p>
            <a:pPr marL="457200" lvl="1" indent="0" eaLnBrk="1" hangingPunct="1">
              <a:lnSpc>
                <a:spcPct val="110000"/>
              </a:lnSpc>
              <a:buNone/>
            </a:pPr>
            <a:endParaRPr lang="en-US" sz="1800" dirty="0"/>
          </a:p>
          <a:p>
            <a:pPr marL="457200" lvl="1" indent="0" eaLnBrk="1" hangingPunct="1">
              <a:lnSpc>
                <a:spcPct val="110000"/>
              </a:lnSpc>
              <a:buNone/>
            </a:pPr>
            <a:r>
              <a:rPr lang="en-US" sz="1600" b="1" dirty="0">
                <a:solidFill>
                  <a:srgbClr val="C00000"/>
                </a:solidFill>
              </a:rPr>
              <a:t>3) Relative absolute error</a:t>
            </a:r>
            <a:r>
              <a:rPr lang="en-US" sz="1600" b="1" dirty="0"/>
              <a:t>:  </a:t>
            </a:r>
            <a:r>
              <a:rPr lang="en-US" sz="1600" dirty="0"/>
              <a:t>                 </a:t>
            </a:r>
            <a:r>
              <a:rPr lang="en-US" sz="1600" b="1" dirty="0"/>
              <a:t>4) </a:t>
            </a:r>
            <a:r>
              <a:rPr lang="en-US" sz="1600" b="1" dirty="0">
                <a:solidFill>
                  <a:srgbClr val="C00000"/>
                </a:solidFill>
              </a:rPr>
              <a:t>Relative squared error</a:t>
            </a:r>
            <a:r>
              <a:rPr lang="en-US" sz="1600" b="1" dirty="0"/>
              <a:t>: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sz="1800" dirty="0"/>
          </a:p>
          <a:p>
            <a:pPr marL="342900" lvl="1" indent="-342900" eaLnBrk="1" hangingPunct="1">
              <a:lnSpc>
                <a:spcPct val="110000"/>
              </a:lnSpc>
              <a:buClr>
                <a:schemeClr val="folHlink"/>
              </a:buClr>
              <a:buSzPct val="60000"/>
            </a:pPr>
            <a:r>
              <a:rPr lang="en-US" sz="1600" dirty="0">
                <a:ea typeface="+mn-ea"/>
                <a:cs typeface="+mn-cs"/>
              </a:rPr>
              <a:t>The mean squared-error exaggerates the presence of outliers.</a:t>
            </a:r>
          </a:p>
          <a:p>
            <a:pPr marL="342900" lvl="1" indent="-342900" eaLnBrk="1" hangingPunct="1">
              <a:lnSpc>
                <a:spcPct val="110000"/>
              </a:lnSpc>
              <a:buClr>
                <a:schemeClr val="folHlink"/>
              </a:buClr>
              <a:buSzPct val="60000"/>
            </a:pPr>
            <a:r>
              <a:rPr lang="en-US" sz="1600" dirty="0">
                <a:ea typeface="+mn-ea"/>
                <a:cs typeface="+mn-cs"/>
              </a:rPr>
              <a:t>Popularly use (square) root mean-square error, similarly, root relative squared error.</a:t>
            </a:r>
          </a:p>
          <a:p>
            <a:pPr marL="342900" lvl="1" indent="-342900" eaLnBrk="1" hangingPunct="1">
              <a:lnSpc>
                <a:spcPct val="110000"/>
              </a:lnSpc>
              <a:buClr>
                <a:schemeClr val="folHlink"/>
              </a:buClr>
              <a:buSzPct val="60000"/>
            </a:pPr>
            <a:r>
              <a:rPr lang="en-US" sz="1600" dirty="0">
                <a:ea typeface="+mn-ea"/>
                <a:cs typeface="+mn-cs"/>
              </a:rPr>
              <a:t>In practice, the choice of error measure does not greatly affect prediction model selection.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sz="1800" dirty="0"/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336146637"/>
              </p:ext>
            </p:extLst>
          </p:nvPr>
        </p:nvGraphicFramePr>
        <p:xfrm>
          <a:off x="3352800" y="2971800"/>
          <a:ext cx="10302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749300" imgH="609600" progId="Equation.3">
                  <p:embed/>
                </p:oleObj>
              </mc:Choice>
              <mc:Fallback>
                <p:oleObj name="Equation" r:id="rId4" imgW="749300" imgH="609600" progId="Equation.3">
                  <p:embed/>
                  <p:pic>
                    <p:nvPicPr>
                      <p:cNvPr id="11266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971800"/>
                        <a:ext cx="10302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238393"/>
              </p:ext>
            </p:extLst>
          </p:nvPr>
        </p:nvGraphicFramePr>
        <p:xfrm>
          <a:off x="7086600" y="2819400"/>
          <a:ext cx="11699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6" imgW="850531" imgH="609336" progId="Equation.3">
                  <p:embed/>
                </p:oleObj>
              </mc:Choice>
              <mc:Fallback>
                <p:oleObj name="Equation" r:id="rId6" imgW="850531" imgH="609336" progId="Equation.3">
                  <p:embed/>
                  <p:pic>
                    <p:nvPicPr>
                      <p:cNvPr id="1126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819400"/>
                        <a:ext cx="11699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50164099"/>
              </p:ext>
            </p:extLst>
          </p:nvPr>
        </p:nvGraphicFramePr>
        <p:xfrm>
          <a:off x="3594100" y="4267200"/>
          <a:ext cx="106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8" imgW="749300" imgH="838200" progId="Equation.3">
                  <p:embed/>
                </p:oleObj>
              </mc:Choice>
              <mc:Fallback>
                <p:oleObj name="Equation" r:id="rId8" imgW="749300" imgH="838200" progId="Equation.3">
                  <p:embed/>
                  <p:pic>
                    <p:nvPicPr>
                      <p:cNvPr id="11268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4267200"/>
                        <a:ext cx="1066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613907"/>
              </p:ext>
            </p:extLst>
          </p:nvPr>
        </p:nvGraphicFramePr>
        <p:xfrm>
          <a:off x="7556500" y="4114800"/>
          <a:ext cx="11699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10" imgW="850900" imgH="838200" progId="Equation.3">
                  <p:embed/>
                </p:oleObj>
              </mc:Choice>
              <mc:Fallback>
                <p:oleObj name="Equation" r:id="rId10" imgW="850900" imgH="838200" progId="Equation.3">
                  <p:embed/>
                  <p:pic>
                    <p:nvPicPr>
                      <p:cNvPr id="1126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0" y="4114800"/>
                        <a:ext cx="1169988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0466972"/>
      </p:ext>
    </p:extLst>
  </p:cSld>
  <p:clrMapOvr>
    <a:masterClrMapping/>
  </p:clrMapOvr>
  <p:transition advTm="165297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143000"/>
            <a:ext cx="8229600" cy="5287963"/>
          </a:xfrm>
        </p:spPr>
        <p:txBody>
          <a:bodyPr/>
          <a:lstStyle/>
          <a:p>
            <a:r>
              <a:rPr lang="en-US" sz="2000" dirty="0"/>
              <a:t>Absolute </a:t>
            </a:r>
            <a:r>
              <a:rPr lang="es-ES" sz="2000" dirty="0"/>
              <a:t>Error (</a:t>
            </a:r>
            <a:r>
              <a:rPr lang="es-ES" sz="2000" b="1" dirty="0">
                <a:solidFill>
                  <a:srgbClr val="C00000"/>
                </a:solidFill>
              </a:rPr>
              <a:t>AE</a:t>
            </a:r>
            <a:r>
              <a:rPr lang="es-ES" sz="2000" dirty="0"/>
              <a:t>) : |yi - yi’|</a:t>
            </a:r>
          </a:p>
          <a:p>
            <a:r>
              <a:rPr lang="en-US" sz="2000" dirty="0"/>
              <a:t>Squared Error (</a:t>
            </a:r>
            <a:r>
              <a:rPr lang="en-US" sz="2000" b="1" dirty="0">
                <a:solidFill>
                  <a:srgbClr val="C00000"/>
                </a:solidFill>
              </a:rPr>
              <a:t>SE</a:t>
            </a:r>
            <a:r>
              <a:rPr lang="en-US" sz="2000" dirty="0"/>
              <a:t>) : (</a:t>
            </a:r>
            <a:r>
              <a:rPr lang="en-US" sz="2000" i="1" dirty="0"/>
              <a:t>yi - yi’)^2</a:t>
            </a:r>
          </a:p>
          <a:p>
            <a:r>
              <a:rPr lang="en-US" sz="2000" dirty="0"/>
              <a:t>Yi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is the </a:t>
            </a:r>
            <a:r>
              <a:rPr lang="en-US" sz="2000" dirty="0">
                <a:solidFill>
                  <a:srgbClr val="00B050"/>
                </a:solidFill>
                <a:sym typeface="Wingdings" pitchFamily="2" charset="2"/>
              </a:rPr>
              <a:t>actual Value</a:t>
            </a:r>
            <a:r>
              <a:rPr lang="en-US" sz="2000" dirty="0">
                <a:sym typeface="Wingdings" pitchFamily="2" charset="2"/>
              </a:rPr>
              <a:t>.</a:t>
            </a:r>
          </a:p>
          <a:p>
            <a:r>
              <a:rPr lang="en-US" sz="2000" dirty="0">
                <a:sym typeface="Wingdings" pitchFamily="2" charset="2"/>
              </a:rPr>
              <a:t>Yi’ 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is the </a:t>
            </a:r>
            <a:r>
              <a:rPr lang="en-US" sz="2000" dirty="0">
                <a:solidFill>
                  <a:srgbClr val="00B050"/>
                </a:solidFill>
                <a:sym typeface="Wingdings" pitchFamily="2" charset="2"/>
              </a:rPr>
              <a:t>predicted Value </a:t>
            </a:r>
            <a:r>
              <a:rPr lang="en-US" sz="2000" dirty="0">
                <a:sym typeface="Wingdings" pitchFamily="2" charset="2"/>
              </a:rPr>
              <a:t>using F(x) function (i.e. y)</a:t>
            </a:r>
          </a:p>
          <a:p>
            <a:endParaRPr lang="en-US" sz="2000" dirty="0">
              <a:sym typeface="Wingdings" pitchFamily="2" charset="2"/>
            </a:endParaRPr>
          </a:p>
          <a:p>
            <a:pPr>
              <a:buNone/>
            </a:pPr>
            <a:endParaRPr lang="en-US" sz="2000" dirty="0"/>
          </a:p>
          <a:p>
            <a:endParaRPr lang="en-US" sz="2000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510101"/>
              </p:ext>
            </p:extLst>
          </p:nvPr>
        </p:nvGraphicFramePr>
        <p:xfrm>
          <a:off x="685800" y="3352800"/>
          <a:ext cx="1752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Yi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Yi’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2667000" y="4114800"/>
            <a:ext cx="1524000" cy="502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255046"/>
              </p:ext>
            </p:extLst>
          </p:nvPr>
        </p:nvGraphicFramePr>
        <p:xfrm>
          <a:off x="4572000" y="3352800"/>
          <a:ext cx="2819400" cy="3055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832">
                <a:tc>
                  <a:txBody>
                    <a:bodyPr/>
                    <a:lstStyle/>
                    <a:p>
                      <a:r>
                        <a:rPr lang="en-US" dirty="0"/>
                        <a:t>|10-13|=3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3^2=9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368">
                <a:tc>
                  <a:txBody>
                    <a:bodyPr/>
                    <a:lstStyle/>
                    <a:p>
                      <a:r>
                        <a:rPr lang="en-US" dirty="0"/>
                        <a:t>|6-8|=2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2ˆ2=4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832">
                <a:tc>
                  <a:txBody>
                    <a:bodyPr/>
                    <a:lstStyle/>
                    <a:p>
                      <a:r>
                        <a:rPr lang="en-US" dirty="0"/>
                        <a:t>|15-10|=5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5^2=25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|5-9|=4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4^2=16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568">
                <a:tc>
                  <a:txBody>
                    <a:bodyPr/>
                    <a:lstStyle/>
                    <a:p>
                      <a:r>
                        <a:rPr lang="en-US" dirty="0"/>
                        <a:t>|2-1|=1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1^2=1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568">
                <a:tc>
                  <a:txBody>
                    <a:bodyPr/>
                    <a:lstStyle/>
                    <a:p>
                      <a:r>
                        <a:rPr lang="en-US" dirty="0"/>
                        <a:t>Sum =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7038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4582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60161029"/>
      </p:ext>
    </p:extLst>
  </p:cSld>
  <p:clrMapOvr>
    <a:masterClrMapping/>
  </p:clrMapOvr>
  <p:transition advTm="105385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sz="2000" dirty="0"/>
              <a:t>Test error (rate), or generalization error, is the average loss over the test set.</a:t>
            </a:r>
          </a:p>
          <a:p>
            <a:r>
              <a:rPr lang="en-US" sz="2000" dirty="0"/>
              <a:t>Mean absolute error   (</a:t>
            </a:r>
            <a:r>
              <a:rPr lang="en-US" sz="2000" dirty="0">
                <a:solidFill>
                  <a:srgbClr val="C00000"/>
                </a:solidFill>
              </a:rPr>
              <a:t>MAE</a:t>
            </a:r>
            <a:r>
              <a:rPr lang="en-US" sz="2000" dirty="0"/>
              <a:t>) =</a:t>
            </a:r>
          </a:p>
          <a:p>
            <a:endParaRPr lang="en-US" sz="2000" dirty="0"/>
          </a:p>
          <a:p>
            <a:r>
              <a:rPr lang="en-US" sz="2000" dirty="0"/>
              <a:t>Mean squared error    (</a:t>
            </a:r>
            <a:r>
              <a:rPr lang="en-US" sz="2000" dirty="0">
                <a:solidFill>
                  <a:srgbClr val="C00000"/>
                </a:solidFill>
              </a:rPr>
              <a:t>MSE</a:t>
            </a:r>
            <a:r>
              <a:rPr lang="en-US" sz="2000" dirty="0"/>
              <a:t>) =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1) </a:t>
            </a:r>
            <a:r>
              <a:rPr lang="en-US" sz="2000" dirty="0">
                <a:solidFill>
                  <a:srgbClr val="00B050"/>
                </a:solidFill>
              </a:rPr>
              <a:t>MAE</a:t>
            </a:r>
            <a:r>
              <a:rPr lang="en-US" sz="2000" dirty="0"/>
              <a:t> = (3+2+5+4+1)/5 = </a:t>
            </a:r>
            <a:r>
              <a:rPr lang="en-US" sz="2000" b="1" dirty="0">
                <a:solidFill>
                  <a:srgbClr val="FF0000"/>
                </a:solidFill>
              </a:rPr>
              <a:t>3</a:t>
            </a:r>
          </a:p>
          <a:p>
            <a:pPr>
              <a:buAutoNum type="arabicParenR"/>
            </a:pPr>
            <a:endParaRPr lang="en-US" sz="2000" dirty="0"/>
          </a:p>
          <a:p>
            <a:r>
              <a:rPr lang="en-US" sz="2000" dirty="0"/>
              <a:t>2) </a:t>
            </a:r>
            <a:r>
              <a:rPr lang="en-US" sz="2000" dirty="0">
                <a:solidFill>
                  <a:srgbClr val="00B050"/>
                </a:solidFill>
              </a:rPr>
              <a:t>MSE</a:t>
            </a:r>
            <a:r>
              <a:rPr lang="en-US" sz="2000" dirty="0"/>
              <a:t> = (9+4+25+16+1)/5  = </a:t>
            </a:r>
            <a:r>
              <a:rPr lang="en-US" sz="2000" b="1" dirty="0">
                <a:solidFill>
                  <a:srgbClr val="FF0000"/>
                </a:solidFill>
              </a:rPr>
              <a:t>11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8600" y="279400"/>
            <a:ext cx="84026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kern="0" dirty="0"/>
              <a:t>Continue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6CD98D9B-8F08-4380-9128-B616A58B59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737084"/>
              </p:ext>
            </p:extLst>
          </p:nvPr>
        </p:nvGraphicFramePr>
        <p:xfrm>
          <a:off x="4429919" y="1676400"/>
          <a:ext cx="10302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3" imgW="749300" imgH="609600" progId="Equation.3">
                  <p:embed/>
                </p:oleObj>
              </mc:Choice>
              <mc:Fallback>
                <p:oleObj name="Equation" r:id="rId3" imgW="749300" imgH="609600" progId="Equation.3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6CD98D9B-8F08-4380-9128-B616A58B5907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919" y="1676400"/>
                        <a:ext cx="10302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BF736E54-050A-4867-A461-5B22C7F2DD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106065"/>
              </p:ext>
            </p:extLst>
          </p:nvPr>
        </p:nvGraphicFramePr>
        <p:xfrm>
          <a:off x="4459458" y="2425700"/>
          <a:ext cx="11699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850531" imgH="609336" progId="Equation.3">
                  <p:embed/>
                </p:oleObj>
              </mc:Choice>
              <mc:Fallback>
                <p:oleObj name="Equation" r:id="rId5" imgW="850531" imgH="609336" progId="Equation.3">
                  <p:embed/>
                  <p:pic>
                    <p:nvPicPr>
                      <p:cNvPr id="7" name="Object 8">
                        <a:extLst>
                          <a:ext uri="{FF2B5EF4-FFF2-40B4-BE49-F238E27FC236}">
                            <a16:creationId xmlns:a16="http://schemas.microsoft.com/office/drawing/2014/main" id="{BF736E54-050A-4867-A461-5B22C7F2DD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458" y="2425700"/>
                        <a:ext cx="11699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046A51C-A1E9-467D-8AD7-AB323D7B1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938935"/>
              </p:ext>
            </p:extLst>
          </p:nvPr>
        </p:nvGraphicFramePr>
        <p:xfrm>
          <a:off x="5738458" y="3206262"/>
          <a:ext cx="28194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832">
                <a:tc>
                  <a:txBody>
                    <a:bodyPr/>
                    <a:lstStyle/>
                    <a:p>
                      <a:r>
                        <a:rPr lang="en-US" dirty="0"/>
                        <a:t>|10-13|=3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3^2=9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368">
                <a:tc>
                  <a:txBody>
                    <a:bodyPr/>
                    <a:lstStyle/>
                    <a:p>
                      <a:r>
                        <a:rPr lang="en-US" dirty="0"/>
                        <a:t>|6-8|=2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2ˆ2=4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832">
                <a:tc>
                  <a:txBody>
                    <a:bodyPr/>
                    <a:lstStyle/>
                    <a:p>
                      <a:r>
                        <a:rPr lang="en-US" dirty="0"/>
                        <a:t>|15-10|=5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5^2=25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|5-9|=4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4^2=16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568">
                <a:tc>
                  <a:txBody>
                    <a:bodyPr/>
                    <a:lstStyle/>
                    <a:p>
                      <a:r>
                        <a:rPr lang="en-US" dirty="0"/>
                        <a:t>|2-1|=1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1^2=1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800825"/>
      </p:ext>
    </p:extLst>
  </p:cSld>
  <p:clrMapOvr>
    <a:masterClrMapping/>
  </p:clrMapOvr>
  <p:transition advTm="80686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891309"/>
              </p:ext>
            </p:extLst>
          </p:nvPr>
        </p:nvGraphicFramePr>
        <p:xfrm>
          <a:off x="1752600" y="2438400"/>
          <a:ext cx="3429000" cy="2438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3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|Yi -  </a:t>
                      </a:r>
                      <a:r>
                        <a:rPr lang="el-GR" dirty="0"/>
                        <a:t>Ῡ</a:t>
                      </a:r>
                      <a:r>
                        <a:rPr lang="en-US" dirty="0"/>
                        <a:t> 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(yi</a:t>
                      </a:r>
                      <a:r>
                        <a:rPr lang="en-US" baseline="0" dirty="0"/>
                        <a:t> - </a:t>
                      </a:r>
                      <a:r>
                        <a:rPr lang="en-US" dirty="0"/>
                        <a:t> </a:t>
                      </a:r>
                      <a:r>
                        <a:rPr lang="el-GR" dirty="0"/>
                        <a:t>Ῡ</a:t>
                      </a:r>
                      <a:r>
                        <a:rPr lang="en-US" dirty="0"/>
                        <a:t> )^2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402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402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402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40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40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6925294" cy="1040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Now:</a:t>
            </a:r>
          </a:p>
          <a:p>
            <a:r>
              <a:rPr lang="el-GR" dirty="0">
                <a:solidFill>
                  <a:srgbClr val="C00000"/>
                </a:solidFill>
              </a:rPr>
              <a:t>Ῡ</a:t>
            </a:r>
            <a:r>
              <a:rPr lang="en-US" dirty="0"/>
              <a:t> = ∑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/ d  = (10+6+15+5+2)/5 = </a:t>
            </a:r>
            <a:r>
              <a:rPr lang="en-US" b="1" dirty="0">
                <a:solidFill>
                  <a:srgbClr val="FF0000"/>
                </a:solidFill>
              </a:rPr>
              <a:t>7.6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 bwMode="auto">
          <a:xfrm>
            <a:off x="304800" y="5334000"/>
            <a:ext cx="8229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15/(2.4+1.6+7.4+2.6+5.6) =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7098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0.77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17098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RSE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=55/(5.76+2.56+54.76+6.76+31.36) =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7098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0.54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589977"/>
      </p:ext>
    </p:extLst>
  </p:cSld>
  <p:clrMapOvr>
    <a:masterClrMapping/>
  </p:clrMapOvr>
  <p:transition advTm="64693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3048000"/>
          </a:xfrm>
        </p:spPr>
        <p:txBody>
          <a:bodyPr/>
          <a:lstStyle/>
          <a:p>
            <a:r>
              <a:rPr lang="en-US" sz="2000" dirty="0"/>
              <a:t>Several software packages exist to solve regression problems. Examples include </a:t>
            </a:r>
          </a:p>
          <a:p>
            <a:r>
              <a:rPr lang="en-US" sz="2000" dirty="0"/>
              <a:t>SAS (</a:t>
            </a:r>
            <a:r>
              <a:rPr lang="en-US" sz="2000" i="1" dirty="0"/>
              <a:t>www.sas.com), </a:t>
            </a:r>
          </a:p>
          <a:p>
            <a:r>
              <a:rPr lang="en-US" sz="2000" i="1" dirty="0" err="1"/>
              <a:t>SPSS</a:t>
            </a:r>
            <a:r>
              <a:rPr lang="en-US" sz="2000" i="1" dirty="0"/>
              <a:t> (www.spss.com), and </a:t>
            </a:r>
          </a:p>
          <a:p>
            <a:r>
              <a:rPr lang="en-US" sz="2000" i="1" dirty="0"/>
              <a:t>S-Plus (www.insightful.com). </a:t>
            </a:r>
          </a:p>
          <a:p>
            <a:r>
              <a:rPr lang="en-US" sz="2000" i="1" dirty="0"/>
              <a:t>Another useful </a:t>
            </a:r>
            <a:r>
              <a:rPr lang="en-US" sz="2000" dirty="0"/>
              <a:t>resource is the book </a:t>
            </a:r>
            <a:r>
              <a:rPr lang="en-US" sz="2000" i="1" dirty="0"/>
              <a:t>Numerical Recipes in C, by Press, Flannery, </a:t>
            </a:r>
            <a:r>
              <a:rPr lang="en-US" sz="2000" i="1" dirty="0" err="1"/>
              <a:t>Teukolsky</a:t>
            </a:r>
            <a:r>
              <a:rPr lang="en-US" sz="2000" i="1" dirty="0"/>
              <a:t>, </a:t>
            </a:r>
            <a:r>
              <a:rPr lang="en-US" sz="2000" i="1" dirty="0" err="1"/>
              <a:t>andVetterling</a:t>
            </a:r>
            <a:r>
              <a:rPr lang="en-US" sz="2000" i="1" dirty="0"/>
              <a:t>, </a:t>
            </a:r>
            <a:r>
              <a:rPr lang="en-US" sz="2000" dirty="0"/>
              <a:t>and its associated source code.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8D664-0B13-4182-88AD-F3BF2622F4C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BDF40B-D87B-4507-853B-D74100AEE898}"/>
              </a:ext>
            </a:extLst>
          </p:cNvPr>
          <p:cNvSpPr/>
          <p:nvPr/>
        </p:nvSpPr>
        <p:spPr>
          <a:xfrm>
            <a:off x="660400" y="5391834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Note</a:t>
            </a:r>
            <a:r>
              <a:rPr lang="en-US" dirty="0"/>
              <a:t>: Since the terms “</a:t>
            </a:r>
            <a:r>
              <a:rPr lang="en-US" b="1" dirty="0">
                <a:solidFill>
                  <a:srgbClr val="00CE98"/>
                </a:solidFill>
              </a:rPr>
              <a:t>regression</a:t>
            </a:r>
            <a:r>
              <a:rPr lang="en-US" dirty="0"/>
              <a:t>” and “</a:t>
            </a:r>
            <a:r>
              <a:rPr lang="en-US" b="1" dirty="0">
                <a:solidFill>
                  <a:srgbClr val="00CE98"/>
                </a:solidFill>
              </a:rPr>
              <a:t>numeric prediction</a:t>
            </a:r>
            <a:r>
              <a:rPr lang="en-US" dirty="0"/>
              <a:t>” are used synonymously in statistics.</a:t>
            </a:r>
          </a:p>
        </p:txBody>
      </p:sp>
    </p:spTree>
    <p:extLst>
      <p:ext uri="{BB962C8B-B14F-4D97-AF65-F5344CB8AC3E}">
        <p14:creationId xmlns:p14="http://schemas.microsoft.com/office/powerpoint/2010/main" val="482798211"/>
      </p:ext>
    </p:extLst>
  </p:cSld>
  <p:clrMapOvr>
    <a:masterClrMapping/>
  </p:clrMapOvr>
  <p:transition advTm="63204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1066800"/>
          </a:xfrm>
        </p:spPr>
        <p:txBody>
          <a:bodyPr/>
          <a:lstStyle/>
          <a:p>
            <a:r>
              <a:rPr lang="en-US" sz="2000" dirty="0"/>
              <a:t>The following table  (Training Dataset D) shows the midterm and final exam grades obtained for students in a database course.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8D664-0B13-4182-88AD-F3BF2622F4C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90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1524000"/>
            <a:ext cx="2667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3400" y="2209800"/>
            <a:ext cx="5105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lphaLcParenR"/>
            </a:pPr>
            <a:r>
              <a:rPr lang="en-US" sz="1800" kern="0" dirty="0"/>
              <a:t>Plot the data. Do </a:t>
            </a:r>
            <a:r>
              <a:rPr lang="en-US" sz="1800" i="1" kern="0" dirty="0"/>
              <a:t>x </a:t>
            </a:r>
            <a:r>
              <a:rPr lang="en-US" sz="1800" kern="0" dirty="0"/>
              <a:t>and </a:t>
            </a:r>
            <a:r>
              <a:rPr lang="en-US" sz="1800" i="1" kern="0" dirty="0"/>
              <a:t>y </a:t>
            </a:r>
            <a:r>
              <a:rPr lang="en-US" sz="1800" kern="0" dirty="0"/>
              <a:t>seem to have a linear relationship?</a:t>
            </a:r>
            <a:endParaRPr lang="en-US" sz="1600" kern="0" dirty="0"/>
          </a:p>
          <a:p>
            <a:pPr marL="457200" indent="-457200">
              <a:buFont typeface="+mj-lt"/>
              <a:buAutoNum type="alphaLcParenR"/>
            </a:pPr>
            <a:r>
              <a:rPr lang="en-US" sz="1800" kern="0" dirty="0">
                <a:solidFill>
                  <a:srgbClr val="C00000"/>
                </a:solidFill>
              </a:rPr>
              <a:t>Find an equation (F(x)) for the prediction of a student’s final exam grade based on the student’s midterm grade in the course.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1800" kern="0" dirty="0"/>
              <a:t>Predict the final exam grade of a student who received an 86 on the midterm exam.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1800" kern="0" dirty="0">
                <a:solidFill>
                  <a:srgbClr val="C00000"/>
                </a:solidFill>
              </a:rPr>
              <a:t>Find All error measures for the model F(X).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1800" kern="0" dirty="0"/>
              <a:t>Use </a:t>
            </a:r>
            <a:r>
              <a:rPr lang="en-US" sz="1800" b="1" kern="0" dirty="0">
                <a:solidFill>
                  <a:srgbClr val="170981"/>
                </a:solidFill>
              </a:rPr>
              <a:t>MS-Excel</a:t>
            </a:r>
            <a:r>
              <a:rPr lang="en-US" sz="1800" kern="0" dirty="0"/>
              <a:t> or </a:t>
            </a:r>
            <a:r>
              <a:rPr lang="en-US" sz="1800" b="1" kern="0" dirty="0">
                <a:solidFill>
                  <a:srgbClr val="170981"/>
                </a:solidFill>
              </a:rPr>
              <a:t>SPSS</a:t>
            </a:r>
            <a:r>
              <a:rPr lang="en-US" sz="1800" kern="0" dirty="0"/>
              <a:t> to find the Model. Compare it with your model you found in (b).</a:t>
            </a:r>
          </a:p>
        </p:txBody>
      </p:sp>
    </p:spTree>
    <p:extLst>
      <p:ext uri="{BB962C8B-B14F-4D97-AF65-F5344CB8AC3E}">
        <p14:creationId xmlns:p14="http://schemas.microsoft.com/office/powerpoint/2010/main" val="43352828"/>
      </p:ext>
    </p:extLst>
  </p:cSld>
  <p:clrMapOvr>
    <a:masterClrMapping/>
  </p:clrMapOvr>
  <p:transition advTm="55376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Linear Regression in Arabic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8D664-0B13-4182-88AD-F3BF2622F4C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90466" name="Picture 2" descr="D:\Current Courses Back up 2019\CIS 667\CIS 667 Advances Topics\Regrission\L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99" y="1066800"/>
            <a:ext cx="8955352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407403"/>
      </p:ext>
    </p:extLst>
  </p:cSld>
  <p:clrMapOvr>
    <a:masterClrMapping/>
  </p:clrMapOvr>
  <p:transition advTm="24564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Linear Regression Using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8D664-0B13-4182-88AD-F3BF2622F4C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914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1219200"/>
            <a:ext cx="906779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896912"/>
      </p:ext>
    </p:extLst>
  </p:cSld>
  <p:clrMapOvr>
    <a:masterClrMapping/>
  </p:clrMapOvr>
  <p:transition advTm="78740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in WEKA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this video</a:t>
            </a:r>
          </a:p>
          <a:p>
            <a:r>
              <a:rPr lang="en-US" sz="2400" dirty="0">
                <a:hlinkClick r:id="rId2"/>
              </a:rPr>
              <a:t>https://www.youtube.com/watch?v=9R0mz_gfhBs</a:t>
            </a:r>
            <a:endParaRPr lang="en-US" sz="2400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8D664-0B13-4182-88AD-F3BF2622F4C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20683"/>
      </p:ext>
    </p:extLst>
  </p:cSld>
  <p:clrMapOvr>
    <a:masterClrMapping/>
  </p:clrMapOvr>
  <p:transition advTm="19113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2E8D23-4423-4D54-BB49-D4B5F51889E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95400"/>
            <a:ext cx="9144000" cy="3200400"/>
          </a:xfrm>
        </p:spPr>
        <p:txBody>
          <a:bodyPr/>
          <a:lstStyle/>
          <a:p>
            <a:pPr eaLnBrk="1" hangingPunct="1"/>
            <a:br>
              <a:rPr lang="en-US" sz="4800" dirty="0"/>
            </a:b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066800" y="1676400"/>
            <a:ext cx="7183438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Topic 5</a:t>
            </a:r>
          </a:p>
          <a:p>
            <a:pPr algn="ctr">
              <a:defRPr/>
            </a:pPr>
            <a:endParaRPr lang="en-US" sz="48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algn="ctr">
              <a:defRPr/>
            </a:pPr>
            <a:r>
              <a:rPr lang="en-US" sz="4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Prediction</a:t>
            </a:r>
          </a:p>
          <a:p>
            <a:pPr algn="ctr">
              <a:defRPr/>
            </a:pPr>
            <a:r>
              <a:rPr lang="en-US" sz="4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2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Regression</a:t>
            </a:r>
            <a:r>
              <a:rPr lang="en-US" sz="4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1689295" y="5215583"/>
            <a:ext cx="762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0099"/>
                </a:solidFill>
              </a:rPr>
              <a:t>Main Source: J. Han Book</a:t>
            </a:r>
          </a:p>
          <a:p>
            <a:pPr algn="ctr"/>
            <a:r>
              <a:rPr lang="en-US" sz="1600" dirty="0"/>
              <a:t>Data Mining: Concepts and Techniques (</a:t>
            </a:r>
            <a:r>
              <a:rPr lang="en-US" sz="1600" b="1" dirty="0">
                <a:solidFill>
                  <a:srgbClr val="C00000"/>
                </a:solidFill>
              </a:rPr>
              <a:t>2</a:t>
            </a:r>
            <a:r>
              <a:rPr lang="en-US" sz="1600" b="1" baseline="30000" dirty="0">
                <a:solidFill>
                  <a:srgbClr val="C00000"/>
                </a:solidFill>
              </a:rPr>
              <a:t>nd</a:t>
            </a:r>
            <a:r>
              <a:rPr lang="en-US" sz="1600" b="1" dirty="0">
                <a:solidFill>
                  <a:srgbClr val="C00000"/>
                </a:solidFill>
              </a:rPr>
              <a:t> ed.)</a:t>
            </a:r>
          </a:p>
          <a:p>
            <a:pPr algn="ctr"/>
            <a:endParaRPr lang="en-US" sz="1600" b="1" dirty="0">
              <a:solidFill>
                <a:srgbClr val="C00000"/>
              </a:solidFill>
            </a:endParaRPr>
          </a:p>
          <a:p>
            <a:pPr algn="ctr"/>
            <a:r>
              <a:rPr lang="en-US" sz="1600" b="1" dirty="0">
                <a:solidFill>
                  <a:srgbClr val="C00000"/>
                </a:solidFill>
              </a:rPr>
              <a:t>(Chapter 6)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37A050E-509F-46C8-92DF-560BE01C9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76800"/>
            <a:ext cx="2903317" cy="1966763"/>
          </a:xfrm>
          <a:prstGeom prst="rect">
            <a:avLst/>
          </a:prstGeom>
        </p:spPr>
      </p:pic>
    </p:spTree>
  </p:cSld>
  <p:clrMapOvr>
    <a:masterClrMapping/>
  </p:clrMapOvr>
  <p:transition advTm="83026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AE140B-5593-4858-B1AC-919349670A3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Picture 4" descr="C:\Users\yarmouk\Desktop\Nice Pics 2012\Water Nic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199" y="1295400"/>
            <a:ext cx="5089525" cy="5334000"/>
          </a:xfrm>
          <a:prstGeom prst="rect">
            <a:avLst/>
          </a:prstGeom>
          <a:noFill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04800" y="381000"/>
            <a:ext cx="8402638" cy="533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kern="0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40189406"/>
      </p:ext>
    </p:extLst>
  </p:cSld>
  <p:clrMapOvr>
    <a:masterClrMapping/>
  </p:clrMapOvr>
  <p:transition advTm="90512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6BD08B-2F44-445D-9E0A-6F1ED75EAA7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-211138" y="1192196"/>
            <a:ext cx="6002338" cy="1142999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sz="4400" dirty="0"/>
              <a:t>End … Thanks</a:t>
            </a:r>
          </a:p>
        </p:txBody>
      </p:sp>
      <p:pic>
        <p:nvPicPr>
          <p:cNvPr id="60418" name="Picture 2" descr="C:\Users\pc\Desktop\My Pic 2020 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63" y="34114"/>
            <a:ext cx="2738437" cy="213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91000" y="3969190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Dr. Qasem Al-Radaideh</a:t>
            </a:r>
          </a:p>
          <a:p>
            <a:pPr algn="ctr"/>
            <a:r>
              <a:rPr lang="en-US" sz="2000" b="1" dirty="0">
                <a:solidFill>
                  <a:srgbClr val="00B050"/>
                </a:solidFill>
              </a:rPr>
              <a:t>Yarmouk 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C794EF-BED4-4BFE-A943-5AFFD14199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62" y="3505200"/>
            <a:ext cx="434926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58166"/>
      </p:ext>
    </p:extLst>
  </p:cSld>
  <p:clrMapOvr>
    <a:masterClrMapping/>
  </p:clrMapOvr>
  <p:transition advTm="9593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6BED5A-3F2B-4DF5-99D6-BE12563BC84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dirty="0"/>
              <a:t>What Is Prediction?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181600"/>
          </a:xfrm>
        </p:spPr>
        <p:txBody>
          <a:bodyPr/>
          <a:lstStyle/>
          <a:p>
            <a:r>
              <a:rPr lang="en-US" sz="1800" i="1" dirty="0"/>
              <a:t>“</a:t>
            </a:r>
            <a:r>
              <a:rPr lang="en-US" sz="1800" i="1" dirty="0">
                <a:solidFill>
                  <a:srgbClr val="FF0000"/>
                </a:solidFill>
              </a:rPr>
              <a:t>What if we would like to predict a continuous value, rather than a categorical label?”</a:t>
            </a:r>
          </a:p>
          <a:p>
            <a:r>
              <a:rPr lang="en-US" sz="1800" b="1" dirty="0">
                <a:solidFill>
                  <a:srgbClr val="170981"/>
                </a:solidFill>
              </a:rPr>
              <a:t>Numeric prediction </a:t>
            </a:r>
            <a:r>
              <a:rPr lang="en-US" sz="1800" dirty="0"/>
              <a:t>is the task of predicting continuous (or ordered) values for given input.</a:t>
            </a:r>
          </a:p>
          <a:p>
            <a:r>
              <a:rPr lang="en-US" sz="1800" dirty="0"/>
              <a:t>For example, we may wish to predict the salary of college graduates with 10 years of work experience, or the potential sales of a new product given its price.</a:t>
            </a:r>
          </a:p>
          <a:p>
            <a:pPr eaLnBrk="1" hangingPunct="1"/>
            <a:r>
              <a:rPr lang="en-US" sz="1800" dirty="0"/>
              <a:t>(Numerical) prediction is similar to classification</a:t>
            </a:r>
          </a:p>
          <a:p>
            <a:pPr marL="800100" lvl="1" indent="-342900" eaLnBrk="1" hangingPunct="1">
              <a:buFont typeface="+mj-lt"/>
              <a:buAutoNum type="arabicParenR"/>
            </a:pPr>
            <a:r>
              <a:rPr lang="en-US" sz="1800" dirty="0"/>
              <a:t>Construct a model</a:t>
            </a:r>
          </a:p>
          <a:p>
            <a:pPr marL="800100" lvl="1" indent="-342900" eaLnBrk="1" hangingPunct="1">
              <a:buFont typeface="+mj-lt"/>
              <a:buAutoNum type="arabicParenR"/>
            </a:pPr>
            <a:r>
              <a:rPr lang="en-US" sz="1800" dirty="0"/>
              <a:t>Use model to predict continuous or ordered  value for a given input</a:t>
            </a:r>
          </a:p>
          <a:p>
            <a:pPr lvl="1" eaLnBrk="1" hangingPunct="1">
              <a:buNone/>
            </a:pPr>
            <a:endParaRPr lang="en-US" sz="1800" dirty="0"/>
          </a:p>
          <a:p>
            <a:pPr eaLnBrk="1" hangingPunct="1"/>
            <a:r>
              <a:rPr lang="en-US" sz="1800" dirty="0"/>
              <a:t>Prediction is different from classification</a:t>
            </a:r>
          </a:p>
          <a:p>
            <a:pPr lvl="1" eaLnBrk="1" hangingPunct="1"/>
            <a:r>
              <a:rPr lang="en-US" sz="1800" b="1" dirty="0">
                <a:solidFill>
                  <a:srgbClr val="00B050"/>
                </a:solidFill>
              </a:rPr>
              <a:t>Classification</a:t>
            </a:r>
            <a:r>
              <a:rPr lang="en-US" sz="1800" dirty="0"/>
              <a:t> refers to predict </a:t>
            </a:r>
            <a:r>
              <a:rPr lang="en-US" sz="1800" dirty="0">
                <a:solidFill>
                  <a:srgbClr val="0070C0"/>
                </a:solidFill>
              </a:rPr>
              <a:t>categorical class label</a:t>
            </a:r>
          </a:p>
          <a:p>
            <a:pPr lvl="1" eaLnBrk="1" hangingPunct="1"/>
            <a:r>
              <a:rPr lang="en-US" sz="1800" b="1" dirty="0">
                <a:solidFill>
                  <a:srgbClr val="00CE98"/>
                </a:solidFill>
              </a:rPr>
              <a:t>Prediction</a:t>
            </a:r>
            <a:r>
              <a:rPr lang="en-US" sz="1800" dirty="0"/>
              <a:t> models </a:t>
            </a:r>
            <a:r>
              <a:rPr lang="en-US" sz="1800" dirty="0">
                <a:solidFill>
                  <a:srgbClr val="0070C0"/>
                </a:solidFill>
              </a:rPr>
              <a:t>continuous-valued</a:t>
            </a:r>
            <a:r>
              <a:rPr lang="en-US" sz="1800" dirty="0"/>
              <a:t> functions</a:t>
            </a:r>
          </a:p>
          <a:p>
            <a:pPr lvl="1" eaLnBrk="1" hangingPunct="1"/>
            <a:endParaRPr lang="en-US" sz="1800" dirty="0"/>
          </a:p>
          <a:p>
            <a:pPr eaLnBrk="1" hangingPunct="1"/>
            <a:r>
              <a:rPr lang="en-US" sz="1800" dirty="0"/>
              <a:t>The most widely used approach for numeric prediction is </a:t>
            </a:r>
            <a:r>
              <a:rPr lang="en-US" sz="1800" b="1" dirty="0">
                <a:solidFill>
                  <a:srgbClr val="FF0000"/>
                </a:solidFill>
              </a:rPr>
              <a:t>regression</a:t>
            </a:r>
            <a:r>
              <a:rPr lang="en-US" sz="1800" dirty="0"/>
              <a:t>.</a:t>
            </a:r>
          </a:p>
          <a:p>
            <a:pPr lvl="1" eaLnBrk="1" hangingPunct="1"/>
            <a:endParaRPr lang="en-US" sz="1800" dirty="0"/>
          </a:p>
        </p:txBody>
      </p:sp>
    </p:spTree>
  </p:cSld>
  <p:clrMapOvr>
    <a:masterClrMapping/>
  </p:clrMapOvr>
  <p:transition advTm="135952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68400"/>
            <a:ext cx="8458200" cy="51054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Regression analysis</a:t>
            </a:r>
            <a:r>
              <a:rPr lang="en-US" sz="2400" dirty="0"/>
              <a:t> can be used to model the relationship between one or more </a:t>
            </a:r>
            <a:r>
              <a:rPr lang="en-US" sz="2400" i="1" dirty="0">
                <a:solidFill>
                  <a:srgbClr val="C00000"/>
                </a:solidFill>
              </a:rPr>
              <a:t>independent</a:t>
            </a:r>
            <a:r>
              <a:rPr lang="en-US" sz="2400" i="1" dirty="0"/>
              <a:t>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C00000"/>
                </a:solidFill>
              </a:rPr>
              <a:t>predictor</a:t>
            </a:r>
            <a:r>
              <a:rPr lang="en-US" sz="2400" dirty="0"/>
              <a:t> variables and a </a:t>
            </a:r>
            <a:r>
              <a:rPr lang="en-US" sz="2400" i="1" dirty="0">
                <a:solidFill>
                  <a:srgbClr val="C00000"/>
                </a:solidFill>
              </a:rPr>
              <a:t>dependent</a:t>
            </a:r>
            <a:r>
              <a:rPr lang="en-US" sz="2400" i="1" dirty="0"/>
              <a:t>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C00000"/>
                </a:solidFill>
              </a:rPr>
              <a:t>response</a:t>
            </a:r>
            <a:r>
              <a:rPr lang="en-US" sz="2400" dirty="0"/>
              <a:t> variable (which is continuous-valued).</a:t>
            </a:r>
          </a:p>
          <a:p>
            <a:r>
              <a:rPr lang="en-US" sz="2400" dirty="0"/>
              <a:t>In the context of data mining, the predictor variables are the attributes of interest describing the tuple.</a:t>
            </a:r>
          </a:p>
          <a:p>
            <a:r>
              <a:rPr lang="en-US" sz="2400" dirty="0"/>
              <a:t>In general, the values of the predictor variables are known.</a:t>
            </a:r>
          </a:p>
          <a:p>
            <a:r>
              <a:rPr lang="en-US" sz="2400" dirty="0"/>
              <a:t>The response variable is what we want to predict—it is what we referred to as the </a:t>
            </a:r>
            <a:r>
              <a:rPr lang="en-US" sz="2400" dirty="0">
                <a:solidFill>
                  <a:srgbClr val="C00000"/>
                </a:solidFill>
              </a:rPr>
              <a:t>predicted attribute (y)</a:t>
            </a:r>
            <a:r>
              <a:rPr lang="en-US" sz="2400" dirty="0"/>
              <a:t>.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43D1837C-7971-46D0-901B-6BF48C2B5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112963"/>
            <a:ext cx="2567354" cy="173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61784"/>
      </p:ext>
    </p:extLst>
  </p:cSld>
  <p:clrMapOvr>
    <a:masterClrMapping/>
  </p:clrMapOvr>
  <p:transition advTm="141259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4912"/>
            <a:ext cx="8229600" cy="4800600"/>
          </a:xfrm>
        </p:spPr>
        <p:txBody>
          <a:bodyPr>
            <a:normAutofit/>
          </a:bodyPr>
          <a:lstStyle/>
          <a:p>
            <a:r>
              <a:rPr lang="en-US" sz="2000" dirty="0"/>
              <a:t>Straight-line regression analysis involves a response variable (</a:t>
            </a:r>
            <a:r>
              <a:rPr lang="en-US" sz="2000" b="1" i="1" dirty="0">
                <a:solidFill>
                  <a:srgbClr val="C00000"/>
                </a:solidFill>
              </a:rPr>
              <a:t>y</a:t>
            </a:r>
            <a:r>
              <a:rPr lang="en-US" sz="2000" dirty="0"/>
              <a:t>), and a single predictor variable (</a:t>
            </a:r>
            <a:r>
              <a:rPr lang="en-US" sz="2000" b="1" i="1" dirty="0">
                <a:solidFill>
                  <a:srgbClr val="C00000"/>
                </a:solidFill>
              </a:rPr>
              <a:t>x</a:t>
            </a:r>
            <a:r>
              <a:rPr lang="en-US" sz="2000" dirty="0"/>
              <a:t>). It is the simplest form of  egression, and models </a:t>
            </a:r>
            <a:r>
              <a:rPr lang="en-US" sz="2000" i="1" dirty="0"/>
              <a:t>y </a:t>
            </a:r>
            <a:r>
              <a:rPr lang="en-US" sz="2000" dirty="0"/>
              <a:t>as a linear function of </a:t>
            </a:r>
            <a:r>
              <a:rPr lang="en-US" sz="2000" b="1" i="1" dirty="0">
                <a:solidFill>
                  <a:srgbClr val="C00000"/>
                </a:solidFill>
              </a:rPr>
              <a:t>x</a:t>
            </a:r>
            <a:r>
              <a:rPr lang="en-US" sz="2000" dirty="0"/>
              <a:t>. That is,</a:t>
            </a:r>
          </a:p>
          <a:p>
            <a:endParaRPr lang="en-US" sz="2000" dirty="0"/>
          </a:p>
          <a:p>
            <a:endParaRPr lang="en-US" sz="1400" dirty="0"/>
          </a:p>
          <a:p>
            <a:r>
              <a:rPr lang="en-US" sz="2000" dirty="0"/>
              <a:t>where the variance of </a:t>
            </a:r>
            <a:r>
              <a:rPr lang="en-US" sz="2000" i="1" dirty="0">
                <a:solidFill>
                  <a:srgbClr val="FF0000"/>
                </a:solidFill>
              </a:rPr>
              <a:t>y</a:t>
            </a:r>
            <a:r>
              <a:rPr lang="en-US" sz="2000" i="1" dirty="0"/>
              <a:t> </a:t>
            </a:r>
            <a:r>
              <a:rPr lang="en-US" sz="2000" dirty="0"/>
              <a:t>is assumed to be constant, and </a:t>
            </a:r>
            <a:r>
              <a:rPr lang="en-US" sz="2000" i="1" dirty="0">
                <a:solidFill>
                  <a:srgbClr val="FF0000"/>
                </a:solidFill>
              </a:rPr>
              <a:t>b</a:t>
            </a:r>
            <a:r>
              <a:rPr lang="en-US" sz="2000" i="1" dirty="0"/>
              <a:t> </a:t>
            </a:r>
            <a:r>
              <a:rPr lang="en-US" sz="2000" dirty="0"/>
              <a:t>and </a:t>
            </a:r>
            <a:r>
              <a:rPr lang="en-US" sz="2000" i="1" dirty="0">
                <a:solidFill>
                  <a:srgbClr val="FF0000"/>
                </a:solidFill>
              </a:rPr>
              <a:t>w</a:t>
            </a:r>
            <a:r>
              <a:rPr lang="en-US" sz="2000" i="1" dirty="0"/>
              <a:t> </a:t>
            </a:r>
            <a:r>
              <a:rPr lang="en-US" sz="2000" dirty="0"/>
              <a:t>are regression coefficients specifying the </a:t>
            </a:r>
            <a:r>
              <a:rPr lang="en-US" sz="2000" dirty="0">
                <a:solidFill>
                  <a:srgbClr val="FF0000"/>
                </a:solidFill>
              </a:rPr>
              <a:t>Y-intercept</a:t>
            </a:r>
            <a:r>
              <a:rPr lang="en-US" sz="2000" dirty="0"/>
              <a:t> (b) and </a:t>
            </a:r>
            <a:r>
              <a:rPr lang="en-US" sz="2000" dirty="0">
                <a:solidFill>
                  <a:srgbClr val="FF0000"/>
                </a:solidFill>
              </a:rPr>
              <a:t>slope of the line (w)</a:t>
            </a:r>
            <a:r>
              <a:rPr lang="en-US" sz="2000" dirty="0"/>
              <a:t>. </a:t>
            </a:r>
          </a:p>
          <a:p>
            <a:r>
              <a:rPr lang="en-US" sz="2000" dirty="0"/>
              <a:t>The regression coefficients, </a:t>
            </a:r>
            <a:r>
              <a:rPr lang="en-US" sz="2000" i="1" dirty="0">
                <a:solidFill>
                  <a:srgbClr val="FF0000"/>
                </a:solidFill>
              </a:rPr>
              <a:t>w</a:t>
            </a:r>
            <a:r>
              <a:rPr lang="en-US" sz="2000" i="1" dirty="0"/>
              <a:t> </a:t>
            </a:r>
            <a:r>
              <a:rPr lang="en-US" sz="2000" dirty="0"/>
              <a:t>and </a:t>
            </a:r>
            <a:r>
              <a:rPr lang="en-US" sz="2000" i="1" dirty="0">
                <a:solidFill>
                  <a:srgbClr val="FF0000"/>
                </a:solidFill>
              </a:rPr>
              <a:t>b</a:t>
            </a:r>
            <a:r>
              <a:rPr lang="en-US" sz="2000" dirty="0"/>
              <a:t>, can also be thought of as weights, so that we can </a:t>
            </a:r>
          </a:p>
          <a:p>
            <a:pPr marL="0" indent="0">
              <a:buNone/>
            </a:pPr>
            <a:r>
              <a:rPr lang="en-US" sz="2000" dirty="0"/>
              <a:t>     equivalently write,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86000"/>
            <a:ext cx="2043113" cy="583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250" y="5051724"/>
            <a:ext cx="2514600" cy="57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FB1D99-73AF-4470-967C-EE35241BD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113" y="4106267"/>
            <a:ext cx="4052887" cy="275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73421"/>
      </p:ext>
    </p:extLst>
  </p:cSld>
  <p:clrMapOvr>
    <a:masterClrMapping/>
  </p:clrMapOvr>
  <p:transition advTm="142464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Coefficients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These coefficients can be solved for by the method of least squares, which estimates the best-fitting straight line as the one that minimizes the error between the actual data and the estimate of the line. </a:t>
            </a:r>
          </a:p>
          <a:p>
            <a:r>
              <a:rPr lang="en-US" sz="2000" dirty="0"/>
              <a:t>Let </a:t>
            </a:r>
            <a:r>
              <a:rPr lang="en-US" sz="2000" b="1" dirty="0">
                <a:solidFill>
                  <a:srgbClr val="FF0000"/>
                </a:solidFill>
              </a:rPr>
              <a:t>D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be a training set consisting of values of predictor variable, </a:t>
            </a:r>
            <a:r>
              <a:rPr lang="en-US" sz="2000" b="1" i="1" dirty="0">
                <a:solidFill>
                  <a:srgbClr val="C00000"/>
                </a:solidFill>
              </a:rPr>
              <a:t>x</a:t>
            </a:r>
            <a:r>
              <a:rPr lang="en-US" sz="2000" dirty="0"/>
              <a:t>, for some population and their associated values for response variable, </a:t>
            </a:r>
            <a:r>
              <a:rPr lang="en-US" sz="2000" b="1" i="1" dirty="0">
                <a:solidFill>
                  <a:srgbClr val="C00000"/>
                </a:solidFill>
              </a:rPr>
              <a:t>y</a:t>
            </a:r>
            <a:r>
              <a:rPr lang="en-US" sz="2000" dirty="0"/>
              <a:t>. The training set contains </a:t>
            </a:r>
            <a:r>
              <a:rPr lang="en-US" sz="2000" b="1" dirty="0">
                <a:solidFill>
                  <a:srgbClr val="FF0000"/>
                </a:solidFill>
              </a:rPr>
              <a:t>|D|</a:t>
            </a:r>
            <a:r>
              <a:rPr lang="en-US" sz="2000" dirty="0"/>
              <a:t> data points of the form (x</a:t>
            </a:r>
            <a:r>
              <a:rPr lang="en-US" sz="2000" baseline="-25000" dirty="0"/>
              <a:t>1</a:t>
            </a:r>
            <a:r>
              <a:rPr lang="en-US" sz="2000" dirty="0"/>
              <a:t>, y</a:t>
            </a:r>
            <a:r>
              <a:rPr lang="en-US" sz="2000" baseline="-25000" dirty="0"/>
              <a:t>1</a:t>
            </a:r>
            <a:r>
              <a:rPr lang="en-US" sz="2000" dirty="0"/>
              <a:t>), (x</a:t>
            </a:r>
            <a:r>
              <a:rPr lang="en-US" sz="2000" baseline="-25000" dirty="0"/>
              <a:t>2</a:t>
            </a:r>
            <a:r>
              <a:rPr lang="en-US" sz="2000" dirty="0"/>
              <a:t>, y</a:t>
            </a:r>
            <a:r>
              <a:rPr lang="en-US" sz="2000" baseline="-25000" dirty="0"/>
              <a:t>2</a:t>
            </a:r>
            <a:r>
              <a:rPr lang="en-US" sz="2000" dirty="0"/>
              <a:t>), … , (</a:t>
            </a:r>
            <a:r>
              <a:rPr lang="en-US" sz="2000" dirty="0" err="1"/>
              <a:t>x</a:t>
            </a:r>
            <a:r>
              <a:rPr lang="en-US" sz="2000" baseline="-25000" dirty="0" err="1"/>
              <a:t>|D</a:t>
            </a:r>
            <a:r>
              <a:rPr lang="en-US" sz="2000" baseline="-25000" dirty="0"/>
              <a:t>|</a:t>
            </a:r>
            <a:r>
              <a:rPr lang="en-US" sz="2000" dirty="0"/>
              <a:t>, </a:t>
            </a:r>
            <a:r>
              <a:rPr lang="en-US" sz="2000" dirty="0" err="1"/>
              <a:t>y</a:t>
            </a:r>
            <a:r>
              <a:rPr lang="en-US" sz="2000" baseline="-25000" dirty="0" err="1"/>
              <a:t>|D</a:t>
            </a:r>
            <a:r>
              <a:rPr lang="en-US" sz="2000" baseline="-25000" dirty="0"/>
              <a:t>|</a:t>
            </a:r>
            <a:r>
              <a:rPr lang="en-US" sz="2000" dirty="0"/>
              <a:t>).</a:t>
            </a:r>
          </a:p>
          <a:p>
            <a:endParaRPr lang="en-US" sz="2000" dirty="0"/>
          </a:p>
          <a:p>
            <a:r>
              <a:rPr lang="en-US" sz="2000" dirty="0"/>
              <a:t>The regression coefficients can be estimated using this method with the following equations: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4424362"/>
            <a:ext cx="3136900" cy="1588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4940298"/>
            <a:ext cx="2336808" cy="62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6049673"/>
            <a:ext cx="75914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85225"/>
      </p:ext>
    </p:extLst>
  </p:cSld>
  <p:clrMapOvr>
    <a:masterClrMapping/>
  </p:clrMapOvr>
  <p:transition advTm="234587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next Table (Training Dataset D) shows a set of paired data where </a:t>
            </a:r>
            <a:r>
              <a:rPr lang="en-US" sz="2000" b="1" i="1" dirty="0">
                <a:solidFill>
                  <a:srgbClr val="FF0000"/>
                </a:solidFill>
              </a:rPr>
              <a:t>x</a:t>
            </a:r>
            <a:r>
              <a:rPr lang="en-US" sz="2000" i="1" dirty="0"/>
              <a:t> </a:t>
            </a:r>
            <a:r>
              <a:rPr lang="en-US" sz="2000" dirty="0"/>
              <a:t>is the number of years of work experience of a college graduate and </a:t>
            </a:r>
            <a:r>
              <a:rPr lang="en-US" sz="2000" b="1" i="1" dirty="0">
                <a:solidFill>
                  <a:srgbClr val="FF0000"/>
                </a:solidFill>
              </a:rPr>
              <a:t>y</a:t>
            </a:r>
            <a:r>
              <a:rPr lang="en-US" sz="2000" i="1" dirty="0"/>
              <a:t> </a:t>
            </a:r>
            <a:r>
              <a:rPr lang="en-US" sz="2000" dirty="0"/>
              <a:t>is the corresponding salary of the graduate.</a:t>
            </a:r>
          </a:p>
          <a:p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84657"/>
            <a:ext cx="3657600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546600" y="2748594"/>
            <a:ext cx="3987800" cy="3499806"/>
            <a:chOff x="4546600" y="2748594"/>
            <a:chExt cx="3810000" cy="3225000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6600" y="2748594"/>
              <a:ext cx="3810000" cy="322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Connector 6"/>
            <p:cNvCxnSpPr/>
            <p:nvPr/>
          </p:nvCxnSpPr>
          <p:spPr bwMode="auto">
            <a:xfrm flipV="1">
              <a:off x="5194300" y="2997200"/>
              <a:ext cx="2362200" cy="183086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02760839"/>
      </p:ext>
    </p:extLst>
  </p:cSld>
  <p:clrMapOvr>
    <a:masterClrMapping/>
  </p:clrMapOvr>
  <p:transition advTm="107305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Given the previous data, we compute mean of </a:t>
            </a:r>
            <a:r>
              <a:rPr lang="en-US" sz="2400" i="1" dirty="0">
                <a:solidFill>
                  <a:srgbClr val="C00000"/>
                </a:solidFill>
              </a:rPr>
              <a:t>x </a:t>
            </a:r>
            <a:r>
              <a:rPr lang="en-US" sz="2400" dirty="0">
                <a:solidFill>
                  <a:srgbClr val="C00000"/>
                </a:solidFill>
              </a:rPr>
              <a:t>= 9.1 </a:t>
            </a:r>
            <a:r>
              <a:rPr lang="en-US" sz="2400" dirty="0"/>
              <a:t>and mean of </a:t>
            </a:r>
            <a:r>
              <a:rPr lang="en-US" sz="2400" i="1" dirty="0">
                <a:solidFill>
                  <a:srgbClr val="C00000"/>
                </a:solidFill>
              </a:rPr>
              <a:t>y </a:t>
            </a:r>
            <a:r>
              <a:rPr lang="en-US" sz="2400" dirty="0">
                <a:solidFill>
                  <a:srgbClr val="C00000"/>
                </a:solidFill>
              </a:rPr>
              <a:t>= 55.4</a:t>
            </a:r>
            <a:r>
              <a:rPr lang="en-US" sz="2400" dirty="0"/>
              <a:t>. </a:t>
            </a:r>
          </a:p>
          <a:p>
            <a:r>
              <a:rPr lang="en-US" sz="2400" dirty="0"/>
              <a:t>Substituting these values into the previous Equations, we get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Thus, the equation of the least squares line is estimated by:</a:t>
            </a:r>
          </a:p>
          <a:p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" y="2954482"/>
            <a:ext cx="75914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56" y="3810000"/>
            <a:ext cx="379054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15" y="5410200"/>
            <a:ext cx="2349500" cy="3810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7" name="Oval Callout 6"/>
          <p:cNvSpPr/>
          <p:nvPr/>
        </p:nvSpPr>
        <p:spPr bwMode="auto">
          <a:xfrm>
            <a:off x="4114800" y="5025736"/>
            <a:ext cx="1905000" cy="765464"/>
          </a:xfrm>
          <a:prstGeom prst="wedgeEllipseCallout">
            <a:avLst>
              <a:gd name="adj1" fmla="val -94841"/>
              <a:gd name="adj2" fmla="val 4136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ahoma" pitchFamily="34" charset="0"/>
              </a:rPr>
              <a:t>Prediction Model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FF0000"/>
                </a:solidFill>
              </a:rPr>
              <a:t>(Predictor)</a:t>
            </a:r>
            <a:endParaRPr kumimoji="0" lang="ar-JO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684592"/>
      </p:ext>
    </p:extLst>
  </p:cSld>
  <p:clrMapOvr>
    <a:masterClrMapping/>
  </p:clrMapOvr>
  <p:transition advTm="112789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170981"/>
                </a:solidFill>
              </a:rPr>
              <a:t>Now</a:t>
            </a:r>
            <a:r>
              <a:rPr lang="en-US" dirty="0"/>
              <a:t>: Using the previous model (equation), we can predict that the salary of a college graduate with, say, </a:t>
            </a: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dirty="0"/>
              <a:t> years of experience is </a:t>
            </a:r>
            <a:r>
              <a:rPr lang="en-US" b="1" dirty="0">
                <a:solidFill>
                  <a:srgbClr val="FF0000"/>
                </a:solidFill>
              </a:rPr>
              <a:t>$58,600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           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b="1" dirty="0">
                <a:solidFill>
                  <a:srgbClr val="C00000"/>
                </a:solidFill>
              </a:rPr>
              <a:t>Y</a:t>
            </a:r>
            <a:r>
              <a:rPr lang="en-US" dirty="0"/>
              <a:t> = 23.6 + 3.5 * 10 = </a:t>
            </a:r>
            <a:r>
              <a:rPr lang="en-US" dirty="0">
                <a:solidFill>
                  <a:srgbClr val="C00000"/>
                </a:solidFill>
              </a:rPr>
              <a:t>$58.600</a:t>
            </a:r>
          </a:p>
          <a:p>
            <a:endParaRPr lang="en-US" dirty="0"/>
          </a:p>
          <a:p>
            <a:r>
              <a:rPr lang="en-US" b="1" dirty="0">
                <a:solidFill>
                  <a:srgbClr val="170981"/>
                </a:solidFill>
              </a:rPr>
              <a:t>Exercise</a:t>
            </a:r>
            <a:r>
              <a:rPr lang="en-US" dirty="0"/>
              <a:t>: Using the previous model to predict the salary of a college graduate with </a:t>
            </a:r>
            <a:r>
              <a:rPr lang="en-US" b="1" dirty="0">
                <a:solidFill>
                  <a:srgbClr val="FF0000"/>
                </a:solidFill>
              </a:rPr>
              <a:t>8</a:t>
            </a:r>
            <a:r>
              <a:rPr lang="en-US" dirty="0"/>
              <a:t> years of experience? What about </a:t>
            </a:r>
            <a:r>
              <a:rPr lang="en-US" b="1" dirty="0">
                <a:solidFill>
                  <a:srgbClr val="C00000"/>
                </a:solidFill>
              </a:rPr>
              <a:t>1</a:t>
            </a:r>
            <a:r>
              <a:rPr lang="en-US" dirty="0"/>
              <a:t> Year? What did you Notice?.</a:t>
            </a:r>
          </a:p>
        </p:txBody>
      </p:sp>
    </p:spTree>
    <p:extLst>
      <p:ext uri="{BB962C8B-B14F-4D97-AF65-F5344CB8AC3E}">
        <p14:creationId xmlns:p14="http://schemas.microsoft.com/office/powerpoint/2010/main" val="3217288540"/>
      </p:ext>
    </p:extLst>
  </p:cSld>
  <p:clrMapOvr>
    <a:masterClrMapping/>
  </p:clrMapOvr>
  <p:transition advTm="85262"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12715</TotalTime>
  <Words>1310</Words>
  <Application>Microsoft Office PowerPoint</Application>
  <PresentationFormat>On-screen Show (4:3)</PresentationFormat>
  <Paragraphs>217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Blends</vt:lpstr>
      <vt:lpstr>CIS 467 :Data Mining  </vt:lpstr>
      <vt:lpstr> </vt:lpstr>
      <vt:lpstr>What Is Prediction?</vt:lpstr>
      <vt:lpstr>Regression</vt:lpstr>
      <vt:lpstr>Linear Regression</vt:lpstr>
      <vt:lpstr>Regression Coefficients</vt:lpstr>
      <vt:lpstr>Example</vt:lpstr>
      <vt:lpstr>Solution</vt:lpstr>
      <vt:lpstr>Prediction Step</vt:lpstr>
      <vt:lpstr>Predictor Evaluation</vt:lpstr>
      <vt:lpstr>Predictor Error Measures</vt:lpstr>
      <vt:lpstr>Example</vt:lpstr>
      <vt:lpstr>PowerPoint Presentation</vt:lpstr>
      <vt:lpstr>Continue</vt:lpstr>
      <vt:lpstr>Tools</vt:lpstr>
      <vt:lpstr>Home Work</vt:lpstr>
      <vt:lpstr>Linear Regression in Arabic</vt:lpstr>
      <vt:lpstr>Linear Regression Using Python</vt:lpstr>
      <vt:lpstr>Regression in WEKA</vt:lpstr>
      <vt:lpstr>PowerPoint Presentation</vt:lpstr>
      <vt:lpstr>End … Thanks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467 - Prediction</dc:title>
  <dc:creator>Dr. Qasem Al-Radaideh</dc:creator>
  <cp:lastModifiedBy>2019902186</cp:lastModifiedBy>
  <cp:revision>630</cp:revision>
  <cp:lastPrinted>1999-09-10T20:38:56Z</cp:lastPrinted>
  <dcterms:created xsi:type="dcterms:W3CDTF">1998-06-19T04:38:52Z</dcterms:created>
  <dcterms:modified xsi:type="dcterms:W3CDTF">2022-06-08T20:18:03Z</dcterms:modified>
  <cp:category>data mining book slides</cp:category>
  <cp:version>3</cp:version>
</cp:coreProperties>
</file>